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83" r:id="rId8"/>
    <p:sldId id="261" r:id="rId9"/>
    <p:sldId id="262" r:id="rId10"/>
    <p:sldId id="263" r:id="rId11"/>
    <p:sldId id="264" r:id="rId12"/>
    <p:sldId id="265" r:id="rId13"/>
    <p:sldId id="266" r:id="rId14"/>
    <p:sldId id="267" r:id="rId15"/>
    <p:sldId id="268" r:id="rId16"/>
    <p:sldId id="270" r:id="rId17"/>
    <p:sldId id="271" r:id="rId18"/>
    <p:sldId id="272" r:id="rId19"/>
    <p:sldId id="273" r:id="rId20"/>
    <p:sldId id="274" r:id="rId21"/>
    <p:sldId id="275" r:id="rId22"/>
    <p:sldId id="276" r:id="rId23"/>
    <p:sldId id="277" r:id="rId24"/>
    <p:sldId id="280" r:id="rId25"/>
    <p:sldId id="281" r:id="rId26"/>
    <p:sldId id="278" r:id="rId27"/>
    <p:sldId id="279"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403276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8D92D0-F2C0-4618-9037-8AA278048D3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127861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371978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98290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2291409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5001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2323931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2149466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113911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36858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299509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8D92D0-F2C0-4618-9037-8AA278048D3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326017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8D92D0-F2C0-4618-9037-8AA278048D31}"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250481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114138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180779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68D92D0-F2C0-4618-9037-8AA278048D31}" type="datetimeFigureOut">
              <a:rPr lang="en-US" smtClean="0"/>
              <a:t>3/31/2023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38949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8D92D0-F2C0-4618-9037-8AA278048D3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7CF34-75FA-4552-869F-EEFE5F233EE2}" type="slidenum">
              <a:rPr lang="en-US" smtClean="0"/>
              <a:t>‹#›</a:t>
            </a:fld>
            <a:endParaRPr lang="en-US"/>
          </a:p>
        </p:txBody>
      </p:sp>
    </p:spTree>
    <p:extLst>
      <p:ext uri="{BB962C8B-B14F-4D97-AF65-F5344CB8AC3E}">
        <p14:creationId xmlns:p14="http://schemas.microsoft.com/office/powerpoint/2010/main" val="385613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68D92D0-F2C0-4618-9037-8AA278048D31}" type="datetimeFigureOut">
              <a:rPr lang="en-US" smtClean="0"/>
              <a:t>3/31/2023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447CF34-75FA-4552-869F-EEFE5F233EE2}" type="slidenum">
              <a:rPr lang="en-US" smtClean="0"/>
              <a:t>‹#›</a:t>
            </a:fld>
            <a:endParaRPr lang="en-US"/>
          </a:p>
        </p:txBody>
      </p:sp>
    </p:spTree>
    <p:extLst>
      <p:ext uri="{BB962C8B-B14F-4D97-AF65-F5344CB8AC3E}">
        <p14:creationId xmlns:p14="http://schemas.microsoft.com/office/powerpoint/2010/main" val="12886417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1+John+2%3A15&amp;version=NIV#fen-NIV-30566a"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Romans+6%3A23&amp;version=NIV#fen-NIV-28092a" TargetMode="External"/><Relationship Id="rId2" Type="http://schemas.openxmlformats.org/officeDocument/2006/relationships/hyperlink" Target="https://www.biblegateway.com/passage/?search=1+John+2%3A15&amp;version=NIV#fen-NIV-30566a"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Matthew%206%3A25-34&amp;version=NIV#fen-NIV-23310a"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Matthew+10%3A26-33&amp;version=NIV#fen-NIV-23447a"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Luke+23%3A39-43&amp;version=NIV#fen-NIV-25978a"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biblegateway.com/passage/?search=Romans+8%3A1-2&amp;version=NIV#fen-NIV-28119a"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Romans+6&amp;version=NIV#fen-NIV-28075a"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CBAA-4748-F7EE-02AF-25C10F027B34}"/>
              </a:ext>
            </a:extLst>
          </p:cNvPr>
          <p:cNvSpPr>
            <a:spLocks noGrp="1"/>
          </p:cNvSpPr>
          <p:nvPr>
            <p:ph type="ctrTitle"/>
          </p:nvPr>
        </p:nvSpPr>
        <p:spPr>
          <a:xfrm>
            <a:off x="487524" y="2641729"/>
            <a:ext cx="11455660" cy="1574541"/>
          </a:xfrm>
        </p:spPr>
        <p:txBody>
          <a:bodyPr/>
          <a:lstStyle/>
          <a:p>
            <a:r>
              <a:rPr lang="en-US" sz="9600" dirty="0">
                <a:solidFill>
                  <a:schemeClr val="tx2">
                    <a:lumMod val="40000"/>
                    <a:lumOff val="60000"/>
                  </a:schemeClr>
                </a:solidFill>
              </a:rPr>
              <a:t>FREEDOM OF CHRIST</a:t>
            </a:r>
          </a:p>
        </p:txBody>
      </p:sp>
    </p:spTree>
    <p:extLst>
      <p:ext uri="{BB962C8B-B14F-4D97-AF65-F5344CB8AC3E}">
        <p14:creationId xmlns:p14="http://schemas.microsoft.com/office/powerpoint/2010/main" val="20542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7191603" cy="4647426"/>
          </a:xfrm>
          <a:prstGeom prst="rect">
            <a:avLst/>
          </a:prstGeom>
          <a:noFill/>
        </p:spPr>
        <p:txBody>
          <a:bodyPr wrap="square" rtlCol="0">
            <a:spAutoFit/>
          </a:bodyPr>
          <a:lstStyle/>
          <a:p>
            <a:r>
              <a:rPr lang="en-US" sz="2800" dirty="0">
                <a:solidFill>
                  <a:schemeClr val="accent1">
                    <a:lumMod val="40000"/>
                    <a:lumOff val="60000"/>
                  </a:schemeClr>
                </a:solidFill>
              </a:rPr>
              <a:t>-Broken Families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-Destroyed Relationships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-Financial Strain and pressures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-Temporary pleasure, long-term pain</a:t>
            </a: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r>
              <a:rPr lang="en-US" sz="2000" dirty="0"/>
              <a:t>	</a:t>
            </a:r>
          </a:p>
        </p:txBody>
      </p:sp>
    </p:spTree>
    <p:extLst>
      <p:ext uri="{BB962C8B-B14F-4D97-AF65-F5344CB8AC3E}">
        <p14:creationId xmlns:p14="http://schemas.microsoft.com/office/powerpoint/2010/main" val="389103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9290991" cy="4893647"/>
          </a:xfrm>
          <a:prstGeom prst="rect">
            <a:avLst/>
          </a:prstGeom>
          <a:noFill/>
        </p:spPr>
        <p:txBody>
          <a:bodyPr wrap="square" rtlCol="0">
            <a:spAutoFit/>
          </a:bodyPr>
          <a:lstStyle/>
          <a:p>
            <a:r>
              <a:rPr lang="en-US" sz="2800" dirty="0">
                <a:solidFill>
                  <a:schemeClr val="accent1">
                    <a:lumMod val="40000"/>
                    <a:lumOff val="60000"/>
                  </a:schemeClr>
                </a:solidFill>
              </a:rPr>
              <a:t>-Broken Families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-Destroyed Relationships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-Financial Strain and pressures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-Temporary pleasure, long-term pain</a:t>
            </a:r>
          </a:p>
          <a:p>
            <a:endParaRPr lang="en-US" sz="4800" dirty="0">
              <a:solidFill>
                <a:schemeClr val="accent1">
                  <a:lumMod val="40000"/>
                  <a:lumOff val="60000"/>
                </a:schemeClr>
              </a:solidFill>
            </a:endParaRPr>
          </a:p>
          <a:p>
            <a:pPr marL="342900" indent="-342900">
              <a:buFont typeface="Arial" panose="020B0604020202020204" pitchFamily="34" charset="0"/>
              <a:buChar char="•"/>
            </a:pPr>
            <a:r>
              <a:rPr lang="en-US" sz="4800" dirty="0">
                <a:solidFill>
                  <a:schemeClr val="accent1">
                    <a:lumMod val="40000"/>
                    <a:lumOff val="60000"/>
                  </a:schemeClr>
                </a:solidFill>
              </a:rPr>
              <a:t>At the end of it all you feel empty</a:t>
            </a:r>
          </a:p>
          <a:p>
            <a:r>
              <a:rPr lang="en-US" sz="2000" dirty="0"/>
              <a:t>	</a:t>
            </a:r>
          </a:p>
        </p:txBody>
      </p:sp>
    </p:spTree>
    <p:extLst>
      <p:ext uri="{BB962C8B-B14F-4D97-AF65-F5344CB8AC3E}">
        <p14:creationId xmlns:p14="http://schemas.microsoft.com/office/powerpoint/2010/main" val="4173845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3CB1-CF85-D797-5200-7C97307A257A}"/>
              </a:ext>
            </a:extLst>
          </p:cNvPr>
          <p:cNvSpPr>
            <a:spLocks noGrp="1"/>
          </p:cNvSpPr>
          <p:nvPr>
            <p:ph type="title"/>
          </p:nvPr>
        </p:nvSpPr>
        <p:spPr/>
        <p:txBody>
          <a:bodyPr/>
          <a:lstStyle/>
          <a:p>
            <a:r>
              <a:rPr lang="en-US" dirty="0">
                <a:solidFill>
                  <a:schemeClr val="accent1">
                    <a:lumMod val="40000"/>
                    <a:lumOff val="60000"/>
                  </a:schemeClr>
                </a:solidFill>
              </a:rPr>
              <a:t>Sacrifice for Worldly Freedom</a:t>
            </a:r>
          </a:p>
        </p:txBody>
      </p:sp>
      <p:sp>
        <p:nvSpPr>
          <p:cNvPr id="3" name="TextBox 2">
            <a:extLst>
              <a:ext uri="{FF2B5EF4-FFF2-40B4-BE49-F238E27FC236}">
                <a16:creationId xmlns:a16="http://schemas.microsoft.com/office/drawing/2014/main" id="{C23136C9-07C3-3E64-7CA3-C3B6A48D1AE1}"/>
              </a:ext>
            </a:extLst>
          </p:cNvPr>
          <p:cNvSpPr txBox="1"/>
          <p:nvPr/>
        </p:nvSpPr>
        <p:spPr>
          <a:xfrm>
            <a:off x="1106826" y="1452032"/>
            <a:ext cx="8483291" cy="9325630"/>
          </a:xfrm>
          <a:prstGeom prst="rect">
            <a:avLst/>
          </a:prstGeom>
          <a:noFill/>
        </p:spPr>
        <p:txBody>
          <a:bodyPr wrap="square" rtlCol="0">
            <a:spAutoFit/>
          </a:bodyPr>
          <a:lstStyle/>
          <a:p>
            <a:r>
              <a:rPr lang="en-US" sz="3200" b="0" i="0" dirty="0">
                <a:solidFill>
                  <a:schemeClr val="tx2">
                    <a:lumMod val="40000"/>
                    <a:lumOff val="60000"/>
                  </a:schemeClr>
                </a:solidFill>
                <a:effectLst/>
                <a:latin typeface="-apple-system"/>
              </a:rPr>
              <a:t>-1</a:t>
            </a:r>
            <a:r>
              <a:rPr lang="en-US" sz="3200" b="0" i="0" baseline="30000" dirty="0">
                <a:solidFill>
                  <a:schemeClr val="tx2">
                    <a:lumMod val="40000"/>
                    <a:lumOff val="60000"/>
                  </a:schemeClr>
                </a:solidFill>
                <a:effectLst/>
                <a:latin typeface="-apple-system"/>
              </a:rPr>
              <a:t>st</a:t>
            </a:r>
            <a:r>
              <a:rPr lang="en-US" sz="3200" b="0" i="0" dirty="0">
                <a:solidFill>
                  <a:schemeClr val="tx2">
                    <a:lumMod val="40000"/>
                    <a:lumOff val="60000"/>
                  </a:schemeClr>
                </a:solidFill>
                <a:effectLst/>
                <a:latin typeface="-apple-system"/>
              </a:rPr>
              <a:t> Corinthians 6:9-10</a:t>
            </a:r>
          </a:p>
          <a:p>
            <a:endParaRPr lang="en-US" sz="3200" b="0" i="0" baseline="30000" dirty="0">
              <a:effectLst/>
              <a:latin typeface="-apple-system"/>
            </a:endParaRPr>
          </a:p>
          <a:p>
            <a:r>
              <a:rPr lang="en-US" sz="3200" b="0" i="0" baseline="30000" dirty="0">
                <a:effectLst/>
                <a:latin typeface="-apple-system"/>
              </a:rPr>
              <a:t>“9</a:t>
            </a:r>
            <a:r>
              <a:rPr lang="en-US" sz="3200" b="0" i="0" dirty="0">
                <a:effectLst/>
                <a:latin typeface="-apple-system"/>
              </a:rPr>
              <a:t>Do you not know that the wicked will not inherit the kingdom of God? Do not be deceived: Neither the sexually immoral nor idolaters nor adulterers nor male prostitutes nor homosexual offenders </a:t>
            </a:r>
            <a:r>
              <a:rPr lang="en-US" sz="3200" b="0" i="0" baseline="30000" dirty="0">
                <a:effectLst/>
                <a:latin typeface="-apple-system"/>
              </a:rPr>
              <a:t>10</a:t>
            </a:r>
            <a:r>
              <a:rPr lang="en-US" sz="3200" b="0" i="0" dirty="0">
                <a:effectLst/>
                <a:latin typeface="-apple-system"/>
              </a:rPr>
              <a:t>nor thieves nor the greedy nor drunkards nor slanderers nor swindlers will inherit the kingdom of God.”</a:t>
            </a:r>
          </a:p>
          <a:p>
            <a:r>
              <a:rPr lang="en-US" sz="3200" b="0" i="0" dirty="0">
                <a:solidFill>
                  <a:schemeClr val="tx2">
                    <a:lumMod val="40000"/>
                    <a:lumOff val="60000"/>
                  </a:schemeClr>
                </a:solidFill>
                <a:effectLst/>
                <a:latin typeface="-apple-system"/>
              </a:rPr>
              <a:t>	</a:t>
            </a:r>
            <a:endParaRPr lang="en-US" sz="3200" baseline="30000" dirty="0">
              <a:latin typeface="-apple-system"/>
            </a:endParaRPr>
          </a:p>
          <a:p>
            <a:endParaRPr lang="en-US" sz="3200" b="1" i="0" baseline="30000" dirty="0">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2800" dirty="0">
              <a:latin typeface="system-ui"/>
            </a:endParaRPr>
          </a:p>
          <a:p>
            <a:endParaRPr lang="en-US" sz="2800" dirty="0"/>
          </a:p>
        </p:txBody>
      </p:sp>
    </p:spTree>
    <p:extLst>
      <p:ext uri="{BB962C8B-B14F-4D97-AF65-F5344CB8AC3E}">
        <p14:creationId xmlns:p14="http://schemas.microsoft.com/office/powerpoint/2010/main" val="2836745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3CB1-CF85-D797-5200-7C97307A257A}"/>
              </a:ext>
            </a:extLst>
          </p:cNvPr>
          <p:cNvSpPr>
            <a:spLocks noGrp="1"/>
          </p:cNvSpPr>
          <p:nvPr>
            <p:ph type="title"/>
          </p:nvPr>
        </p:nvSpPr>
        <p:spPr/>
        <p:txBody>
          <a:bodyPr/>
          <a:lstStyle/>
          <a:p>
            <a:r>
              <a:rPr lang="en-US" dirty="0">
                <a:solidFill>
                  <a:schemeClr val="accent1">
                    <a:lumMod val="40000"/>
                    <a:lumOff val="60000"/>
                  </a:schemeClr>
                </a:solidFill>
              </a:rPr>
              <a:t>Sacrifice for Worldly Freedom</a:t>
            </a:r>
          </a:p>
        </p:txBody>
      </p:sp>
      <p:sp>
        <p:nvSpPr>
          <p:cNvPr id="3" name="TextBox 2">
            <a:extLst>
              <a:ext uri="{FF2B5EF4-FFF2-40B4-BE49-F238E27FC236}">
                <a16:creationId xmlns:a16="http://schemas.microsoft.com/office/drawing/2014/main" id="{C23136C9-07C3-3E64-7CA3-C3B6A48D1AE1}"/>
              </a:ext>
            </a:extLst>
          </p:cNvPr>
          <p:cNvSpPr txBox="1"/>
          <p:nvPr/>
        </p:nvSpPr>
        <p:spPr>
          <a:xfrm>
            <a:off x="527180" y="1265420"/>
            <a:ext cx="10482943" cy="6165790"/>
          </a:xfrm>
          <a:prstGeom prst="rect">
            <a:avLst/>
          </a:prstGeom>
          <a:noFill/>
        </p:spPr>
        <p:txBody>
          <a:bodyPr wrap="square" rtlCol="0">
            <a:spAutoFit/>
          </a:bodyPr>
          <a:lstStyle/>
          <a:p>
            <a:endParaRPr lang="en-US" sz="2400" baseline="30000" dirty="0">
              <a:latin typeface="system-ui"/>
            </a:endParaRPr>
          </a:p>
          <a:p>
            <a:r>
              <a:rPr lang="en-US" sz="3600" baseline="30000" dirty="0">
                <a:solidFill>
                  <a:schemeClr val="tx2">
                    <a:lumMod val="40000"/>
                    <a:lumOff val="60000"/>
                  </a:schemeClr>
                </a:solidFill>
                <a:latin typeface="system-ui"/>
              </a:rPr>
              <a:t>	-1st John 2:15</a:t>
            </a:r>
            <a:endParaRPr lang="en-US" sz="3600" b="1" i="0" baseline="30000" dirty="0">
              <a:solidFill>
                <a:schemeClr val="tx2">
                  <a:lumMod val="40000"/>
                  <a:lumOff val="60000"/>
                </a:schemeClr>
              </a:solidFill>
              <a:effectLst/>
              <a:latin typeface="system-ui"/>
            </a:endParaRPr>
          </a:p>
          <a:p>
            <a:r>
              <a:rPr lang="en-US" sz="3200" b="1" i="0" baseline="30000" dirty="0">
                <a:effectLst/>
                <a:latin typeface="system-ui"/>
              </a:rPr>
              <a:t>15 </a:t>
            </a:r>
            <a:r>
              <a:rPr lang="en-US" sz="3200" b="0" i="0" dirty="0">
                <a:effectLst/>
                <a:latin typeface="system-ui"/>
              </a:rPr>
              <a:t>Do not love the world or anything in the world. If anyone loves the world, love for the Father</a:t>
            </a:r>
            <a:r>
              <a:rPr lang="en-US" sz="3200" b="0" i="0" baseline="30000" dirty="0">
                <a:effectLst/>
                <a:latin typeface="system-ui"/>
              </a:rPr>
              <a:t>[</a:t>
            </a:r>
            <a:r>
              <a:rPr lang="en-US" sz="3200" b="0" i="0" baseline="30000" dirty="0">
                <a:effectLst/>
                <a:latin typeface="system-ui"/>
                <a:hlinkClick r:id="rId2" tooltip="See footnote a">
                  <a:extLst>
                    <a:ext uri="{A12FA001-AC4F-418D-AE19-62706E023703}">
                      <ahyp:hlinkClr xmlns:ahyp="http://schemas.microsoft.com/office/drawing/2018/hyperlinkcolor" val="tx"/>
                    </a:ext>
                  </a:extLst>
                </a:hlinkClick>
              </a:rPr>
              <a:t>a</a:t>
            </a:r>
            <a:r>
              <a:rPr lang="en-US" sz="3200" b="0" i="0" baseline="30000" dirty="0">
                <a:effectLst/>
                <a:latin typeface="system-ui"/>
              </a:rPr>
              <a:t>]</a:t>
            </a:r>
            <a:r>
              <a:rPr lang="en-US" sz="3200" b="0" i="0" dirty="0">
                <a:effectLst/>
                <a:latin typeface="system-ui"/>
              </a:rPr>
              <a:t> is not in them.</a:t>
            </a:r>
          </a:p>
          <a:p>
            <a:endParaRPr lang="en-US" sz="3200" baseline="30000" dirty="0">
              <a:latin typeface="system-ui"/>
            </a:endParaRPr>
          </a:p>
          <a:p>
            <a:endParaRPr lang="en-US" sz="3200" b="1" i="0" baseline="30000" dirty="0">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2800" dirty="0">
              <a:latin typeface="system-ui"/>
            </a:endParaRPr>
          </a:p>
          <a:p>
            <a:endParaRPr lang="en-US" sz="2800" dirty="0"/>
          </a:p>
        </p:txBody>
      </p:sp>
    </p:spTree>
    <p:extLst>
      <p:ext uri="{BB962C8B-B14F-4D97-AF65-F5344CB8AC3E}">
        <p14:creationId xmlns:p14="http://schemas.microsoft.com/office/powerpoint/2010/main" val="355116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3CB1-CF85-D797-5200-7C97307A257A}"/>
              </a:ext>
            </a:extLst>
          </p:cNvPr>
          <p:cNvSpPr>
            <a:spLocks noGrp="1"/>
          </p:cNvSpPr>
          <p:nvPr>
            <p:ph type="title"/>
          </p:nvPr>
        </p:nvSpPr>
        <p:spPr/>
        <p:txBody>
          <a:bodyPr/>
          <a:lstStyle/>
          <a:p>
            <a:r>
              <a:rPr lang="en-US" dirty="0">
                <a:solidFill>
                  <a:schemeClr val="accent1">
                    <a:lumMod val="40000"/>
                    <a:lumOff val="60000"/>
                  </a:schemeClr>
                </a:solidFill>
              </a:rPr>
              <a:t>Sacrifice for Worldly Freedom</a:t>
            </a:r>
          </a:p>
        </p:txBody>
      </p:sp>
      <p:sp>
        <p:nvSpPr>
          <p:cNvPr id="3" name="TextBox 2">
            <a:extLst>
              <a:ext uri="{FF2B5EF4-FFF2-40B4-BE49-F238E27FC236}">
                <a16:creationId xmlns:a16="http://schemas.microsoft.com/office/drawing/2014/main" id="{C23136C9-07C3-3E64-7CA3-C3B6A48D1AE1}"/>
              </a:ext>
            </a:extLst>
          </p:cNvPr>
          <p:cNvSpPr txBox="1"/>
          <p:nvPr/>
        </p:nvSpPr>
        <p:spPr>
          <a:xfrm>
            <a:off x="527180" y="1265420"/>
            <a:ext cx="10482943" cy="8628003"/>
          </a:xfrm>
          <a:prstGeom prst="rect">
            <a:avLst/>
          </a:prstGeom>
          <a:noFill/>
        </p:spPr>
        <p:txBody>
          <a:bodyPr wrap="square" rtlCol="0">
            <a:spAutoFit/>
          </a:bodyPr>
          <a:lstStyle/>
          <a:p>
            <a:endParaRPr lang="en-US" sz="2400" baseline="30000" dirty="0">
              <a:latin typeface="system-ui"/>
            </a:endParaRPr>
          </a:p>
          <a:p>
            <a:r>
              <a:rPr lang="en-US" sz="3600" baseline="30000" dirty="0">
                <a:solidFill>
                  <a:schemeClr val="tx2">
                    <a:lumMod val="40000"/>
                    <a:lumOff val="60000"/>
                  </a:schemeClr>
                </a:solidFill>
                <a:latin typeface="system-ui"/>
              </a:rPr>
              <a:t>	-1st John 2:15</a:t>
            </a:r>
            <a:endParaRPr lang="en-US" sz="3600" b="1" i="0" baseline="30000" dirty="0">
              <a:solidFill>
                <a:schemeClr val="tx2">
                  <a:lumMod val="40000"/>
                  <a:lumOff val="60000"/>
                </a:schemeClr>
              </a:solidFill>
              <a:effectLst/>
              <a:latin typeface="system-ui"/>
            </a:endParaRPr>
          </a:p>
          <a:p>
            <a:r>
              <a:rPr lang="en-US" sz="3200" b="1" i="0" baseline="30000" dirty="0">
                <a:effectLst/>
                <a:latin typeface="system-ui"/>
              </a:rPr>
              <a:t>15 </a:t>
            </a:r>
            <a:r>
              <a:rPr lang="en-US" sz="3200" b="0" i="0" dirty="0">
                <a:effectLst/>
                <a:latin typeface="system-ui"/>
              </a:rPr>
              <a:t>Do not love the world or anything in the world. If anyone loves the world, love for the Father</a:t>
            </a:r>
            <a:r>
              <a:rPr lang="en-US" sz="3200" b="0" i="0" baseline="30000" dirty="0">
                <a:effectLst/>
                <a:latin typeface="system-ui"/>
              </a:rPr>
              <a:t>[</a:t>
            </a:r>
            <a:r>
              <a:rPr lang="en-US" sz="3200" b="0" i="0" baseline="30000" dirty="0">
                <a:effectLst/>
                <a:latin typeface="system-ui"/>
                <a:hlinkClick r:id="rId2" tooltip="See footnote a">
                  <a:extLst>
                    <a:ext uri="{A12FA001-AC4F-418D-AE19-62706E023703}">
                      <ahyp:hlinkClr xmlns:ahyp="http://schemas.microsoft.com/office/drawing/2018/hyperlinkcolor" val="tx"/>
                    </a:ext>
                  </a:extLst>
                </a:hlinkClick>
              </a:rPr>
              <a:t>a</a:t>
            </a:r>
            <a:r>
              <a:rPr lang="en-US" sz="3200" b="0" i="0" baseline="30000" dirty="0">
                <a:effectLst/>
                <a:latin typeface="system-ui"/>
              </a:rPr>
              <a:t>]</a:t>
            </a:r>
            <a:r>
              <a:rPr lang="en-US" sz="3200" b="0" i="0" dirty="0">
                <a:effectLst/>
                <a:latin typeface="system-ui"/>
              </a:rPr>
              <a:t> is not in them.</a:t>
            </a:r>
          </a:p>
          <a:p>
            <a:endParaRPr lang="en-US" sz="3200" dirty="0">
              <a:latin typeface="system-ui"/>
            </a:endParaRPr>
          </a:p>
          <a:p>
            <a:r>
              <a:rPr lang="en-US" sz="3200" b="0" i="0" dirty="0">
                <a:effectLst/>
                <a:latin typeface="system-ui"/>
              </a:rPr>
              <a:t>	</a:t>
            </a:r>
            <a:r>
              <a:rPr lang="en-US" sz="3600" baseline="30000" dirty="0">
                <a:solidFill>
                  <a:schemeClr val="tx2">
                    <a:lumMod val="40000"/>
                    <a:lumOff val="60000"/>
                  </a:schemeClr>
                </a:solidFill>
                <a:latin typeface="system-ui"/>
              </a:rPr>
              <a:t>-Romans 6:23</a:t>
            </a:r>
          </a:p>
          <a:p>
            <a:r>
              <a:rPr lang="en-US" sz="3200" b="1" i="0" baseline="30000" dirty="0">
                <a:effectLst/>
                <a:latin typeface="system-ui"/>
              </a:rPr>
              <a:t>23 </a:t>
            </a:r>
            <a:r>
              <a:rPr lang="en-US" sz="3200" b="0" i="0" dirty="0">
                <a:effectLst/>
                <a:latin typeface="system-ui"/>
              </a:rPr>
              <a:t>For the wages of sin is death, but the gift of God is eternal life in</a:t>
            </a:r>
            <a:r>
              <a:rPr lang="en-US" sz="3200" b="0" i="0" baseline="30000" dirty="0">
                <a:effectLst/>
                <a:latin typeface="system-ui"/>
              </a:rPr>
              <a:t>[</a:t>
            </a:r>
            <a:r>
              <a:rPr lang="en-US" sz="3200" b="0" i="0" baseline="30000" dirty="0">
                <a:effectLst/>
                <a:latin typeface="system-ui"/>
                <a:hlinkClick r:id="rId3" tooltip="See footnote a">
                  <a:extLst>
                    <a:ext uri="{A12FA001-AC4F-418D-AE19-62706E023703}">
                      <ahyp:hlinkClr xmlns:ahyp="http://schemas.microsoft.com/office/drawing/2018/hyperlinkcolor" val="tx"/>
                    </a:ext>
                  </a:extLst>
                </a:hlinkClick>
              </a:rPr>
              <a:t>a</a:t>
            </a:r>
            <a:r>
              <a:rPr lang="en-US" sz="3200" b="0" i="0" baseline="30000" dirty="0">
                <a:effectLst/>
                <a:latin typeface="system-ui"/>
              </a:rPr>
              <a:t>]</a:t>
            </a:r>
            <a:r>
              <a:rPr lang="en-US" sz="3200" b="0" i="0" dirty="0">
                <a:effectLst/>
                <a:latin typeface="system-ui"/>
              </a:rPr>
              <a:t> Christ Jesus our Lord.</a:t>
            </a:r>
          </a:p>
          <a:p>
            <a:endParaRPr lang="en-US" sz="3200" b="0" i="0" dirty="0">
              <a:effectLst/>
              <a:latin typeface="system-ui"/>
            </a:endParaRPr>
          </a:p>
          <a:p>
            <a:endParaRPr lang="en-US" sz="3200" baseline="30000" dirty="0">
              <a:latin typeface="system-ui"/>
            </a:endParaRPr>
          </a:p>
          <a:p>
            <a:endParaRPr lang="en-US" sz="3200" b="1" i="0" baseline="30000" dirty="0">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3200" b="1" i="0" baseline="30000" dirty="0">
              <a:solidFill>
                <a:schemeClr val="tx2">
                  <a:lumMod val="40000"/>
                  <a:lumOff val="60000"/>
                </a:schemeClr>
              </a:solidFill>
              <a:effectLst/>
              <a:latin typeface="system-ui"/>
            </a:endParaRPr>
          </a:p>
          <a:p>
            <a:endParaRPr lang="en-US" sz="3200" b="1" baseline="30000" dirty="0">
              <a:solidFill>
                <a:schemeClr val="tx2">
                  <a:lumMod val="40000"/>
                  <a:lumOff val="60000"/>
                </a:schemeClr>
              </a:solidFill>
              <a:latin typeface="system-ui"/>
            </a:endParaRPr>
          </a:p>
          <a:p>
            <a:endParaRPr lang="en-US" sz="2800" dirty="0">
              <a:latin typeface="system-ui"/>
            </a:endParaRPr>
          </a:p>
          <a:p>
            <a:endParaRPr lang="en-US" sz="2800" dirty="0"/>
          </a:p>
        </p:txBody>
      </p:sp>
    </p:spTree>
    <p:extLst>
      <p:ext uri="{BB962C8B-B14F-4D97-AF65-F5344CB8AC3E}">
        <p14:creationId xmlns:p14="http://schemas.microsoft.com/office/powerpoint/2010/main" val="3033322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Tree>
    <p:extLst>
      <p:ext uri="{BB962C8B-B14F-4D97-AF65-F5344CB8AC3E}">
        <p14:creationId xmlns:p14="http://schemas.microsoft.com/office/powerpoint/2010/main" val="2276361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646111" y="1152983"/>
            <a:ext cx="9720199" cy="1077218"/>
          </a:xfrm>
          <a:prstGeom prst="rect">
            <a:avLst/>
          </a:prstGeom>
          <a:noFill/>
        </p:spPr>
        <p:txBody>
          <a:bodyPr wrap="square" rtlCol="0">
            <a:spAutoFit/>
          </a:bodyPr>
          <a:lstStyle/>
          <a:p>
            <a:r>
              <a:rPr lang="en-US" sz="3200" dirty="0">
                <a:solidFill>
                  <a:schemeClr val="tx2">
                    <a:lumMod val="40000"/>
                    <a:lumOff val="60000"/>
                  </a:schemeClr>
                </a:solidFill>
              </a:rPr>
              <a:t>-Assuredness</a:t>
            </a: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2346896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646111" y="1152983"/>
            <a:ext cx="9720199" cy="5796459"/>
          </a:xfrm>
          <a:prstGeom prst="rect">
            <a:avLst/>
          </a:prstGeom>
          <a:noFill/>
        </p:spPr>
        <p:txBody>
          <a:bodyPr wrap="square" rtlCol="0">
            <a:spAutoFit/>
          </a:bodyPr>
          <a:lstStyle/>
          <a:p>
            <a:r>
              <a:rPr lang="en-US" sz="3200" dirty="0">
                <a:solidFill>
                  <a:schemeClr val="tx2">
                    <a:lumMod val="40000"/>
                    <a:lumOff val="60000"/>
                  </a:schemeClr>
                </a:solidFill>
              </a:rPr>
              <a:t>-Assuredness</a:t>
            </a:r>
          </a:p>
          <a:p>
            <a:pPr algn="l"/>
            <a:endParaRPr lang="en-US" sz="2000" b="1" i="0" baseline="30000" dirty="0">
              <a:solidFill>
                <a:schemeClr val="tx1">
                  <a:lumMod val="95000"/>
                </a:schemeClr>
              </a:solidFill>
              <a:effectLst/>
              <a:latin typeface="system-ui"/>
            </a:endParaRPr>
          </a:p>
          <a:p>
            <a:r>
              <a:rPr lang="en-US" sz="2400" b="1" baseline="30000" dirty="0">
                <a:solidFill>
                  <a:schemeClr val="tx2">
                    <a:lumMod val="40000"/>
                    <a:lumOff val="60000"/>
                  </a:schemeClr>
                </a:solidFill>
                <a:latin typeface="system-ui"/>
              </a:rPr>
              <a:t>Matthew 6:25-34</a:t>
            </a:r>
          </a:p>
          <a:p>
            <a:pPr algn="l"/>
            <a:r>
              <a:rPr lang="en-US" sz="2000" b="1" i="0" baseline="30000" dirty="0">
                <a:solidFill>
                  <a:schemeClr val="tx1">
                    <a:lumMod val="95000"/>
                  </a:schemeClr>
                </a:solidFill>
                <a:effectLst/>
                <a:latin typeface="system-ui"/>
              </a:rPr>
              <a:t>25 </a:t>
            </a:r>
            <a:r>
              <a:rPr lang="en-US" sz="2000" b="0" i="0" dirty="0">
                <a:solidFill>
                  <a:schemeClr val="tx1">
                    <a:lumMod val="95000"/>
                  </a:schemeClr>
                </a:solidFill>
                <a:effectLst/>
                <a:latin typeface="system-ui"/>
              </a:rPr>
              <a:t>“Therefore I tell you, do not worry about your life, what you will eat or drink; or about your body, what you will wear. Is not life more than food, and the body more than clothes? </a:t>
            </a:r>
            <a:r>
              <a:rPr lang="en-US" sz="2000" b="1" i="0" baseline="30000" dirty="0">
                <a:solidFill>
                  <a:schemeClr val="tx1">
                    <a:lumMod val="95000"/>
                  </a:schemeClr>
                </a:solidFill>
                <a:effectLst/>
                <a:latin typeface="system-ui"/>
              </a:rPr>
              <a:t>26 </a:t>
            </a:r>
            <a:r>
              <a:rPr lang="en-US" sz="2000" b="0" i="0" dirty="0">
                <a:solidFill>
                  <a:schemeClr val="tx1">
                    <a:lumMod val="95000"/>
                  </a:schemeClr>
                </a:solidFill>
                <a:effectLst/>
                <a:latin typeface="system-ui"/>
              </a:rPr>
              <a:t>Look at the birds of the air; they do not sow or reap or store away in barns, and yet your heavenly Father feeds them. Are you not much more valuable than they? </a:t>
            </a:r>
            <a:r>
              <a:rPr lang="en-US" sz="2000" b="1" i="0" baseline="30000" dirty="0">
                <a:solidFill>
                  <a:schemeClr val="tx1">
                    <a:lumMod val="95000"/>
                  </a:schemeClr>
                </a:solidFill>
                <a:effectLst/>
                <a:latin typeface="system-ui"/>
              </a:rPr>
              <a:t>27 </a:t>
            </a:r>
            <a:r>
              <a:rPr lang="en-US" sz="2000" b="0" i="0" dirty="0">
                <a:solidFill>
                  <a:schemeClr val="tx1">
                    <a:lumMod val="95000"/>
                  </a:schemeClr>
                </a:solidFill>
                <a:effectLst/>
                <a:latin typeface="system-ui"/>
              </a:rPr>
              <a:t>Can any one of you by worrying add a single hour to your life</a:t>
            </a:r>
            <a:r>
              <a:rPr lang="en-US" sz="2000" b="0" i="0" baseline="30000" dirty="0">
                <a:solidFill>
                  <a:schemeClr val="tx1">
                    <a:lumMod val="95000"/>
                  </a:schemeClr>
                </a:solidFill>
                <a:effectLst/>
                <a:latin typeface="system-ui"/>
              </a:rPr>
              <a:t>[</a:t>
            </a:r>
            <a:r>
              <a:rPr lang="en-US" sz="2000" b="0" i="0" baseline="30000" dirty="0">
                <a:solidFill>
                  <a:schemeClr val="tx1">
                    <a:lumMod val="95000"/>
                  </a:schemeClr>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000" b="0" i="0" baseline="30000" dirty="0">
                <a:solidFill>
                  <a:schemeClr val="tx1">
                    <a:lumMod val="95000"/>
                  </a:schemeClr>
                </a:solidFill>
                <a:effectLst/>
                <a:latin typeface="system-ui"/>
              </a:rPr>
              <a:t>]</a:t>
            </a:r>
            <a:r>
              <a:rPr lang="en-US" sz="2000" b="0" i="0" dirty="0">
                <a:solidFill>
                  <a:schemeClr val="tx1">
                    <a:lumMod val="95000"/>
                  </a:schemeClr>
                </a:solidFill>
                <a:effectLst/>
                <a:latin typeface="system-ui"/>
              </a:rPr>
              <a:t>?</a:t>
            </a:r>
          </a:p>
          <a:p>
            <a:pPr algn="l"/>
            <a:r>
              <a:rPr lang="en-US" sz="2000" b="1" i="0" baseline="30000" dirty="0">
                <a:solidFill>
                  <a:schemeClr val="tx1">
                    <a:lumMod val="95000"/>
                  </a:schemeClr>
                </a:solidFill>
                <a:effectLst/>
                <a:latin typeface="system-ui"/>
              </a:rPr>
              <a:t>28 </a:t>
            </a:r>
            <a:r>
              <a:rPr lang="en-US" sz="2000" b="0" i="0" dirty="0">
                <a:solidFill>
                  <a:schemeClr val="tx1">
                    <a:lumMod val="95000"/>
                  </a:schemeClr>
                </a:solidFill>
                <a:effectLst/>
                <a:latin typeface="system-ui"/>
              </a:rPr>
              <a:t>“And why do you worry about clothes? See how the flowers of the field grow. They do not labor or spin. </a:t>
            </a:r>
            <a:r>
              <a:rPr lang="en-US" sz="2000" b="1" i="0" baseline="30000" dirty="0">
                <a:solidFill>
                  <a:schemeClr val="tx1">
                    <a:lumMod val="95000"/>
                  </a:schemeClr>
                </a:solidFill>
                <a:effectLst/>
                <a:latin typeface="system-ui"/>
              </a:rPr>
              <a:t>29 </a:t>
            </a:r>
            <a:r>
              <a:rPr lang="en-US" sz="2000" b="0" i="0" dirty="0">
                <a:solidFill>
                  <a:schemeClr val="tx1">
                    <a:lumMod val="95000"/>
                  </a:schemeClr>
                </a:solidFill>
                <a:effectLst/>
                <a:latin typeface="system-ui"/>
              </a:rPr>
              <a:t>Yet I tell you that not even Solomon in all his splendor was dressed like one of these. </a:t>
            </a:r>
            <a:r>
              <a:rPr lang="en-US" sz="2000" b="1" i="0" baseline="30000" dirty="0">
                <a:solidFill>
                  <a:schemeClr val="tx1">
                    <a:lumMod val="95000"/>
                  </a:schemeClr>
                </a:solidFill>
                <a:effectLst/>
                <a:latin typeface="system-ui"/>
              </a:rPr>
              <a:t>30 </a:t>
            </a:r>
            <a:r>
              <a:rPr lang="en-US" sz="2000" b="0" i="0" dirty="0">
                <a:solidFill>
                  <a:schemeClr val="tx1">
                    <a:lumMod val="95000"/>
                  </a:schemeClr>
                </a:solidFill>
                <a:effectLst/>
                <a:latin typeface="system-ui"/>
              </a:rPr>
              <a:t>If that is how God clothes the grass of the field, which is here today and tomorrow is thrown into the fire, will he not much more clothe you—you of little faith? </a:t>
            </a:r>
            <a:r>
              <a:rPr lang="en-US" sz="2000" b="1" i="0" baseline="30000" dirty="0">
                <a:solidFill>
                  <a:schemeClr val="tx1">
                    <a:lumMod val="95000"/>
                  </a:schemeClr>
                </a:solidFill>
                <a:effectLst/>
                <a:latin typeface="system-ui"/>
              </a:rPr>
              <a:t>31 </a:t>
            </a:r>
            <a:r>
              <a:rPr lang="en-US" sz="2000" b="0" i="0" dirty="0">
                <a:solidFill>
                  <a:schemeClr val="tx1">
                    <a:lumMod val="95000"/>
                  </a:schemeClr>
                </a:solidFill>
                <a:effectLst/>
                <a:latin typeface="system-ui"/>
              </a:rPr>
              <a:t>So do not worry, saying, ‘What shall we eat?’ or ‘What shall we drink?’ or ‘What shall we wear?’ </a:t>
            </a:r>
            <a:r>
              <a:rPr lang="en-US" sz="2000" b="1" i="0" baseline="30000" dirty="0">
                <a:solidFill>
                  <a:schemeClr val="tx1">
                    <a:lumMod val="95000"/>
                  </a:schemeClr>
                </a:solidFill>
                <a:effectLst/>
                <a:latin typeface="system-ui"/>
              </a:rPr>
              <a:t>32 </a:t>
            </a:r>
            <a:r>
              <a:rPr lang="en-US" sz="2000" b="0" i="0" dirty="0">
                <a:solidFill>
                  <a:schemeClr val="tx1">
                    <a:lumMod val="95000"/>
                  </a:schemeClr>
                </a:solidFill>
                <a:effectLst/>
                <a:latin typeface="system-ui"/>
              </a:rPr>
              <a:t>For the pagans run after all these things, and your heavenly Father knows that you need them. </a:t>
            </a:r>
            <a:r>
              <a:rPr lang="en-US" sz="2000" b="1" i="0" baseline="30000" dirty="0">
                <a:solidFill>
                  <a:schemeClr val="tx1">
                    <a:lumMod val="95000"/>
                  </a:schemeClr>
                </a:solidFill>
                <a:effectLst/>
                <a:latin typeface="system-ui"/>
              </a:rPr>
              <a:t>33 </a:t>
            </a:r>
            <a:r>
              <a:rPr lang="en-US" sz="2000" b="0" i="0" dirty="0">
                <a:solidFill>
                  <a:schemeClr val="tx1">
                    <a:lumMod val="95000"/>
                  </a:schemeClr>
                </a:solidFill>
                <a:effectLst/>
                <a:latin typeface="system-ui"/>
              </a:rPr>
              <a:t>But seek first his kingdom and his righteousness, and all these things will be given to you as well. </a:t>
            </a:r>
            <a:r>
              <a:rPr lang="en-US" sz="2000" b="1" i="0" baseline="30000" dirty="0">
                <a:solidFill>
                  <a:schemeClr val="tx1">
                    <a:lumMod val="95000"/>
                  </a:schemeClr>
                </a:solidFill>
                <a:effectLst/>
                <a:latin typeface="system-ui"/>
              </a:rPr>
              <a:t>34 </a:t>
            </a:r>
            <a:r>
              <a:rPr lang="en-US" sz="2000" b="0" i="0" dirty="0">
                <a:solidFill>
                  <a:schemeClr val="tx1">
                    <a:lumMod val="95000"/>
                  </a:schemeClr>
                </a:solidFill>
                <a:effectLst/>
                <a:latin typeface="system-ui"/>
              </a:rPr>
              <a:t>Therefore do not worry about tomorrow, for tomorrow will worry about itself. Each day has enough trouble of its own. </a:t>
            </a: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4249398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646111" y="1152983"/>
            <a:ext cx="10503971" cy="3990836"/>
          </a:xfrm>
          <a:prstGeom prst="rect">
            <a:avLst/>
          </a:prstGeom>
          <a:noFill/>
        </p:spPr>
        <p:txBody>
          <a:bodyPr wrap="square" rtlCol="0">
            <a:spAutoFit/>
          </a:bodyPr>
          <a:lstStyle/>
          <a:p>
            <a:r>
              <a:rPr lang="en-US" sz="3200" dirty="0">
                <a:solidFill>
                  <a:schemeClr val="tx2">
                    <a:lumMod val="40000"/>
                    <a:lumOff val="60000"/>
                  </a:schemeClr>
                </a:solidFill>
              </a:rPr>
              <a:t>-Assuredness</a:t>
            </a:r>
          </a:p>
          <a:p>
            <a:pPr algn="l"/>
            <a:endParaRPr lang="en-US" sz="2000" b="1" i="0" baseline="30000" dirty="0">
              <a:solidFill>
                <a:schemeClr val="tx2">
                  <a:lumMod val="40000"/>
                  <a:lumOff val="60000"/>
                </a:schemeClr>
              </a:solidFill>
              <a:effectLst/>
              <a:latin typeface="system-ui"/>
            </a:endParaRPr>
          </a:p>
          <a:p>
            <a:r>
              <a:rPr lang="en-US" sz="2400" b="1" baseline="30000" dirty="0">
                <a:solidFill>
                  <a:schemeClr val="tx2">
                    <a:lumMod val="40000"/>
                    <a:lumOff val="60000"/>
                  </a:schemeClr>
                </a:solidFill>
                <a:latin typeface="system-ui"/>
              </a:rPr>
              <a:t>Philippians 4:6-7</a:t>
            </a:r>
          </a:p>
          <a:p>
            <a:pPr algn="l"/>
            <a:r>
              <a:rPr lang="en-US" sz="3200" b="0" i="0" dirty="0">
                <a:solidFill>
                  <a:srgbClr val="000000"/>
                </a:solidFill>
                <a:effectLst/>
                <a:latin typeface="system-ui"/>
              </a:rPr>
              <a:t> </a:t>
            </a:r>
            <a:r>
              <a:rPr lang="en-US" sz="3200" b="1" i="0" baseline="30000" dirty="0">
                <a:solidFill>
                  <a:schemeClr val="tx1">
                    <a:lumMod val="95000"/>
                  </a:schemeClr>
                </a:solidFill>
                <a:effectLst/>
                <a:latin typeface="system-ui"/>
              </a:rPr>
              <a:t>6 </a:t>
            </a:r>
            <a:r>
              <a:rPr lang="en-US" sz="3200" b="0" i="0" dirty="0">
                <a:solidFill>
                  <a:schemeClr val="tx1">
                    <a:lumMod val="95000"/>
                  </a:schemeClr>
                </a:solidFill>
                <a:effectLst/>
                <a:latin typeface="system-ui"/>
              </a:rPr>
              <a:t>Do not be anxious about anything, but in every situation, by prayer and petition, with thanksgiving, present your requests to God. </a:t>
            </a:r>
            <a:r>
              <a:rPr lang="en-US" sz="3200" b="1" i="0" baseline="30000" dirty="0">
                <a:solidFill>
                  <a:schemeClr val="tx1">
                    <a:lumMod val="95000"/>
                  </a:schemeClr>
                </a:solidFill>
                <a:effectLst/>
                <a:latin typeface="system-ui"/>
              </a:rPr>
              <a:t>7 </a:t>
            </a:r>
            <a:r>
              <a:rPr lang="en-US" sz="3200" b="0" i="0" dirty="0">
                <a:solidFill>
                  <a:schemeClr val="tx1">
                    <a:lumMod val="95000"/>
                  </a:schemeClr>
                </a:solidFill>
                <a:effectLst/>
                <a:latin typeface="system-ui"/>
              </a:rPr>
              <a:t>And the peace of God, which transcends all understanding, will guard your hearts and your minds in Christ Jesus.</a:t>
            </a:r>
            <a:endParaRPr lang="en-US" sz="32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224256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646111" y="1152983"/>
            <a:ext cx="9720199" cy="1077218"/>
          </a:xfrm>
          <a:prstGeom prst="rect">
            <a:avLst/>
          </a:prstGeom>
          <a:noFill/>
        </p:spPr>
        <p:txBody>
          <a:bodyPr wrap="square" rtlCol="0">
            <a:spAutoFit/>
          </a:bodyPr>
          <a:lstStyle/>
          <a:p>
            <a:r>
              <a:rPr lang="en-US" sz="3200" dirty="0">
                <a:solidFill>
                  <a:schemeClr val="tx2">
                    <a:lumMod val="40000"/>
                    <a:lumOff val="60000"/>
                  </a:schemeClr>
                </a:solidFill>
              </a:rPr>
              <a:t>-Courage</a:t>
            </a: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168978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A7BF-B80F-9441-FCDA-C3D5BC197601}"/>
              </a:ext>
            </a:extLst>
          </p:cNvPr>
          <p:cNvSpPr>
            <a:spLocks noGrp="1"/>
          </p:cNvSpPr>
          <p:nvPr>
            <p:ph type="title"/>
          </p:nvPr>
        </p:nvSpPr>
        <p:spPr>
          <a:xfrm>
            <a:off x="685800" y="1623137"/>
            <a:ext cx="10553700" cy="3200507"/>
          </a:xfrm>
        </p:spPr>
        <p:txBody>
          <a:bodyPr/>
          <a:lstStyle/>
          <a:p>
            <a:pPr algn="ctr"/>
            <a:r>
              <a:rPr lang="en-US" sz="7200" dirty="0">
                <a:solidFill>
                  <a:schemeClr val="tx2">
                    <a:lumMod val="40000"/>
                    <a:lumOff val="60000"/>
                  </a:schemeClr>
                </a:solidFill>
              </a:rPr>
              <a:t>Freedom of CHRIST</a:t>
            </a:r>
            <a:br>
              <a:rPr lang="en-US" sz="7200" dirty="0">
                <a:solidFill>
                  <a:schemeClr val="tx2">
                    <a:lumMod val="40000"/>
                    <a:lumOff val="60000"/>
                  </a:schemeClr>
                </a:solidFill>
              </a:rPr>
            </a:br>
            <a:r>
              <a:rPr lang="en-US" sz="7200" dirty="0">
                <a:solidFill>
                  <a:schemeClr val="tx2">
                    <a:lumMod val="40000"/>
                    <a:lumOff val="60000"/>
                  </a:schemeClr>
                </a:solidFill>
              </a:rPr>
              <a:t>V</a:t>
            </a:r>
            <a:r>
              <a:rPr lang="en-US" sz="7200" dirty="0">
                <a:solidFill>
                  <a:schemeClr val="accent1">
                    <a:lumMod val="40000"/>
                    <a:lumOff val="60000"/>
                  </a:schemeClr>
                </a:solidFill>
              </a:rPr>
              <a:t>S</a:t>
            </a:r>
            <a:br>
              <a:rPr lang="en-US" sz="7200" dirty="0">
                <a:solidFill>
                  <a:schemeClr val="tx2">
                    <a:lumMod val="40000"/>
                    <a:lumOff val="60000"/>
                  </a:schemeClr>
                </a:solidFill>
              </a:rPr>
            </a:br>
            <a:r>
              <a:rPr lang="en-US" sz="7200" dirty="0">
                <a:solidFill>
                  <a:schemeClr val="accent1">
                    <a:lumMod val="40000"/>
                    <a:lumOff val="60000"/>
                  </a:schemeClr>
                </a:solidFill>
              </a:rPr>
              <a:t>Freedom of the WORLD</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3820079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6124754"/>
          </a:xfrm>
          <a:prstGeom prst="rect">
            <a:avLst/>
          </a:prstGeom>
          <a:noFill/>
        </p:spPr>
        <p:txBody>
          <a:bodyPr wrap="square" rtlCol="0">
            <a:spAutoFit/>
          </a:bodyPr>
          <a:lstStyle/>
          <a:p>
            <a:r>
              <a:rPr lang="en-US" sz="3200" dirty="0">
                <a:solidFill>
                  <a:schemeClr val="tx2">
                    <a:lumMod val="40000"/>
                    <a:lumOff val="60000"/>
                  </a:schemeClr>
                </a:solidFill>
              </a:rPr>
              <a:t>-Courage</a:t>
            </a:r>
          </a:p>
          <a:p>
            <a:endParaRPr lang="en-US" sz="20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Matthew 10:26-33</a:t>
            </a:r>
          </a:p>
          <a:p>
            <a:pPr algn="l"/>
            <a:r>
              <a:rPr lang="en-US" sz="2400" b="1" i="0" baseline="30000" dirty="0">
                <a:solidFill>
                  <a:schemeClr val="tx1">
                    <a:lumMod val="95000"/>
                  </a:schemeClr>
                </a:solidFill>
                <a:effectLst/>
                <a:latin typeface="system-ui"/>
              </a:rPr>
              <a:t>26 </a:t>
            </a:r>
            <a:r>
              <a:rPr lang="en-US" sz="2400" b="0" i="0" dirty="0">
                <a:solidFill>
                  <a:schemeClr val="tx1">
                    <a:lumMod val="95000"/>
                  </a:schemeClr>
                </a:solidFill>
                <a:effectLst/>
                <a:latin typeface="system-ui"/>
              </a:rPr>
              <a:t>“So do not be afraid of them, for there is nothing concealed that will not be disclosed, or hidden that will not be made known. </a:t>
            </a:r>
            <a:r>
              <a:rPr lang="en-US" sz="2400" b="1" i="0" baseline="30000" dirty="0">
                <a:solidFill>
                  <a:schemeClr val="tx1">
                    <a:lumMod val="95000"/>
                  </a:schemeClr>
                </a:solidFill>
                <a:effectLst/>
                <a:latin typeface="system-ui"/>
              </a:rPr>
              <a:t>27 </a:t>
            </a:r>
            <a:r>
              <a:rPr lang="en-US" sz="2400" b="0" i="0" dirty="0">
                <a:solidFill>
                  <a:schemeClr val="tx1">
                    <a:lumMod val="95000"/>
                  </a:schemeClr>
                </a:solidFill>
                <a:effectLst/>
                <a:latin typeface="system-ui"/>
              </a:rPr>
              <a:t>What I tell you in the dark, speak in the daylight; what is whispered in your ear, proclaim from the roofs. </a:t>
            </a:r>
            <a:r>
              <a:rPr lang="en-US" sz="2400" b="1" i="0" baseline="30000" dirty="0">
                <a:solidFill>
                  <a:schemeClr val="tx1">
                    <a:lumMod val="95000"/>
                  </a:schemeClr>
                </a:solidFill>
                <a:effectLst/>
                <a:latin typeface="system-ui"/>
              </a:rPr>
              <a:t>28 </a:t>
            </a:r>
            <a:r>
              <a:rPr lang="en-US" sz="2400" b="0" i="0" dirty="0">
                <a:solidFill>
                  <a:schemeClr val="tx1">
                    <a:lumMod val="95000"/>
                  </a:schemeClr>
                </a:solidFill>
                <a:effectLst/>
                <a:latin typeface="system-ui"/>
              </a:rPr>
              <a:t>Do not be afraid of those who kill the body but cannot kill the soul. Rather, be afraid of the One who can destroy both soul and body in hell. </a:t>
            </a:r>
            <a:r>
              <a:rPr lang="en-US" sz="2400" b="1" i="0" baseline="30000" dirty="0">
                <a:solidFill>
                  <a:schemeClr val="tx1">
                    <a:lumMod val="95000"/>
                  </a:schemeClr>
                </a:solidFill>
                <a:effectLst/>
                <a:latin typeface="system-ui"/>
              </a:rPr>
              <a:t>29 </a:t>
            </a:r>
            <a:r>
              <a:rPr lang="en-US" sz="2400" b="0" i="0" dirty="0">
                <a:solidFill>
                  <a:schemeClr val="tx1">
                    <a:lumMod val="95000"/>
                  </a:schemeClr>
                </a:solidFill>
                <a:effectLst/>
                <a:latin typeface="system-ui"/>
              </a:rPr>
              <a:t>Are not two sparrows sold for a penny? Yet not one of them will fall to the ground outside your Father’s care.</a:t>
            </a:r>
            <a:r>
              <a:rPr lang="en-US" sz="2400" b="0" i="0" baseline="30000" dirty="0">
                <a:solidFill>
                  <a:schemeClr val="tx1">
                    <a:lumMod val="95000"/>
                  </a:schemeClr>
                </a:solidFill>
                <a:effectLst/>
                <a:latin typeface="system-ui"/>
              </a:rPr>
              <a:t>[</a:t>
            </a:r>
            <a:r>
              <a:rPr lang="en-US" sz="2400" b="0" i="0" baseline="30000" dirty="0">
                <a:solidFill>
                  <a:schemeClr val="tx1">
                    <a:lumMod val="95000"/>
                  </a:schemeClr>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400" b="0" i="0" baseline="30000" dirty="0">
                <a:solidFill>
                  <a:schemeClr val="tx1">
                    <a:lumMod val="95000"/>
                  </a:schemeClr>
                </a:solidFill>
                <a:effectLst/>
                <a:latin typeface="system-ui"/>
              </a:rPr>
              <a:t>]</a:t>
            </a:r>
            <a:r>
              <a:rPr lang="en-US" sz="2400" b="0" i="0" dirty="0">
                <a:solidFill>
                  <a:schemeClr val="tx1">
                    <a:lumMod val="95000"/>
                  </a:schemeClr>
                </a:solidFill>
                <a:effectLst/>
                <a:latin typeface="system-ui"/>
              </a:rPr>
              <a:t> </a:t>
            </a:r>
            <a:r>
              <a:rPr lang="en-US" sz="2400" b="1" i="0" baseline="30000" dirty="0">
                <a:solidFill>
                  <a:schemeClr val="tx1">
                    <a:lumMod val="95000"/>
                  </a:schemeClr>
                </a:solidFill>
                <a:effectLst/>
                <a:latin typeface="system-ui"/>
              </a:rPr>
              <a:t>30 </a:t>
            </a:r>
            <a:r>
              <a:rPr lang="en-US" sz="2400" b="0" i="0" dirty="0">
                <a:solidFill>
                  <a:schemeClr val="tx1">
                    <a:lumMod val="95000"/>
                  </a:schemeClr>
                </a:solidFill>
                <a:effectLst/>
                <a:latin typeface="system-ui"/>
              </a:rPr>
              <a:t>And even the very hairs of your head are all numbered. </a:t>
            </a:r>
            <a:r>
              <a:rPr lang="en-US" sz="2400" b="1" i="0" baseline="30000" dirty="0">
                <a:solidFill>
                  <a:schemeClr val="tx1">
                    <a:lumMod val="95000"/>
                  </a:schemeClr>
                </a:solidFill>
                <a:effectLst/>
                <a:latin typeface="system-ui"/>
              </a:rPr>
              <a:t>31 </a:t>
            </a:r>
            <a:r>
              <a:rPr lang="en-US" sz="2400" b="0" i="0" dirty="0">
                <a:solidFill>
                  <a:schemeClr val="tx1">
                    <a:lumMod val="95000"/>
                  </a:schemeClr>
                </a:solidFill>
                <a:effectLst/>
                <a:latin typeface="system-ui"/>
              </a:rPr>
              <a:t>So don’t be afraid; you are worth more than many sparrows.</a:t>
            </a:r>
          </a:p>
          <a:p>
            <a:pPr algn="l"/>
            <a:r>
              <a:rPr lang="en-US" sz="2400" b="1" i="0" baseline="30000" dirty="0">
                <a:solidFill>
                  <a:schemeClr val="tx1">
                    <a:lumMod val="95000"/>
                  </a:schemeClr>
                </a:solidFill>
                <a:effectLst/>
                <a:latin typeface="system-ui"/>
              </a:rPr>
              <a:t>32 </a:t>
            </a:r>
            <a:r>
              <a:rPr lang="en-US" sz="2400" b="0" i="0" dirty="0">
                <a:solidFill>
                  <a:schemeClr val="tx1">
                    <a:lumMod val="95000"/>
                  </a:schemeClr>
                </a:solidFill>
                <a:effectLst/>
                <a:latin typeface="system-ui"/>
              </a:rPr>
              <a:t>“Whoever acknowledges me before others, I will also acknowledge before my Father in heaven. </a:t>
            </a:r>
            <a:r>
              <a:rPr lang="en-US" sz="2400" b="1" i="0" baseline="30000" dirty="0">
                <a:solidFill>
                  <a:schemeClr val="tx1">
                    <a:lumMod val="95000"/>
                  </a:schemeClr>
                </a:solidFill>
                <a:effectLst/>
                <a:latin typeface="system-ui"/>
              </a:rPr>
              <a:t>33 </a:t>
            </a:r>
            <a:r>
              <a:rPr lang="en-US" sz="2400" b="0" i="0" dirty="0">
                <a:solidFill>
                  <a:schemeClr val="tx1">
                    <a:lumMod val="95000"/>
                  </a:schemeClr>
                </a:solidFill>
                <a:effectLst/>
                <a:latin typeface="system-ui"/>
              </a:rPr>
              <a:t>But whoever disowns me before others, I will disown before my Father in heaven.</a:t>
            </a: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218784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1282402"/>
          </a:xfrm>
          <a:prstGeom prst="rect">
            <a:avLst/>
          </a:prstGeom>
          <a:noFill/>
        </p:spPr>
        <p:txBody>
          <a:bodyPr wrap="square" rtlCol="0">
            <a:spAutoFit/>
          </a:bodyPr>
          <a:lstStyle/>
          <a:p>
            <a:r>
              <a:rPr lang="en-US" sz="3200" dirty="0">
                <a:solidFill>
                  <a:schemeClr val="tx2">
                    <a:lumMod val="40000"/>
                    <a:lumOff val="60000"/>
                  </a:schemeClr>
                </a:solidFill>
              </a:rPr>
              <a:t>-Security</a:t>
            </a:r>
            <a:endParaRPr lang="en-US" sz="2000" b="0" i="0" dirty="0">
              <a:solidFill>
                <a:schemeClr val="tx1">
                  <a:lumMod val="95000"/>
                </a:schemeClr>
              </a:solidFill>
              <a:effectLst/>
              <a:latin typeface="system-ui"/>
            </a:endParaRP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69472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3580467"/>
          </a:xfrm>
          <a:prstGeom prst="rect">
            <a:avLst/>
          </a:prstGeom>
          <a:noFill/>
        </p:spPr>
        <p:txBody>
          <a:bodyPr wrap="square" rtlCol="0">
            <a:spAutoFit/>
          </a:bodyPr>
          <a:lstStyle/>
          <a:p>
            <a:r>
              <a:rPr lang="en-US" sz="3200" dirty="0">
                <a:solidFill>
                  <a:schemeClr val="tx2">
                    <a:lumMod val="40000"/>
                    <a:lumOff val="60000"/>
                  </a:schemeClr>
                </a:solidFill>
              </a:rPr>
              <a:t>-Security</a:t>
            </a:r>
            <a:endParaRPr lang="en-US" sz="2000" dirty="0">
              <a:solidFill>
                <a:schemeClr val="tx1">
                  <a:lumMod val="95000"/>
                </a:schemeClr>
              </a:solidFill>
              <a:latin typeface="system-ui"/>
            </a:endParaRPr>
          </a:p>
          <a:p>
            <a:endParaRPr lang="en-US" sz="24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James 1:12</a:t>
            </a:r>
          </a:p>
          <a:p>
            <a:pPr algn="l"/>
            <a:r>
              <a:rPr lang="en-US" sz="3200" b="1" i="0" baseline="30000" dirty="0">
                <a:solidFill>
                  <a:schemeClr val="tx1">
                    <a:lumMod val="95000"/>
                  </a:schemeClr>
                </a:solidFill>
                <a:effectLst/>
                <a:latin typeface="system-ui"/>
              </a:rPr>
              <a:t>12 </a:t>
            </a:r>
            <a:r>
              <a:rPr lang="en-US" sz="3200" b="0" i="0" dirty="0">
                <a:solidFill>
                  <a:schemeClr val="tx1">
                    <a:lumMod val="95000"/>
                  </a:schemeClr>
                </a:solidFill>
                <a:effectLst/>
                <a:latin typeface="system-ui"/>
              </a:rPr>
              <a:t>Blessed is the one who perseveres under trial because, having stood the test, that person will receive the crown of life that the Lord has promised to those who love him..</a:t>
            </a:r>
          </a:p>
          <a:p>
            <a:endParaRPr lang="en-US" sz="3200" b="1" baseline="30000" dirty="0">
              <a:solidFill>
                <a:schemeClr val="tx2">
                  <a:lumMod val="40000"/>
                  <a:lumOff val="60000"/>
                </a:schemeClr>
              </a:solidFill>
              <a:latin typeface="system-ui"/>
            </a:endParaRP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413720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6206827"/>
          </a:xfrm>
          <a:prstGeom prst="rect">
            <a:avLst/>
          </a:prstGeom>
          <a:noFill/>
        </p:spPr>
        <p:txBody>
          <a:bodyPr wrap="square" rtlCol="0">
            <a:spAutoFit/>
          </a:bodyPr>
          <a:lstStyle/>
          <a:p>
            <a:r>
              <a:rPr lang="en-US" sz="3200" dirty="0">
                <a:solidFill>
                  <a:schemeClr val="tx2">
                    <a:lumMod val="40000"/>
                    <a:lumOff val="60000"/>
                  </a:schemeClr>
                </a:solidFill>
              </a:rPr>
              <a:t>-Security</a:t>
            </a:r>
            <a:endParaRPr lang="en-US" sz="2000" dirty="0">
              <a:solidFill>
                <a:schemeClr val="tx1">
                  <a:lumMod val="95000"/>
                </a:schemeClr>
              </a:solidFill>
              <a:latin typeface="system-ui"/>
            </a:endParaRPr>
          </a:p>
          <a:p>
            <a:endParaRPr lang="en-US" sz="20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Luke 23:39-43</a:t>
            </a:r>
          </a:p>
          <a:p>
            <a:pPr algn="l"/>
            <a:r>
              <a:rPr lang="en-US" sz="2800" b="1" i="0" baseline="30000" dirty="0">
                <a:solidFill>
                  <a:schemeClr val="bg2">
                    <a:lumMod val="10000"/>
                    <a:lumOff val="90000"/>
                  </a:schemeClr>
                </a:solidFill>
                <a:effectLst/>
                <a:latin typeface="system-ui"/>
              </a:rPr>
              <a:t>39 </a:t>
            </a:r>
            <a:r>
              <a:rPr lang="en-US" sz="2800" b="0" i="0" dirty="0">
                <a:solidFill>
                  <a:schemeClr val="bg2">
                    <a:lumMod val="10000"/>
                    <a:lumOff val="90000"/>
                  </a:schemeClr>
                </a:solidFill>
                <a:effectLst/>
                <a:latin typeface="system-ui"/>
              </a:rPr>
              <a:t>One of the criminals who hung there hurled insults at him: “Aren’t you the Messiah? Save yourself and us!”</a:t>
            </a:r>
          </a:p>
          <a:p>
            <a:pPr algn="l"/>
            <a:r>
              <a:rPr lang="en-US" sz="2800" b="1" i="0" baseline="30000" dirty="0">
                <a:solidFill>
                  <a:schemeClr val="bg2">
                    <a:lumMod val="10000"/>
                    <a:lumOff val="90000"/>
                  </a:schemeClr>
                </a:solidFill>
                <a:effectLst/>
                <a:latin typeface="system-ui"/>
              </a:rPr>
              <a:t>40 </a:t>
            </a:r>
            <a:r>
              <a:rPr lang="en-US" sz="2800" b="0" i="0" dirty="0">
                <a:solidFill>
                  <a:schemeClr val="bg2">
                    <a:lumMod val="10000"/>
                    <a:lumOff val="90000"/>
                  </a:schemeClr>
                </a:solidFill>
                <a:effectLst/>
                <a:latin typeface="system-ui"/>
              </a:rPr>
              <a:t>But the other criminal rebuked him. “Don’t you fear God,” he said, “since you are under the same sentence? </a:t>
            </a:r>
            <a:r>
              <a:rPr lang="en-US" sz="2800" b="1" i="0" baseline="30000" dirty="0">
                <a:solidFill>
                  <a:schemeClr val="bg2">
                    <a:lumMod val="10000"/>
                    <a:lumOff val="90000"/>
                  </a:schemeClr>
                </a:solidFill>
                <a:effectLst/>
                <a:latin typeface="system-ui"/>
              </a:rPr>
              <a:t>41 </a:t>
            </a:r>
            <a:r>
              <a:rPr lang="en-US" sz="2800" b="0" i="0" dirty="0">
                <a:solidFill>
                  <a:schemeClr val="bg2">
                    <a:lumMod val="10000"/>
                    <a:lumOff val="90000"/>
                  </a:schemeClr>
                </a:solidFill>
                <a:effectLst/>
                <a:latin typeface="system-ui"/>
              </a:rPr>
              <a:t>We are punished justly, for we are getting what our deeds deserve. But this man has done nothing wrong.”</a:t>
            </a:r>
          </a:p>
          <a:p>
            <a:pPr algn="l"/>
            <a:r>
              <a:rPr lang="en-US" sz="2800" b="1" i="0" baseline="30000" dirty="0">
                <a:solidFill>
                  <a:schemeClr val="bg2">
                    <a:lumMod val="10000"/>
                    <a:lumOff val="90000"/>
                  </a:schemeClr>
                </a:solidFill>
                <a:effectLst/>
                <a:latin typeface="system-ui"/>
              </a:rPr>
              <a:t>42 </a:t>
            </a:r>
            <a:r>
              <a:rPr lang="en-US" sz="2800" b="0" i="0" dirty="0">
                <a:solidFill>
                  <a:schemeClr val="bg2">
                    <a:lumMod val="10000"/>
                    <a:lumOff val="90000"/>
                  </a:schemeClr>
                </a:solidFill>
                <a:effectLst/>
                <a:latin typeface="system-ui"/>
              </a:rPr>
              <a:t>Then he said, “Jesus, remember me when you come into your kingdom.</a:t>
            </a:r>
            <a:r>
              <a:rPr lang="en-US" sz="2800" b="0" i="0" baseline="30000" dirty="0">
                <a:solidFill>
                  <a:schemeClr val="bg2">
                    <a:lumMod val="10000"/>
                    <a:lumOff val="90000"/>
                  </a:schemeClr>
                </a:solidFill>
                <a:effectLst/>
                <a:latin typeface="system-ui"/>
              </a:rPr>
              <a:t>[</a:t>
            </a:r>
            <a:r>
              <a:rPr lang="en-US" sz="2800" b="0" i="0" baseline="30000" dirty="0">
                <a:solidFill>
                  <a:schemeClr val="bg2">
                    <a:lumMod val="10000"/>
                    <a:lumOff val="90000"/>
                  </a:schemeClr>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800" b="0" i="0" baseline="30000" dirty="0">
                <a:solidFill>
                  <a:schemeClr val="bg2">
                    <a:lumMod val="10000"/>
                    <a:lumOff val="90000"/>
                  </a:schemeClr>
                </a:solidFill>
                <a:effectLst/>
                <a:latin typeface="system-ui"/>
              </a:rPr>
              <a:t>]</a:t>
            </a:r>
            <a:r>
              <a:rPr lang="en-US" sz="2800" b="0" i="0" dirty="0">
                <a:solidFill>
                  <a:schemeClr val="bg2">
                    <a:lumMod val="10000"/>
                    <a:lumOff val="90000"/>
                  </a:schemeClr>
                </a:solidFill>
                <a:effectLst/>
                <a:latin typeface="system-ui"/>
              </a:rPr>
              <a:t>”</a:t>
            </a:r>
          </a:p>
          <a:p>
            <a:pPr algn="l"/>
            <a:r>
              <a:rPr lang="en-US" sz="2800" b="1" i="0" baseline="30000" dirty="0">
                <a:solidFill>
                  <a:schemeClr val="bg2">
                    <a:lumMod val="10000"/>
                    <a:lumOff val="90000"/>
                  </a:schemeClr>
                </a:solidFill>
                <a:effectLst/>
                <a:latin typeface="system-ui"/>
              </a:rPr>
              <a:t>43 </a:t>
            </a:r>
            <a:r>
              <a:rPr lang="en-US" sz="2800" b="0" i="0" dirty="0">
                <a:solidFill>
                  <a:schemeClr val="bg2">
                    <a:lumMod val="10000"/>
                    <a:lumOff val="90000"/>
                  </a:schemeClr>
                </a:solidFill>
                <a:effectLst/>
                <a:latin typeface="system-ui"/>
              </a:rPr>
              <a:t>Jesus answered him, “Truly I tell you, today you will be with me in paradise.”</a:t>
            </a:r>
          </a:p>
          <a:p>
            <a:endParaRPr lang="en-US" sz="2000" b="1" baseline="30000" dirty="0">
              <a:solidFill>
                <a:schemeClr val="tx2">
                  <a:lumMod val="40000"/>
                  <a:lumOff val="60000"/>
                </a:schemeClr>
              </a:solidFill>
              <a:latin typeface="system-ui"/>
            </a:endParaRP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973127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1282402"/>
          </a:xfrm>
          <a:prstGeom prst="rect">
            <a:avLst/>
          </a:prstGeom>
          <a:noFill/>
        </p:spPr>
        <p:txBody>
          <a:bodyPr wrap="square" rtlCol="0">
            <a:spAutoFit/>
          </a:bodyPr>
          <a:lstStyle/>
          <a:p>
            <a:r>
              <a:rPr lang="en-US" sz="3200" dirty="0">
                <a:solidFill>
                  <a:schemeClr val="tx2">
                    <a:lumMod val="40000"/>
                    <a:lumOff val="60000"/>
                  </a:schemeClr>
                </a:solidFill>
              </a:rPr>
              <a:t>-Freedom from Sin</a:t>
            </a:r>
            <a:endParaRPr lang="en-US" sz="2000" b="0" i="0" dirty="0">
              <a:solidFill>
                <a:schemeClr val="tx1">
                  <a:lumMod val="95000"/>
                </a:schemeClr>
              </a:solidFill>
              <a:effectLst/>
              <a:latin typeface="system-ui"/>
            </a:endParaRP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673671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11424591" cy="4237057"/>
          </a:xfrm>
          <a:prstGeom prst="rect">
            <a:avLst/>
          </a:prstGeom>
          <a:noFill/>
        </p:spPr>
        <p:txBody>
          <a:bodyPr wrap="square" rtlCol="0">
            <a:spAutoFit/>
          </a:bodyPr>
          <a:lstStyle/>
          <a:p>
            <a:r>
              <a:rPr lang="en-US" sz="3200" dirty="0">
                <a:solidFill>
                  <a:schemeClr val="tx2">
                    <a:lumMod val="40000"/>
                    <a:lumOff val="60000"/>
                  </a:schemeClr>
                </a:solidFill>
              </a:rPr>
              <a:t>-Freedom from Sin</a:t>
            </a:r>
          </a:p>
          <a:p>
            <a:endParaRPr lang="en-US" sz="24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Romans 8:1-2</a:t>
            </a:r>
          </a:p>
          <a:p>
            <a:r>
              <a:rPr lang="en-US" sz="4000" b="1" i="0" dirty="0">
                <a:solidFill>
                  <a:schemeClr val="bg2">
                    <a:lumMod val="10000"/>
                    <a:lumOff val="90000"/>
                  </a:schemeClr>
                </a:solidFill>
                <a:effectLst/>
                <a:latin typeface="system-ui"/>
              </a:rPr>
              <a:t>8 </a:t>
            </a:r>
            <a:r>
              <a:rPr lang="en-US" sz="4000" b="0" i="0" dirty="0">
                <a:solidFill>
                  <a:schemeClr val="bg2">
                    <a:lumMod val="10000"/>
                    <a:lumOff val="90000"/>
                  </a:schemeClr>
                </a:solidFill>
                <a:effectLst/>
                <a:latin typeface="system-ui"/>
              </a:rPr>
              <a:t>Therefore, there is now no condemnation for those who are in Christ Jesus, </a:t>
            </a:r>
            <a:r>
              <a:rPr lang="en-US" sz="4000" b="1" i="0" baseline="30000" dirty="0">
                <a:solidFill>
                  <a:schemeClr val="bg2">
                    <a:lumMod val="10000"/>
                    <a:lumOff val="90000"/>
                  </a:schemeClr>
                </a:solidFill>
                <a:effectLst/>
                <a:latin typeface="system-ui"/>
              </a:rPr>
              <a:t>2 </a:t>
            </a:r>
            <a:r>
              <a:rPr lang="en-US" sz="4000" b="0" i="0" dirty="0">
                <a:solidFill>
                  <a:schemeClr val="bg2">
                    <a:lumMod val="10000"/>
                    <a:lumOff val="90000"/>
                  </a:schemeClr>
                </a:solidFill>
                <a:effectLst/>
                <a:latin typeface="system-ui"/>
              </a:rPr>
              <a:t>because through Christ Jesus the law of the Spirit who gives life has set you</a:t>
            </a:r>
            <a:r>
              <a:rPr lang="en-US" sz="4000" b="0" i="0" baseline="30000" dirty="0">
                <a:solidFill>
                  <a:schemeClr val="bg2">
                    <a:lumMod val="10000"/>
                    <a:lumOff val="90000"/>
                  </a:schemeClr>
                </a:solidFill>
                <a:effectLst/>
                <a:latin typeface="system-ui"/>
              </a:rPr>
              <a:t>[</a:t>
            </a:r>
            <a:r>
              <a:rPr lang="en-US" sz="4000" b="0" i="0" baseline="30000" dirty="0">
                <a:solidFill>
                  <a:schemeClr val="bg2">
                    <a:lumMod val="10000"/>
                    <a:lumOff val="90000"/>
                  </a:schemeClr>
                </a:solidFill>
                <a:effectLst/>
                <a:latin typeface="system-ui"/>
                <a:hlinkClick r:id="rId2" tooltip="See footnote a">
                  <a:extLst>
                    <a:ext uri="{A12FA001-AC4F-418D-AE19-62706E023703}">
                      <ahyp:hlinkClr xmlns:ahyp="http://schemas.microsoft.com/office/drawing/2018/hyperlinkcolor" val="tx"/>
                    </a:ext>
                  </a:extLst>
                </a:hlinkClick>
              </a:rPr>
              <a:t>a</a:t>
            </a:r>
            <a:r>
              <a:rPr lang="en-US" sz="4000" b="0" i="0" baseline="30000" dirty="0">
                <a:solidFill>
                  <a:schemeClr val="bg2">
                    <a:lumMod val="10000"/>
                    <a:lumOff val="90000"/>
                  </a:schemeClr>
                </a:solidFill>
                <a:effectLst/>
                <a:latin typeface="system-ui"/>
              </a:rPr>
              <a:t>]</a:t>
            </a:r>
            <a:r>
              <a:rPr lang="en-US" sz="4000" b="0" i="0" dirty="0">
                <a:solidFill>
                  <a:schemeClr val="bg2">
                    <a:lumMod val="10000"/>
                    <a:lumOff val="90000"/>
                  </a:schemeClr>
                </a:solidFill>
                <a:effectLst/>
                <a:latin typeface="system-ui"/>
              </a:rPr>
              <a:t> free from the law of sin and death.</a:t>
            </a:r>
          </a:p>
          <a:p>
            <a:endParaRPr lang="en-US" sz="2000" b="1" baseline="30000" dirty="0">
              <a:solidFill>
                <a:schemeClr val="tx1">
                  <a:lumMod val="95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1785043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6386364"/>
          </a:xfrm>
          <a:prstGeom prst="rect">
            <a:avLst/>
          </a:prstGeom>
          <a:noFill/>
        </p:spPr>
        <p:txBody>
          <a:bodyPr wrap="square" rtlCol="0">
            <a:spAutoFit/>
          </a:bodyPr>
          <a:lstStyle/>
          <a:p>
            <a:r>
              <a:rPr lang="en-US" sz="3200" dirty="0">
                <a:solidFill>
                  <a:schemeClr val="tx2">
                    <a:lumMod val="40000"/>
                    <a:lumOff val="60000"/>
                  </a:schemeClr>
                </a:solidFill>
              </a:rPr>
              <a:t>-Freedom from Sin</a:t>
            </a:r>
            <a:endParaRPr lang="en-US" sz="2000" b="1" baseline="30000" dirty="0">
              <a:solidFill>
                <a:schemeClr val="tx2">
                  <a:lumMod val="40000"/>
                  <a:lumOff val="60000"/>
                </a:schemeClr>
              </a:solidFill>
              <a:latin typeface="system-ui"/>
            </a:endParaRPr>
          </a:p>
          <a:p>
            <a:endParaRPr lang="en-US" sz="24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Romans 6:3-7</a:t>
            </a:r>
          </a:p>
          <a:p>
            <a:pPr algn="l"/>
            <a:r>
              <a:rPr lang="en-US" sz="2700" b="1" i="0" baseline="30000" dirty="0">
                <a:solidFill>
                  <a:schemeClr val="bg2">
                    <a:lumMod val="10000"/>
                    <a:lumOff val="90000"/>
                  </a:schemeClr>
                </a:solidFill>
                <a:effectLst/>
                <a:latin typeface="system-ui"/>
              </a:rPr>
              <a:t>3 </a:t>
            </a:r>
            <a:r>
              <a:rPr lang="en-US" sz="2700" b="0" i="0" dirty="0">
                <a:solidFill>
                  <a:schemeClr val="bg2">
                    <a:lumMod val="10000"/>
                    <a:lumOff val="90000"/>
                  </a:schemeClr>
                </a:solidFill>
                <a:effectLst/>
                <a:latin typeface="system-ui"/>
              </a:rPr>
              <a:t>Or don’t you know that all of us who were baptized into Christ Jesus were baptized into his death? </a:t>
            </a:r>
            <a:r>
              <a:rPr lang="en-US" sz="2700" b="1" i="0" baseline="30000" dirty="0">
                <a:solidFill>
                  <a:schemeClr val="bg2">
                    <a:lumMod val="10000"/>
                    <a:lumOff val="90000"/>
                  </a:schemeClr>
                </a:solidFill>
                <a:effectLst/>
                <a:latin typeface="system-ui"/>
              </a:rPr>
              <a:t>4 </a:t>
            </a:r>
            <a:r>
              <a:rPr lang="en-US" sz="2700" b="0" i="0" dirty="0">
                <a:solidFill>
                  <a:schemeClr val="bg2">
                    <a:lumMod val="10000"/>
                    <a:lumOff val="90000"/>
                  </a:schemeClr>
                </a:solidFill>
                <a:effectLst/>
                <a:latin typeface="system-ui"/>
              </a:rPr>
              <a:t>We were therefore buried with him through baptism into death in order that, just as Christ was raised from the dead through the glory of the Father, we too may live a new life.</a:t>
            </a:r>
          </a:p>
          <a:p>
            <a:pPr algn="l"/>
            <a:r>
              <a:rPr lang="en-US" sz="2700" b="1" i="0" baseline="30000" dirty="0">
                <a:solidFill>
                  <a:schemeClr val="bg2">
                    <a:lumMod val="10000"/>
                    <a:lumOff val="90000"/>
                  </a:schemeClr>
                </a:solidFill>
                <a:effectLst/>
                <a:latin typeface="system-ui"/>
              </a:rPr>
              <a:t>5 </a:t>
            </a:r>
            <a:r>
              <a:rPr lang="en-US" sz="2700" b="0" i="0" dirty="0">
                <a:solidFill>
                  <a:schemeClr val="bg2">
                    <a:lumMod val="10000"/>
                    <a:lumOff val="90000"/>
                  </a:schemeClr>
                </a:solidFill>
                <a:effectLst/>
                <a:latin typeface="system-ui"/>
              </a:rPr>
              <a:t>For if we have been united with him in a death like his, we will certainly also be united with him in a resurrection like his. </a:t>
            </a:r>
            <a:r>
              <a:rPr lang="en-US" sz="2700" b="1" i="0" baseline="30000" dirty="0">
                <a:solidFill>
                  <a:schemeClr val="bg2">
                    <a:lumMod val="10000"/>
                    <a:lumOff val="90000"/>
                  </a:schemeClr>
                </a:solidFill>
                <a:effectLst/>
                <a:latin typeface="system-ui"/>
              </a:rPr>
              <a:t>6 </a:t>
            </a:r>
            <a:r>
              <a:rPr lang="en-US" sz="2700" b="0" i="0" dirty="0">
                <a:solidFill>
                  <a:schemeClr val="bg2">
                    <a:lumMod val="10000"/>
                    <a:lumOff val="90000"/>
                  </a:schemeClr>
                </a:solidFill>
                <a:effectLst/>
                <a:latin typeface="system-ui"/>
              </a:rPr>
              <a:t>For we know that our old self was crucified with him so that the body ruled by sin might be done away with,</a:t>
            </a:r>
            <a:r>
              <a:rPr lang="en-US" sz="2700" b="0" i="0" baseline="30000" dirty="0">
                <a:solidFill>
                  <a:schemeClr val="bg2">
                    <a:lumMod val="10000"/>
                    <a:lumOff val="90000"/>
                  </a:schemeClr>
                </a:solidFill>
                <a:effectLst/>
                <a:latin typeface="system-ui"/>
              </a:rPr>
              <a:t>[</a:t>
            </a:r>
            <a:r>
              <a:rPr lang="en-US" sz="2700" b="0" i="0" baseline="30000" dirty="0">
                <a:solidFill>
                  <a:schemeClr val="bg2">
                    <a:lumMod val="10000"/>
                    <a:lumOff val="90000"/>
                  </a:schemeClr>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700" b="0" i="0" baseline="30000" dirty="0">
                <a:solidFill>
                  <a:schemeClr val="bg2">
                    <a:lumMod val="10000"/>
                    <a:lumOff val="90000"/>
                  </a:schemeClr>
                </a:solidFill>
                <a:effectLst/>
                <a:latin typeface="system-ui"/>
              </a:rPr>
              <a:t>]</a:t>
            </a:r>
            <a:r>
              <a:rPr lang="en-US" sz="2700" b="0" i="0" dirty="0">
                <a:solidFill>
                  <a:schemeClr val="bg2">
                    <a:lumMod val="10000"/>
                    <a:lumOff val="90000"/>
                  </a:schemeClr>
                </a:solidFill>
                <a:effectLst/>
                <a:latin typeface="system-ui"/>
              </a:rPr>
              <a:t> that we should no longer be slaves to sin— </a:t>
            </a:r>
            <a:r>
              <a:rPr lang="en-US" sz="2700" b="1" i="0" baseline="30000" dirty="0">
                <a:solidFill>
                  <a:schemeClr val="bg2">
                    <a:lumMod val="10000"/>
                    <a:lumOff val="90000"/>
                  </a:schemeClr>
                </a:solidFill>
                <a:effectLst/>
                <a:latin typeface="system-ui"/>
              </a:rPr>
              <a:t>7 </a:t>
            </a:r>
            <a:r>
              <a:rPr lang="en-US" sz="2700" b="0" i="0" dirty="0">
                <a:solidFill>
                  <a:schemeClr val="bg2">
                    <a:lumMod val="10000"/>
                    <a:lumOff val="90000"/>
                  </a:schemeClr>
                </a:solidFill>
                <a:effectLst/>
                <a:latin typeface="system-ui"/>
              </a:rPr>
              <a:t>because anyone who has died has been set free from sin</a:t>
            </a:r>
          </a:p>
          <a:p>
            <a:endParaRPr lang="en-US" sz="2400" b="1" baseline="30000" dirty="0">
              <a:solidFill>
                <a:schemeClr val="tx2">
                  <a:lumMod val="40000"/>
                  <a:lumOff val="60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3389679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A19-5C6B-EAB9-8613-715D0C3A33CD}"/>
              </a:ext>
            </a:extLst>
          </p:cNvPr>
          <p:cNvSpPr>
            <a:spLocks noGrp="1"/>
          </p:cNvSpPr>
          <p:nvPr>
            <p:ph type="title"/>
          </p:nvPr>
        </p:nvSpPr>
        <p:spPr/>
        <p:txBody>
          <a:bodyPr/>
          <a:lstStyle/>
          <a:p>
            <a:r>
              <a:rPr lang="en-US" dirty="0">
                <a:solidFill>
                  <a:schemeClr val="tx2">
                    <a:lumMod val="40000"/>
                    <a:lumOff val="60000"/>
                  </a:schemeClr>
                </a:solidFill>
              </a:rPr>
              <a:t>Freedom of Christ (The Good Soil)</a:t>
            </a:r>
          </a:p>
        </p:txBody>
      </p:sp>
      <p:sp>
        <p:nvSpPr>
          <p:cNvPr id="3" name="TextBox 2">
            <a:extLst>
              <a:ext uri="{FF2B5EF4-FFF2-40B4-BE49-F238E27FC236}">
                <a16:creationId xmlns:a16="http://schemas.microsoft.com/office/drawing/2014/main" id="{E97FC985-0AE7-6301-925A-0B7FB1398B52}"/>
              </a:ext>
            </a:extLst>
          </p:cNvPr>
          <p:cNvSpPr txBox="1"/>
          <p:nvPr/>
        </p:nvSpPr>
        <p:spPr>
          <a:xfrm>
            <a:off x="767409" y="1130778"/>
            <a:ext cx="9720199" cy="5724644"/>
          </a:xfrm>
          <a:prstGeom prst="rect">
            <a:avLst/>
          </a:prstGeom>
          <a:noFill/>
        </p:spPr>
        <p:txBody>
          <a:bodyPr wrap="square" rtlCol="0">
            <a:spAutoFit/>
          </a:bodyPr>
          <a:lstStyle/>
          <a:p>
            <a:r>
              <a:rPr lang="en-US" sz="3200" dirty="0">
                <a:solidFill>
                  <a:schemeClr val="tx2">
                    <a:lumMod val="40000"/>
                    <a:lumOff val="60000"/>
                  </a:schemeClr>
                </a:solidFill>
              </a:rPr>
              <a:t>-Freedom from Sin</a:t>
            </a:r>
            <a:endParaRPr lang="en-US" sz="2000" b="1" baseline="30000" dirty="0">
              <a:solidFill>
                <a:schemeClr val="tx2">
                  <a:lumMod val="40000"/>
                  <a:lumOff val="60000"/>
                </a:schemeClr>
              </a:solidFill>
              <a:latin typeface="system-ui"/>
            </a:endParaRPr>
          </a:p>
          <a:p>
            <a:endParaRPr lang="en-US" sz="2400" b="1" baseline="30000" dirty="0">
              <a:solidFill>
                <a:schemeClr val="tx2">
                  <a:lumMod val="40000"/>
                  <a:lumOff val="60000"/>
                </a:schemeClr>
              </a:solidFill>
              <a:latin typeface="system-ui"/>
            </a:endParaRPr>
          </a:p>
          <a:p>
            <a:r>
              <a:rPr lang="en-US" sz="2400" b="1" baseline="30000" dirty="0">
                <a:solidFill>
                  <a:schemeClr val="tx2">
                    <a:lumMod val="40000"/>
                    <a:lumOff val="60000"/>
                  </a:schemeClr>
                </a:solidFill>
                <a:latin typeface="system-ui"/>
              </a:rPr>
              <a:t>Romans 6:11-14</a:t>
            </a:r>
          </a:p>
          <a:p>
            <a:r>
              <a:rPr lang="en-US" sz="3000" b="1" i="0" baseline="30000" dirty="0">
                <a:solidFill>
                  <a:schemeClr val="bg2">
                    <a:lumMod val="10000"/>
                    <a:lumOff val="90000"/>
                  </a:schemeClr>
                </a:solidFill>
                <a:effectLst/>
                <a:latin typeface="system-ui"/>
              </a:rPr>
              <a:t>11 </a:t>
            </a:r>
            <a:r>
              <a:rPr lang="en-US" sz="3000" b="0" i="0" dirty="0">
                <a:solidFill>
                  <a:schemeClr val="bg2">
                    <a:lumMod val="10000"/>
                    <a:lumOff val="90000"/>
                  </a:schemeClr>
                </a:solidFill>
                <a:effectLst/>
                <a:latin typeface="system-ui"/>
              </a:rPr>
              <a:t>In the same way, count yourselves dead to sin but alive to God in Christ Jesus. </a:t>
            </a:r>
            <a:r>
              <a:rPr lang="en-US" sz="3000" b="1" i="0" baseline="30000" dirty="0">
                <a:solidFill>
                  <a:schemeClr val="bg2">
                    <a:lumMod val="10000"/>
                    <a:lumOff val="90000"/>
                  </a:schemeClr>
                </a:solidFill>
                <a:effectLst/>
                <a:latin typeface="system-ui"/>
              </a:rPr>
              <a:t>12 </a:t>
            </a:r>
            <a:r>
              <a:rPr lang="en-US" sz="3000" b="0" i="0" dirty="0">
                <a:solidFill>
                  <a:schemeClr val="bg2">
                    <a:lumMod val="10000"/>
                    <a:lumOff val="90000"/>
                  </a:schemeClr>
                </a:solidFill>
                <a:effectLst/>
                <a:latin typeface="system-ui"/>
              </a:rPr>
              <a:t>Therefore do not let sin reign in your mortal body so that you obey its evil desires. </a:t>
            </a:r>
            <a:r>
              <a:rPr lang="en-US" sz="3000" b="1" i="0" baseline="30000" dirty="0">
                <a:solidFill>
                  <a:schemeClr val="bg2">
                    <a:lumMod val="10000"/>
                    <a:lumOff val="90000"/>
                  </a:schemeClr>
                </a:solidFill>
                <a:effectLst/>
                <a:latin typeface="system-ui"/>
              </a:rPr>
              <a:t>13 </a:t>
            </a:r>
            <a:r>
              <a:rPr lang="en-US" sz="3000" b="0" i="0" dirty="0">
                <a:solidFill>
                  <a:schemeClr val="bg2">
                    <a:lumMod val="10000"/>
                    <a:lumOff val="90000"/>
                  </a:schemeClr>
                </a:solidFill>
                <a:effectLst/>
                <a:latin typeface="system-ui"/>
              </a:rPr>
              <a:t>Do not offer any part of yourself to sin as an instrument of wickedness, but rather offer yourselves to God as those who have been brought from death to life; and offer every part of yourself to him as an instrument of righteousness. </a:t>
            </a:r>
            <a:r>
              <a:rPr lang="en-US" sz="3000" b="1" i="0" baseline="30000" dirty="0">
                <a:solidFill>
                  <a:schemeClr val="bg2">
                    <a:lumMod val="10000"/>
                    <a:lumOff val="90000"/>
                  </a:schemeClr>
                </a:solidFill>
                <a:effectLst/>
                <a:latin typeface="system-ui"/>
              </a:rPr>
              <a:t>14 </a:t>
            </a:r>
            <a:r>
              <a:rPr lang="en-US" sz="3000" b="0" i="0" dirty="0">
                <a:solidFill>
                  <a:schemeClr val="bg2">
                    <a:lumMod val="10000"/>
                    <a:lumOff val="90000"/>
                  </a:schemeClr>
                </a:solidFill>
                <a:effectLst/>
                <a:latin typeface="system-ui"/>
              </a:rPr>
              <a:t>For sin shall no longer be your master, because you are not under the law, but under grace.</a:t>
            </a:r>
            <a:endParaRPr lang="en-US" sz="3000" b="1" baseline="30000" dirty="0">
              <a:solidFill>
                <a:schemeClr val="bg2">
                  <a:lumMod val="10000"/>
                  <a:lumOff val="90000"/>
                </a:schemeClr>
              </a:solidFill>
              <a:latin typeface="system-ui"/>
            </a:endParaRPr>
          </a:p>
          <a:p>
            <a:endParaRPr lang="en-US" sz="3200" dirty="0">
              <a:solidFill>
                <a:schemeClr val="tx2">
                  <a:lumMod val="40000"/>
                  <a:lumOff val="60000"/>
                </a:schemeClr>
              </a:solidFill>
            </a:endParaRPr>
          </a:p>
        </p:txBody>
      </p:sp>
    </p:spTree>
    <p:extLst>
      <p:ext uri="{BB962C8B-B14F-4D97-AF65-F5344CB8AC3E}">
        <p14:creationId xmlns:p14="http://schemas.microsoft.com/office/powerpoint/2010/main" val="1823873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515CF-949E-FBB3-52F1-500BAB777AC2}"/>
              </a:ext>
            </a:extLst>
          </p:cNvPr>
          <p:cNvSpPr>
            <a:spLocks noGrp="1"/>
          </p:cNvSpPr>
          <p:nvPr>
            <p:ph type="ctrTitle"/>
          </p:nvPr>
        </p:nvSpPr>
        <p:spPr>
          <a:xfrm>
            <a:off x="1914865" y="2505215"/>
            <a:ext cx="8362270" cy="1847570"/>
          </a:xfrm>
        </p:spPr>
        <p:txBody>
          <a:bodyPr/>
          <a:lstStyle/>
          <a:p>
            <a:pPr algn="ctr"/>
            <a:r>
              <a:rPr lang="en-US" dirty="0">
                <a:solidFill>
                  <a:schemeClr val="tx2">
                    <a:lumMod val="40000"/>
                    <a:lumOff val="60000"/>
                  </a:schemeClr>
                </a:solidFill>
              </a:rPr>
              <a:t>Freedom of </a:t>
            </a:r>
            <a:br>
              <a:rPr lang="en-US" dirty="0">
                <a:solidFill>
                  <a:schemeClr val="tx2">
                    <a:lumMod val="40000"/>
                    <a:lumOff val="60000"/>
                  </a:schemeClr>
                </a:solidFill>
              </a:rPr>
            </a:br>
            <a:r>
              <a:rPr lang="en-US" dirty="0">
                <a:solidFill>
                  <a:schemeClr val="tx2">
                    <a:lumMod val="40000"/>
                    <a:lumOff val="60000"/>
                  </a:schemeClr>
                </a:solidFill>
              </a:rPr>
              <a:t>Christ or The </a:t>
            </a:r>
            <a:r>
              <a:rPr lang="en-US" dirty="0">
                <a:solidFill>
                  <a:schemeClr val="accent1">
                    <a:lumMod val="40000"/>
                    <a:lumOff val="60000"/>
                  </a:schemeClr>
                </a:solidFill>
              </a:rPr>
              <a:t>World</a:t>
            </a:r>
          </a:p>
        </p:txBody>
      </p:sp>
      <p:sp>
        <p:nvSpPr>
          <p:cNvPr id="3" name="Subtitle 2">
            <a:extLst>
              <a:ext uri="{FF2B5EF4-FFF2-40B4-BE49-F238E27FC236}">
                <a16:creationId xmlns:a16="http://schemas.microsoft.com/office/drawing/2014/main" id="{09CA7FBA-D9FC-92EF-E6B3-31C25E0CF142}"/>
              </a:ext>
            </a:extLst>
          </p:cNvPr>
          <p:cNvSpPr>
            <a:spLocks noGrp="1"/>
          </p:cNvSpPr>
          <p:nvPr>
            <p:ph type="subTitle" idx="1"/>
          </p:nvPr>
        </p:nvSpPr>
        <p:spPr>
          <a:xfrm>
            <a:off x="1683171" y="5201871"/>
            <a:ext cx="8825658" cy="861420"/>
          </a:xfrm>
        </p:spPr>
        <p:txBody>
          <a:bodyPr/>
          <a:lstStyle/>
          <a:p>
            <a:pPr algn="ctr"/>
            <a:r>
              <a:rPr lang="en-US" dirty="0"/>
              <a:t> </a:t>
            </a:r>
          </a:p>
        </p:txBody>
      </p:sp>
    </p:spTree>
    <p:extLst>
      <p:ext uri="{BB962C8B-B14F-4D97-AF65-F5344CB8AC3E}">
        <p14:creationId xmlns:p14="http://schemas.microsoft.com/office/powerpoint/2010/main" val="138902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A7BF-B80F-9441-FCDA-C3D5BC197601}"/>
              </a:ext>
            </a:extLst>
          </p:cNvPr>
          <p:cNvSpPr>
            <a:spLocks noGrp="1"/>
          </p:cNvSpPr>
          <p:nvPr>
            <p:ph type="title"/>
          </p:nvPr>
        </p:nvSpPr>
        <p:spPr>
          <a:xfrm>
            <a:off x="685800" y="1623137"/>
            <a:ext cx="10553700" cy="3200507"/>
          </a:xfrm>
        </p:spPr>
        <p:txBody>
          <a:bodyPr/>
          <a:lstStyle/>
          <a:p>
            <a:pPr algn="ctr"/>
            <a:r>
              <a:rPr lang="en-US" sz="7200" dirty="0">
                <a:solidFill>
                  <a:schemeClr val="tx2">
                    <a:lumMod val="40000"/>
                    <a:lumOff val="60000"/>
                  </a:schemeClr>
                </a:solidFill>
              </a:rPr>
              <a:t>Good Ground</a:t>
            </a:r>
            <a:br>
              <a:rPr lang="en-US" sz="7200" dirty="0">
                <a:solidFill>
                  <a:schemeClr val="tx2">
                    <a:lumMod val="40000"/>
                    <a:lumOff val="60000"/>
                  </a:schemeClr>
                </a:solidFill>
              </a:rPr>
            </a:br>
            <a:r>
              <a:rPr lang="en-US" sz="7200" dirty="0">
                <a:solidFill>
                  <a:schemeClr val="tx2">
                    <a:lumMod val="40000"/>
                    <a:lumOff val="60000"/>
                  </a:schemeClr>
                </a:solidFill>
              </a:rPr>
              <a:t>V</a:t>
            </a:r>
            <a:r>
              <a:rPr lang="en-US" sz="7200" dirty="0">
                <a:solidFill>
                  <a:schemeClr val="accent1">
                    <a:lumMod val="40000"/>
                    <a:lumOff val="60000"/>
                  </a:schemeClr>
                </a:solidFill>
              </a:rPr>
              <a:t>S</a:t>
            </a:r>
            <a:br>
              <a:rPr lang="en-US" sz="7200" dirty="0">
                <a:solidFill>
                  <a:schemeClr val="tx2">
                    <a:lumMod val="40000"/>
                    <a:lumOff val="60000"/>
                  </a:schemeClr>
                </a:solidFill>
              </a:rPr>
            </a:br>
            <a:r>
              <a:rPr lang="en-US" sz="7200" dirty="0">
                <a:solidFill>
                  <a:schemeClr val="accent1">
                    <a:lumMod val="40000"/>
                    <a:lumOff val="60000"/>
                  </a:schemeClr>
                </a:solidFill>
              </a:rPr>
              <a:t>Thorns</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291709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ACE1-E167-3CB5-3B32-E6CC7D63E522}"/>
              </a:ext>
            </a:extLst>
          </p:cNvPr>
          <p:cNvSpPr>
            <a:spLocks noGrp="1"/>
          </p:cNvSpPr>
          <p:nvPr>
            <p:ph type="title"/>
          </p:nvPr>
        </p:nvSpPr>
        <p:spPr/>
        <p:txBody>
          <a:bodyPr/>
          <a:lstStyle/>
          <a:p>
            <a:r>
              <a:rPr lang="en-US" dirty="0">
                <a:solidFill>
                  <a:schemeClr val="accent1">
                    <a:lumMod val="40000"/>
                    <a:lumOff val="60000"/>
                  </a:schemeClr>
                </a:solidFill>
              </a:rPr>
              <a:t>What is the World’s Freedom?</a:t>
            </a:r>
          </a:p>
        </p:txBody>
      </p:sp>
      <p:pic>
        <p:nvPicPr>
          <p:cNvPr id="14" name="Picture 13">
            <a:extLst>
              <a:ext uri="{FF2B5EF4-FFF2-40B4-BE49-F238E27FC236}">
                <a16:creationId xmlns:a16="http://schemas.microsoft.com/office/drawing/2014/main" id="{975F6B6B-3D23-91E5-2CA1-5357A99A416B}"/>
              </a:ext>
            </a:extLst>
          </p:cNvPr>
          <p:cNvPicPr>
            <a:picLocks noChangeAspect="1"/>
          </p:cNvPicPr>
          <p:nvPr/>
        </p:nvPicPr>
        <p:blipFill>
          <a:blip r:embed="rId2"/>
          <a:stretch>
            <a:fillRect/>
          </a:stretch>
        </p:blipFill>
        <p:spPr>
          <a:xfrm>
            <a:off x="646111" y="1871910"/>
            <a:ext cx="10621964" cy="3022023"/>
          </a:xfrm>
          <a:prstGeom prst="rect">
            <a:avLst/>
          </a:prstGeom>
        </p:spPr>
      </p:pic>
      <p:sp>
        <p:nvSpPr>
          <p:cNvPr id="15" name="TextBox 14">
            <a:extLst>
              <a:ext uri="{FF2B5EF4-FFF2-40B4-BE49-F238E27FC236}">
                <a16:creationId xmlns:a16="http://schemas.microsoft.com/office/drawing/2014/main" id="{FBAC3A08-4B9A-D12C-9233-ED20F917390B}"/>
              </a:ext>
            </a:extLst>
          </p:cNvPr>
          <p:cNvSpPr txBox="1"/>
          <p:nvPr/>
        </p:nvSpPr>
        <p:spPr>
          <a:xfrm>
            <a:off x="542925" y="4875271"/>
            <a:ext cx="2847975" cy="369332"/>
          </a:xfrm>
          <a:prstGeom prst="rect">
            <a:avLst/>
          </a:prstGeom>
          <a:noFill/>
        </p:spPr>
        <p:txBody>
          <a:bodyPr wrap="square" rtlCol="0">
            <a:spAutoFit/>
          </a:bodyPr>
          <a:lstStyle/>
          <a:p>
            <a:r>
              <a:rPr lang="en-US" dirty="0"/>
              <a:t>OXFORD DICTIONARY</a:t>
            </a:r>
          </a:p>
        </p:txBody>
      </p:sp>
    </p:spTree>
    <p:extLst>
      <p:ext uri="{BB962C8B-B14F-4D97-AF65-F5344CB8AC3E}">
        <p14:creationId xmlns:p14="http://schemas.microsoft.com/office/powerpoint/2010/main" val="544913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ACE1-E167-3CB5-3B32-E6CC7D63E522}"/>
              </a:ext>
            </a:extLst>
          </p:cNvPr>
          <p:cNvSpPr>
            <a:spLocks noGrp="1"/>
          </p:cNvSpPr>
          <p:nvPr>
            <p:ph type="title"/>
          </p:nvPr>
        </p:nvSpPr>
        <p:spPr/>
        <p:txBody>
          <a:bodyPr/>
          <a:lstStyle/>
          <a:p>
            <a:r>
              <a:rPr lang="en-US" dirty="0">
                <a:solidFill>
                  <a:schemeClr val="accent1">
                    <a:lumMod val="40000"/>
                    <a:lumOff val="60000"/>
                  </a:schemeClr>
                </a:solidFill>
              </a:rPr>
              <a:t>What is the World’s Freedom?</a:t>
            </a:r>
          </a:p>
        </p:txBody>
      </p:sp>
      <p:pic>
        <p:nvPicPr>
          <p:cNvPr id="14" name="Picture 13">
            <a:extLst>
              <a:ext uri="{FF2B5EF4-FFF2-40B4-BE49-F238E27FC236}">
                <a16:creationId xmlns:a16="http://schemas.microsoft.com/office/drawing/2014/main" id="{975F6B6B-3D23-91E5-2CA1-5357A99A416B}"/>
              </a:ext>
            </a:extLst>
          </p:cNvPr>
          <p:cNvPicPr>
            <a:picLocks noChangeAspect="1"/>
          </p:cNvPicPr>
          <p:nvPr/>
        </p:nvPicPr>
        <p:blipFill>
          <a:blip r:embed="rId2"/>
          <a:stretch>
            <a:fillRect/>
          </a:stretch>
        </p:blipFill>
        <p:spPr>
          <a:xfrm>
            <a:off x="646111" y="1853248"/>
            <a:ext cx="10621964" cy="3022023"/>
          </a:xfrm>
          <a:prstGeom prst="rect">
            <a:avLst/>
          </a:prstGeom>
        </p:spPr>
      </p:pic>
      <p:sp>
        <p:nvSpPr>
          <p:cNvPr id="15" name="TextBox 14">
            <a:extLst>
              <a:ext uri="{FF2B5EF4-FFF2-40B4-BE49-F238E27FC236}">
                <a16:creationId xmlns:a16="http://schemas.microsoft.com/office/drawing/2014/main" id="{FBAC3A08-4B9A-D12C-9233-ED20F917390B}"/>
              </a:ext>
            </a:extLst>
          </p:cNvPr>
          <p:cNvSpPr txBox="1"/>
          <p:nvPr/>
        </p:nvSpPr>
        <p:spPr>
          <a:xfrm>
            <a:off x="542925" y="4875271"/>
            <a:ext cx="2847975" cy="369332"/>
          </a:xfrm>
          <a:prstGeom prst="rect">
            <a:avLst/>
          </a:prstGeom>
          <a:noFill/>
        </p:spPr>
        <p:txBody>
          <a:bodyPr wrap="square" rtlCol="0">
            <a:spAutoFit/>
          </a:bodyPr>
          <a:lstStyle/>
          <a:p>
            <a:r>
              <a:rPr lang="en-US" dirty="0"/>
              <a:t>OXFORD DICTIONARY</a:t>
            </a:r>
          </a:p>
        </p:txBody>
      </p:sp>
      <p:sp>
        <p:nvSpPr>
          <p:cNvPr id="3" name="TextBox 2">
            <a:extLst>
              <a:ext uri="{FF2B5EF4-FFF2-40B4-BE49-F238E27FC236}">
                <a16:creationId xmlns:a16="http://schemas.microsoft.com/office/drawing/2014/main" id="{45C02D45-5DD1-8058-CF85-8C6EC0BC48F3}"/>
              </a:ext>
            </a:extLst>
          </p:cNvPr>
          <p:cNvSpPr txBox="1"/>
          <p:nvPr/>
        </p:nvSpPr>
        <p:spPr>
          <a:xfrm>
            <a:off x="646111" y="5483939"/>
            <a:ext cx="11831217" cy="523220"/>
          </a:xfrm>
          <a:prstGeom prst="rect">
            <a:avLst/>
          </a:prstGeom>
          <a:noFill/>
        </p:spPr>
        <p:txBody>
          <a:bodyPr wrap="square" rtlCol="0">
            <a:spAutoFit/>
          </a:bodyPr>
          <a:lstStyle/>
          <a:p>
            <a:r>
              <a:rPr lang="en-US" sz="2800" u="sng" dirty="0">
                <a:solidFill>
                  <a:schemeClr val="accent1">
                    <a:lumMod val="20000"/>
                    <a:lumOff val="80000"/>
                  </a:schemeClr>
                </a:solidFill>
              </a:rPr>
              <a:t>Bottom Line: </a:t>
            </a:r>
            <a:r>
              <a:rPr lang="en-US" sz="2800" u="sng" dirty="0">
                <a:solidFill>
                  <a:schemeClr val="accent1">
                    <a:lumMod val="40000"/>
                    <a:lumOff val="60000"/>
                  </a:schemeClr>
                </a:solidFill>
              </a:rPr>
              <a:t>“The ability to do what I want without consequence”</a:t>
            </a:r>
          </a:p>
        </p:txBody>
      </p:sp>
    </p:spTree>
    <p:extLst>
      <p:ext uri="{BB962C8B-B14F-4D97-AF65-F5344CB8AC3E}">
        <p14:creationId xmlns:p14="http://schemas.microsoft.com/office/powerpoint/2010/main" val="138835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7191603" cy="707886"/>
          </a:xfrm>
          <a:prstGeom prst="rect">
            <a:avLst/>
          </a:prstGeom>
          <a:noFill/>
        </p:spPr>
        <p:txBody>
          <a:bodyPr wrap="square" rtlCol="0">
            <a:spAutoFit/>
          </a:bodyPr>
          <a:lstStyle/>
          <a:p>
            <a:endParaRPr lang="en-US" sz="2000" dirty="0">
              <a:solidFill>
                <a:schemeClr val="accent1">
                  <a:lumMod val="40000"/>
                  <a:lumOff val="60000"/>
                </a:schemeClr>
              </a:solidFill>
            </a:endParaRPr>
          </a:p>
          <a:p>
            <a:r>
              <a:rPr lang="en-US" sz="2000" dirty="0"/>
              <a:t>	</a:t>
            </a:r>
          </a:p>
        </p:txBody>
      </p:sp>
    </p:spTree>
    <p:extLst>
      <p:ext uri="{BB962C8B-B14F-4D97-AF65-F5344CB8AC3E}">
        <p14:creationId xmlns:p14="http://schemas.microsoft.com/office/powerpoint/2010/main" val="2819292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7191603" cy="1138773"/>
          </a:xfrm>
          <a:prstGeom prst="rect">
            <a:avLst/>
          </a:prstGeom>
          <a:noFill/>
        </p:spPr>
        <p:txBody>
          <a:bodyPr wrap="square" rtlCol="0">
            <a:spAutoFit/>
          </a:bodyPr>
          <a:lstStyle/>
          <a:p>
            <a:r>
              <a:rPr lang="en-US" sz="2800" dirty="0">
                <a:solidFill>
                  <a:schemeClr val="accent1">
                    <a:lumMod val="40000"/>
                    <a:lumOff val="60000"/>
                  </a:schemeClr>
                </a:solidFill>
              </a:rPr>
              <a:t>-Broken Families</a:t>
            </a:r>
          </a:p>
          <a:p>
            <a:endParaRPr lang="en-US" sz="2000" dirty="0">
              <a:solidFill>
                <a:schemeClr val="accent1">
                  <a:lumMod val="40000"/>
                  <a:lumOff val="60000"/>
                </a:schemeClr>
              </a:solidFill>
            </a:endParaRPr>
          </a:p>
          <a:p>
            <a:r>
              <a:rPr lang="en-US" sz="2000" dirty="0"/>
              <a:t>	</a:t>
            </a:r>
          </a:p>
        </p:txBody>
      </p:sp>
    </p:spTree>
    <p:extLst>
      <p:ext uri="{BB962C8B-B14F-4D97-AF65-F5344CB8AC3E}">
        <p14:creationId xmlns:p14="http://schemas.microsoft.com/office/powerpoint/2010/main" val="41061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7191603" cy="2616101"/>
          </a:xfrm>
          <a:prstGeom prst="rect">
            <a:avLst/>
          </a:prstGeom>
          <a:noFill/>
        </p:spPr>
        <p:txBody>
          <a:bodyPr wrap="square" rtlCol="0">
            <a:spAutoFit/>
          </a:bodyPr>
          <a:lstStyle/>
          <a:p>
            <a:r>
              <a:rPr lang="en-US" sz="2800" dirty="0">
                <a:solidFill>
                  <a:schemeClr val="accent1">
                    <a:lumMod val="40000"/>
                    <a:lumOff val="60000"/>
                  </a:schemeClr>
                </a:solidFill>
              </a:rPr>
              <a:t>-Broken Families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-Destroyed Relationships</a:t>
            </a: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r>
              <a:rPr lang="en-US" sz="2000" dirty="0"/>
              <a:t>	</a:t>
            </a:r>
          </a:p>
        </p:txBody>
      </p:sp>
    </p:spTree>
    <p:extLst>
      <p:ext uri="{BB962C8B-B14F-4D97-AF65-F5344CB8AC3E}">
        <p14:creationId xmlns:p14="http://schemas.microsoft.com/office/powerpoint/2010/main" val="335860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21A0-316E-F247-3DFE-9ADCABBA0EB4}"/>
              </a:ext>
            </a:extLst>
          </p:cNvPr>
          <p:cNvSpPr>
            <a:spLocks noGrp="1"/>
          </p:cNvSpPr>
          <p:nvPr>
            <p:ph type="title"/>
          </p:nvPr>
        </p:nvSpPr>
        <p:spPr>
          <a:xfrm>
            <a:off x="646111" y="452718"/>
            <a:ext cx="9440281" cy="1002858"/>
          </a:xfrm>
        </p:spPr>
        <p:txBody>
          <a:bodyPr/>
          <a:lstStyle/>
          <a:p>
            <a:r>
              <a:rPr lang="en-US" dirty="0">
                <a:solidFill>
                  <a:schemeClr val="accent1">
                    <a:lumMod val="40000"/>
                    <a:lumOff val="60000"/>
                  </a:schemeClr>
                </a:solidFill>
              </a:rPr>
              <a:t>Freedom from Consequences? </a:t>
            </a:r>
          </a:p>
        </p:txBody>
      </p:sp>
      <p:sp>
        <p:nvSpPr>
          <p:cNvPr id="3" name="TextBox 2">
            <a:extLst>
              <a:ext uri="{FF2B5EF4-FFF2-40B4-BE49-F238E27FC236}">
                <a16:creationId xmlns:a16="http://schemas.microsoft.com/office/drawing/2014/main" id="{7F830C7F-E3AA-50C0-40B7-FD40EF3B28D4}"/>
              </a:ext>
            </a:extLst>
          </p:cNvPr>
          <p:cNvSpPr txBox="1"/>
          <p:nvPr/>
        </p:nvSpPr>
        <p:spPr>
          <a:xfrm>
            <a:off x="646111" y="1558212"/>
            <a:ext cx="7191603" cy="3477875"/>
          </a:xfrm>
          <a:prstGeom prst="rect">
            <a:avLst/>
          </a:prstGeom>
          <a:noFill/>
        </p:spPr>
        <p:txBody>
          <a:bodyPr wrap="square" rtlCol="0">
            <a:spAutoFit/>
          </a:bodyPr>
          <a:lstStyle/>
          <a:p>
            <a:r>
              <a:rPr lang="en-US" sz="2800" dirty="0">
                <a:solidFill>
                  <a:schemeClr val="accent1">
                    <a:lumMod val="40000"/>
                    <a:lumOff val="60000"/>
                  </a:schemeClr>
                </a:solidFill>
              </a:rPr>
              <a:t>-Broken Families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-Destroyed Relationships</a:t>
            </a:r>
          </a:p>
          <a:p>
            <a:endParaRPr lang="en-US" sz="2800" dirty="0">
              <a:solidFill>
                <a:schemeClr val="accent1">
                  <a:lumMod val="40000"/>
                  <a:lumOff val="60000"/>
                </a:schemeClr>
              </a:solidFill>
            </a:endParaRPr>
          </a:p>
          <a:p>
            <a:r>
              <a:rPr lang="en-US" sz="2800" dirty="0">
                <a:solidFill>
                  <a:schemeClr val="accent1">
                    <a:lumMod val="40000"/>
                    <a:lumOff val="60000"/>
                  </a:schemeClr>
                </a:solidFill>
              </a:rPr>
              <a:t>-Financial Strain and pressures</a:t>
            </a: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endParaRPr lang="en-US" sz="2000" dirty="0">
              <a:solidFill>
                <a:schemeClr val="accent1">
                  <a:lumMod val="40000"/>
                  <a:lumOff val="60000"/>
                </a:schemeClr>
              </a:solidFill>
            </a:endParaRPr>
          </a:p>
          <a:p>
            <a:r>
              <a:rPr lang="en-US" sz="2000" dirty="0"/>
              <a:t>	</a:t>
            </a:r>
          </a:p>
        </p:txBody>
      </p:sp>
    </p:spTree>
    <p:extLst>
      <p:ext uri="{BB962C8B-B14F-4D97-AF65-F5344CB8AC3E}">
        <p14:creationId xmlns:p14="http://schemas.microsoft.com/office/powerpoint/2010/main" val="992624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265</TotalTime>
  <Words>1416</Words>
  <Application>Microsoft Office PowerPoint</Application>
  <PresentationFormat>Widescreen</PresentationFormat>
  <Paragraphs>165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-apple-system</vt:lpstr>
      <vt:lpstr>Arial</vt:lpstr>
      <vt:lpstr>Candara</vt:lpstr>
      <vt:lpstr>system-ui</vt:lpstr>
      <vt:lpstr>Wingdings 3</vt:lpstr>
      <vt:lpstr>Ion</vt:lpstr>
      <vt:lpstr>FREEDOM OF CHRIST</vt:lpstr>
      <vt:lpstr>Freedom of CHRIST VS Freedom of the WORLD</vt:lpstr>
      <vt:lpstr>Good Ground VS Thorns</vt:lpstr>
      <vt:lpstr>What is the World’s Freedom?</vt:lpstr>
      <vt:lpstr>What is the World’s Freedom?</vt:lpstr>
      <vt:lpstr>Freedom from Consequences? </vt:lpstr>
      <vt:lpstr>Freedom from Consequences? </vt:lpstr>
      <vt:lpstr>Freedom from Consequences? </vt:lpstr>
      <vt:lpstr>Freedom from Consequences? </vt:lpstr>
      <vt:lpstr>Freedom from Consequences? </vt:lpstr>
      <vt:lpstr>Freedom from Consequences? </vt:lpstr>
      <vt:lpstr>Sacrifice for Worldly Freedom</vt:lpstr>
      <vt:lpstr>Sacrifice for Worldly Freedom</vt:lpstr>
      <vt:lpstr>Sacrifice for Worldly Freedom</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(The Good Soil)</vt:lpstr>
      <vt:lpstr>Freedom of  Christ or The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CHRIST</dc:title>
  <dc:creator>Wesley Lewis</dc:creator>
  <cp:lastModifiedBy>Wesley Lewis</cp:lastModifiedBy>
  <cp:revision>7</cp:revision>
  <dcterms:created xsi:type="dcterms:W3CDTF">2023-03-21T01:37:40Z</dcterms:created>
  <dcterms:modified xsi:type="dcterms:W3CDTF">2023-04-01T00:09:52Z</dcterms:modified>
</cp:coreProperties>
</file>