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87" r:id="rId3"/>
    <p:sldId id="715" r:id="rId4"/>
    <p:sldId id="716" r:id="rId5"/>
    <p:sldId id="717" r:id="rId6"/>
    <p:sldId id="718" r:id="rId7"/>
    <p:sldId id="719" r:id="rId8"/>
    <p:sldId id="720" r:id="rId9"/>
    <p:sldId id="721" r:id="rId10"/>
    <p:sldId id="722" r:id="rId11"/>
    <p:sldId id="723" r:id="rId12"/>
    <p:sldId id="724" r:id="rId13"/>
    <p:sldId id="725" r:id="rId14"/>
    <p:sldId id="7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0489E-188C-3DFB-9EB1-82AE6FEE3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4F664A-1D68-A0EA-D524-CC09ACA10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D1442-E12A-BD96-252D-D0A9E9AB6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4C2ED-815E-F376-7ED5-74BC11EB3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0AAED-5547-E653-FAFE-8A9B33DA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8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4854-041E-4C91-17E6-A716B786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BEAA6-78E5-8DE1-2659-4023CE3D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34FA7-6B56-2F14-5B56-B5B58098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47D56-0449-9069-2444-5A48F8F60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93E0-E31D-A71C-A795-CE10389A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8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BF61A-AD2C-7E71-AD98-34A19C5995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56B7E-189E-58FB-C2A3-ED5D9039E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D8D7-9E7F-DAF1-26C5-310F6EEE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66B41-C6E7-D1A3-E4A4-CF37BFDF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4743E-3D5B-2405-15D6-85BCC1DB3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0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9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35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1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4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53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0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3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28B10-F329-3591-0119-7A325B02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9D7C-DCDF-72E5-D4D4-117441FC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078AD-4D98-D7EF-D3DE-A95A1A7C7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9D89-4F50-275F-FBAD-02DED39A7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BB2AD-4E5A-93D4-8922-A05BC0DBB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77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28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59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B753-E3FD-2C67-2084-54F8D6410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8E12A-B61E-8A2B-A777-5A67A7C6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49433-995D-D4FD-216A-440A4B647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0CB28-23D1-99D6-7835-050A3F93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EF3D-CDFB-C9B8-B356-517D4EEA0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FC72-A723-EA87-91ED-CD7850A6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6F4E-FD88-CD4A-8BA1-0260F241B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509B5-893C-36FD-E3C8-69B972EAC7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4F247-F956-B489-0DB4-F2C5DF86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12748-38DC-370F-28A1-0BD37F0A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2FCC2-4A1E-EABB-2B71-51784C6C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7E8CC-A3A5-9DAF-75A7-BE650D44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FC8B5-1C1B-7524-B367-8877F314B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D70281-B320-98F8-0CDC-0C7AD0EF0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67B331-1DCF-F1F4-D108-3E45D032E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A42991-7559-227B-E457-B84AC4EF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D3D50E-B366-4DA7-03FD-0B466E7F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30487A-06B6-373C-8AF5-B63AF9B17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28DD37-5BE7-A244-2BA0-59EF92C2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4756-D387-54F9-BDEF-98276FC3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FFD9ED-D694-5D6E-D11D-F8C3C6DA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6895D8-A169-51E8-1857-34D9A6E4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CC233-5363-2C8A-183C-41FC65AF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8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EDAE41-64EE-C68B-7B30-481ECA14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1B07-BB3E-C68E-68CF-67076195B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D2AD0-867C-5353-433D-F0C27E44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B6221-C744-FFA4-31DE-05A09804F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DF8CA-EF4E-9B41-CA0A-B38F659CE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33610-B7D3-FB57-957B-FD5639554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8014F7-C929-039C-27CE-6AC350F6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B1502-2B3F-3579-CD6B-5B4B873F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1904C-6E1A-373C-BE79-091DE7047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50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D1DA4-7C81-2FF4-2ADB-109836B74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7CC71-E14D-B3E3-B002-C86BC4138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124FE-1DDE-39BF-954E-CF9E42CFD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9210C-0244-59ED-0441-44958C51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FE819-E6C4-CC4C-C523-250BC007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F202-67A8-43CD-E623-64C6A522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D3A09-64F9-A101-96F8-80B468B5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3E483-FA9F-AC7F-9CE9-E29EC60F1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FC510-3384-4718-7F88-F000DCEC1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09C0-F6BE-4AF5-B43A-2C7863E47CCF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B6ACC-3F81-5059-3F46-A5DFB74FF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DECC8-E398-D9EC-D2A4-22E5BFA41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B31DD-2E31-48A0-8D5E-F298D70FE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3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FB85-2B09-43CD-9899-E8573B298B1C}" type="datetimeFigureOut">
              <a:rPr lang="en-US" smtClean="0"/>
              <a:t>4/15/2023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9DFB-A618-4065-9AC2-B4BBCDDB8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2057945" y="1701800"/>
            <a:ext cx="79623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Church Organization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Part 2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3941835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6E00B-47DC-1D9F-228E-1A34E436F705}"/>
              </a:ext>
            </a:extLst>
          </p:cNvPr>
          <p:cNvSpPr txBox="1"/>
          <p:nvPr/>
        </p:nvSpPr>
        <p:spPr>
          <a:xfrm>
            <a:off x="496369" y="1040232"/>
            <a:ext cx="114095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Testament lays out a plan….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The same plan with or without elders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passages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pertaining to material concerns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pertaining to spiritual concerns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Some think that without elders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cut loose from Biblical instruction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we’re on our own and just have to come up with something</a:t>
            </a:r>
          </a:p>
          <a:p>
            <a:pPr marL="1428750" marR="0" lvl="2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leads to “Church Authority,” “Tradition Authority”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944F74-6469-1E4B-5021-25C1C2E195B9}"/>
              </a:ext>
            </a:extLst>
          </p:cNvPr>
          <p:cNvSpPr txBox="1"/>
          <p:nvPr/>
        </p:nvSpPr>
        <p:spPr>
          <a:xfrm>
            <a:off x="7291438" y="2744971"/>
            <a:ext cx="2627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EBB46-F589-4A5D-E6E2-DFE47B4EDDA7}"/>
              </a:ext>
            </a:extLst>
          </p:cNvPr>
          <p:cNvSpPr txBox="1"/>
          <p:nvPr/>
        </p:nvSpPr>
        <p:spPr>
          <a:xfrm>
            <a:off x="496369" y="393901"/>
            <a:ext cx="11199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Biblical Authority for Churches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function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without Elders</a:t>
            </a:r>
          </a:p>
        </p:txBody>
      </p:sp>
    </p:spTree>
    <p:extLst>
      <p:ext uri="{BB962C8B-B14F-4D97-AF65-F5344CB8AC3E}">
        <p14:creationId xmlns:p14="http://schemas.microsoft.com/office/powerpoint/2010/main" val="3425712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6E00B-47DC-1D9F-228E-1A34E436F705}"/>
              </a:ext>
            </a:extLst>
          </p:cNvPr>
          <p:cNvSpPr txBox="1"/>
          <p:nvPr/>
        </p:nvSpPr>
        <p:spPr>
          <a:xfrm>
            <a:off x="391236" y="2425227"/>
            <a:ext cx="11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Congregational Meetings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Deacons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Initiative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0812F4-EEA0-177C-AA62-25ECFDE26573}"/>
              </a:ext>
            </a:extLst>
          </p:cNvPr>
          <p:cNvSpPr txBox="1"/>
          <p:nvPr/>
        </p:nvSpPr>
        <p:spPr>
          <a:xfrm>
            <a:off x="496369" y="1040232"/>
            <a:ext cx="11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Testament lays out a plan….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The same plan with or without elders</a:t>
            </a:r>
          </a:p>
        </p:txBody>
      </p:sp>
    </p:spTree>
    <p:extLst>
      <p:ext uri="{BB962C8B-B14F-4D97-AF65-F5344CB8AC3E}">
        <p14:creationId xmlns:p14="http://schemas.microsoft.com/office/powerpoint/2010/main" val="12737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6E00B-47DC-1D9F-228E-1A34E436F705}"/>
              </a:ext>
            </a:extLst>
          </p:cNvPr>
          <p:cNvSpPr txBox="1"/>
          <p:nvPr/>
        </p:nvSpPr>
        <p:spPr>
          <a:xfrm>
            <a:off x="391236" y="2853353"/>
            <a:ext cx="11409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6 was a congregational meeting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15 appears to have been a congregational meeting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5 calls for a congregational meeting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Corinthians 14 applies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14:40	“decently and in order”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14:34-35	“let the women keep silent”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5880-3057-0D72-3B0F-E35AC781858D}"/>
              </a:ext>
            </a:extLst>
          </p:cNvPr>
          <p:cNvSpPr txBox="1"/>
          <p:nvPr/>
        </p:nvSpPr>
        <p:spPr>
          <a:xfrm>
            <a:off x="391236" y="2425227"/>
            <a:ext cx="1140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Congregational Meetings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1975E-3FEC-160B-F6D3-2FDF92AE915B}"/>
              </a:ext>
            </a:extLst>
          </p:cNvPr>
          <p:cNvSpPr txBox="1"/>
          <p:nvPr/>
        </p:nvSpPr>
        <p:spPr>
          <a:xfrm>
            <a:off x="496369" y="1040232"/>
            <a:ext cx="11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Testament lays out a plan….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The same plan with or without elders</a:t>
            </a:r>
          </a:p>
        </p:txBody>
      </p:sp>
    </p:spTree>
    <p:extLst>
      <p:ext uri="{BB962C8B-B14F-4D97-AF65-F5344CB8AC3E}">
        <p14:creationId xmlns:p14="http://schemas.microsoft.com/office/powerpoint/2010/main" val="26866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66E00B-47DC-1D9F-228E-1A34E436F705}"/>
              </a:ext>
            </a:extLst>
          </p:cNvPr>
          <p:cNvSpPr txBox="1"/>
          <p:nvPr/>
        </p:nvSpPr>
        <p:spPr>
          <a:xfrm>
            <a:off x="391236" y="2853353"/>
            <a:ext cx="11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 of Receiving and Considering Input?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Acts 6, did the 12 discuss in advance what they were going to present to the multitude of the disciples?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C5880-3057-0D72-3B0F-E35AC781858D}"/>
              </a:ext>
            </a:extLst>
          </p:cNvPr>
          <p:cNvSpPr txBox="1"/>
          <p:nvPr/>
        </p:nvSpPr>
        <p:spPr>
          <a:xfrm>
            <a:off x="391236" y="2425227"/>
            <a:ext cx="1140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Congregational Meetings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1975E-3FEC-160B-F6D3-2FDF92AE915B}"/>
              </a:ext>
            </a:extLst>
          </p:cNvPr>
          <p:cNvSpPr txBox="1"/>
          <p:nvPr/>
        </p:nvSpPr>
        <p:spPr>
          <a:xfrm>
            <a:off x="496369" y="1040232"/>
            <a:ext cx="11409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New Testament lays out a plan….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The same plan with or without elders</a:t>
            </a:r>
          </a:p>
        </p:txBody>
      </p:sp>
    </p:spTree>
    <p:extLst>
      <p:ext uri="{BB962C8B-B14F-4D97-AF65-F5344CB8AC3E}">
        <p14:creationId xmlns:p14="http://schemas.microsoft.com/office/powerpoint/2010/main" val="27466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F918660-3CB8-7234-F5C0-AD52A01085CD}"/>
              </a:ext>
            </a:extLst>
          </p:cNvPr>
          <p:cNvSpPr/>
          <p:nvPr/>
        </p:nvSpPr>
        <p:spPr>
          <a:xfrm>
            <a:off x="457200" y="1068946"/>
            <a:ext cx="8218244" cy="106894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57200" y="516672"/>
            <a:ext cx="8732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 about “Christian denominations” produced by a Presbyterian…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Protestants Agree…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Bible has MORE authority than the Church”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2D511-7EAB-F00D-EF8F-FE2EF9C7EA96}"/>
              </a:ext>
            </a:extLst>
          </p:cNvPr>
          <p:cNvSpPr/>
          <p:nvPr/>
        </p:nvSpPr>
        <p:spPr>
          <a:xfrm>
            <a:off x="1047806" y="3360251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48C85C-237A-0E48-E418-F829893567A6}"/>
              </a:ext>
            </a:extLst>
          </p:cNvPr>
          <p:cNvSpPr/>
          <p:nvPr/>
        </p:nvSpPr>
        <p:spPr>
          <a:xfrm>
            <a:off x="1248770" y="3725840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45B65-1357-355E-5F98-360F1DD3FEE5}"/>
              </a:ext>
            </a:extLst>
          </p:cNvPr>
          <p:cNvSpPr/>
          <p:nvPr/>
        </p:nvSpPr>
        <p:spPr>
          <a:xfrm>
            <a:off x="2697711" y="4089042"/>
            <a:ext cx="771099" cy="1747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0A4B6-5129-A482-6720-EF8269D1FEC7}"/>
              </a:ext>
            </a:extLst>
          </p:cNvPr>
          <p:cNvSpPr txBox="1"/>
          <p:nvPr/>
        </p:nvSpPr>
        <p:spPr>
          <a:xfrm>
            <a:off x="1047806" y="5964073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477515-292A-43EF-50D0-3C1C1C94AAA9}"/>
              </a:ext>
            </a:extLst>
          </p:cNvPr>
          <p:cNvSpPr txBox="1"/>
          <p:nvPr/>
        </p:nvSpPr>
        <p:spPr>
          <a:xfrm>
            <a:off x="2264733" y="5952697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87FE0A-A0A5-329F-23F5-409F387299A4}"/>
              </a:ext>
            </a:extLst>
          </p:cNvPr>
          <p:cNvSpPr/>
          <p:nvPr/>
        </p:nvSpPr>
        <p:spPr>
          <a:xfrm>
            <a:off x="4748630" y="3376171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2C722-9170-75A6-1E52-1F70B7F26064}"/>
              </a:ext>
            </a:extLst>
          </p:cNvPr>
          <p:cNvSpPr/>
          <p:nvPr/>
        </p:nvSpPr>
        <p:spPr>
          <a:xfrm>
            <a:off x="4949594" y="3741760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278A4-6ECB-4D87-4F66-B0545F4A6C4C}"/>
              </a:ext>
            </a:extLst>
          </p:cNvPr>
          <p:cNvSpPr/>
          <p:nvPr/>
        </p:nvSpPr>
        <p:spPr>
          <a:xfrm>
            <a:off x="6398535" y="5622878"/>
            <a:ext cx="771099" cy="22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E6D37-8CF1-BFE3-09CC-0C6BC3F1B669}"/>
              </a:ext>
            </a:extLst>
          </p:cNvPr>
          <p:cNvSpPr txBox="1"/>
          <p:nvPr/>
        </p:nvSpPr>
        <p:spPr>
          <a:xfrm>
            <a:off x="4748630" y="5979993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EC887-E9E0-394F-1D39-61C2CFC35585}"/>
              </a:ext>
            </a:extLst>
          </p:cNvPr>
          <p:cNvSpPr txBox="1"/>
          <p:nvPr/>
        </p:nvSpPr>
        <p:spPr>
          <a:xfrm>
            <a:off x="5965557" y="5968617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7AFAF0-869E-85FE-D625-EC731FFAC321}"/>
              </a:ext>
            </a:extLst>
          </p:cNvPr>
          <p:cNvSpPr/>
          <p:nvPr/>
        </p:nvSpPr>
        <p:spPr>
          <a:xfrm>
            <a:off x="8474480" y="3389819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86E81-54C1-92EF-C25D-E846E60B0DEC}"/>
              </a:ext>
            </a:extLst>
          </p:cNvPr>
          <p:cNvSpPr/>
          <p:nvPr/>
        </p:nvSpPr>
        <p:spPr>
          <a:xfrm>
            <a:off x="8675444" y="5622878"/>
            <a:ext cx="771099" cy="247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49FCAF-8DA3-7CDC-3DD2-C73B9A6ED18D}"/>
              </a:ext>
            </a:extLst>
          </p:cNvPr>
          <p:cNvSpPr/>
          <p:nvPr/>
        </p:nvSpPr>
        <p:spPr>
          <a:xfrm>
            <a:off x="10124385" y="5718412"/>
            <a:ext cx="771099" cy="147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A3876-7849-5AFC-2563-65F59E24B430}"/>
              </a:ext>
            </a:extLst>
          </p:cNvPr>
          <p:cNvSpPr txBox="1"/>
          <p:nvPr/>
        </p:nvSpPr>
        <p:spPr>
          <a:xfrm>
            <a:off x="8474480" y="5993641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AF3E0-1723-044A-FC2E-A67707315D9B}"/>
              </a:ext>
            </a:extLst>
          </p:cNvPr>
          <p:cNvSpPr txBox="1"/>
          <p:nvPr/>
        </p:nvSpPr>
        <p:spPr>
          <a:xfrm>
            <a:off x="9691407" y="5982265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D018F-D7BD-52C5-E966-609D8EFB16C4}"/>
              </a:ext>
            </a:extLst>
          </p:cNvPr>
          <p:cNvSpPr txBox="1"/>
          <p:nvPr/>
        </p:nvSpPr>
        <p:spPr>
          <a:xfrm>
            <a:off x="1200206" y="2404274"/>
            <a:ext cx="238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“Conservative Lutheran”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C362FF-050F-5777-E1FB-533BAD757343}"/>
              </a:ext>
            </a:extLst>
          </p:cNvPr>
          <p:cNvSpPr txBox="1"/>
          <p:nvPr/>
        </p:nvSpPr>
        <p:spPr>
          <a:xfrm>
            <a:off x="4928325" y="2406547"/>
            <a:ext cx="2389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“Fundamentalist Baptist”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D39897-3831-5BB0-7F08-E5F3F7002FAC}"/>
              </a:ext>
            </a:extLst>
          </p:cNvPr>
          <p:cNvSpPr txBox="1"/>
          <p:nvPr/>
        </p:nvSpPr>
        <p:spPr>
          <a:xfrm>
            <a:off x="8364642" y="2408821"/>
            <a:ext cx="2890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“Progressive”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“lesbian pastors”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3A71E5-6EA7-2F86-C6B1-08B59D547B76}"/>
              </a:ext>
            </a:extLst>
          </p:cNvPr>
          <p:cNvSpPr txBox="1"/>
          <p:nvPr/>
        </p:nvSpPr>
        <p:spPr>
          <a:xfrm rot="16200000">
            <a:off x="-40678" y="4240347"/>
            <a:ext cx="17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0298A3-7221-A060-C0CF-5A90A5FB2694}"/>
              </a:ext>
            </a:extLst>
          </p:cNvPr>
          <p:cNvSpPr txBox="1"/>
          <p:nvPr/>
        </p:nvSpPr>
        <p:spPr>
          <a:xfrm rot="16200000">
            <a:off x="3670851" y="4237999"/>
            <a:ext cx="17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EA5C44C-B731-8069-DC61-C7A8DBCC719D}"/>
              </a:ext>
            </a:extLst>
          </p:cNvPr>
          <p:cNvSpPr txBox="1"/>
          <p:nvPr/>
        </p:nvSpPr>
        <p:spPr>
          <a:xfrm rot="16200000">
            <a:off x="7384723" y="4238001"/>
            <a:ext cx="17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293645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7FE0A-A0A5-329F-23F5-409F387299A4}"/>
              </a:ext>
            </a:extLst>
          </p:cNvPr>
          <p:cNvSpPr/>
          <p:nvPr/>
        </p:nvSpPr>
        <p:spPr>
          <a:xfrm>
            <a:off x="3203150" y="3376171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72C722-9170-75A6-1E52-1F70B7F26064}"/>
              </a:ext>
            </a:extLst>
          </p:cNvPr>
          <p:cNvSpPr/>
          <p:nvPr/>
        </p:nvSpPr>
        <p:spPr>
          <a:xfrm>
            <a:off x="3404114" y="3741760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8278A4-6ECB-4D87-4F66-B0545F4A6C4C}"/>
              </a:ext>
            </a:extLst>
          </p:cNvPr>
          <p:cNvSpPr/>
          <p:nvPr/>
        </p:nvSpPr>
        <p:spPr>
          <a:xfrm>
            <a:off x="4853055" y="3737944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TRADITION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E6D37-8CF1-BFE3-09CC-0C6BC3F1B669}"/>
              </a:ext>
            </a:extLst>
          </p:cNvPr>
          <p:cNvSpPr txBox="1"/>
          <p:nvPr/>
        </p:nvSpPr>
        <p:spPr>
          <a:xfrm>
            <a:off x="3203150" y="5979993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5EC887-E9E0-394F-1D39-61C2CFC35585}"/>
              </a:ext>
            </a:extLst>
          </p:cNvPr>
          <p:cNvSpPr txBox="1"/>
          <p:nvPr/>
        </p:nvSpPr>
        <p:spPr>
          <a:xfrm>
            <a:off x="4420077" y="5968617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7AFAF0-869E-85FE-D625-EC731FFAC321}"/>
              </a:ext>
            </a:extLst>
          </p:cNvPr>
          <p:cNvSpPr/>
          <p:nvPr/>
        </p:nvSpPr>
        <p:spPr>
          <a:xfrm>
            <a:off x="6929000" y="3389819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A3876-7849-5AFC-2563-65F59E24B430}"/>
              </a:ext>
            </a:extLst>
          </p:cNvPr>
          <p:cNvSpPr txBox="1"/>
          <p:nvPr/>
        </p:nvSpPr>
        <p:spPr>
          <a:xfrm>
            <a:off x="6929000" y="5993641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AF3E0-1723-044A-FC2E-A67707315D9B}"/>
              </a:ext>
            </a:extLst>
          </p:cNvPr>
          <p:cNvSpPr txBox="1"/>
          <p:nvPr/>
        </p:nvSpPr>
        <p:spPr>
          <a:xfrm>
            <a:off x="8145927" y="5982265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C362FF-050F-5777-E1FB-533BAD757343}"/>
              </a:ext>
            </a:extLst>
          </p:cNvPr>
          <p:cNvSpPr txBox="1"/>
          <p:nvPr/>
        </p:nvSpPr>
        <p:spPr>
          <a:xfrm>
            <a:off x="3382845" y="2406547"/>
            <a:ext cx="238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D39897-3831-5BB0-7F08-E5F3F7002FAC}"/>
              </a:ext>
            </a:extLst>
          </p:cNvPr>
          <p:cNvSpPr txBox="1"/>
          <p:nvPr/>
        </p:nvSpPr>
        <p:spPr>
          <a:xfrm>
            <a:off x="6819162" y="2408821"/>
            <a:ext cx="289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817F2E-50DC-0FF7-BC38-8DE9F842B03A}"/>
              </a:ext>
            </a:extLst>
          </p:cNvPr>
          <p:cNvSpPr txBox="1"/>
          <p:nvPr/>
        </p:nvSpPr>
        <p:spPr>
          <a:xfrm>
            <a:off x="457200" y="516672"/>
            <a:ext cx="87325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Youtube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video about “Christian denominations” produced by a Presbyterian…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Contrasted with Roman Catholicism…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67420C-F773-4F1B-9A8B-4714E3258F57}"/>
              </a:ext>
            </a:extLst>
          </p:cNvPr>
          <p:cNvSpPr/>
          <p:nvPr/>
        </p:nvSpPr>
        <p:spPr>
          <a:xfrm>
            <a:off x="7143777" y="5064369"/>
            <a:ext cx="771099" cy="80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B0943-CBA8-11D3-4E59-812052F850D3}"/>
              </a:ext>
            </a:extLst>
          </p:cNvPr>
          <p:cNvSpPr/>
          <p:nvPr/>
        </p:nvSpPr>
        <p:spPr>
          <a:xfrm>
            <a:off x="8592718" y="3429001"/>
            <a:ext cx="771099" cy="243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TRADITION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3875B3-F257-4B2B-7973-E9BCEF6A86DE}"/>
              </a:ext>
            </a:extLst>
          </p:cNvPr>
          <p:cNvSpPr txBox="1"/>
          <p:nvPr/>
        </p:nvSpPr>
        <p:spPr>
          <a:xfrm rot="16200000">
            <a:off x="2119425" y="4240347"/>
            <a:ext cx="17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F07793-9CF7-7AB5-0F41-1DF85B9A5A9A}"/>
              </a:ext>
            </a:extLst>
          </p:cNvPr>
          <p:cNvSpPr txBox="1"/>
          <p:nvPr/>
        </p:nvSpPr>
        <p:spPr>
          <a:xfrm rot="16200000">
            <a:off x="5844206" y="4237999"/>
            <a:ext cx="170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</a:p>
        </p:txBody>
      </p:sp>
    </p:spTree>
    <p:extLst>
      <p:ext uri="{BB962C8B-B14F-4D97-AF65-F5344CB8AC3E}">
        <p14:creationId xmlns:p14="http://schemas.microsoft.com/office/powerpoint/2010/main" val="73575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8" grpId="0"/>
      <p:bldP spid="19" grpId="0"/>
      <p:bldP spid="26" grpId="0"/>
      <p:bldP spid="27" grpId="0"/>
      <p:bldP spid="3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57200" y="516672"/>
            <a:ext cx="873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Bible Say?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76A8EF-77C6-EA8D-FB4A-F72EAB0627B1}"/>
              </a:ext>
            </a:extLst>
          </p:cNvPr>
          <p:cNvSpPr/>
          <p:nvPr/>
        </p:nvSpPr>
        <p:spPr>
          <a:xfrm>
            <a:off x="3203150" y="3376171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CA463D-4F5C-633B-537E-B39FA7F8DA71}"/>
              </a:ext>
            </a:extLst>
          </p:cNvPr>
          <p:cNvSpPr/>
          <p:nvPr/>
        </p:nvSpPr>
        <p:spPr>
          <a:xfrm>
            <a:off x="3404114" y="3741760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EE13DE-0F2F-CA03-C21B-1FD81F2A785E}"/>
              </a:ext>
            </a:extLst>
          </p:cNvPr>
          <p:cNvSpPr/>
          <p:nvPr/>
        </p:nvSpPr>
        <p:spPr>
          <a:xfrm>
            <a:off x="4853055" y="3737944"/>
            <a:ext cx="771099" cy="2114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TRADITION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DC08B6-2DF9-4087-5EB2-92D492E45B8B}"/>
              </a:ext>
            </a:extLst>
          </p:cNvPr>
          <p:cNvSpPr txBox="1"/>
          <p:nvPr/>
        </p:nvSpPr>
        <p:spPr>
          <a:xfrm>
            <a:off x="3203150" y="5979993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B5FBD8-4644-2B79-C2F2-193471EA3991}"/>
              </a:ext>
            </a:extLst>
          </p:cNvPr>
          <p:cNvSpPr txBox="1"/>
          <p:nvPr/>
        </p:nvSpPr>
        <p:spPr>
          <a:xfrm>
            <a:off x="4420077" y="5968617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6DD9C9-7D02-04FF-41D3-07D0864ADE2B}"/>
              </a:ext>
            </a:extLst>
          </p:cNvPr>
          <p:cNvSpPr/>
          <p:nvPr/>
        </p:nvSpPr>
        <p:spPr>
          <a:xfrm>
            <a:off x="6929000" y="3389819"/>
            <a:ext cx="2705327" cy="2480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B5706C-F862-C7AB-F7A3-9209810FFE42}"/>
              </a:ext>
            </a:extLst>
          </p:cNvPr>
          <p:cNvSpPr txBox="1"/>
          <p:nvPr/>
        </p:nvSpPr>
        <p:spPr>
          <a:xfrm>
            <a:off x="6929000" y="5993641"/>
            <a:ext cx="1185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BIBLE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0F1C92-2AF5-2EAC-4C34-4B00CBF2B7AF}"/>
              </a:ext>
            </a:extLst>
          </p:cNvPr>
          <p:cNvSpPr txBox="1"/>
          <p:nvPr/>
        </p:nvSpPr>
        <p:spPr>
          <a:xfrm>
            <a:off x="8145927" y="5982265"/>
            <a:ext cx="165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5F44F0-6AD2-7952-C43B-D4D4DA4DA04F}"/>
              </a:ext>
            </a:extLst>
          </p:cNvPr>
          <p:cNvSpPr txBox="1"/>
          <p:nvPr/>
        </p:nvSpPr>
        <p:spPr>
          <a:xfrm>
            <a:off x="3382845" y="2406547"/>
            <a:ext cx="2389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Officially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0C51E1-9C63-E4D3-7402-0202A43E54EC}"/>
              </a:ext>
            </a:extLst>
          </p:cNvPr>
          <p:cNvSpPr txBox="1"/>
          <p:nvPr/>
        </p:nvSpPr>
        <p:spPr>
          <a:xfrm>
            <a:off x="6819162" y="2408821"/>
            <a:ext cx="2890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Reality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1DA9BE-7596-DA55-E0F2-861E3C920DAB}"/>
              </a:ext>
            </a:extLst>
          </p:cNvPr>
          <p:cNvSpPr/>
          <p:nvPr/>
        </p:nvSpPr>
        <p:spPr>
          <a:xfrm>
            <a:off x="7143777" y="5064369"/>
            <a:ext cx="771099" cy="803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CAB1A1-9526-F44C-278B-03774049AF7C}"/>
              </a:ext>
            </a:extLst>
          </p:cNvPr>
          <p:cNvSpPr/>
          <p:nvPr/>
        </p:nvSpPr>
        <p:spPr>
          <a:xfrm>
            <a:off x="8592718" y="3429001"/>
            <a:ext cx="771099" cy="2435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TRADITION</a:t>
            </a:r>
          </a:p>
        </p:txBody>
      </p:sp>
    </p:spTree>
    <p:extLst>
      <p:ext uri="{BB962C8B-B14F-4D97-AF65-F5344CB8AC3E}">
        <p14:creationId xmlns:p14="http://schemas.microsoft.com/office/powerpoint/2010/main" val="174230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 animBg="1"/>
      <p:bldP spid="21" grpId="0"/>
      <p:bldP spid="22" grpId="0"/>
      <p:bldP spid="23" grpId="0" animBg="1"/>
      <p:bldP spid="24" grpId="0"/>
      <p:bldP spid="28" grpId="0"/>
      <p:bldP spid="29" grpId="0"/>
      <p:bldP spid="30" grpId="0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57200" y="516672"/>
            <a:ext cx="873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does the Bible Say?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C6E751-8911-FE55-27CC-F38ABBF92409}"/>
              </a:ext>
            </a:extLst>
          </p:cNvPr>
          <p:cNvSpPr txBox="1"/>
          <p:nvPr/>
        </p:nvSpPr>
        <p:spPr>
          <a:xfrm>
            <a:off x="609599" y="1435578"/>
            <a:ext cx="1044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Jesus Rebuked the Jews for Prioritizing Tradition over God’s Word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Mark 7:1-13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7787D-8AD7-C388-2D6D-4F488859CDCD}"/>
              </a:ext>
            </a:extLst>
          </p:cNvPr>
          <p:cNvSpPr txBox="1"/>
          <p:nvPr/>
        </p:nvSpPr>
        <p:spPr>
          <a:xfrm>
            <a:off x="607451" y="3485295"/>
            <a:ext cx="1044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Apostles Were to Bind What Was Bound in Heaven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Matthew 16:19, 18:18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640C10-769C-DAC1-0FDA-9E2C1984FE39}"/>
              </a:ext>
            </a:extLst>
          </p:cNvPr>
          <p:cNvSpPr txBox="1"/>
          <p:nvPr/>
        </p:nvSpPr>
        <p:spPr>
          <a:xfrm>
            <a:off x="605303" y="2470097"/>
            <a:ext cx="104427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Traditions of Men are Not from Christ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Colossians 2:8-23</a:t>
            </a:r>
          </a:p>
        </p:txBody>
      </p:sp>
    </p:spTree>
    <p:extLst>
      <p:ext uri="{BB962C8B-B14F-4D97-AF65-F5344CB8AC3E}">
        <p14:creationId xmlns:p14="http://schemas.microsoft.com/office/powerpoint/2010/main" val="4099819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57200" y="516672"/>
            <a:ext cx="1110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Departures from God’s Word Especially in Church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C1291-A8E4-E9C9-07B1-1977D5CDD16A}"/>
              </a:ext>
            </a:extLst>
          </p:cNvPr>
          <p:cNvSpPr txBox="1"/>
          <p:nvPr/>
        </p:nvSpPr>
        <p:spPr>
          <a:xfrm>
            <a:off x="859434" y="2263181"/>
            <a:ext cx="441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Episcopal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Hierarchy of Bishops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41485E-BAF5-BD5E-CDF1-16CD26A0540A}"/>
              </a:ext>
            </a:extLst>
          </p:cNvPr>
          <p:cNvSpPr txBox="1"/>
          <p:nvPr/>
        </p:nvSpPr>
        <p:spPr>
          <a:xfrm>
            <a:off x="6097456" y="2212385"/>
            <a:ext cx="55298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Presbyterian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Hierarchy of Councils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DAA60F-6CAF-603F-04A7-4552110655F0}"/>
              </a:ext>
            </a:extLst>
          </p:cNvPr>
          <p:cNvSpPr txBox="1"/>
          <p:nvPr/>
        </p:nvSpPr>
        <p:spPr>
          <a:xfrm>
            <a:off x="4727029" y="1825551"/>
            <a:ext cx="2425313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 AUTHORITY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</a:t>
            </a:r>
          </a:p>
        </p:txBody>
      </p:sp>
    </p:spTree>
    <p:extLst>
      <p:ext uri="{BB962C8B-B14F-4D97-AF65-F5344CB8AC3E}">
        <p14:creationId xmlns:p14="http://schemas.microsoft.com/office/powerpoint/2010/main" val="70561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20985" y="245068"/>
            <a:ext cx="1159742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Organization is important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Tendency among congregations without elders: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Look to Secular Experience 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World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Military  World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so Business Meetings, Committees, etc. are established, often with little or no consultation of God’s word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see how traditions can get started!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31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859CBB8-56B4-CC90-4861-5F491509F5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14"/>
          <a:stretch/>
        </p:blipFill>
        <p:spPr>
          <a:xfrm>
            <a:off x="0" y="1034891"/>
            <a:ext cx="12054624" cy="7628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21602" y="242352"/>
            <a:ext cx="11597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Biblical Authority for Churches without Elders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E9CCAB-BF1B-705D-16D5-48C8EB4D4ED3}"/>
              </a:ext>
            </a:extLst>
          </p:cNvPr>
          <p:cNvSpPr/>
          <p:nvPr/>
        </p:nvSpPr>
        <p:spPr>
          <a:xfrm>
            <a:off x="4121239" y="3424661"/>
            <a:ext cx="2846231" cy="1352282"/>
          </a:xfrm>
          <a:custGeom>
            <a:avLst/>
            <a:gdLst>
              <a:gd name="connsiteX0" fmla="*/ 0 w 2846231"/>
              <a:gd name="connsiteY0" fmla="*/ 0 h 1352282"/>
              <a:gd name="connsiteX1" fmla="*/ 141668 w 2846231"/>
              <a:gd name="connsiteY1" fmla="*/ 64394 h 1352282"/>
              <a:gd name="connsiteX2" fmla="*/ 373488 w 2846231"/>
              <a:gd name="connsiteY2" fmla="*/ 90152 h 1352282"/>
              <a:gd name="connsiteX3" fmla="*/ 437882 w 2846231"/>
              <a:gd name="connsiteY3" fmla="*/ 103031 h 1352282"/>
              <a:gd name="connsiteX4" fmla="*/ 566671 w 2846231"/>
              <a:gd name="connsiteY4" fmla="*/ 154546 h 1352282"/>
              <a:gd name="connsiteX5" fmla="*/ 605307 w 2846231"/>
              <a:gd name="connsiteY5" fmla="*/ 193183 h 1352282"/>
              <a:gd name="connsiteX6" fmla="*/ 656823 w 2846231"/>
              <a:gd name="connsiteY6" fmla="*/ 206062 h 1352282"/>
              <a:gd name="connsiteX7" fmla="*/ 721217 w 2846231"/>
              <a:gd name="connsiteY7" fmla="*/ 231820 h 1352282"/>
              <a:gd name="connsiteX8" fmla="*/ 875764 w 2846231"/>
              <a:gd name="connsiteY8" fmla="*/ 270456 h 1352282"/>
              <a:gd name="connsiteX9" fmla="*/ 1043189 w 2846231"/>
              <a:gd name="connsiteY9" fmla="*/ 296214 h 1352282"/>
              <a:gd name="connsiteX10" fmla="*/ 1159099 w 2846231"/>
              <a:gd name="connsiteY10" fmla="*/ 334851 h 1352282"/>
              <a:gd name="connsiteX11" fmla="*/ 1197736 w 2846231"/>
              <a:gd name="connsiteY11" fmla="*/ 347729 h 1352282"/>
              <a:gd name="connsiteX12" fmla="*/ 1236372 w 2846231"/>
              <a:gd name="connsiteY12" fmla="*/ 360608 h 1352282"/>
              <a:gd name="connsiteX13" fmla="*/ 1300767 w 2846231"/>
              <a:gd name="connsiteY13" fmla="*/ 373487 h 1352282"/>
              <a:gd name="connsiteX14" fmla="*/ 1468192 w 2846231"/>
              <a:gd name="connsiteY14" fmla="*/ 399245 h 1352282"/>
              <a:gd name="connsiteX15" fmla="*/ 1545465 w 2846231"/>
              <a:gd name="connsiteY15" fmla="*/ 425003 h 1352282"/>
              <a:gd name="connsiteX16" fmla="*/ 1635617 w 2846231"/>
              <a:gd name="connsiteY16" fmla="*/ 476518 h 1352282"/>
              <a:gd name="connsiteX17" fmla="*/ 1674254 w 2846231"/>
              <a:gd name="connsiteY17" fmla="*/ 515155 h 1352282"/>
              <a:gd name="connsiteX18" fmla="*/ 1558344 w 2846231"/>
              <a:gd name="connsiteY18" fmla="*/ 746975 h 1352282"/>
              <a:gd name="connsiteX19" fmla="*/ 1506829 w 2846231"/>
              <a:gd name="connsiteY19" fmla="*/ 798490 h 1352282"/>
              <a:gd name="connsiteX20" fmla="*/ 1481071 w 2846231"/>
              <a:gd name="connsiteY20" fmla="*/ 837127 h 1352282"/>
              <a:gd name="connsiteX21" fmla="*/ 1455313 w 2846231"/>
              <a:gd name="connsiteY21" fmla="*/ 914400 h 1352282"/>
              <a:gd name="connsiteX22" fmla="*/ 1468192 w 2846231"/>
              <a:gd name="connsiteY22" fmla="*/ 965915 h 1352282"/>
              <a:gd name="connsiteX23" fmla="*/ 1558344 w 2846231"/>
              <a:gd name="connsiteY23" fmla="*/ 1056068 h 1352282"/>
              <a:gd name="connsiteX24" fmla="*/ 1815922 w 2846231"/>
              <a:gd name="connsiteY24" fmla="*/ 1120462 h 1352282"/>
              <a:gd name="connsiteX25" fmla="*/ 1931831 w 2846231"/>
              <a:gd name="connsiteY25" fmla="*/ 1184856 h 1352282"/>
              <a:gd name="connsiteX26" fmla="*/ 1970468 w 2846231"/>
              <a:gd name="connsiteY26" fmla="*/ 1223493 h 1352282"/>
              <a:gd name="connsiteX27" fmla="*/ 2021984 w 2846231"/>
              <a:gd name="connsiteY27" fmla="*/ 1249251 h 1352282"/>
              <a:gd name="connsiteX28" fmla="*/ 2073499 w 2846231"/>
              <a:gd name="connsiteY28" fmla="*/ 1300766 h 1352282"/>
              <a:gd name="connsiteX29" fmla="*/ 2150772 w 2846231"/>
              <a:gd name="connsiteY29" fmla="*/ 1339403 h 1352282"/>
              <a:gd name="connsiteX30" fmla="*/ 2215167 w 2846231"/>
              <a:gd name="connsiteY30" fmla="*/ 1326524 h 1352282"/>
              <a:gd name="connsiteX31" fmla="*/ 2253803 w 2846231"/>
              <a:gd name="connsiteY31" fmla="*/ 1300766 h 1352282"/>
              <a:gd name="connsiteX32" fmla="*/ 2356834 w 2846231"/>
              <a:gd name="connsiteY32" fmla="*/ 1275008 h 1352282"/>
              <a:gd name="connsiteX33" fmla="*/ 2575775 w 2846231"/>
              <a:gd name="connsiteY33" fmla="*/ 1326524 h 1352282"/>
              <a:gd name="connsiteX34" fmla="*/ 2678806 w 2846231"/>
              <a:gd name="connsiteY34" fmla="*/ 1352282 h 1352282"/>
              <a:gd name="connsiteX35" fmla="*/ 2743200 w 2846231"/>
              <a:gd name="connsiteY35" fmla="*/ 1300766 h 1352282"/>
              <a:gd name="connsiteX36" fmla="*/ 2846231 w 2846231"/>
              <a:gd name="connsiteY36" fmla="*/ 1275008 h 1352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846231" h="1352282">
                <a:moveTo>
                  <a:pt x="0" y="0"/>
                </a:moveTo>
                <a:cubicBezTo>
                  <a:pt x="29840" y="14920"/>
                  <a:pt x="105212" y="55280"/>
                  <a:pt x="141668" y="64394"/>
                </a:cubicBezTo>
                <a:cubicBezTo>
                  <a:pt x="186435" y="75586"/>
                  <a:pt x="345807" y="87636"/>
                  <a:pt x="373488" y="90152"/>
                </a:cubicBezTo>
                <a:cubicBezTo>
                  <a:pt x="394953" y="94445"/>
                  <a:pt x="417310" y="95550"/>
                  <a:pt x="437882" y="103031"/>
                </a:cubicBezTo>
                <a:cubicBezTo>
                  <a:pt x="642689" y="177507"/>
                  <a:pt x="418560" y="117521"/>
                  <a:pt x="566671" y="154546"/>
                </a:cubicBezTo>
                <a:cubicBezTo>
                  <a:pt x="579550" y="167425"/>
                  <a:pt x="589493" y="184147"/>
                  <a:pt x="605307" y="193183"/>
                </a:cubicBezTo>
                <a:cubicBezTo>
                  <a:pt x="620675" y="201965"/>
                  <a:pt x="640031" y="200465"/>
                  <a:pt x="656823" y="206062"/>
                </a:cubicBezTo>
                <a:cubicBezTo>
                  <a:pt x="678755" y="213373"/>
                  <a:pt x="699491" y="223920"/>
                  <a:pt x="721217" y="231820"/>
                </a:cubicBezTo>
                <a:cubicBezTo>
                  <a:pt x="826401" y="270068"/>
                  <a:pt x="768692" y="249041"/>
                  <a:pt x="875764" y="270456"/>
                </a:cubicBezTo>
                <a:cubicBezTo>
                  <a:pt x="1015184" y="298341"/>
                  <a:pt x="799452" y="269132"/>
                  <a:pt x="1043189" y="296214"/>
                </a:cubicBezTo>
                <a:lnTo>
                  <a:pt x="1159099" y="334851"/>
                </a:lnTo>
                <a:lnTo>
                  <a:pt x="1197736" y="347729"/>
                </a:lnTo>
                <a:cubicBezTo>
                  <a:pt x="1210615" y="352022"/>
                  <a:pt x="1223060" y="357946"/>
                  <a:pt x="1236372" y="360608"/>
                </a:cubicBezTo>
                <a:lnTo>
                  <a:pt x="1300767" y="373487"/>
                </a:lnTo>
                <a:cubicBezTo>
                  <a:pt x="1366290" y="385400"/>
                  <a:pt x="1400657" y="389597"/>
                  <a:pt x="1468192" y="399245"/>
                </a:cubicBezTo>
                <a:cubicBezTo>
                  <a:pt x="1493950" y="407831"/>
                  <a:pt x="1523744" y="408713"/>
                  <a:pt x="1545465" y="425003"/>
                </a:cubicBezTo>
                <a:cubicBezTo>
                  <a:pt x="1607841" y="471784"/>
                  <a:pt x="1576618" y="456851"/>
                  <a:pt x="1635617" y="476518"/>
                </a:cubicBezTo>
                <a:cubicBezTo>
                  <a:pt x="1648496" y="489397"/>
                  <a:pt x="1670996" y="497235"/>
                  <a:pt x="1674254" y="515155"/>
                </a:cubicBezTo>
                <a:cubicBezTo>
                  <a:pt x="1692449" y="615226"/>
                  <a:pt x="1622806" y="682513"/>
                  <a:pt x="1558344" y="746975"/>
                </a:cubicBezTo>
                <a:cubicBezTo>
                  <a:pt x="1541172" y="764147"/>
                  <a:pt x="1522633" y="780052"/>
                  <a:pt x="1506829" y="798490"/>
                </a:cubicBezTo>
                <a:cubicBezTo>
                  <a:pt x="1496756" y="810242"/>
                  <a:pt x="1487358" y="822982"/>
                  <a:pt x="1481071" y="837127"/>
                </a:cubicBezTo>
                <a:cubicBezTo>
                  <a:pt x="1470044" y="861938"/>
                  <a:pt x="1455313" y="914400"/>
                  <a:pt x="1455313" y="914400"/>
                </a:cubicBezTo>
                <a:cubicBezTo>
                  <a:pt x="1459606" y="931572"/>
                  <a:pt x="1459596" y="950442"/>
                  <a:pt x="1468192" y="965915"/>
                </a:cubicBezTo>
                <a:cubicBezTo>
                  <a:pt x="1486645" y="999131"/>
                  <a:pt x="1520897" y="1039425"/>
                  <a:pt x="1558344" y="1056068"/>
                </a:cubicBezTo>
                <a:cubicBezTo>
                  <a:pt x="1628470" y="1087235"/>
                  <a:pt x="1757259" y="1107891"/>
                  <a:pt x="1815922" y="1120462"/>
                </a:cubicBezTo>
                <a:cubicBezTo>
                  <a:pt x="1852615" y="1138809"/>
                  <a:pt x="1899492" y="1160602"/>
                  <a:pt x="1931831" y="1184856"/>
                </a:cubicBezTo>
                <a:cubicBezTo>
                  <a:pt x="1946402" y="1195784"/>
                  <a:pt x="1955647" y="1212907"/>
                  <a:pt x="1970468" y="1223493"/>
                </a:cubicBezTo>
                <a:cubicBezTo>
                  <a:pt x="1986091" y="1234652"/>
                  <a:pt x="2006625" y="1237732"/>
                  <a:pt x="2021984" y="1249251"/>
                </a:cubicBezTo>
                <a:cubicBezTo>
                  <a:pt x="2041412" y="1263822"/>
                  <a:pt x="2055061" y="1284962"/>
                  <a:pt x="2073499" y="1300766"/>
                </a:cubicBezTo>
                <a:cubicBezTo>
                  <a:pt x="2105274" y="1328002"/>
                  <a:pt x="2113376" y="1326937"/>
                  <a:pt x="2150772" y="1339403"/>
                </a:cubicBezTo>
                <a:cubicBezTo>
                  <a:pt x="2172237" y="1335110"/>
                  <a:pt x="2194671" y="1334210"/>
                  <a:pt x="2215167" y="1326524"/>
                </a:cubicBezTo>
                <a:cubicBezTo>
                  <a:pt x="2229660" y="1321089"/>
                  <a:pt x="2239257" y="1306056"/>
                  <a:pt x="2253803" y="1300766"/>
                </a:cubicBezTo>
                <a:cubicBezTo>
                  <a:pt x="2287072" y="1288668"/>
                  <a:pt x="2356834" y="1275008"/>
                  <a:pt x="2356834" y="1275008"/>
                </a:cubicBezTo>
                <a:cubicBezTo>
                  <a:pt x="2701107" y="1332387"/>
                  <a:pt x="2389001" y="1269054"/>
                  <a:pt x="2575775" y="1326524"/>
                </a:cubicBezTo>
                <a:cubicBezTo>
                  <a:pt x="2609610" y="1336935"/>
                  <a:pt x="2678806" y="1352282"/>
                  <a:pt x="2678806" y="1352282"/>
                </a:cubicBezTo>
                <a:cubicBezTo>
                  <a:pt x="2771056" y="1321532"/>
                  <a:pt x="2665528" y="1365494"/>
                  <a:pt x="2743200" y="1300766"/>
                </a:cubicBezTo>
                <a:cubicBezTo>
                  <a:pt x="2783324" y="1267329"/>
                  <a:pt x="2799443" y="1275008"/>
                  <a:pt x="2846231" y="1275008"/>
                </a:cubicBezTo>
              </a:path>
            </a:pathLst>
          </a:custGeom>
          <a:noFill/>
          <a:ln w="63500"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668D35-909E-446D-FEDE-8BB4E5189A0D}"/>
              </a:ext>
            </a:extLst>
          </p:cNvPr>
          <p:cNvSpPr/>
          <p:nvPr/>
        </p:nvSpPr>
        <p:spPr>
          <a:xfrm>
            <a:off x="4120610" y="3416820"/>
            <a:ext cx="2835965" cy="1245704"/>
          </a:xfrm>
          <a:custGeom>
            <a:avLst/>
            <a:gdLst>
              <a:gd name="connsiteX0" fmla="*/ 2835965 w 2835965"/>
              <a:gd name="connsiteY0" fmla="*/ 1245704 h 1245704"/>
              <a:gd name="connsiteX1" fmla="*/ 2676939 w 2835965"/>
              <a:gd name="connsiteY1" fmla="*/ 1232452 h 1245704"/>
              <a:gd name="connsiteX2" fmla="*/ 2637183 w 2835965"/>
              <a:gd name="connsiteY2" fmla="*/ 1192696 h 1245704"/>
              <a:gd name="connsiteX3" fmla="*/ 2398644 w 2835965"/>
              <a:gd name="connsiteY3" fmla="*/ 1205948 h 1245704"/>
              <a:gd name="connsiteX4" fmla="*/ 2120348 w 2835965"/>
              <a:gd name="connsiteY4" fmla="*/ 1192696 h 1245704"/>
              <a:gd name="connsiteX5" fmla="*/ 2001079 w 2835965"/>
              <a:gd name="connsiteY5" fmla="*/ 1139687 h 1245704"/>
              <a:gd name="connsiteX6" fmla="*/ 1948070 w 2835965"/>
              <a:gd name="connsiteY6" fmla="*/ 1113182 h 1245704"/>
              <a:gd name="connsiteX7" fmla="*/ 1895061 w 2835965"/>
              <a:gd name="connsiteY7" fmla="*/ 1060174 h 1245704"/>
              <a:gd name="connsiteX8" fmla="*/ 1789044 w 2835965"/>
              <a:gd name="connsiteY8" fmla="*/ 1007165 h 1245704"/>
              <a:gd name="connsiteX9" fmla="*/ 1749287 w 2835965"/>
              <a:gd name="connsiteY9" fmla="*/ 967409 h 1245704"/>
              <a:gd name="connsiteX10" fmla="*/ 1616765 w 2835965"/>
              <a:gd name="connsiteY10" fmla="*/ 954156 h 1245704"/>
              <a:gd name="connsiteX11" fmla="*/ 1550505 w 2835965"/>
              <a:gd name="connsiteY11" fmla="*/ 940904 h 1245704"/>
              <a:gd name="connsiteX12" fmla="*/ 1563757 w 2835965"/>
              <a:gd name="connsiteY12" fmla="*/ 901148 h 1245704"/>
              <a:gd name="connsiteX13" fmla="*/ 1630018 w 2835965"/>
              <a:gd name="connsiteY13" fmla="*/ 795130 h 1245704"/>
              <a:gd name="connsiteX14" fmla="*/ 1709531 w 2835965"/>
              <a:gd name="connsiteY14" fmla="*/ 768626 h 1245704"/>
              <a:gd name="connsiteX15" fmla="*/ 1736035 w 2835965"/>
              <a:gd name="connsiteY15" fmla="*/ 728869 h 1245704"/>
              <a:gd name="connsiteX16" fmla="*/ 1762539 w 2835965"/>
              <a:gd name="connsiteY16" fmla="*/ 609600 h 1245704"/>
              <a:gd name="connsiteX17" fmla="*/ 1749287 w 2835965"/>
              <a:gd name="connsiteY17" fmla="*/ 569843 h 1245704"/>
              <a:gd name="connsiteX18" fmla="*/ 1550505 w 2835965"/>
              <a:gd name="connsiteY18" fmla="*/ 397565 h 1245704"/>
              <a:gd name="connsiteX19" fmla="*/ 1457739 w 2835965"/>
              <a:gd name="connsiteY19" fmla="*/ 344556 h 1245704"/>
              <a:gd name="connsiteX20" fmla="*/ 1338470 w 2835965"/>
              <a:gd name="connsiteY20" fmla="*/ 331304 h 1245704"/>
              <a:gd name="connsiteX21" fmla="*/ 1232452 w 2835965"/>
              <a:gd name="connsiteY21" fmla="*/ 278296 h 1245704"/>
              <a:gd name="connsiteX22" fmla="*/ 1179444 w 2835965"/>
              <a:gd name="connsiteY22" fmla="*/ 238539 h 1245704"/>
              <a:gd name="connsiteX23" fmla="*/ 1073426 w 2835965"/>
              <a:gd name="connsiteY23" fmla="*/ 198782 h 1245704"/>
              <a:gd name="connsiteX24" fmla="*/ 1033670 w 2835965"/>
              <a:gd name="connsiteY24" fmla="*/ 172278 h 1245704"/>
              <a:gd name="connsiteX25" fmla="*/ 914400 w 2835965"/>
              <a:gd name="connsiteY25" fmla="*/ 159026 h 1245704"/>
              <a:gd name="connsiteX26" fmla="*/ 715618 w 2835965"/>
              <a:gd name="connsiteY26" fmla="*/ 172278 h 1245704"/>
              <a:gd name="connsiteX27" fmla="*/ 662609 w 2835965"/>
              <a:gd name="connsiteY27" fmla="*/ 185530 h 1245704"/>
              <a:gd name="connsiteX28" fmla="*/ 463826 w 2835965"/>
              <a:gd name="connsiteY28" fmla="*/ 145774 h 1245704"/>
              <a:gd name="connsiteX29" fmla="*/ 344557 w 2835965"/>
              <a:gd name="connsiteY29" fmla="*/ 132522 h 1245704"/>
              <a:gd name="connsiteX30" fmla="*/ 251792 w 2835965"/>
              <a:gd name="connsiteY30" fmla="*/ 79513 h 1245704"/>
              <a:gd name="connsiteX31" fmla="*/ 106018 w 2835965"/>
              <a:gd name="connsiteY31" fmla="*/ 53009 h 1245704"/>
              <a:gd name="connsiteX32" fmla="*/ 66261 w 2835965"/>
              <a:gd name="connsiteY32" fmla="*/ 26504 h 1245704"/>
              <a:gd name="connsiteX33" fmla="*/ 26505 w 2835965"/>
              <a:gd name="connsiteY33" fmla="*/ 13252 h 1245704"/>
              <a:gd name="connsiteX34" fmla="*/ 0 w 2835965"/>
              <a:gd name="connsiteY34" fmla="*/ 0 h 124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35965" h="1245704">
                <a:moveTo>
                  <a:pt x="2835965" y="1245704"/>
                </a:moveTo>
                <a:cubicBezTo>
                  <a:pt x="2782956" y="1241287"/>
                  <a:pt x="2728335" y="1246158"/>
                  <a:pt x="2676939" y="1232452"/>
                </a:cubicBezTo>
                <a:cubicBezTo>
                  <a:pt x="2658831" y="1227623"/>
                  <a:pt x="2655840" y="1194473"/>
                  <a:pt x="2637183" y="1192696"/>
                </a:cubicBezTo>
                <a:cubicBezTo>
                  <a:pt x="2557906" y="1185146"/>
                  <a:pt x="2478157" y="1201531"/>
                  <a:pt x="2398644" y="1205948"/>
                </a:cubicBezTo>
                <a:cubicBezTo>
                  <a:pt x="2305879" y="1201531"/>
                  <a:pt x="2211955" y="1207964"/>
                  <a:pt x="2120348" y="1192696"/>
                </a:cubicBezTo>
                <a:cubicBezTo>
                  <a:pt x="2077434" y="1185544"/>
                  <a:pt x="2040581" y="1157919"/>
                  <a:pt x="2001079" y="1139687"/>
                </a:cubicBezTo>
                <a:cubicBezTo>
                  <a:pt x="1983142" y="1131408"/>
                  <a:pt x="1963874" y="1125035"/>
                  <a:pt x="1948070" y="1113182"/>
                </a:cubicBezTo>
                <a:cubicBezTo>
                  <a:pt x="1928079" y="1098189"/>
                  <a:pt x="1914786" y="1075515"/>
                  <a:pt x="1895061" y="1060174"/>
                </a:cubicBezTo>
                <a:cubicBezTo>
                  <a:pt x="1848116" y="1023661"/>
                  <a:pt x="1836265" y="1022905"/>
                  <a:pt x="1789044" y="1007165"/>
                </a:cubicBezTo>
                <a:cubicBezTo>
                  <a:pt x="1775792" y="993913"/>
                  <a:pt x="1767200" y="972921"/>
                  <a:pt x="1749287" y="967409"/>
                </a:cubicBezTo>
                <a:cubicBezTo>
                  <a:pt x="1706856" y="954353"/>
                  <a:pt x="1660770" y="960023"/>
                  <a:pt x="1616765" y="954156"/>
                </a:cubicBezTo>
                <a:cubicBezTo>
                  <a:pt x="1594439" y="951179"/>
                  <a:pt x="1572592" y="945321"/>
                  <a:pt x="1550505" y="940904"/>
                </a:cubicBezTo>
                <a:cubicBezTo>
                  <a:pt x="1554922" y="927652"/>
                  <a:pt x="1558852" y="914227"/>
                  <a:pt x="1563757" y="901148"/>
                </a:cubicBezTo>
                <a:cubicBezTo>
                  <a:pt x="1579461" y="859270"/>
                  <a:pt x="1587432" y="818789"/>
                  <a:pt x="1630018" y="795130"/>
                </a:cubicBezTo>
                <a:cubicBezTo>
                  <a:pt x="1654440" y="781562"/>
                  <a:pt x="1709531" y="768626"/>
                  <a:pt x="1709531" y="768626"/>
                </a:cubicBezTo>
                <a:cubicBezTo>
                  <a:pt x="1718366" y="755374"/>
                  <a:pt x="1729761" y="743508"/>
                  <a:pt x="1736035" y="728869"/>
                </a:cubicBezTo>
                <a:cubicBezTo>
                  <a:pt x="1743054" y="712492"/>
                  <a:pt x="1760180" y="621394"/>
                  <a:pt x="1762539" y="609600"/>
                </a:cubicBezTo>
                <a:cubicBezTo>
                  <a:pt x="1758122" y="596348"/>
                  <a:pt x="1755534" y="582337"/>
                  <a:pt x="1749287" y="569843"/>
                </a:cubicBezTo>
                <a:cubicBezTo>
                  <a:pt x="1698542" y="468351"/>
                  <a:pt x="1677071" y="469888"/>
                  <a:pt x="1550505" y="397565"/>
                </a:cubicBezTo>
                <a:cubicBezTo>
                  <a:pt x="1519583" y="379895"/>
                  <a:pt x="1491732" y="355179"/>
                  <a:pt x="1457739" y="344556"/>
                </a:cubicBezTo>
                <a:cubicBezTo>
                  <a:pt x="1419559" y="332625"/>
                  <a:pt x="1378226" y="335721"/>
                  <a:pt x="1338470" y="331304"/>
                </a:cubicBezTo>
                <a:cubicBezTo>
                  <a:pt x="1303131" y="313635"/>
                  <a:pt x="1266580" y="298204"/>
                  <a:pt x="1232452" y="278296"/>
                </a:cubicBezTo>
                <a:cubicBezTo>
                  <a:pt x="1213374" y="267167"/>
                  <a:pt x="1199199" y="248417"/>
                  <a:pt x="1179444" y="238539"/>
                </a:cubicBezTo>
                <a:cubicBezTo>
                  <a:pt x="1145686" y="221660"/>
                  <a:pt x="1107785" y="214400"/>
                  <a:pt x="1073426" y="198782"/>
                </a:cubicBezTo>
                <a:cubicBezTo>
                  <a:pt x="1058927" y="192191"/>
                  <a:pt x="1049121" y="176141"/>
                  <a:pt x="1033670" y="172278"/>
                </a:cubicBezTo>
                <a:cubicBezTo>
                  <a:pt x="994863" y="162576"/>
                  <a:pt x="954157" y="163443"/>
                  <a:pt x="914400" y="159026"/>
                </a:cubicBezTo>
                <a:cubicBezTo>
                  <a:pt x="848139" y="163443"/>
                  <a:pt x="781661" y="165326"/>
                  <a:pt x="715618" y="172278"/>
                </a:cubicBezTo>
                <a:cubicBezTo>
                  <a:pt x="697505" y="174185"/>
                  <a:pt x="680822" y="185530"/>
                  <a:pt x="662609" y="185530"/>
                </a:cubicBezTo>
                <a:cubicBezTo>
                  <a:pt x="589366" y="185530"/>
                  <a:pt x="535326" y="158391"/>
                  <a:pt x="463826" y="145774"/>
                </a:cubicBezTo>
                <a:cubicBezTo>
                  <a:pt x="424434" y="138823"/>
                  <a:pt x="384313" y="136939"/>
                  <a:pt x="344557" y="132522"/>
                </a:cubicBezTo>
                <a:cubicBezTo>
                  <a:pt x="171052" y="89143"/>
                  <a:pt x="409706" y="158469"/>
                  <a:pt x="251792" y="79513"/>
                </a:cubicBezTo>
                <a:cubicBezTo>
                  <a:pt x="242531" y="74883"/>
                  <a:pt x="108321" y="53393"/>
                  <a:pt x="106018" y="53009"/>
                </a:cubicBezTo>
                <a:cubicBezTo>
                  <a:pt x="92766" y="44174"/>
                  <a:pt x="80507" y="33627"/>
                  <a:pt x="66261" y="26504"/>
                </a:cubicBezTo>
                <a:cubicBezTo>
                  <a:pt x="53767" y="20257"/>
                  <a:pt x="39475" y="18440"/>
                  <a:pt x="26505" y="13252"/>
                </a:cubicBezTo>
                <a:cubicBezTo>
                  <a:pt x="17334" y="9584"/>
                  <a:pt x="8835" y="4417"/>
                  <a:pt x="0" y="0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BCCE0-D393-F9B2-C00D-F1B326F69A1B}"/>
              </a:ext>
            </a:extLst>
          </p:cNvPr>
          <p:cNvSpPr txBox="1"/>
          <p:nvPr/>
        </p:nvSpPr>
        <p:spPr>
          <a:xfrm>
            <a:off x="834583" y="1679517"/>
            <a:ext cx="979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Acts 14:23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	And when they had appointed elders for them in every church, having prayed with fasting, they commended them to the Lord in whom they had believed.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F402F-DF4A-541D-8AA4-6C3EF17D52BA}"/>
              </a:ext>
            </a:extLst>
          </p:cNvPr>
          <p:cNvSpPr txBox="1"/>
          <p:nvPr/>
        </p:nvSpPr>
        <p:spPr>
          <a:xfrm>
            <a:off x="420623" y="253553"/>
            <a:ext cx="117348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Us?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Biblical Authority for Churches without Elders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NO Biblical Authority for Churches to be Content w/o Elders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Apostolic Example  (Acts 14:23)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Apostolic Instruction (Titus 1:5)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ESV	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put what remained into order”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		LSB	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“set in order what remains”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			NET	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highlight>
                  <a:srgbClr val="FFFF00"/>
                </a:highlight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“set in order the remaining matters”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Is it Becoming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Traditional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to have churches without Elders?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Is it Becoming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Traditional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1320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to substitute Business Meetings for Elders?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D7AFC-BFBA-9AFE-F9BB-7F83EFFE2C44}"/>
              </a:ext>
            </a:extLst>
          </p:cNvPr>
          <p:cNvSpPr txBox="1"/>
          <p:nvPr/>
        </p:nvSpPr>
        <p:spPr>
          <a:xfrm>
            <a:off x="411479" y="5155222"/>
            <a:ext cx="11734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Biblical Authority for Churches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function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without Elders</a:t>
            </a:r>
          </a:p>
        </p:txBody>
      </p:sp>
    </p:spTree>
    <p:extLst>
      <p:ext uri="{BB962C8B-B14F-4D97-AF65-F5344CB8AC3E}">
        <p14:creationId xmlns:p14="http://schemas.microsoft.com/office/powerpoint/2010/main" val="168803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Palatino Linotype</vt:lpstr>
      <vt:lpstr>Roboto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2023-04-16T16:17:20Z</dcterms:created>
  <dcterms:modified xsi:type="dcterms:W3CDTF">2023-04-16T16:17:43Z</dcterms:modified>
</cp:coreProperties>
</file>