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sldIdLst>
    <p:sldId id="600" r:id="rId3"/>
    <p:sldId id="275" r:id="rId4"/>
    <p:sldId id="276" r:id="rId5"/>
    <p:sldId id="279" r:id="rId6"/>
    <p:sldId id="278" r:id="rId7"/>
    <p:sldId id="601"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70" r:id="rId21"/>
    <p:sldId id="273" r:id="rId22"/>
    <p:sldId id="272" r:id="rId23"/>
    <p:sldId id="271" r:id="rId24"/>
    <p:sldId id="269" r:id="rId25"/>
    <p:sldId id="295" r:id="rId26"/>
    <p:sldId id="281" r:id="rId27"/>
    <p:sldId id="282" r:id="rId28"/>
    <p:sldId id="283" r:id="rId29"/>
    <p:sldId id="289" r:id="rId30"/>
    <p:sldId id="284" r:id="rId31"/>
    <p:sldId id="293" r:id="rId32"/>
    <p:sldId id="287" r:id="rId33"/>
    <p:sldId id="290" r:id="rId34"/>
    <p:sldId id="291" r:id="rId35"/>
    <p:sldId id="292" r:id="rId36"/>
    <p:sldId id="294" r:id="rId37"/>
    <p:sldId id="296" r:id="rId38"/>
    <p:sldId id="750" r:id="rId39"/>
    <p:sldId id="75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FF5495-8470-43DF-80D1-D77586B79CB1}" type="datetimeFigureOut">
              <a:rPr lang="en-US" smtClean="0"/>
              <a:t>2/19/2023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0727B9-1A5A-4351-88B0-89F283979FCF}" type="slidenum">
              <a:rPr lang="en-US" smtClean="0"/>
              <a:t>‹#›</a:t>
            </a:fld>
            <a:endParaRPr lang="en-US"/>
          </a:p>
        </p:txBody>
      </p:sp>
    </p:spTree>
    <p:extLst>
      <p:ext uri="{BB962C8B-B14F-4D97-AF65-F5344CB8AC3E}">
        <p14:creationId xmlns:p14="http://schemas.microsoft.com/office/powerpoint/2010/main" val="2842495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01ECFB-5F4D-44F5-BF61-F3476D33BD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006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01ECFB-5F4D-44F5-BF61-F3476D33BD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1715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01ECFB-5F4D-44F5-BF61-F3476D33BD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268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01ECFB-5F4D-44F5-BF61-F3476D33BD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229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C4375-2DF5-B730-F099-181825B2DB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6E5AE0-D7E7-9717-6FC1-F45520A7F5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A2355B-0C65-2A8A-EAC2-23FDED537C27}"/>
              </a:ext>
            </a:extLst>
          </p:cNvPr>
          <p:cNvSpPr>
            <a:spLocks noGrp="1"/>
          </p:cNvSpPr>
          <p:nvPr>
            <p:ph type="dt" sz="half" idx="10"/>
          </p:nvPr>
        </p:nvSpPr>
        <p:spPr/>
        <p:txBody>
          <a:bodyPr/>
          <a:lstStyle/>
          <a:p>
            <a:fld id="{FCD48B0F-913C-463C-BD12-789A4C52DDAE}" type="datetimeFigureOut">
              <a:rPr lang="en-US" smtClean="0"/>
              <a:t>2/19/2023</a:t>
            </a:fld>
            <a:endParaRPr lang="en-US"/>
          </a:p>
        </p:txBody>
      </p:sp>
      <p:sp>
        <p:nvSpPr>
          <p:cNvPr id="5" name="Footer Placeholder 4">
            <a:extLst>
              <a:ext uri="{FF2B5EF4-FFF2-40B4-BE49-F238E27FC236}">
                <a16:creationId xmlns:a16="http://schemas.microsoft.com/office/drawing/2014/main" id="{F7B4C0CC-682D-6D98-0E91-54E08126BD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DB0A3F-6A77-6868-B273-71D18BA9B8C9}"/>
              </a:ext>
            </a:extLst>
          </p:cNvPr>
          <p:cNvSpPr>
            <a:spLocks noGrp="1"/>
          </p:cNvSpPr>
          <p:nvPr>
            <p:ph type="sldNum" sz="quarter" idx="12"/>
          </p:nvPr>
        </p:nvSpPr>
        <p:spPr/>
        <p:txBody>
          <a:bodyPr/>
          <a:lstStyle/>
          <a:p>
            <a:fld id="{0169E918-D662-4ED8-8D63-466B3F5865D4}" type="slidenum">
              <a:rPr lang="en-US" smtClean="0"/>
              <a:t>‹#›</a:t>
            </a:fld>
            <a:endParaRPr lang="en-US"/>
          </a:p>
        </p:txBody>
      </p:sp>
    </p:spTree>
    <p:extLst>
      <p:ext uri="{BB962C8B-B14F-4D97-AF65-F5344CB8AC3E}">
        <p14:creationId xmlns:p14="http://schemas.microsoft.com/office/powerpoint/2010/main" val="2738245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7E73D-206F-12D7-F98B-A7FCF0AAFB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52447C-B857-CD0F-F292-70456DC694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1686BC-A33D-3300-AE39-891DBBAE0D74}"/>
              </a:ext>
            </a:extLst>
          </p:cNvPr>
          <p:cNvSpPr>
            <a:spLocks noGrp="1"/>
          </p:cNvSpPr>
          <p:nvPr>
            <p:ph type="dt" sz="half" idx="10"/>
          </p:nvPr>
        </p:nvSpPr>
        <p:spPr/>
        <p:txBody>
          <a:bodyPr/>
          <a:lstStyle/>
          <a:p>
            <a:fld id="{FCD48B0F-913C-463C-BD12-789A4C52DDAE}" type="datetimeFigureOut">
              <a:rPr lang="en-US" smtClean="0"/>
              <a:t>2/19/2023</a:t>
            </a:fld>
            <a:endParaRPr lang="en-US"/>
          </a:p>
        </p:txBody>
      </p:sp>
      <p:sp>
        <p:nvSpPr>
          <p:cNvPr id="5" name="Footer Placeholder 4">
            <a:extLst>
              <a:ext uri="{FF2B5EF4-FFF2-40B4-BE49-F238E27FC236}">
                <a16:creationId xmlns:a16="http://schemas.microsoft.com/office/drawing/2014/main" id="{1B3ECC1A-1C55-C31F-DA26-ABC3BAC518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C78785-ED8E-0177-AB5C-A15E57CE6E64}"/>
              </a:ext>
            </a:extLst>
          </p:cNvPr>
          <p:cNvSpPr>
            <a:spLocks noGrp="1"/>
          </p:cNvSpPr>
          <p:nvPr>
            <p:ph type="sldNum" sz="quarter" idx="12"/>
          </p:nvPr>
        </p:nvSpPr>
        <p:spPr/>
        <p:txBody>
          <a:bodyPr/>
          <a:lstStyle/>
          <a:p>
            <a:fld id="{0169E918-D662-4ED8-8D63-466B3F5865D4}" type="slidenum">
              <a:rPr lang="en-US" smtClean="0"/>
              <a:t>‹#›</a:t>
            </a:fld>
            <a:endParaRPr lang="en-US"/>
          </a:p>
        </p:txBody>
      </p:sp>
    </p:spTree>
    <p:extLst>
      <p:ext uri="{BB962C8B-B14F-4D97-AF65-F5344CB8AC3E}">
        <p14:creationId xmlns:p14="http://schemas.microsoft.com/office/powerpoint/2010/main" val="3594191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4F5B67-6D10-5164-9F60-CEAB5F5715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D645FE-FBC5-EB69-7605-2A4D2ED774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C60DE3-EF10-61BA-1068-AEFD763DE2CC}"/>
              </a:ext>
            </a:extLst>
          </p:cNvPr>
          <p:cNvSpPr>
            <a:spLocks noGrp="1"/>
          </p:cNvSpPr>
          <p:nvPr>
            <p:ph type="dt" sz="half" idx="10"/>
          </p:nvPr>
        </p:nvSpPr>
        <p:spPr/>
        <p:txBody>
          <a:bodyPr/>
          <a:lstStyle/>
          <a:p>
            <a:fld id="{FCD48B0F-913C-463C-BD12-789A4C52DDAE}" type="datetimeFigureOut">
              <a:rPr lang="en-US" smtClean="0"/>
              <a:t>2/19/2023</a:t>
            </a:fld>
            <a:endParaRPr lang="en-US"/>
          </a:p>
        </p:txBody>
      </p:sp>
      <p:sp>
        <p:nvSpPr>
          <p:cNvPr id="5" name="Footer Placeholder 4">
            <a:extLst>
              <a:ext uri="{FF2B5EF4-FFF2-40B4-BE49-F238E27FC236}">
                <a16:creationId xmlns:a16="http://schemas.microsoft.com/office/drawing/2014/main" id="{2EA24F49-B19C-660C-5A4C-D927600C88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92A325-6F65-8400-FB32-AF7086CFD03B}"/>
              </a:ext>
            </a:extLst>
          </p:cNvPr>
          <p:cNvSpPr>
            <a:spLocks noGrp="1"/>
          </p:cNvSpPr>
          <p:nvPr>
            <p:ph type="sldNum" sz="quarter" idx="12"/>
          </p:nvPr>
        </p:nvSpPr>
        <p:spPr/>
        <p:txBody>
          <a:bodyPr/>
          <a:lstStyle/>
          <a:p>
            <a:fld id="{0169E918-D662-4ED8-8D63-466B3F5865D4}" type="slidenum">
              <a:rPr lang="en-US" smtClean="0"/>
              <a:t>‹#›</a:t>
            </a:fld>
            <a:endParaRPr lang="en-US"/>
          </a:p>
        </p:txBody>
      </p:sp>
    </p:spTree>
    <p:extLst>
      <p:ext uri="{BB962C8B-B14F-4D97-AF65-F5344CB8AC3E}">
        <p14:creationId xmlns:p14="http://schemas.microsoft.com/office/powerpoint/2010/main" val="2732735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ABFB85-2B09-43CD-9899-E8573B298B1C}"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3695888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ABFB85-2B09-43CD-9899-E8573B298B1C}"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483186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ABFB85-2B09-43CD-9899-E8573B298B1C}"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1461713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ABFB85-2B09-43CD-9899-E8573B298B1C}" type="datetimeFigureOut">
              <a:rPr lang="en-US" smtClean="0"/>
              <a:t>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2248627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ABFB85-2B09-43CD-9899-E8573B298B1C}" type="datetimeFigureOut">
              <a:rPr lang="en-US" smtClean="0"/>
              <a:t>2/19/2023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3258524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ABFB85-2B09-43CD-9899-E8573B298B1C}" type="datetimeFigureOut">
              <a:rPr lang="en-US" smtClean="0"/>
              <a:t>2/19/2023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12740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BFB85-2B09-43CD-9899-E8573B298B1C}" type="datetimeFigureOut">
              <a:rPr lang="en-US" smtClean="0"/>
              <a:t>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24402730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4ABFB85-2B09-43CD-9899-E8573B298B1C}" type="datetimeFigureOut">
              <a:rPr lang="en-US" smtClean="0"/>
              <a:t>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1451275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A3371-2147-54E1-7734-CF098CFCE8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A02263-BBDF-2A77-5668-2DDE8F8147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50992A-B1F1-5A99-B0B0-5074980AC9E2}"/>
              </a:ext>
            </a:extLst>
          </p:cNvPr>
          <p:cNvSpPr>
            <a:spLocks noGrp="1"/>
          </p:cNvSpPr>
          <p:nvPr>
            <p:ph type="dt" sz="half" idx="10"/>
          </p:nvPr>
        </p:nvSpPr>
        <p:spPr/>
        <p:txBody>
          <a:bodyPr/>
          <a:lstStyle/>
          <a:p>
            <a:fld id="{FCD48B0F-913C-463C-BD12-789A4C52DDAE}" type="datetimeFigureOut">
              <a:rPr lang="en-US" smtClean="0"/>
              <a:t>2/19/2023</a:t>
            </a:fld>
            <a:endParaRPr lang="en-US"/>
          </a:p>
        </p:txBody>
      </p:sp>
      <p:sp>
        <p:nvSpPr>
          <p:cNvPr id="5" name="Footer Placeholder 4">
            <a:extLst>
              <a:ext uri="{FF2B5EF4-FFF2-40B4-BE49-F238E27FC236}">
                <a16:creationId xmlns:a16="http://schemas.microsoft.com/office/drawing/2014/main" id="{7FF87E91-24C1-75B9-9718-032DBCE564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08EA1B-099E-0BFD-89F0-26A9580CF0DA}"/>
              </a:ext>
            </a:extLst>
          </p:cNvPr>
          <p:cNvSpPr>
            <a:spLocks noGrp="1"/>
          </p:cNvSpPr>
          <p:nvPr>
            <p:ph type="sldNum" sz="quarter" idx="12"/>
          </p:nvPr>
        </p:nvSpPr>
        <p:spPr/>
        <p:txBody>
          <a:bodyPr/>
          <a:lstStyle/>
          <a:p>
            <a:fld id="{0169E918-D662-4ED8-8D63-466B3F5865D4}" type="slidenum">
              <a:rPr lang="en-US" smtClean="0"/>
              <a:t>‹#›</a:t>
            </a:fld>
            <a:endParaRPr lang="en-US"/>
          </a:p>
        </p:txBody>
      </p:sp>
    </p:spTree>
    <p:extLst>
      <p:ext uri="{BB962C8B-B14F-4D97-AF65-F5344CB8AC3E}">
        <p14:creationId xmlns:p14="http://schemas.microsoft.com/office/powerpoint/2010/main" val="4182276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4ABFB85-2B09-43CD-9899-E8573B298B1C}" type="datetimeFigureOut">
              <a:rPr lang="en-US" smtClean="0"/>
              <a:t>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3287338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ABFB85-2B09-43CD-9899-E8573B298B1C}"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3652833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ABFB85-2B09-43CD-9899-E8573B298B1C}"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4050350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06817-935B-A04F-45F6-A99EC061AA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73181F-4F24-0569-1A92-9B6A71E3CF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A34F0D-ED78-0BCB-F0BB-D6CD17BD03A4}"/>
              </a:ext>
            </a:extLst>
          </p:cNvPr>
          <p:cNvSpPr>
            <a:spLocks noGrp="1"/>
          </p:cNvSpPr>
          <p:nvPr>
            <p:ph type="dt" sz="half" idx="10"/>
          </p:nvPr>
        </p:nvSpPr>
        <p:spPr/>
        <p:txBody>
          <a:bodyPr/>
          <a:lstStyle/>
          <a:p>
            <a:fld id="{FCD48B0F-913C-463C-BD12-789A4C52DDAE}" type="datetimeFigureOut">
              <a:rPr lang="en-US" smtClean="0"/>
              <a:t>2/19/2023</a:t>
            </a:fld>
            <a:endParaRPr lang="en-US"/>
          </a:p>
        </p:txBody>
      </p:sp>
      <p:sp>
        <p:nvSpPr>
          <p:cNvPr id="5" name="Footer Placeholder 4">
            <a:extLst>
              <a:ext uri="{FF2B5EF4-FFF2-40B4-BE49-F238E27FC236}">
                <a16:creationId xmlns:a16="http://schemas.microsoft.com/office/drawing/2014/main" id="{CCA2E5F0-AC19-2829-5DDD-C8BF858B50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524349-06AE-3B3A-109A-54B5849AE899}"/>
              </a:ext>
            </a:extLst>
          </p:cNvPr>
          <p:cNvSpPr>
            <a:spLocks noGrp="1"/>
          </p:cNvSpPr>
          <p:nvPr>
            <p:ph type="sldNum" sz="quarter" idx="12"/>
          </p:nvPr>
        </p:nvSpPr>
        <p:spPr/>
        <p:txBody>
          <a:bodyPr/>
          <a:lstStyle/>
          <a:p>
            <a:fld id="{0169E918-D662-4ED8-8D63-466B3F5865D4}" type="slidenum">
              <a:rPr lang="en-US" smtClean="0"/>
              <a:t>‹#›</a:t>
            </a:fld>
            <a:endParaRPr lang="en-US"/>
          </a:p>
        </p:txBody>
      </p:sp>
    </p:spTree>
    <p:extLst>
      <p:ext uri="{BB962C8B-B14F-4D97-AF65-F5344CB8AC3E}">
        <p14:creationId xmlns:p14="http://schemas.microsoft.com/office/powerpoint/2010/main" val="2117771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A0B2F-B138-6FE9-2588-14C5D758C4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E12C7F-1A6A-3F26-89A1-C5C5E30F35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5B2072-F98B-A89E-754B-7E5C980F90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AF638F-032E-7809-78F2-ECD7C724486E}"/>
              </a:ext>
            </a:extLst>
          </p:cNvPr>
          <p:cNvSpPr>
            <a:spLocks noGrp="1"/>
          </p:cNvSpPr>
          <p:nvPr>
            <p:ph type="dt" sz="half" idx="10"/>
          </p:nvPr>
        </p:nvSpPr>
        <p:spPr/>
        <p:txBody>
          <a:bodyPr/>
          <a:lstStyle/>
          <a:p>
            <a:fld id="{FCD48B0F-913C-463C-BD12-789A4C52DDAE}" type="datetimeFigureOut">
              <a:rPr lang="en-US" smtClean="0"/>
              <a:t>2/19/2023</a:t>
            </a:fld>
            <a:endParaRPr lang="en-US"/>
          </a:p>
        </p:txBody>
      </p:sp>
      <p:sp>
        <p:nvSpPr>
          <p:cNvPr id="6" name="Footer Placeholder 5">
            <a:extLst>
              <a:ext uri="{FF2B5EF4-FFF2-40B4-BE49-F238E27FC236}">
                <a16:creationId xmlns:a16="http://schemas.microsoft.com/office/drawing/2014/main" id="{0382E688-4572-98C2-CF72-316A065B32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C964E4-8325-D356-96B5-4ED3E2D87E2C}"/>
              </a:ext>
            </a:extLst>
          </p:cNvPr>
          <p:cNvSpPr>
            <a:spLocks noGrp="1"/>
          </p:cNvSpPr>
          <p:nvPr>
            <p:ph type="sldNum" sz="quarter" idx="12"/>
          </p:nvPr>
        </p:nvSpPr>
        <p:spPr/>
        <p:txBody>
          <a:bodyPr/>
          <a:lstStyle/>
          <a:p>
            <a:fld id="{0169E918-D662-4ED8-8D63-466B3F5865D4}" type="slidenum">
              <a:rPr lang="en-US" smtClean="0"/>
              <a:t>‹#›</a:t>
            </a:fld>
            <a:endParaRPr lang="en-US"/>
          </a:p>
        </p:txBody>
      </p:sp>
    </p:spTree>
    <p:extLst>
      <p:ext uri="{BB962C8B-B14F-4D97-AF65-F5344CB8AC3E}">
        <p14:creationId xmlns:p14="http://schemas.microsoft.com/office/powerpoint/2010/main" val="1448672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105A8-2F7E-1F0C-D149-0274376715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46DF71-E2C1-59FE-64BF-78DEFAC11E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68405A-ADFF-DB9E-F46D-4FD24E01FB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F3D34E-8FF3-BCF0-BE93-C08E8C1A80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7D950E-412E-D42F-2520-B09D04CBBA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ECCDFA-E883-FE99-C415-731BE04668A0}"/>
              </a:ext>
            </a:extLst>
          </p:cNvPr>
          <p:cNvSpPr>
            <a:spLocks noGrp="1"/>
          </p:cNvSpPr>
          <p:nvPr>
            <p:ph type="dt" sz="half" idx="10"/>
          </p:nvPr>
        </p:nvSpPr>
        <p:spPr/>
        <p:txBody>
          <a:bodyPr/>
          <a:lstStyle/>
          <a:p>
            <a:fld id="{FCD48B0F-913C-463C-BD12-789A4C52DDAE}" type="datetimeFigureOut">
              <a:rPr lang="en-US" smtClean="0"/>
              <a:t>2/19/2023</a:t>
            </a:fld>
            <a:endParaRPr lang="en-US"/>
          </a:p>
        </p:txBody>
      </p:sp>
      <p:sp>
        <p:nvSpPr>
          <p:cNvPr id="8" name="Footer Placeholder 7">
            <a:extLst>
              <a:ext uri="{FF2B5EF4-FFF2-40B4-BE49-F238E27FC236}">
                <a16:creationId xmlns:a16="http://schemas.microsoft.com/office/drawing/2014/main" id="{AF8E679F-CCB3-C202-32FF-9F535F8F1C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B0726A-1858-E653-275B-190AFF0629A8}"/>
              </a:ext>
            </a:extLst>
          </p:cNvPr>
          <p:cNvSpPr>
            <a:spLocks noGrp="1"/>
          </p:cNvSpPr>
          <p:nvPr>
            <p:ph type="sldNum" sz="quarter" idx="12"/>
          </p:nvPr>
        </p:nvSpPr>
        <p:spPr/>
        <p:txBody>
          <a:bodyPr/>
          <a:lstStyle/>
          <a:p>
            <a:fld id="{0169E918-D662-4ED8-8D63-466B3F5865D4}" type="slidenum">
              <a:rPr lang="en-US" smtClean="0"/>
              <a:t>‹#›</a:t>
            </a:fld>
            <a:endParaRPr lang="en-US"/>
          </a:p>
        </p:txBody>
      </p:sp>
    </p:spTree>
    <p:extLst>
      <p:ext uri="{BB962C8B-B14F-4D97-AF65-F5344CB8AC3E}">
        <p14:creationId xmlns:p14="http://schemas.microsoft.com/office/powerpoint/2010/main" val="589360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60331-F00F-2763-E80E-BFD880DCC9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827392-9351-E868-9898-A51E2F116EFE}"/>
              </a:ext>
            </a:extLst>
          </p:cNvPr>
          <p:cNvSpPr>
            <a:spLocks noGrp="1"/>
          </p:cNvSpPr>
          <p:nvPr>
            <p:ph type="dt" sz="half" idx="10"/>
          </p:nvPr>
        </p:nvSpPr>
        <p:spPr/>
        <p:txBody>
          <a:bodyPr/>
          <a:lstStyle/>
          <a:p>
            <a:fld id="{FCD48B0F-913C-463C-BD12-789A4C52DDAE}" type="datetimeFigureOut">
              <a:rPr lang="en-US" smtClean="0"/>
              <a:t>2/19/2023</a:t>
            </a:fld>
            <a:endParaRPr lang="en-US"/>
          </a:p>
        </p:txBody>
      </p:sp>
      <p:sp>
        <p:nvSpPr>
          <p:cNvPr id="4" name="Footer Placeholder 3">
            <a:extLst>
              <a:ext uri="{FF2B5EF4-FFF2-40B4-BE49-F238E27FC236}">
                <a16:creationId xmlns:a16="http://schemas.microsoft.com/office/drawing/2014/main" id="{8F704E2C-B89E-64B4-680A-3DA547BD86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5079B4-5EEB-7516-1074-5F2ED4C7C937}"/>
              </a:ext>
            </a:extLst>
          </p:cNvPr>
          <p:cNvSpPr>
            <a:spLocks noGrp="1"/>
          </p:cNvSpPr>
          <p:nvPr>
            <p:ph type="sldNum" sz="quarter" idx="12"/>
          </p:nvPr>
        </p:nvSpPr>
        <p:spPr/>
        <p:txBody>
          <a:bodyPr/>
          <a:lstStyle/>
          <a:p>
            <a:fld id="{0169E918-D662-4ED8-8D63-466B3F5865D4}" type="slidenum">
              <a:rPr lang="en-US" smtClean="0"/>
              <a:t>‹#›</a:t>
            </a:fld>
            <a:endParaRPr lang="en-US"/>
          </a:p>
        </p:txBody>
      </p:sp>
    </p:spTree>
    <p:extLst>
      <p:ext uri="{BB962C8B-B14F-4D97-AF65-F5344CB8AC3E}">
        <p14:creationId xmlns:p14="http://schemas.microsoft.com/office/powerpoint/2010/main" val="1479310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13C266-26CD-1681-1941-5FBF9B8DC34D}"/>
              </a:ext>
            </a:extLst>
          </p:cNvPr>
          <p:cNvSpPr>
            <a:spLocks noGrp="1"/>
          </p:cNvSpPr>
          <p:nvPr>
            <p:ph type="dt" sz="half" idx="10"/>
          </p:nvPr>
        </p:nvSpPr>
        <p:spPr/>
        <p:txBody>
          <a:bodyPr/>
          <a:lstStyle/>
          <a:p>
            <a:fld id="{FCD48B0F-913C-463C-BD12-789A4C52DDAE}" type="datetimeFigureOut">
              <a:rPr lang="en-US" smtClean="0"/>
              <a:t>2/19/2023</a:t>
            </a:fld>
            <a:endParaRPr lang="en-US"/>
          </a:p>
        </p:txBody>
      </p:sp>
      <p:sp>
        <p:nvSpPr>
          <p:cNvPr id="3" name="Footer Placeholder 2">
            <a:extLst>
              <a:ext uri="{FF2B5EF4-FFF2-40B4-BE49-F238E27FC236}">
                <a16:creationId xmlns:a16="http://schemas.microsoft.com/office/drawing/2014/main" id="{D9F90C49-BFC0-6BED-5C77-45AD96E6DB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962890-8994-B4BA-5786-6DDD58AC47B4}"/>
              </a:ext>
            </a:extLst>
          </p:cNvPr>
          <p:cNvSpPr>
            <a:spLocks noGrp="1"/>
          </p:cNvSpPr>
          <p:nvPr>
            <p:ph type="sldNum" sz="quarter" idx="12"/>
          </p:nvPr>
        </p:nvSpPr>
        <p:spPr/>
        <p:txBody>
          <a:bodyPr/>
          <a:lstStyle/>
          <a:p>
            <a:fld id="{0169E918-D662-4ED8-8D63-466B3F5865D4}" type="slidenum">
              <a:rPr lang="en-US" smtClean="0"/>
              <a:t>‹#›</a:t>
            </a:fld>
            <a:endParaRPr lang="en-US"/>
          </a:p>
        </p:txBody>
      </p:sp>
    </p:spTree>
    <p:extLst>
      <p:ext uri="{BB962C8B-B14F-4D97-AF65-F5344CB8AC3E}">
        <p14:creationId xmlns:p14="http://schemas.microsoft.com/office/powerpoint/2010/main" val="1878060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0AAC9-0538-F308-11D4-C93293EC8F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236729-AD5D-8CE9-A7C7-21038A02B5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16B619-1885-E05E-586C-8FEE7FE699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2E5BFD-6136-8153-712E-E41663542A0B}"/>
              </a:ext>
            </a:extLst>
          </p:cNvPr>
          <p:cNvSpPr>
            <a:spLocks noGrp="1"/>
          </p:cNvSpPr>
          <p:nvPr>
            <p:ph type="dt" sz="half" idx="10"/>
          </p:nvPr>
        </p:nvSpPr>
        <p:spPr/>
        <p:txBody>
          <a:bodyPr/>
          <a:lstStyle/>
          <a:p>
            <a:fld id="{FCD48B0F-913C-463C-BD12-789A4C52DDAE}" type="datetimeFigureOut">
              <a:rPr lang="en-US" smtClean="0"/>
              <a:t>2/19/2023</a:t>
            </a:fld>
            <a:endParaRPr lang="en-US"/>
          </a:p>
        </p:txBody>
      </p:sp>
      <p:sp>
        <p:nvSpPr>
          <p:cNvPr id="6" name="Footer Placeholder 5">
            <a:extLst>
              <a:ext uri="{FF2B5EF4-FFF2-40B4-BE49-F238E27FC236}">
                <a16:creationId xmlns:a16="http://schemas.microsoft.com/office/drawing/2014/main" id="{D1B29C96-5C7A-C232-D773-37F36D7C13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8BEBA3-447C-5362-0662-A3F91AE536FB}"/>
              </a:ext>
            </a:extLst>
          </p:cNvPr>
          <p:cNvSpPr>
            <a:spLocks noGrp="1"/>
          </p:cNvSpPr>
          <p:nvPr>
            <p:ph type="sldNum" sz="quarter" idx="12"/>
          </p:nvPr>
        </p:nvSpPr>
        <p:spPr/>
        <p:txBody>
          <a:bodyPr/>
          <a:lstStyle/>
          <a:p>
            <a:fld id="{0169E918-D662-4ED8-8D63-466B3F5865D4}" type="slidenum">
              <a:rPr lang="en-US" smtClean="0"/>
              <a:t>‹#›</a:t>
            </a:fld>
            <a:endParaRPr lang="en-US"/>
          </a:p>
        </p:txBody>
      </p:sp>
    </p:spTree>
    <p:extLst>
      <p:ext uri="{BB962C8B-B14F-4D97-AF65-F5344CB8AC3E}">
        <p14:creationId xmlns:p14="http://schemas.microsoft.com/office/powerpoint/2010/main" val="1895976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73D0C-FD74-012C-C80B-4598988B8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F90BDB-EE0F-83F6-46C6-26FAF58C42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B84446-C0EB-5748-2B11-C51BFD1DF9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BF5F45-8442-A93D-1FC6-E60A83858FAF}"/>
              </a:ext>
            </a:extLst>
          </p:cNvPr>
          <p:cNvSpPr>
            <a:spLocks noGrp="1"/>
          </p:cNvSpPr>
          <p:nvPr>
            <p:ph type="dt" sz="half" idx="10"/>
          </p:nvPr>
        </p:nvSpPr>
        <p:spPr/>
        <p:txBody>
          <a:bodyPr/>
          <a:lstStyle/>
          <a:p>
            <a:fld id="{FCD48B0F-913C-463C-BD12-789A4C52DDAE}" type="datetimeFigureOut">
              <a:rPr lang="en-US" smtClean="0"/>
              <a:t>2/19/2023</a:t>
            </a:fld>
            <a:endParaRPr lang="en-US"/>
          </a:p>
        </p:txBody>
      </p:sp>
      <p:sp>
        <p:nvSpPr>
          <p:cNvPr id="6" name="Footer Placeholder 5">
            <a:extLst>
              <a:ext uri="{FF2B5EF4-FFF2-40B4-BE49-F238E27FC236}">
                <a16:creationId xmlns:a16="http://schemas.microsoft.com/office/drawing/2014/main" id="{E546C9F0-2183-D8F1-BC90-3CEF5F3A8A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8F47B4-AF46-B138-0136-B3E9AD7F124C}"/>
              </a:ext>
            </a:extLst>
          </p:cNvPr>
          <p:cNvSpPr>
            <a:spLocks noGrp="1"/>
          </p:cNvSpPr>
          <p:nvPr>
            <p:ph type="sldNum" sz="quarter" idx="12"/>
          </p:nvPr>
        </p:nvSpPr>
        <p:spPr/>
        <p:txBody>
          <a:bodyPr/>
          <a:lstStyle/>
          <a:p>
            <a:fld id="{0169E918-D662-4ED8-8D63-466B3F5865D4}" type="slidenum">
              <a:rPr lang="en-US" smtClean="0"/>
              <a:t>‹#›</a:t>
            </a:fld>
            <a:endParaRPr lang="en-US"/>
          </a:p>
        </p:txBody>
      </p:sp>
    </p:spTree>
    <p:extLst>
      <p:ext uri="{BB962C8B-B14F-4D97-AF65-F5344CB8AC3E}">
        <p14:creationId xmlns:p14="http://schemas.microsoft.com/office/powerpoint/2010/main" val="1701338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6BFFFB-4D68-82A4-B993-0E7B95F96F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0AC6CE-87A6-49E9-2025-B75464D64C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897E4-8303-D920-4E0F-AE3DC22087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D48B0F-913C-463C-BD12-789A4C52DDAE}" type="datetimeFigureOut">
              <a:rPr lang="en-US" smtClean="0"/>
              <a:t>2/19/2023</a:t>
            </a:fld>
            <a:endParaRPr lang="en-US"/>
          </a:p>
        </p:txBody>
      </p:sp>
      <p:sp>
        <p:nvSpPr>
          <p:cNvPr id="5" name="Footer Placeholder 4">
            <a:extLst>
              <a:ext uri="{FF2B5EF4-FFF2-40B4-BE49-F238E27FC236}">
                <a16:creationId xmlns:a16="http://schemas.microsoft.com/office/drawing/2014/main" id="{8154580C-2D30-94DD-3554-EBFDCEED2C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E66ECA-DFC8-B77E-FF43-06FEA17660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9E918-D662-4ED8-8D63-466B3F5865D4}" type="slidenum">
              <a:rPr lang="en-US" smtClean="0"/>
              <a:t>‹#›</a:t>
            </a:fld>
            <a:endParaRPr lang="en-US"/>
          </a:p>
        </p:txBody>
      </p:sp>
    </p:spTree>
    <p:extLst>
      <p:ext uri="{BB962C8B-B14F-4D97-AF65-F5344CB8AC3E}">
        <p14:creationId xmlns:p14="http://schemas.microsoft.com/office/powerpoint/2010/main" val="1165520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24ABFB85-2B09-43CD-9899-E8573B298B1C}" type="datetimeFigureOut">
              <a:rPr lang="en-US" smtClean="0"/>
              <a:t>2/19/2023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47DF9DFB-A618-4065-9AC2-B4BBCDDB80E5}" type="slidenum">
              <a:rPr lang="en-US" smtClean="0"/>
              <a:t>‹#›</a:t>
            </a:fld>
            <a:endParaRPr lang="en-US"/>
          </a:p>
        </p:txBody>
      </p:sp>
    </p:spTree>
    <p:extLst>
      <p:ext uri="{BB962C8B-B14F-4D97-AF65-F5344CB8AC3E}">
        <p14:creationId xmlns:p14="http://schemas.microsoft.com/office/powerpoint/2010/main" val="1617100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B9255E-7DC4-47F9-BC8C-79645EBBB58C}"/>
              </a:ext>
            </a:extLst>
          </p:cNvPr>
          <p:cNvSpPr txBox="1"/>
          <p:nvPr/>
        </p:nvSpPr>
        <p:spPr>
          <a:xfrm>
            <a:off x="740182" y="1701800"/>
            <a:ext cx="10597845" cy="2308324"/>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a:ea typeface="+mn-ea"/>
                <a:cs typeface="+mn-cs"/>
              </a:rPr>
              <a:t>Sermon</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white"/>
                </a:solidFill>
                <a:effectLst/>
                <a:uLnTx/>
                <a:uFillTx/>
                <a:latin typeface="Calibri"/>
                <a:ea typeface="+mn-ea"/>
                <a:cs typeface="+mn-cs"/>
              </a:rPr>
              <a:t>“Opposition to the Gospel”</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white"/>
                </a:solidFill>
                <a:effectLst/>
                <a:uLnTx/>
                <a:uFillTx/>
                <a:latin typeface="Calibri"/>
                <a:ea typeface="+mn-ea"/>
                <a:cs typeface="+mn-cs"/>
              </a:rPr>
              <a:t>Jeff Smelser</a:t>
            </a:r>
          </a:p>
        </p:txBody>
      </p:sp>
    </p:spTree>
    <p:extLst>
      <p:ext uri="{BB962C8B-B14F-4D97-AF65-F5344CB8AC3E}">
        <p14:creationId xmlns:p14="http://schemas.microsoft.com/office/powerpoint/2010/main" val="783496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5203DB-BFE2-30A9-483A-EF599F367860}"/>
              </a:ext>
            </a:extLst>
          </p:cNvPr>
          <p:cNvSpPr txBox="1"/>
          <p:nvPr/>
        </p:nvSpPr>
        <p:spPr>
          <a:xfrm>
            <a:off x="1654791" y="510767"/>
            <a:ext cx="892563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Opposition to the Gospel</a:t>
            </a:r>
          </a:p>
        </p:txBody>
      </p:sp>
      <p:sp>
        <p:nvSpPr>
          <p:cNvPr id="6" name="TextBox 5">
            <a:extLst>
              <a:ext uri="{FF2B5EF4-FFF2-40B4-BE49-F238E27FC236}">
                <a16:creationId xmlns:a16="http://schemas.microsoft.com/office/drawing/2014/main" id="{417DCB7F-95D1-92BC-1C87-638D91A48D25}"/>
              </a:ext>
            </a:extLst>
          </p:cNvPr>
          <p:cNvSpPr txBox="1"/>
          <p:nvPr/>
        </p:nvSpPr>
        <p:spPr>
          <a:xfrm>
            <a:off x="392670" y="1371868"/>
            <a:ext cx="11371700" cy="31085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Acts 4</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As they were speaking to the people, the priests and the captain of the temple guard and the Sadducees came up to them,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2 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being greatly disturbed because they were teaching the people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proclaiming in Jesus the resurrection from the dead.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they laid hands on them and put them in prison until the next day, for it was already evening.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4 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many of those who had heard the message believed; and the number of the men came to be about five thousand.</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5" name="TextBox 4">
            <a:extLst>
              <a:ext uri="{FF2B5EF4-FFF2-40B4-BE49-F238E27FC236}">
                <a16:creationId xmlns:a16="http://schemas.microsoft.com/office/drawing/2014/main" id="{97A87319-4DDD-0AC5-50F8-3B0D822A0D87}"/>
              </a:ext>
            </a:extLst>
          </p:cNvPr>
          <p:cNvSpPr txBox="1"/>
          <p:nvPr/>
        </p:nvSpPr>
        <p:spPr>
          <a:xfrm>
            <a:off x="392670" y="4867787"/>
            <a:ext cx="11112393"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Acts 5</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17 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the high priest stood up, along with all his associates (that is the sect of the Sadducees), and they were filled with jealousy.</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560925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5203DB-BFE2-30A9-483A-EF599F367860}"/>
              </a:ext>
            </a:extLst>
          </p:cNvPr>
          <p:cNvSpPr txBox="1"/>
          <p:nvPr/>
        </p:nvSpPr>
        <p:spPr>
          <a:xfrm>
            <a:off x="1654791" y="510767"/>
            <a:ext cx="892563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Opposition to the Gospel</a:t>
            </a:r>
          </a:p>
        </p:txBody>
      </p:sp>
      <p:sp>
        <p:nvSpPr>
          <p:cNvPr id="6" name="TextBox 5">
            <a:extLst>
              <a:ext uri="{FF2B5EF4-FFF2-40B4-BE49-F238E27FC236}">
                <a16:creationId xmlns:a16="http://schemas.microsoft.com/office/drawing/2014/main" id="{417DCB7F-95D1-92BC-1C87-638D91A48D25}"/>
              </a:ext>
            </a:extLst>
          </p:cNvPr>
          <p:cNvSpPr txBox="1"/>
          <p:nvPr/>
        </p:nvSpPr>
        <p:spPr>
          <a:xfrm>
            <a:off x="392670" y="1371868"/>
            <a:ext cx="11371700" cy="31085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Acts 4</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As they were speaking to the people, the priests and the captain of the temple guard and the Sadducees came up to them,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2 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being greatly disturbed because they were teaching the people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proclaiming in Jesus the resurrection from the dead.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they laid hands on them and put them in prison until the next day, for it was already evening.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4 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many of those who had heard the message believed; and the number of the men came to be about five thousand.</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5" name="TextBox 4">
            <a:extLst>
              <a:ext uri="{FF2B5EF4-FFF2-40B4-BE49-F238E27FC236}">
                <a16:creationId xmlns:a16="http://schemas.microsoft.com/office/drawing/2014/main" id="{97A87319-4DDD-0AC5-50F8-3B0D822A0D87}"/>
              </a:ext>
            </a:extLst>
          </p:cNvPr>
          <p:cNvSpPr txBox="1"/>
          <p:nvPr/>
        </p:nvSpPr>
        <p:spPr>
          <a:xfrm>
            <a:off x="392670" y="4867787"/>
            <a:ext cx="11112393"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Acts 5</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17 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the high priest stood up, along with all his associates (that is the sect of the </a:t>
            </a: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Sadducees</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and they were filled with jealousy.</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051328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5203DB-BFE2-30A9-483A-EF599F367860}"/>
              </a:ext>
            </a:extLst>
          </p:cNvPr>
          <p:cNvSpPr txBox="1"/>
          <p:nvPr/>
        </p:nvSpPr>
        <p:spPr>
          <a:xfrm>
            <a:off x="1654791" y="510767"/>
            <a:ext cx="892563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Opposition to the Gospel</a:t>
            </a:r>
          </a:p>
        </p:txBody>
      </p:sp>
      <p:sp>
        <p:nvSpPr>
          <p:cNvPr id="6" name="TextBox 5">
            <a:extLst>
              <a:ext uri="{FF2B5EF4-FFF2-40B4-BE49-F238E27FC236}">
                <a16:creationId xmlns:a16="http://schemas.microsoft.com/office/drawing/2014/main" id="{417DCB7F-95D1-92BC-1C87-638D91A48D25}"/>
              </a:ext>
            </a:extLst>
          </p:cNvPr>
          <p:cNvSpPr txBox="1"/>
          <p:nvPr/>
        </p:nvSpPr>
        <p:spPr>
          <a:xfrm>
            <a:off x="392670" y="1371868"/>
            <a:ext cx="11371700" cy="31085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Acts 4</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As they were speaking to the people, the priests and the captain of the temple guard and the Sadducees came up to them,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2 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being greatly disturbed because they were teaching the people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proclaiming in Jesus the resurrection from the dead.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they laid hands on them and put them in prison until the next day, for it was already evening.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4 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many of those who had heard the message believed; and the number of the men came to be about five thousand.</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2" name="TextBox 1">
            <a:extLst>
              <a:ext uri="{FF2B5EF4-FFF2-40B4-BE49-F238E27FC236}">
                <a16:creationId xmlns:a16="http://schemas.microsoft.com/office/drawing/2014/main" id="{1C24969B-7953-2B6C-E2F4-DE469A964378}"/>
              </a:ext>
            </a:extLst>
          </p:cNvPr>
          <p:cNvSpPr txBox="1"/>
          <p:nvPr/>
        </p:nvSpPr>
        <p:spPr>
          <a:xfrm>
            <a:off x="3567567" y="1189148"/>
            <a:ext cx="5085113" cy="707886"/>
          </a:xfrm>
          <a:prstGeom prst="rect">
            <a:avLst/>
          </a:prstGeom>
          <a:solidFill>
            <a:schemeClr val="tx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Power Threatened</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7A87319-4DDD-0AC5-50F8-3B0D822A0D87}"/>
              </a:ext>
            </a:extLst>
          </p:cNvPr>
          <p:cNvSpPr txBox="1"/>
          <p:nvPr/>
        </p:nvSpPr>
        <p:spPr>
          <a:xfrm>
            <a:off x="392670" y="4867787"/>
            <a:ext cx="11221575"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Acts 5</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17 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the high priest stood up, along with all his associates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(that is the sect of the </a:t>
            </a: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Sadducees</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and they were </a:t>
            </a: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filled with jealousy</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17086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5203DB-BFE2-30A9-483A-EF599F367860}"/>
              </a:ext>
            </a:extLst>
          </p:cNvPr>
          <p:cNvSpPr txBox="1"/>
          <p:nvPr/>
        </p:nvSpPr>
        <p:spPr>
          <a:xfrm>
            <a:off x="1654791" y="510767"/>
            <a:ext cx="892563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Opposition to the Gospel</a:t>
            </a:r>
          </a:p>
        </p:txBody>
      </p:sp>
      <p:sp>
        <p:nvSpPr>
          <p:cNvPr id="6" name="TextBox 5">
            <a:extLst>
              <a:ext uri="{FF2B5EF4-FFF2-40B4-BE49-F238E27FC236}">
                <a16:creationId xmlns:a16="http://schemas.microsoft.com/office/drawing/2014/main" id="{417DCB7F-95D1-92BC-1C87-638D91A48D25}"/>
              </a:ext>
            </a:extLst>
          </p:cNvPr>
          <p:cNvSpPr txBox="1"/>
          <p:nvPr/>
        </p:nvSpPr>
        <p:spPr>
          <a:xfrm>
            <a:off x="392670" y="1371868"/>
            <a:ext cx="11371700"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Acts 13</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prstClr val="black"/>
                </a:solidFill>
                <a:effectLst/>
                <a:uLnTx/>
                <a:uFillTx/>
                <a:latin typeface="Palatino Linotype" panose="02040502050505030304" pitchFamily="18" charset="0"/>
                <a:ea typeface="+mn-ea"/>
                <a:cs typeface="+mn-cs"/>
              </a:rPr>
              <a:t>42 </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As Paul and Barnabas were going out, the people repeatedly </a:t>
            </a:r>
            <a:r>
              <a:rPr kumimoji="0" lang="en-US" sz="2800" b="1" i="0" u="sng"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begged to have these things spoken to them the next Sabbath</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t>
            </a:r>
          </a:p>
        </p:txBody>
      </p:sp>
      <p:sp>
        <p:nvSpPr>
          <p:cNvPr id="2" name="TextBox 1">
            <a:extLst>
              <a:ext uri="{FF2B5EF4-FFF2-40B4-BE49-F238E27FC236}">
                <a16:creationId xmlns:a16="http://schemas.microsoft.com/office/drawing/2014/main" id="{1C24969B-7953-2B6C-E2F4-DE469A964378}"/>
              </a:ext>
            </a:extLst>
          </p:cNvPr>
          <p:cNvSpPr txBox="1"/>
          <p:nvPr/>
        </p:nvSpPr>
        <p:spPr>
          <a:xfrm>
            <a:off x="8958481" y="512886"/>
            <a:ext cx="3157455" cy="523220"/>
          </a:xfrm>
          <a:prstGeom prst="rect">
            <a:avLst/>
          </a:prstGeom>
          <a:solidFill>
            <a:schemeClr val="bg1">
              <a:lumMod val="6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Power Threatened</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38044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5203DB-BFE2-30A9-483A-EF599F367860}"/>
              </a:ext>
            </a:extLst>
          </p:cNvPr>
          <p:cNvSpPr txBox="1"/>
          <p:nvPr/>
        </p:nvSpPr>
        <p:spPr>
          <a:xfrm>
            <a:off x="1654791" y="510767"/>
            <a:ext cx="892563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Opposition to the Gospel</a:t>
            </a:r>
          </a:p>
        </p:txBody>
      </p:sp>
      <p:sp>
        <p:nvSpPr>
          <p:cNvPr id="6" name="TextBox 5">
            <a:extLst>
              <a:ext uri="{FF2B5EF4-FFF2-40B4-BE49-F238E27FC236}">
                <a16:creationId xmlns:a16="http://schemas.microsoft.com/office/drawing/2014/main" id="{417DCB7F-95D1-92BC-1C87-638D91A48D25}"/>
              </a:ext>
            </a:extLst>
          </p:cNvPr>
          <p:cNvSpPr txBox="1"/>
          <p:nvPr/>
        </p:nvSpPr>
        <p:spPr>
          <a:xfrm>
            <a:off x="392670" y="1371868"/>
            <a:ext cx="11371700"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Acts 13</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prstClr val="black"/>
                </a:solidFill>
                <a:effectLst/>
                <a:uLnTx/>
                <a:uFillTx/>
                <a:latin typeface="Palatino Linotype" panose="02040502050505030304" pitchFamily="18" charset="0"/>
                <a:ea typeface="+mn-ea"/>
                <a:cs typeface="+mn-cs"/>
              </a:rPr>
              <a:t>42 </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As Paul and Barnabas were going out, the people repeatedly begged to have these things spoken to them the next Sabbath. </a:t>
            </a:r>
            <a:r>
              <a:rPr kumimoji="0" lang="en-US" sz="2800" b="1" i="0" u="none" strike="noStrike" kern="1200" cap="none" spc="0" normalizeH="0" baseline="30000" noProof="0" dirty="0">
                <a:ln>
                  <a:noFill/>
                </a:ln>
                <a:solidFill>
                  <a:prstClr val="black"/>
                </a:solidFill>
                <a:effectLst/>
                <a:uLnTx/>
                <a:uFillTx/>
                <a:latin typeface="Palatino Linotype" panose="02040502050505030304" pitchFamily="18" charset="0"/>
                <a:ea typeface="+mn-ea"/>
                <a:cs typeface="+mn-cs"/>
              </a:rPr>
              <a:t>43 </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Now when the meeting of the synagogue had broken up, </a:t>
            </a:r>
            <a:r>
              <a:rPr kumimoji="0" lang="en-US" sz="2800" b="1" i="0" u="sng"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many of the Jews and the God-fearing proselytes followed Paul and Barnabas</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who were speaking to them and urging them to continue in the grace of God.</a:t>
            </a:r>
          </a:p>
        </p:txBody>
      </p:sp>
      <p:sp>
        <p:nvSpPr>
          <p:cNvPr id="2" name="TextBox 1">
            <a:extLst>
              <a:ext uri="{FF2B5EF4-FFF2-40B4-BE49-F238E27FC236}">
                <a16:creationId xmlns:a16="http://schemas.microsoft.com/office/drawing/2014/main" id="{1C24969B-7953-2B6C-E2F4-DE469A964378}"/>
              </a:ext>
            </a:extLst>
          </p:cNvPr>
          <p:cNvSpPr txBox="1"/>
          <p:nvPr/>
        </p:nvSpPr>
        <p:spPr>
          <a:xfrm>
            <a:off x="8958481" y="512886"/>
            <a:ext cx="3157455" cy="523220"/>
          </a:xfrm>
          <a:prstGeom prst="rect">
            <a:avLst/>
          </a:prstGeom>
          <a:solidFill>
            <a:schemeClr val="bg1">
              <a:lumMod val="6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Power Threatened</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3267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5203DB-BFE2-30A9-483A-EF599F367860}"/>
              </a:ext>
            </a:extLst>
          </p:cNvPr>
          <p:cNvSpPr txBox="1"/>
          <p:nvPr/>
        </p:nvSpPr>
        <p:spPr>
          <a:xfrm>
            <a:off x="1654791" y="510767"/>
            <a:ext cx="892563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Opposition to the Gospel</a:t>
            </a:r>
          </a:p>
        </p:txBody>
      </p:sp>
      <p:sp>
        <p:nvSpPr>
          <p:cNvPr id="6" name="TextBox 5">
            <a:extLst>
              <a:ext uri="{FF2B5EF4-FFF2-40B4-BE49-F238E27FC236}">
                <a16:creationId xmlns:a16="http://schemas.microsoft.com/office/drawing/2014/main" id="{417DCB7F-95D1-92BC-1C87-638D91A48D25}"/>
              </a:ext>
            </a:extLst>
          </p:cNvPr>
          <p:cNvSpPr txBox="1"/>
          <p:nvPr/>
        </p:nvSpPr>
        <p:spPr>
          <a:xfrm>
            <a:off x="392670" y="1371868"/>
            <a:ext cx="11249831" cy="35394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Acts 13</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prstClr val="black"/>
                </a:solidFill>
                <a:effectLst/>
                <a:uLnTx/>
                <a:uFillTx/>
                <a:latin typeface="Palatino Linotype" panose="02040502050505030304" pitchFamily="18" charset="0"/>
                <a:ea typeface="+mn-ea"/>
                <a:cs typeface="+mn-cs"/>
              </a:rPr>
              <a:t>42 </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As Paul and Barnabas were going out, the people repeatedly begged to have these things spoken to them the next Sabbath. </a:t>
            </a:r>
            <a:r>
              <a:rPr kumimoji="0" lang="en-US" sz="2800" b="1" i="0" u="none" strike="noStrike" kern="1200" cap="none" spc="0" normalizeH="0" baseline="30000" noProof="0" dirty="0">
                <a:ln>
                  <a:noFill/>
                </a:ln>
                <a:solidFill>
                  <a:prstClr val="black"/>
                </a:solidFill>
                <a:effectLst/>
                <a:uLnTx/>
                <a:uFillTx/>
                <a:latin typeface="Palatino Linotype" panose="02040502050505030304" pitchFamily="18" charset="0"/>
                <a:ea typeface="+mn-ea"/>
                <a:cs typeface="+mn-cs"/>
              </a:rPr>
              <a:t>43 </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Now when the meeting of the synagogue had broken up, many of the Jews and the God-fearing proselytes followed Paul and Barnabas, who were speaking to them and urging them to continue in the grace of God.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prstClr val="black"/>
                </a:solidFill>
                <a:effectLst/>
                <a:uLnTx/>
                <a:uFillTx/>
                <a:latin typeface="Palatino Linotype" panose="02040502050505030304" pitchFamily="18" charset="0"/>
                <a:ea typeface="+mn-ea"/>
                <a:cs typeface="+mn-cs"/>
              </a:rPr>
              <a:t>44 </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The next Sabbath nearly </a:t>
            </a:r>
            <a:r>
              <a:rPr kumimoji="0" lang="en-US" sz="2800" b="1" i="0" u="sng"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all the city assembled</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to hear the word of the Lord.</a:t>
            </a:r>
          </a:p>
        </p:txBody>
      </p:sp>
      <p:sp>
        <p:nvSpPr>
          <p:cNvPr id="2" name="TextBox 1">
            <a:extLst>
              <a:ext uri="{FF2B5EF4-FFF2-40B4-BE49-F238E27FC236}">
                <a16:creationId xmlns:a16="http://schemas.microsoft.com/office/drawing/2014/main" id="{1C24969B-7953-2B6C-E2F4-DE469A964378}"/>
              </a:ext>
            </a:extLst>
          </p:cNvPr>
          <p:cNvSpPr txBox="1"/>
          <p:nvPr/>
        </p:nvSpPr>
        <p:spPr>
          <a:xfrm>
            <a:off x="8958481" y="512886"/>
            <a:ext cx="3157455" cy="523220"/>
          </a:xfrm>
          <a:prstGeom prst="rect">
            <a:avLst/>
          </a:prstGeom>
          <a:solidFill>
            <a:schemeClr val="bg1">
              <a:lumMod val="6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Power Threatened</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067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5203DB-BFE2-30A9-483A-EF599F367860}"/>
              </a:ext>
            </a:extLst>
          </p:cNvPr>
          <p:cNvSpPr txBox="1"/>
          <p:nvPr/>
        </p:nvSpPr>
        <p:spPr>
          <a:xfrm>
            <a:off x="1654791" y="510767"/>
            <a:ext cx="892563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Opposition to the Gospel</a:t>
            </a:r>
          </a:p>
        </p:txBody>
      </p:sp>
      <p:sp>
        <p:nvSpPr>
          <p:cNvPr id="6" name="TextBox 5">
            <a:extLst>
              <a:ext uri="{FF2B5EF4-FFF2-40B4-BE49-F238E27FC236}">
                <a16:creationId xmlns:a16="http://schemas.microsoft.com/office/drawing/2014/main" id="{417DCB7F-95D1-92BC-1C87-638D91A48D25}"/>
              </a:ext>
            </a:extLst>
          </p:cNvPr>
          <p:cNvSpPr txBox="1"/>
          <p:nvPr/>
        </p:nvSpPr>
        <p:spPr>
          <a:xfrm>
            <a:off x="392670" y="1371868"/>
            <a:ext cx="11249831" cy="440120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Acts 13</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prstClr val="black"/>
                </a:solidFill>
                <a:effectLst/>
                <a:uLnTx/>
                <a:uFillTx/>
                <a:latin typeface="Palatino Linotype" panose="02040502050505030304" pitchFamily="18" charset="0"/>
                <a:ea typeface="+mn-ea"/>
                <a:cs typeface="+mn-cs"/>
              </a:rPr>
              <a:t>42 </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As Paul and Barnabas were going out, the people repeatedly begged to have these things spoken to them the next Sabbath. </a:t>
            </a:r>
            <a:r>
              <a:rPr kumimoji="0" lang="en-US" sz="2800" b="1" i="0" u="none" strike="noStrike" kern="1200" cap="none" spc="0" normalizeH="0" baseline="30000" noProof="0" dirty="0">
                <a:ln>
                  <a:noFill/>
                </a:ln>
                <a:solidFill>
                  <a:prstClr val="black"/>
                </a:solidFill>
                <a:effectLst/>
                <a:uLnTx/>
                <a:uFillTx/>
                <a:latin typeface="Palatino Linotype" panose="02040502050505030304" pitchFamily="18" charset="0"/>
                <a:ea typeface="+mn-ea"/>
                <a:cs typeface="+mn-cs"/>
              </a:rPr>
              <a:t>43 </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Now when the meeting of the synagogue had broken up, many of the Jews and the God-fearing proselytes followed Paul and Barnabas, who were speaking to them and urging them to continue in the grace of God.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prstClr val="black"/>
                </a:solidFill>
                <a:effectLst/>
                <a:uLnTx/>
                <a:uFillTx/>
                <a:latin typeface="Palatino Linotype" panose="02040502050505030304" pitchFamily="18" charset="0"/>
                <a:ea typeface="+mn-ea"/>
                <a:cs typeface="+mn-cs"/>
              </a:rPr>
              <a:t>44 </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The next Sabbath nearly all the city assembled to hear the word of the Lord. </a:t>
            </a:r>
            <a:r>
              <a:rPr kumimoji="0" lang="en-US" sz="2800" b="1" i="0" u="none" strike="noStrike" kern="1200" cap="none" spc="0" normalizeH="0" baseline="30000" noProof="0" dirty="0">
                <a:ln>
                  <a:noFill/>
                </a:ln>
                <a:solidFill>
                  <a:prstClr val="black"/>
                </a:solidFill>
                <a:effectLst/>
                <a:uLnTx/>
                <a:uFillTx/>
                <a:latin typeface="Palatino Linotype" panose="02040502050505030304" pitchFamily="18" charset="0"/>
                <a:ea typeface="+mn-ea"/>
                <a:cs typeface="+mn-cs"/>
              </a:rPr>
              <a:t>45 </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But </a:t>
            </a:r>
            <a:r>
              <a:rPr kumimoji="0" lang="en-US" sz="2800" b="1" i="0" u="sng"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when the Jews saw the crowds</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they were </a:t>
            </a:r>
            <a:r>
              <a:rPr kumimoji="0" lang="en-US" sz="2800" b="1" i="0" u="sng"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filled with jealousy</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and began contradicting the things spoken by Paul,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and were blaspheming. </a:t>
            </a:r>
          </a:p>
        </p:txBody>
      </p:sp>
      <p:sp>
        <p:nvSpPr>
          <p:cNvPr id="2" name="TextBox 1">
            <a:extLst>
              <a:ext uri="{FF2B5EF4-FFF2-40B4-BE49-F238E27FC236}">
                <a16:creationId xmlns:a16="http://schemas.microsoft.com/office/drawing/2014/main" id="{1C24969B-7953-2B6C-E2F4-DE469A964378}"/>
              </a:ext>
            </a:extLst>
          </p:cNvPr>
          <p:cNvSpPr txBox="1"/>
          <p:nvPr/>
        </p:nvSpPr>
        <p:spPr>
          <a:xfrm>
            <a:off x="8958481" y="512886"/>
            <a:ext cx="3157455" cy="523220"/>
          </a:xfrm>
          <a:prstGeom prst="rect">
            <a:avLst/>
          </a:prstGeom>
          <a:solidFill>
            <a:schemeClr val="bg1">
              <a:lumMod val="6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Power Threatened</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4B24512-69F6-0E97-8685-694E7AAF4113}"/>
              </a:ext>
            </a:extLst>
          </p:cNvPr>
          <p:cNvSpPr txBox="1"/>
          <p:nvPr/>
        </p:nvSpPr>
        <p:spPr>
          <a:xfrm>
            <a:off x="3554688" y="4911147"/>
            <a:ext cx="5085113" cy="707886"/>
          </a:xfrm>
          <a:prstGeom prst="rect">
            <a:avLst/>
          </a:prstGeom>
          <a:solidFill>
            <a:schemeClr val="tx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Selfish, “Us Only”</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54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5203DB-BFE2-30A9-483A-EF599F367860}"/>
              </a:ext>
            </a:extLst>
          </p:cNvPr>
          <p:cNvSpPr txBox="1"/>
          <p:nvPr/>
        </p:nvSpPr>
        <p:spPr>
          <a:xfrm>
            <a:off x="1654791" y="510767"/>
            <a:ext cx="892563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Opposition to the Gospel</a:t>
            </a:r>
          </a:p>
        </p:txBody>
      </p:sp>
      <p:sp>
        <p:nvSpPr>
          <p:cNvPr id="6" name="TextBox 5">
            <a:extLst>
              <a:ext uri="{FF2B5EF4-FFF2-40B4-BE49-F238E27FC236}">
                <a16:creationId xmlns:a16="http://schemas.microsoft.com/office/drawing/2014/main" id="{417DCB7F-95D1-92BC-1C87-638D91A48D25}"/>
              </a:ext>
            </a:extLst>
          </p:cNvPr>
          <p:cNvSpPr txBox="1"/>
          <p:nvPr/>
        </p:nvSpPr>
        <p:spPr>
          <a:xfrm>
            <a:off x="392670" y="1719599"/>
            <a:ext cx="11546045"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Acts 16 </a:t>
            </a:r>
            <a:r>
              <a:rPr kumimoji="0" lang="en-US" sz="2800" b="1" i="0" u="none" strike="noStrike" kern="1200" cap="none" spc="0" normalizeH="0" baseline="30000" noProof="0" dirty="0">
                <a:ln>
                  <a:noFill/>
                </a:ln>
                <a:solidFill>
                  <a:prstClr val="black"/>
                </a:solidFill>
                <a:effectLst/>
                <a:uLnTx/>
                <a:uFillTx/>
                <a:latin typeface="Palatino Linotype" panose="02040502050505030304" pitchFamily="18" charset="0"/>
                <a:ea typeface="+mn-ea"/>
                <a:cs typeface="+mn-cs"/>
              </a:rPr>
              <a:t>16 </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It happened that as we were going to the place of prayer, a slave woman who had a spirit of divination met us, </a:t>
            </a:r>
            <a:r>
              <a:rPr kumimoji="0" lang="en-US" sz="2800" b="1" i="0" u="sng"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who was bringing great profit to her masters</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by fortune-telling.</a:t>
            </a:r>
          </a:p>
        </p:txBody>
      </p:sp>
      <p:sp>
        <p:nvSpPr>
          <p:cNvPr id="2" name="TextBox 1">
            <a:extLst>
              <a:ext uri="{FF2B5EF4-FFF2-40B4-BE49-F238E27FC236}">
                <a16:creationId xmlns:a16="http://schemas.microsoft.com/office/drawing/2014/main" id="{1C24969B-7953-2B6C-E2F4-DE469A964378}"/>
              </a:ext>
            </a:extLst>
          </p:cNvPr>
          <p:cNvSpPr txBox="1"/>
          <p:nvPr/>
        </p:nvSpPr>
        <p:spPr>
          <a:xfrm>
            <a:off x="8958481" y="512886"/>
            <a:ext cx="3157455" cy="523220"/>
          </a:xfrm>
          <a:prstGeom prst="rect">
            <a:avLst/>
          </a:prstGeom>
          <a:solidFill>
            <a:schemeClr val="bg1">
              <a:lumMod val="6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Power Threatened</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4B24512-69F6-0E97-8685-694E7AAF4113}"/>
              </a:ext>
            </a:extLst>
          </p:cNvPr>
          <p:cNvSpPr txBox="1"/>
          <p:nvPr/>
        </p:nvSpPr>
        <p:spPr>
          <a:xfrm>
            <a:off x="8958480" y="1157098"/>
            <a:ext cx="3157455" cy="523220"/>
          </a:xfrm>
          <a:prstGeom prst="rect">
            <a:avLst/>
          </a:prstGeom>
          <a:solidFill>
            <a:schemeClr val="bg1">
              <a:lumMod val="6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Selfish, “Us Only”</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85128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5203DB-BFE2-30A9-483A-EF599F367860}"/>
              </a:ext>
            </a:extLst>
          </p:cNvPr>
          <p:cNvSpPr txBox="1"/>
          <p:nvPr/>
        </p:nvSpPr>
        <p:spPr>
          <a:xfrm>
            <a:off x="1654791" y="510767"/>
            <a:ext cx="892563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Opposition to the Gospel</a:t>
            </a:r>
          </a:p>
        </p:txBody>
      </p:sp>
      <p:sp>
        <p:nvSpPr>
          <p:cNvPr id="6" name="TextBox 5">
            <a:extLst>
              <a:ext uri="{FF2B5EF4-FFF2-40B4-BE49-F238E27FC236}">
                <a16:creationId xmlns:a16="http://schemas.microsoft.com/office/drawing/2014/main" id="{417DCB7F-95D1-92BC-1C87-638D91A48D25}"/>
              </a:ext>
            </a:extLst>
          </p:cNvPr>
          <p:cNvSpPr txBox="1"/>
          <p:nvPr/>
        </p:nvSpPr>
        <p:spPr>
          <a:xfrm>
            <a:off x="392670" y="1719599"/>
            <a:ext cx="11546045" cy="440120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Acts 16 </a:t>
            </a:r>
            <a:r>
              <a:rPr kumimoji="0" lang="en-US" sz="2800" b="1" i="0" u="none" strike="noStrike" kern="1200" cap="none" spc="0" normalizeH="0" baseline="30000" noProof="0" dirty="0">
                <a:ln>
                  <a:noFill/>
                </a:ln>
                <a:solidFill>
                  <a:prstClr val="black"/>
                </a:solidFill>
                <a:effectLst/>
                <a:uLnTx/>
                <a:uFillTx/>
                <a:latin typeface="Palatino Linotype" panose="02040502050505030304" pitchFamily="18" charset="0"/>
                <a:ea typeface="+mn-ea"/>
                <a:cs typeface="+mn-cs"/>
              </a:rPr>
              <a:t>16 </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It happened that as we were going to the place of prayer, a slave woman who had a spirit of divination met us, who was bringing great profit to her masters by fortune-telling.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prstClr val="black"/>
                </a:solidFill>
                <a:effectLst/>
                <a:uLnTx/>
                <a:uFillTx/>
                <a:latin typeface="Palatino Linotype" panose="02040502050505030304" pitchFamily="18" charset="0"/>
                <a:ea typeface="+mn-ea"/>
                <a:cs typeface="+mn-cs"/>
              </a:rPr>
              <a:t>19 </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But when her masters saw that </a:t>
            </a:r>
            <a:r>
              <a:rPr kumimoji="0" lang="en-US" sz="2800" b="1" i="0" u="sng"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their hope of profit was suddenly gone</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they seized Paul and Silas and dragged them into the marketplace before the authorities, </a:t>
            </a:r>
            <a:r>
              <a:rPr kumimoji="0" lang="en-US" sz="2800" b="1" i="0" u="none" strike="noStrike" kern="1200" cap="none" spc="0" normalizeH="0" baseline="30000" noProof="0" dirty="0">
                <a:ln>
                  <a:noFill/>
                </a:ln>
                <a:solidFill>
                  <a:prstClr val="black"/>
                </a:solidFill>
                <a:effectLst/>
                <a:uLnTx/>
                <a:uFillTx/>
                <a:latin typeface="Palatino Linotype" panose="02040502050505030304" pitchFamily="18" charset="0"/>
                <a:ea typeface="+mn-ea"/>
                <a:cs typeface="+mn-cs"/>
              </a:rPr>
              <a:t>20 </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and when they had brought them to the chief magistrates, they said, “These men, Jews as they are, are causing our city trouble, </a:t>
            </a:r>
            <a:r>
              <a:rPr kumimoji="0" lang="en-US" sz="2800" b="1" i="0" u="none" strike="noStrike" kern="1200" cap="none" spc="0" normalizeH="0" baseline="30000" noProof="0" dirty="0">
                <a:ln>
                  <a:noFill/>
                </a:ln>
                <a:solidFill>
                  <a:prstClr val="black"/>
                </a:solidFill>
                <a:effectLst/>
                <a:uLnTx/>
                <a:uFillTx/>
                <a:latin typeface="Palatino Linotype" panose="02040502050505030304" pitchFamily="18" charset="0"/>
                <a:ea typeface="+mn-ea"/>
                <a:cs typeface="+mn-cs"/>
              </a:rPr>
              <a:t>21 </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and they are proclaiming customs that are not lawful for us to accept or to practice, since we are Romans.”</a:t>
            </a:r>
          </a:p>
        </p:txBody>
      </p:sp>
      <p:sp>
        <p:nvSpPr>
          <p:cNvPr id="2" name="TextBox 1">
            <a:extLst>
              <a:ext uri="{FF2B5EF4-FFF2-40B4-BE49-F238E27FC236}">
                <a16:creationId xmlns:a16="http://schemas.microsoft.com/office/drawing/2014/main" id="{1C24969B-7953-2B6C-E2F4-DE469A964378}"/>
              </a:ext>
            </a:extLst>
          </p:cNvPr>
          <p:cNvSpPr txBox="1"/>
          <p:nvPr/>
        </p:nvSpPr>
        <p:spPr>
          <a:xfrm>
            <a:off x="8958481" y="512886"/>
            <a:ext cx="3157455" cy="523220"/>
          </a:xfrm>
          <a:prstGeom prst="rect">
            <a:avLst/>
          </a:prstGeom>
          <a:solidFill>
            <a:schemeClr val="bg1">
              <a:lumMod val="6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Power Threatened</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4B24512-69F6-0E97-8685-694E7AAF4113}"/>
              </a:ext>
            </a:extLst>
          </p:cNvPr>
          <p:cNvSpPr txBox="1"/>
          <p:nvPr/>
        </p:nvSpPr>
        <p:spPr>
          <a:xfrm>
            <a:off x="8958480" y="1157098"/>
            <a:ext cx="3157455" cy="523220"/>
          </a:xfrm>
          <a:prstGeom prst="rect">
            <a:avLst/>
          </a:prstGeom>
          <a:solidFill>
            <a:schemeClr val="bg1">
              <a:lumMod val="6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Selfish, “Us Only”</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CCD1004-15A9-C08C-E252-E6BCE9790F67}"/>
              </a:ext>
            </a:extLst>
          </p:cNvPr>
          <p:cNvSpPr txBox="1"/>
          <p:nvPr/>
        </p:nvSpPr>
        <p:spPr>
          <a:xfrm>
            <a:off x="3554688" y="3919473"/>
            <a:ext cx="5085113" cy="707886"/>
          </a:xfrm>
          <a:prstGeom prst="rect">
            <a:avLst/>
          </a:prstGeom>
          <a:solidFill>
            <a:schemeClr val="tx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Financial Loss</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091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5203DB-BFE2-30A9-483A-EF599F367860}"/>
              </a:ext>
            </a:extLst>
          </p:cNvPr>
          <p:cNvSpPr txBox="1"/>
          <p:nvPr/>
        </p:nvSpPr>
        <p:spPr>
          <a:xfrm>
            <a:off x="1654791" y="510767"/>
            <a:ext cx="892563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Opposition to the Gospel</a:t>
            </a:r>
          </a:p>
        </p:txBody>
      </p:sp>
      <p:sp>
        <p:nvSpPr>
          <p:cNvPr id="6" name="TextBox 5">
            <a:extLst>
              <a:ext uri="{FF2B5EF4-FFF2-40B4-BE49-F238E27FC236}">
                <a16:creationId xmlns:a16="http://schemas.microsoft.com/office/drawing/2014/main" id="{417DCB7F-95D1-92BC-1C87-638D91A48D25}"/>
              </a:ext>
            </a:extLst>
          </p:cNvPr>
          <p:cNvSpPr txBox="1"/>
          <p:nvPr/>
        </p:nvSpPr>
        <p:spPr>
          <a:xfrm>
            <a:off x="392670" y="1719599"/>
            <a:ext cx="11546045"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Acts 19 </a:t>
            </a:r>
            <a:r>
              <a:rPr kumimoji="0" lang="en-US" sz="2800" b="1" i="0" u="none" strike="noStrike" kern="1200" cap="none" spc="0" normalizeH="0" baseline="30000" noProof="0" dirty="0">
                <a:ln>
                  <a:noFill/>
                </a:ln>
                <a:solidFill>
                  <a:prstClr val="black"/>
                </a:solidFill>
                <a:effectLst/>
                <a:uLnTx/>
                <a:uFillTx/>
                <a:latin typeface="Palatino Linotype" panose="02040502050505030304" pitchFamily="18" charset="0"/>
                <a:ea typeface="+mn-ea"/>
                <a:cs typeface="+mn-cs"/>
              </a:rPr>
              <a:t>23 </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About that time a major disturbance occurred in regard to the Way. </a:t>
            </a:r>
            <a:r>
              <a:rPr kumimoji="0" lang="en-US" sz="2800" b="1" i="0" u="none" strike="noStrike" kern="1200" cap="none" spc="0" normalizeH="0" baseline="30000" noProof="0" dirty="0">
                <a:ln>
                  <a:noFill/>
                </a:ln>
                <a:solidFill>
                  <a:prstClr val="black"/>
                </a:solidFill>
                <a:effectLst/>
                <a:uLnTx/>
                <a:uFillTx/>
                <a:latin typeface="Palatino Linotype" panose="02040502050505030304" pitchFamily="18" charset="0"/>
                <a:ea typeface="+mn-ea"/>
                <a:cs typeface="+mn-cs"/>
              </a:rPr>
              <a:t>24 </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For a man named Demetrius, a silversmith who made silver shrines of Artemis, was bringing </a:t>
            </a:r>
            <a:r>
              <a:rPr kumimoji="0" lang="en-US" sz="2800" b="1" i="0" u="sng"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considerable business</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to the craftsmen</a:t>
            </a:r>
          </a:p>
        </p:txBody>
      </p:sp>
      <p:sp>
        <p:nvSpPr>
          <p:cNvPr id="2" name="TextBox 1">
            <a:extLst>
              <a:ext uri="{FF2B5EF4-FFF2-40B4-BE49-F238E27FC236}">
                <a16:creationId xmlns:a16="http://schemas.microsoft.com/office/drawing/2014/main" id="{1C24969B-7953-2B6C-E2F4-DE469A964378}"/>
              </a:ext>
            </a:extLst>
          </p:cNvPr>
          <p:cNvSpPr txBox="1"/>
          <p:nvPr/>
        </p:nvSpPr>
        <p:spPr>
          <a:xfrm>
            <a:off x="8958481" y="512886"/>
            <a:ext cx="3157455" cy="523220"/>
          </a:xfrm>
          <a:prstGeom prst="rect">
            <a:avLst/>
          </a:prstGeom>
          <a:solidFill>
            <a:schemeClr val="bg1">
              <a:lumMod val="6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Power Threatened</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4B24512-69F6-0E97-8685-694E7AAF4113}"/>
              </a:ext>
            </a:extLst>
          </p:cNvPr>
          <p:cNvSpPr txBox="1"/>
          <p:nvPr/>
        </p:nvSpPr>
        <p:spPr>
          <a:xfrm>
            <a:off x="8958480" y="1157098"/>
            <a:ext cx="3157455" cy="523220"/>
          </a:xfrm>
          <a:prstGeom prst="rect">
            <a:avLst/>
          </a:prstGeom>
          <a:solidFill>
            <a:schemeClr val="bg1">
              <a:lumMod val="6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Selfish, “Us Only”</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576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DF2D03-D3A1-8551-65D1-EC0D12A6B0F6}"/>
              </a:ext>
            </a:extLst>
          </p:cNvPr>
          <p:cNvPicPr>
            <a:picLocks noChangeAspect="1"/>
          </p:cNvPicPr>
          <p:nvPr/>
        </p:nvPicPr>
        <p:blipFill rotWithShape="1">
          <a:blip r:embed="rId2"/>
          <a:srcRect l="13838" r="71162" b="63228"/>
          <a:stretch/>
        </p:blipFill>
        <p:spPr>
          <a:xfrm>
            <a:off x="4248641" y="0"/>
            <a:ext cx="7931148" cy="6249569"/>
          </a:xfrm>
          <a:prstGeom prst="rect">
            <a:avLst/>
          </a:prstGeom>
        </p:spPr>
      </p:pic>
      <p:pic>
        <p:nvPicPr>
          <p:cNvPr id="12" name="Picture 11">
            <a:extLst>
              <a:ext uri="{FF2B5EF4-FFF2-40B4-BE49-F238E27FC236}">
                <a16:creationId xmlns:a16="http://schemas.microsoft.com/office/drawing/2014/main" id="{C00DC94A-FD1B-126C-64E9-DEE208665435}"/>
              </a:ext>
            </a:extLst>
          </p:cNvPr>
          <p:cNvPicPr>
            <a:picLocks noChangeAspect="1"/>
          </p:cNvPicPr>
          <p:nvPr/>
        </p:nvPicPr>
        <p:blipFill rotWithShape="1">
          <a:blip r:embed="rId3"/>
          <a:srcRect l="13838" r="71162" b="23462"/>
          <a:stretch/>
        </p:blipFill>
        <p:spPr>
          <a:xfrm>
            <a:off x="114092" y="-9006"/>
            <a:ext cx="4134549" cy="6781036"/>
          </a:xfrm>
          <a:prstGeom prst="rect">
            <a:avLst/>
          </a:prstGeom>
        </p:spPr>
      </p:pic>
      <p:sp>
        <p:nvSpPr>
          <p:cNvPr id="14" name="TextBox 13">
            <a:extLst>
              <a:ext uri="{FF2B5EF4-FFF2-40B4-BE49-F238E27FC236}">
                <a16:creationId xmlns:a16="http://schemas.microsoft.com/office/drawing/2014/main" id="{D5DF910F-CF37-CA1B-B7C4-FA8B69D74214}"/>
              </a:ext>
            </a:extLst>
          </p:cNvPr>
          <p:cNvSpPr txBox="1"/>
          <p:nvPr/>
        </p:nvSpPr>
        <p:spPr>
          <a:xfrm>
            <a:off x="2377872" y="-22684"/>
            <a:ext cx="3441033" cy="1569660"/>
          </a:xfrm>
          <a:prstGeom prst="rect">
            <a:avLst/>
          </a:prstGeom>
          <a:solidFill>
            <a:schemeClr val="tx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proximanova"/>
                <a:ea typeface="+mn-ea"/>
                <a:cs typeface="+mn-cs"/>
              </a:rPr>
              <a:t>January 7,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proximanova"/>
                <a:ea typeface="+mn-ea"/>
                <a:cs typeface="+mn-cs"/>
              </a:rPr>
              <a:t>Mall of America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proximanova"/>
                <a:ea typeface="+mn-ea"/>
                <a:cs typeface="+mn-cs"/>
              </a:rPr>
              <a:t>Bloomington, MN</a:t>
            </a: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5042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5203DB-BFE2-30A9-483A-EF599F367860}"/>
              </a:ext>
            </a:extLst>
          </p:cNvPr>
          <p:cNvSpPr txBox="1"/>
          <p:nvPr/>
        </p:nvSpPr>
        <p:spPr>
          <a:xfrm>
            <a:off x="1654791" y="510767"/>
            <a:ext cx="892563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Opposition to the Gospel</a:t>
            </a:r>
          </a:p>
        </p:txBody>
      </p:sp>
      <p:sp>
        <p:nvSpPr>
          <p:cNvPr id="6" name="TextBox 5">
            <a:extLst>
              <a:ext uri="{FF2B5EF4-FFF2-40B4-BE49-F238E27FC236}">
                <a16:creationId xmlns:a16="http://schemas.microsoft.com/office/drawing/2014/main" id="{417DCB7F-95D1-92BC-1C87-638D91A48D25}"/>
              </a:ext>
            </a:extLst>
          </p:cNvPr>
          <p:cNvSpPr txBox="1"/>
          <p:nvPr/>
        </p:nvSpPr>
        <p:spPr>
          <a:xfrm>
            <a:off x="392670" y="1719599"/>
            <a:ext cx="11546045"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Acts 19 </a:t>
            </a:r>
            <a:r>
              <a:rPr kumimoji="0" lang="en-US" sz="2800" b="1" i="0" u="none" strike="noStrike" kern="1200" cap="none" spc="0" normalizeH="0" baseline="30000" noProof="0" dirty="0">
                <a:ln>
                  <a:noFill/>
                </a:ln>
                <a:solidFill>
                  <a:prstClr val="black"/>
                </a:solidFill>
                <a:effectLst/>
                <a:uLnTx/>
                <a:uFillTx/>
                <a:latin typeface="Palatino Linotype" panose="02040502050505030304" pitchFamily="18" charset="0"/>
                <a:ea typeface="+mn-ea"/>
                <a:cs typeface="+mn-cs"/>
              </a:rPr>
              <a:t>23 </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About that time a major disturbance occurred in regard to the Way. </a:t>
            </a:r>
            <a:r>
              <a:rPr kumimoji="0" lang="en-US" sz="2800" b="1" i="0" u="none" strike="noStrike" kern="1200" cap="none" spc="0" normalizeH="0" baseline="30000" noProof="0" dirty="0">
                <a:ln>
                  <a:noFill/>
                </a:ln>
                <a:solidFill>
                  <a:prstClr val="black"/>
                </a:solidFill>
                <a:effectLst/>
                <a:uLnTx/>
                <a:uFillTx/>
                <a:latin typeface="Palatino Linotype" panose="02040502050505030304" pitchFamily="18" charset="0"/>
                <a:ea typeface="+mn-ea"/>
                <a:cs typeface="+mn-cs"/>
              </a:rPr>
              <a:t>24 </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For a man named Demetrius, a silversmith who made silver shrines of Artemis, was bringing </a:t>
            </a:r>
            <a:r>
              <a:rPr kumimoji="0" lang="en-US" sz="2800" b="1" i="0" u="sng"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considerable business</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to the craftsmen; </a:t>
            </a:r>
            <a:r>
              <a:rPr kumimoji="0" lang="en-US" sz="2800" b="1" i="0" u="none" strike="noStrike" kern="1200" cap="none" spc="0" normalizeH="0" baseline="30000" noProof="0" dirty="0">
                <a:ln>
                  <a:noFill/>
                </a:ln>
                <a:solidFill>
                  <a:prstClr val="black"/>
                </a:solidFill>
                <a:effectLst/>
                <a:uLnTx/>
                <a:uFillTx/>
                <a:latin typeface="Palatino Linotype" panose="02040502050505030304" pitchFamily="18" charset="0"/>
                <a:ea typeface="+mn-ea"/>
                <a:cs typeface="+mn-cs"/>
              </a:rPr>
              <a:t>25 </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he gathered these men together with the workmen of similar trades, and said, “Men, you know that </a:t>
            </a:r>
            <a:r>
              <a:rPr kumimoji="0" lang="en-US" sz="2800" b="1" i="0" u="sng"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our prosperity depends upon this business</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t>
            </a:r>
          </a:p>
        </p:txBody>
      </p:sp>
      <p:sp>
        <p:nvSpPr>
          <p:cNvPr id="2" name="TextBox 1">
            <a:extLst>
              <a:ext uri="{FF2B5EF4-FFF2-40B4-BE49-F238E27FC236}">
                <a16:creationId xmlns:a16="http://schemas.microsoft.com/office/drawing/2014/main" id="{1C24969B-7953-2B6C-E2F4-DE469A964378}"/>
              </a:ext>
            </a:extLst>
          </p:cNvPr>
          <p:cNvSpPr txBox="1"/>
          <p:nvPr/>
        </p:nvSpPr>
        <p:spPr>
          <a:xfrm>
            <a:off x="8958481" y="512886"/>
            <a:ext cx="3157455" cy="523220"/>
          </a:xfrm>
          <a:prstGeom prst="rect">
            <a:avLst/>
          </a:prstGeom>
          <a:solidFill>
            <a:schemeClr val="bg1">
              <a:lumMod val="6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Power Threatened</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4B24512-69F6-0E97-8685-694E7AAF4113}"/>
              </a:ext>
            </a:extLst>
          </p:cNvPr>
          <p:cNvSpPr txBox="1"/>
          <p:nvPr/>
        </p:nvSpPr>
        <p:spPr>
          <a:xfrm>
            <a:off x="8958480" y="1157098"/>
            <a:ext cx="3157455" cy="523220"/>
          </a:xfrm>
          <a:prstGeom prst="rect">
            <a:avLst/>
          </a:prstGeom>
          <a:solidFill>
            <a:schemeClr val="bg1">
              <a:lumMod val="6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Selfish, “Us Only”</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683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5203DB-BFE2-30A9-483A-EF599F367860}"/>
              </a:ext>
            </a:extLst>
          </p:cNvPr>
          <p:cNvSpPr txBox="1"/>
          <p:nvPr/>
        </p:nvSpPr>
        <p:spPr>
          <a:xfrm>
            <a:off x="1654791" y="510767"/>
            <a:ext cx="892563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Opposition to the Gospel</a:t>
            </a:r>
          </a:p>
        </p:txBody>
      </p:sp>
      <p:sp>
        <p:nvSpPr>
          <p:cNvPr id="6" name="TextBox 5">
            <a:extLst>
              <a:ext uri="{FF2B5EF4-FFF2-40B4-BE49-F238E27FC236}">
                <a16:creationId xmlns:a16="http://schemas.microsoft.com/office/drawing/2014/main" id="{417DCB7F-95D1-92BC-1C87-638D91A48D25}"/>
              </a:ext>
            </a:extLst>
          </p:cNvPr>
          <p:cNvSpPr txBox="1"/>
          <p:nvPr/>
        </p:nvSpPr>
        <p:spPr>
          <a:xfrm>
            <a:off x="392670" y="1719599"/>
            <a:ext cx="11546045" cy="39703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Acts 19 </a:t>
            </a:r>
            <a:r>
              <a:rPr kumimoji="0" lang="en-US" sz="2800" b="1" i="0" u="none" strike="noStrike" kern="1200" cap="none" spc="0" normalizeH="0" baseline="30000" noProof="0" dirty="0">
                <a:ln>
                  <a:noFill/>
                </a:ln>
                <a:solidFill>
                  <a:prstClr val="black"/>
                </a:solidFill>
                <a:effectLst/>
                <a:uLnTx/>
                <a:uFillTx/>
                <a:latin typeface="Palatino Linotype" panose="02040502050505030304" pitchFamily="18" charset="0"/>
                <a:ea typeface="+mn-ea"/>
                <a:cs typeface="+mn-cs"/>
              </a:rPr>
              <a:t>23 </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About that time a major disturbance occurred in regard to the Way. </a:t>
            </a:r>
            <a:r>
              <a:rPr kumimoji="0" lang="en-US" sz="2800" b="1" i="0" u="none" strike="noStrike" kern="1200" cap="none" spc="0" normalizeH="0" baseline="30000" noProof="0" dirty="0">
                <a:ln>
                  <a:noFill/>
                </a:ln>
                <a:solidFill>
                  <a:prstClr val="black"/>
                </a:solidFill>
                <a:effectLst/>
                <a:uLnTx/>
                <a:uFillTx/>
                <a:latin typeface="Palatino Linotype" panose="02040502050505030304" pitchFamily="18" charset="0"/>
                <a:ea typeface="+mn-ea"/>
                <a:cs typeface="+mn-cs"/>
              </a:rPr>
              <a:t>24 </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For a man named Demetrius, a silversmith who made silver shrines of Artemis, was bringing </a:t>
            </a:r>
            <a:r>
              <a:rPr kumimoji="0" lang="en-US" sz="2800" b="1" i="0" u="sng"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considerable business</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to the craftsmen; </a:t>
            </a:r>
            <a:r>
              <a:rPr kumimoji="0" lang="en-US" sz="2800" b="1" i="0" u="none" strike="noStrike" kern="1200" cap="none" spc="0" normalizeH="0" baseline="30000" noProof="0" dirty="0">
                <a:ln>
                  <a:noFill/>
                </a:ln>
                <a:solidFill>
                  <a:prstClr val="black"/>
                </a:solidFill>
                <a:effectLst/>
                <a:uLnTx/>
                <a:uFillTx/>
                <a:latin typeface="Palatino Linotype" panose="02040502050505030304" pitchFamily="18" charset="0"/>
                <a:ea typeface="+mn-ea"/>
                <a:cs typeface="+mn-cs"/>
              </a:rPr>
              <a:t>25 </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he gathered these men together with the workmen of similar trades, and said, “Men, you know that </a:t>
            </a:r>
            <a:r>
              <a:rPr kumimoji="0" lang="en-US" sz="2800" b="1" i="0" u="sng"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our prosperity depends upon this business</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prstClr val="black"/>
                </a:solidFill>
                <a:effectLst/>
                <a:uLnTx/>
                <a:uFillTx/>
                <a:latin typeface="Palatino Linotype" panose="02040502050505030304" pitchFamily="18" charset="0"/>
                <a:ea typeface="+mn-ea"/>
                <a:cs typeface="+mn-cs"/>
              </a:rPr>
              <a:t>26 </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You see and hear that not only in Ephesus, but in almost all of Asia, this Paul has persuaded and turned away a considerable number of people, saying that gods made by hands are not gods at all.</a:t>
            </a:r>
          </a:p>
        </p:txBody>
      </p:sp>
      <p:sp>
        <p:nvSpPr>
          <p:cNvPr id="2" name="TextBox 1">
            <a:extLst>
              <a:ext uri="{FF2B5EF4-FFF2-40B4-BE49-F238E27FC236}">
                <a16:creationId xmlns:a16="http://schemas.microsoft.com/office/drawing/2014/main" id="{1C24969B-7953-2B6C-E2F4-DE469A964378}"/>
              </a:ext>
            </a:extLst>
          </p:cNvPr>
          <p:cNvSpPr txBox="1"/>
          <p:nvPr/>
        </p:nvSpPr>
        <p:spPr>
          <a:xfrm>
            <a:off x="8958481" y="512886"/>
            <a:ext cx="3157455" cy="523220"/>
          </a:xfrm>
          <a:prstGeom prst="rect">
            <a:avLst/>
          </a:prstGeom>
          <a:solidFill>
            <a:schemeClr val="bg1">
              <a:lumMod val="6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Power Threatened</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4B24512-69F6-0E97-8685-694E7AAF4113}"/>
              </a:ext>
            </a:extLst>
          </p:cNvPr>
          <p:cNvSpPr txBox="1"/>
          <p:nvPr/>
        </p:nvSpPr>
        <p:spPr>
          <a:xfrm>
            <a:off x="8958480" y="1157098"/>
            <a:ext cx="3157455" cy="523220"/>
          </a:xfrm>
          <a:prstGeom prst="rect">
            <a:avLst/>
          </a:prstGeom>
          <a:solidFill>
            <a:schemeClr val="bg1">
              <a:lumMod val="6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Selfish, “Us Only”</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894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5203DB-BFE2-30A9-483A-EF599F367860}"/>
              </a:ext>
            </a:extLst>
          </p:cNvPr>
          <p:cNvSpPr txBox="1"/>
          <p:nvPr/>
        </p:nvSpPr>
        <p:spPr>
          <a:xfrm>
            <a:off x="1654791" y="510767"/>
            <a:ext cx="892563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Opposition to the Gospel</a:t>
            </a:r>
          </a:p>
        </p:txBody>
      </p:sp>
      <p:sp>
        <p:nvSpPr>
          <p:cNvPr id="6" name="TextBox 5">
            <a:extLst>
              <a:ext uri="{FF2B5EF4-FFF2-40B4-BE49-F238E27FC236}">
                <a16:creationId xmlns:a16="http://schemas.microsoft.com/office/drawing/2014/main" id="{417DCB7F-95D1-92BC-1C87-638D91A48D25}"/>
              </a:ext>
            </a:extLst>
          </p:cNvPr>
          <p:cNvSpPr txBox="1"/>
          <p:nvPr/>
        </p:nvSpPr>
        <p:spPr>
          <a:xfrm>
            <a:off x="392670" y="1719599"/>
            <a:ext cx="11546045"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Acts 19 </a:t>
            </a:r>
            <a:r>
              <a:rPr kumimoji="0" lang="en-US" sz="2800" b="1" i="0" u="none" strike="noStrike" kern="1200" cap="none" spc="0" normalizeH="0" baseline="30000" noProof="0" dirty="0">
                <a:ln>
                  <a:noFill/>
                </a:ln>
                <a:solidFill>
                  <a:prstClr val="black"/>
                </a:solidFill>
                <a:effectLst/>
                <a:uLnTx/>
                <a:uFillTx/>
                <a:latin typeface="Palatino Linotype" panose="02040502050505030304" pitchFamily="18" charset="0"/>
                <a:ea typeface="+mn-ea"/>
                <a:cs typeface="+mn-cs"/>
              </a:rPr>
              <a:t>23 </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About that time a major disturbance occurred in regard to the Way. </a:t>
            </a:r>
            <a:r>
              <a:rPr kumimoji="0" lang="en-US" sz="2800" b="1" i="0" u="none" strike="noStrike" kern="1200" cap="none" spc="0" normalizeH="0" baseline="30000" noProof="0" dirty="0">
                <a:ln>
                  <a:noFill/>
                </a:ln>
                <a:solidFill>
                  <a:prstClr val="black"/>
                </a:solidFill>
                <a:effectLst/>
                <a:uLnTx/>
                <a:uFillTx/>
                <a:latin typeface="Palatino Linotype" panose="02040502050505030304" pitchFamily="18" charset="0"/>
                <a:ea typeface="+mn-ea"/>
                <a:cs typeface="+mn-cs"/>
              </a:rPr>
              <a:t>24 </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For a man named Demetrius, a silversmith who made silver shrines of Artemis, was bringing </a:t>
            </a:r>
            <a:r>
              <a:rPr kumimoji="0" lang="en-US" sz="2800" b="1" i="0" u="sng"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considerable business</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to the craftsmen; </a:t>
            </a:r>
            <a:r>
              <a:rPr kumimoji="0" lang="en-US" sz="2800" b="1" i="0" u="none" strike="noStrike" kern="1200" cap="none" spc="0" normalizeH="0" baseline="30000" noProof="0" dirty="0">
                <a:ln>
                  <a:noFill/>
                </a:ln>
                <a:solidFill>
                  <a:prstClr val="black"/>
                </a:solidFill>
                <a:effectLst/>
                <a:uLnTx/>
                <a:uFillTx/>
                <a:latin typeface="Palatino Linotype" panose="02040502050505030304" pitchFamily="18" charset="0"/>
                <a:ea typeface="+mn-ea"/>
                <a:cs typeface="+mn-cs"/>
              </a:rPr>
              <a:t>25 </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he gathered these men together with the workmen of similar trades, and said, “Men, you know that </a:t>
            </a:r>
            <a:r>
              <a:rPr kumimoji="0" lang="en-US" sz="2800" b="1" i="0" u="sng"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our prosperity depends upon this business</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prstClr val="black"/>
                </a:solidFill>
                <a:effectLst/>
                <a:uLnTx/>
                <a:uFillTx/>
                <a:latin typeface="Palatino Linotype" panose="02040502050505030304" pitchFamily="18" charset="0"/>
                <a:ea typeface="+mn-ea"/>
                <a:cs typeface="+mn-cs"/>
              </a:rPr>
              <a:t>26 </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You see and hear that not only in Ephesus, but in almost all of Asia, this Paul has persuaded and turned away a considerable number of people, saying that gods made by hands are not gods at all. </a:t>
            </a:r>
            <a:r>
              <a:rPr kumimoji="0" lang="en-US" sz="2800" b="1" i="0" u="none" strike="noStrike" kern="1200" cap="none" spc="0" normalizeH="0" baseline="30000" noProof="0" dirty="0">
                <a:ln>
                  <a:noFill/>
                </a:ln>
                <a:solidFill>
                  <a:prstClr val="black"/>
                </a:solidFill>
                <a:effectLst/>
                <a:uLnTx/>
                <a:uFillTx/>
                <a:latin typeface="Palatino Linotype" panose="02040502050505030304" pitchFamily="18" charset="0"/>
                <a:ea typeface="+mn-ea"/>
                <a:cs typeface="+mn-cs"/>
              </a:rPr>
              <a:t>27 </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Not only is there </a:t>
            </a:r>
            <a:r>
              <a:rPr kumimoji="0" lang="en-US" sz="2800" b="1" i="0" u="sng"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danger that this trade of ours will fall into disrepute</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but also that the temple of the great goddess Artemis will be regarded as worthless, and that she whom all of Asia and the world worship will even be dethroned from her magnificence.”</a:t>
            </a:r>
          </a:p>
        </p:txBody>
      </p:sp>
      <p:sp>
        <p:nvSpPr>
          <p:cNvPr id="2" name="TextBox 1">
            <a:extLst>
              <a:ext uri="{FF2B5EF4-FFF2-40B4-BE49-F238E27FC236}">
                <a16:creationId xmlns:a16="http://schemas.microsoft.com/office/drawing/2014/main" id="{1C24969B-7953-2B6C-E2F4-DE469A964378}"/>
              </a:ext>
            </a:extLst>
          </p:cNvPr>
          <p:cNvSpPr txBox="1"/>
          <p:nvPr/>
        </p:nvSpPr>
        <p:spPr>
          <a:xfrm>
            <a:off x="8958481" y="512886"/>
            <a:ext cx="3157455" cy="523220"/>
          </a:xfrm>
          <a:prstGeom prst="rect">
            <a:avLst/>
          </a:prstGeom>
          <a:solidFill>
            <a:schemeClr val="bg1">
              <a:lumMod val="6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Power Threatened</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4B24512-69F6-0E97-8685-694E7AAF4113}"/>
              </a:ext>
            </a:extLst>
          </p:cNvPr>
          <p:cNvSpPr txBox="1"/>
          <p:nvPr/>
        </p:nvSpPr>
        <p:spPr>
          <a:xfrm>
            <a:off x="8958480" y="1157098"/>
            <a:ext cx="3157455" cy="523220"/>
          </a:xfrm>
          <a:prstGeom prst="rect">
            <a:avLst/>
          </a:prstGeom>
          <a:solidFill>
            <a:schemeClr val="bg1">
              <a:lumMod val="6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Selfish, “Us Only”</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CCD1004-15A9-C08C-E252-E6BCE9790F67}"/>
              </a:ext>
            </a:extLst>
          </p:cNvPr>
          <p:cNvSpPr txBox="1"/>
          <p:nvPr/>
        </p:nvSpPr>
        <p:spPr>
          <a:xfrm>
            <a:off x="3554688" y="5722519"/>
            <a:ext cx="5085113" cy="707886"/>
          </a:xfrm>
          <a:prstGeom prst="rect">
            <a:avLst/>
          </a:prstGeom>
          <a:solidFill>
            <a:schemeClr val="tx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Financial Loss</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445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5203DB-BFE2-30A9-483A-EF599F367860}"/>
              </a:ext>
            </a:extLst>
          </p:cNvPr>
          <p:cNvSpPr txBox="1"/>
          <p:nvPr/>
        </p:nvSpPr>
        <p:spPr>
          <a:xfrm>
            <a:off x="1654791" y="510767"/>
            <a:ext cx="892563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Opposition to the Gospel</a:t>
            </a:r>
          </a:p>
        </p:txBody>
      </p:sp>
      <p:sp>
        <p:nvSpPr>
          <p:cNvPr id="6" name="TextBox 5">
            <a:extLst>
              <a:ext uri="{FF2B5EF4-FFF2-40B4-BE49-F238E27FC236}">
                <a16:creationId xmlns:a16="http://schemas.microsoft.com/office/drawing/2014/main" id="{417DCB7F-95D1-92BC-1C87-638D91A48D25}"/>
              </a:ext>
            </a:extLst>
          </p:cNvPr>
          <p:cNvSpPr txBox="1"/>
          <p:nvPr/>
        </p:nvSpPr>
        <p:spPr>
          <a:xfrm>
            <a:off x="392670" y="1719599"/>
            <a:ext cx="8565809"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Acts 26 </a:t>
            </a:r>
            <a:r>
              <a:rPr kumimoji="0" lang="en-US" sz="2800" b="1" i="0" u="none" strike="noStrike" kern="1200" cap="none" spc="0" normalizeH="0" baseline="30000" noProof="0" dirty="0">
                <a:ln>
                  <a:noFill/>
                </a:ln>
                <a:solidFill>
                  <a:prstClr val="black"/>
                </a:solidFill>
                <a:effectLst/>
                <a:uLnTx/>
                <a:uFillTx/>
                <a:latin typeface="Palatino Linotype" panose="02040502050505030304" pitchFamily="18" charset="0"/>
                <a:ea typeface="+mn-ea"/>
                <a:cs typeface="+mn-cs"/>
              </a:rPr>
              <a:t>9 </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“So I thought to myself that I had to act in strong opposition to the name of Jesus of Nazareth.”</a:t>
            </a:r>
          </a:p>
        </p:txBody>
      </p:sp>
      <p:sp>
        <p:nvSpPr>
          <p:cNvPr id="2" name="TextBox 1">
            <a:extLst>
              <a:ext uri="{FF2B5EF4-FFF2-40B4-BE49-F238E27FC236}">
                <a16:creationId xmlns:a16="http://schemas.microsoft.com/office/drawing/2014/main" id="{1C24969B-7953-2B6C-E2F4-DE469A964378}"/>
              </a:ext>
            </a:extLst>
          </p:cNvPr>
          <p:cNvSpPr txBox="1"/>
          <p:nvPr/>
        </p:nvSpPr>
        <p:spPr>
          <a:xfrm>
            <a:off x="8958481" y="512886"/>
            <a:ext cx="3157455" cy="523220"/>
          </a:xfrm>
          <a:prstGeom prst="rect">
            <a:avLst/>
          </a:prstGeom>
          <a:solidFill>
            <a:schemeClr val="bg1">
              <a:lumMod val="6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Power Threatened</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4B24512-69F6-0E97-8685-694E7AAF4113}"/>
              </a:ext>
            </a:extLst>
          </p:cNvPr>
          <p:cNvSpPr txBox="1"/>
          <p:nvPr/>
        </p:nvSpPr>
        <p:spPr>
          <a:xfrm>
            <a:off x="8958480" y="1157098"/>
            <a:ext cx="3157455" cy="523220"/>
          </a:xfrm>
          <a:prstGeom prst="rect">
            <a:avLst/>
          </a:prstGeom>
          <a:solidFill>
            <a:schemeClr val="bg1">
              <a:lumMod val="6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Selfish, “Us Only”</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CCD1004-15A9-C08C-E252-E6BCE9790F67}"/>
              </a:ext>
            </a:extLst>
          </p:cNvPr>
          <p:cNvSpPr txBox="1"/>
          <p:nvPr/>
        </p:nvSpPr>
        <p:spPr>
          <a:xfrm>
            <a:off x="8958479" y="1803429"/>
            <a:ext cx="3157455" cy="523220"/>
          </a:xfrm>
          <a:prstGeom prst="rect">
            <a:avLst/>
          </a:prstGeom>
          <a:solidFill>
            <a:schemeClr val="bg1">
              <a:lumMod val="65000"/>
            </a:schemeClr>
          </a:solidFill>
        </p:spPr>
        <p:txBody>
          <a:bodyPr wrap="square">
            <a:spAutoFit/>
          </a:bodyPr>
          <a:lstStyle>
            <a:defPPr>
              <a:defRPr lang="en-US"/>
            </a:defPPr>
            <a:lvl1pPr algn="ctr">
              <a:defRPr sz="28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Financial Loss</a:t>
            </a:r>
          </a:p>
        </p:txBody>
      </p:sp>
      <p:sp>
        <p:nvSpPr>
          <p:cNvPr id="7" name="TextBox 6">
            <a:extLst>
              <a:ext uri="{FF2B5EF4-FFF2-40B4-BE49-F238E27FC236}">
                <a16:creationId xmlns:a16="http://schemas.microsoft.com/office/drawing/2014/main" id="{CA0D9058-72AA-BAF5-5B37-CCC1630911CB}"/>
              </a:ext>
            </a:extLst>
          </p:cNvPr>
          <p:cNvSpPr txBox="1"/>
          <p:nvPr/>
        </p:nvSpPr>
        <p:spPr>
          <a:xfrm>
            <a:off x="3554688" y="2940681"/>
            <a:ext cx="5085113" cy="707886"/>
          </a:xfrm>
          <a:prstGeom prst="rect">
            <a:avLst/>
          </a:prstGeom>
          <a:solidFill>
            <a:schemeClr val="tx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Unbelief</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89693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5203DB-BFE2-30A9-483A-EF599F367860}"/>
              </a:ext>
            </a:extLst>
          </p:cNvPr>
          <p:cNvSpPr txBox="1"/>
          <p:nvPr/>
        </p:nvSpPr>
        <p:spPr>
          <a:xfrm>
            <a:off x="1654791" y="510767"/>
            <a:ext cx="892563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Opposition to the Gospel</a:t>
            </a:r>
          </a:p>
        </p:txBody>
      </p:sp>
      <p:sp>
        <p:nvSpPr>
          <p:cNvPr id="2" name="TextBox 1">
            <a:extLst>
              <a:ext uri="{FF2B5EF4-FFF2-40B4-BE49-F238E27FC236}">
                <a16:creationId xmlns:a16="http://schemas.microsoft.com/office/drawing/2014/main" id="{1C24969B-7953-2B6C-E2F4-DE469A964378}"/>
              </a:ext>
            </a:extLst>
          </p:cNvPr>
          <p:cNvSpPr txBox="1"/>
          <p:nvPr/>
        </p:nvSpPr>
        <p:spPr>
          <a:xfrm>
            <a:off x="8958481" y="512886"/>
            <a:ext cx="3157455" cy="523220"/>
          </a:xfrm>
          <a:prstGeom prst="rect">
            <a:avLst/>
          </a:prstGeom>
          <a:solidFill>
            <a:schemeClr val="bg1">
              <a:lumMod val="6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Power Threatened</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4B24512-69F6-0E97-8685-694E7AAF4113}"/>
              </a:ext>
            </a:extLst>
          </p:cNvPr>
          <p:cNvSpPr txBox="1"/>
          <p:nvPr/>
        </p:nvSpPr>
        <p:spPr>
          <a:xfrm>
            <a:off x="8958480" y="1157098"/>
            <a:ext cx="3157455" cy="523220"/>
          </a:xfrm>
          <a:prstGeom prst="rect">
            <a:avLst/>
          </a:prstGeom>
          <a:solidFill>
            <a:schemeClr val="bg1">
              <a:lumMod val="6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Selfish, “Us Only”</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CCD1004-15A9-C08C-E252-E6BCE9790F67}"/>
              </a:ext>
            </a:extLst>
          </p:cNvPr>
          <p:cNvSpPr txBox="1"/>
          <p:nvPr/>
        </p:nvSpPr>
        <p:spPr>
          <a:xfrm>
            <a:off x="8958479" y="1803429"/>
            <a:ext cx="3157455" cy="523220"/>
          </a:xfrm>
          <a:prstGeom prst="rect">
            <a:avLst/>
          </a:prstGeom>
          <a:solidFill>
            <a:schemeClr val="bg1">
              <a:lumMod val="65000"/>
            </a:schemeClr>
          </a:solidFill>
        </p:spPr>
        <p:txBody>
          <a:bodyPr wrap="square">
            <a:spAutoFit/>
          </a:bodyPr>
          <a:lstStyle>
            <a:defPPr>
              <a:defRPr lang="en-US"/>
            </a:defPPr>
            <a:lvl1pPr algn="ctr">
              <a:defRPr sz="28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Financial Loss</a:t>
            </a:r>
          </a:p>
        </p:txBody>
      </p:sp>
      <p:sp>
        <p:nvSpPr>
          <p:cNvPr id="8" name="TextBox 7">
            <a:extLst>
              <a:ext uri="{FF2B5EF4-FFF2-40B4-BE49-F238E27FC236}">
                <a16:creationId xmlns:a16="http://schemas.microsoft.com/office/drawing/2014/main" id="{0847555D-62DB-A6D3-22D7-DC5D38BCBB37}"/>
              </a:ext>
            </a:extLst>
          </p:cNvPr>
          <p:cNvSpPr txBox="1"/>
          <p:nvPr/>
        </p:nvSpPr>
        <p:spPr>
          <a:xfrm>
            <a:off x="8958479" y="2451377"/>
            <a:ext cx="3157455" cy="523220"/>
          </a:xfrm>
          <a:prstGeom prst="rect">
            <a:avLst/>
          </a:prstGeom>
          <a:solidFill>
            <a:schemeClr val="bg1">
              <a:lumMod val="65000"/>
            </a:schemeClr>
          </a:solidFill>
        </p:spPr>
        <p:txBody>
          <a:bodyPr wrap="square">
            <a:spAutoFit/>
          </a:bodyPr>
          <a:lstStyle>
            <a:defPPr>
              <a:defRPr lang="en-US"/>
            </a:defPPr>
            <a:lvl1pPr algn="ctr">
              <a:defRPr sz="28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Unbelief</a:t>
            </a:r>
          </a:p>
        </p:txBody>
      </p:sp>
    </p:spTree>
    <p:extLst>
      <p:ext uri="{BB962C8B-B14F-4D97-AF65-F5344CB8AC3E}">
        <p14:creationId xmlns:p14="http://schemas.microsoft.com/office/powerpoint/2010/main" val="31255136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FCA7506-EF01-9746-D2D3-427EF59B1A75}"/>
              </a:ext>
            </a:extLst>
          </p:cNvPr>
          <p:cNvSpPr txBox="1"/>
          <p:nvPr/>
        </p:nvSpPr>
        <p:spPr>
          <a:xfrm>
            <a:off x="8958481" y="512886"/>
            <a:ext cx="3157455" cy="523220"/>
          </a:xfrm>
          <a:prstGeom prst="rect">
            <a:avLst/>
          </a:prstGeom>
          <a:solidFill>
            <a:schemeClr val="bg1">
              <a:lumMod val="6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Power Threatened</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59D3A22-7E72-F297-9958-A1E13F381C65}"/>
              </a:ext>
            </a:extLst>
          </p:cNvPr>
          <p:cNvSpPr txBox="1"/>
          <p:nvPr/>
        </p:nvSpPr>
        <p:spPr>
          <a:xfrm>
            <a:off x="8958480" y="1157098"/>
            <a:ext cx="3157455" cy="523220"/>
          </a:xfrm>
          <a:prstGeom prst="rect">
            <a:avLst/>
          </a:prstGeom>
          <a:solidFill>
            <a:schemeClr val="bg1">
              <a:lumMod val="6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Selfish, “Us Only”</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EBEF4E6-3C9B-880C-0BA6-57A9DECCC0C6}"/>
              </a:ext>
            </a:extLst>
          </p:cNvPr>
          <p:cNvSpPr txBox="1"/>
          <p:nvPr/>
        </p:nvSpPr>
        <p:spPr>
          <a:xfrm>
            <a:off x="8958479" y="1803429"/>
            <a:ext cx="3157455" cy="523220"/>
          </a:xfrm>
          <a:prstGeom prst="rect">
            <a:avLst/>
          </a:prstGeom>
          <a:solidFill>
            <a:schemeClr val="bg1">
              <a:lumMod val="65000"/>
            </a:schemeClr>
          </a:solidFill>
        </p:spPr>
        <p:txBody>
          <a:bodyPr wrap="square">
            <a:spAutoFit/>
          </a:bodyPr>
          <a:lstStyle>
            <a:defPPr>
              <a:defRPr lang="en-US"/>
            </a:defPPr>
            <a:lvl1pPr algn="ctr">
              <a:defRPr sz="28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Financial Loss</a:t>
            </a:r>
          </a:p>
        </p:txBody>
      </p:sp>
      <p:sp>
        <p:nvSpPr>
          <p:cNvPr id="10" name="TextBox 9">
            <a:extLst>
              <a:ext uri="{FF2B5EF4-FFF2-40B4-BE49-F238E27FC236}">
                <a16:creationId xmlns:a16="http://schemas.microsoft.com/office/drawing/2014/main" id="{18A8D696-8070-D453-6335-408BC6792A5F}"/>
              </a:ext>
            </a:extLst>
          </p:cNvPr>
          <p:cNvSpPr txBox="1"/>
          <p:nvPr/>
        </p:nvSpPr>
        <p:spPr>
          <a:xfrm>
            <a:off x="8958479" y="2451377"/>
            <a:ext cx="3157455" cy="523220"/>
          </a:xfrm>
          <a:prstGeom prst="rect">
            <a:avLst/>
          </a:prstGeom>
          <a:solidFill>
            <a:schemeClr val="bg1">
              <a:lumMod val="65000"/>
            </a:schemeClr>
          </a:solidFill>
        </p:spPr>
        <p:txBody>
          <a:bodyPr wrap="square">
            <a:spAutoFit/>
          </a:bodyPr>
          <a:lstStyle>
            <a:defPPr>
              <a:defRPr lang="en-US"/>
            </a:defPPr>
            <a:lvl1pPr algn="ctr">
              <a:defRPr sz="28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Unbelief</a:t>
            </a:r>
          </a:p>
        </p:txBody>
      </p:sp>
      <p:sp>
        <p:nvSpPr>
          <p:cNvPr id="4" name="TextBox 3">
            <a:extLst>
              <a:ext uri="{FF2B5EF4-FFF2-40B4-BE49-F238E27FC236}">
                <a16:creationId xmlns:a16="http://schemas.microsoft.com/office/drawing/2014/main" id="{652E257A-0EA8-B09C-D8DB-195D51ECE72C}"/>
              </a:ext>
            </a:extLst>
          </p:cNvPr>
          <p:cNvSpPr txBox="1"/>
          <p:nvPr/>
        </p:nvSpPr>
        <p:spPr>
          <a:xfrm>
            <a:off x="2869809" y="239152"/>
            <a:ext cx="630232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The Devil is at Work</a:t>
            </a:r>
          </a:p>
        </p:txBody>
      </p:sp>
      <p:sp>
        <p:nvSpPr>
          <p:cNvPr id="6" name="TextBox 5">
            <a:extLst>
              <a:ext uri="{FF2B5EF4-FFF2-40B4-BE49-F238E27FC236}">
                <a16:creationId xmlns:a16="http://schemas.microsoft.com/office/drawing/2014/main" id="{A9395ECF-B8FB-E178-6D11-69AE745B1605}"/>
              </a:ext>
            </a:extLst>
          </p:cNvPr>
          <p:cNvSpPr txBox="1"/>
          <p:nvPr/>
        </p:nvSpPr>
        <p:spPr>
          <a:xfrm>
            <a:off x="382026" y="1017283"/>
            <a:ext cx="8576454"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Ephesians 2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you were dead in your offenses and sins,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2 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in which you previously walked according to the course of this world, according to the prince of the power of the air, of the spirit that is now working in the sons of disobedience. </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78155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257A-0EA8-B09C-D8DB-195D51ECE72C}"/>
              </a:ext>
            </a:extLst>
          </p:cNvPr>
          <p:cNvSpPr txBox="1"/>
          <p:nvPr/>
        </p:nvSpPr>
        <p:spPr>
          <a:xfrm>
            <a:off x="2869809" y="239152"/>
            <a:ext cx="630232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The Devil is at Work</a:t>
            </a:r>
          </a:p>
        </p:txBody>
      </p:sp>
      <p:pic>
        <p:nvPicPr>
          <p:cNvPr id="3074" name="Picture 2" descr="sam smith, church of satan">
            <a:extLst>
              <a:ext uri="{FF2B5EF4-FFF2-40B4-BE49-F238E27FC236}">
                <a16:creationId xmlns:a16="http://schemas.microsoft.com/office/drawing/2014/main" id="{8AD72572-531D-09AB-12B6-4EBEC3D1E3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2355" y="947038"/>
            <a:ext cx="7846842" cy="58851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FDEBA68-6FD8-F11B-9EF2-25F2800D7BAF}"/>
              </a:ext>
            </a:extLst>
          </p:cNvPr>
          <p:cNvSpPr txBox="1"/>
          <p:nvPr/>
        </p:nvSpPr>
        <p:spPr>
          <a:xfrm>
            <a:off x="8958481" y="512886"/>
            <a:ext cx="3157455" cy="523220"/>
          </a:xfrm>
          <a:prstGeom prst="rect">
            <a:avLst/>
          </a:prstGeom>
          <a:solidFill>
            <a:schemeClr val="bg1">
              <a:lumMod val="6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Power Threatened</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B32AF91-89C2-796A-DA1F-FB1BB9770316}"/>
              </a:ext>
            </a:extLst>
          </p:cNvPr>
          <p:cNvSpPr txBox="1"/>
          <p:nvPr/>
        </p:nvSpPr>
        <p:spPr>
          <a:xfrm>
            <a:off x="8958480" y="1157098"/>
            <a:ext cx="3157455" cy="523220"/>
          </a:xfrm>
          <a:prstGeom prst="rect">
            <a:avLst/>
          </a:prstGeom>
          <a:solidFill>
            <a:schemeClr val="bg1">
              <a:lumMod val="6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Selfish, “Us Only”</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FFE080B-413C-1548-8B61-D35ADE4BBFF9}"/>
              </a:ext>
            </a:extLst>
          </p:cNvPr>
          <p:cNvSpPr txBox="1"/>
          <p:nvPr/>
        </p:nvSpPr>
        <p:spPr>
          <a:xfrm>
            <a:off x="8958479" y="1803429"/>
            <a:ext cx="3157455" cy="523220"/>
          </a:xfrm>
          <a:prstGeom prst="rect">
            <a:avLst/>
          </a:prstGeom>
          <a:solidFill>
            <a:schemeClr val="bg1">
              <a:lumMod val="65000"/>
            </a:schemeClr>
          </a:solidFill>
        </p:spPr>
        <p:txBody>
          <a:bodyPr wrap="square">
            <a:spAutoFit/>
          </a:bodyPr>
          <a:lstStyle>
            <a:defPPr>
              <a:defRPr lang="en-US"/>
            </a:defPPr>
            <a:lvl1pPr algn="ctr">
              <a:defRPr sz="28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Financial Loss</a:t>
            </a:r>
          </a:p>
        </p:txBody>
      </p:sp>
      <p:sp>
        <p:nvSpPr>
          <p:cNvPr id="7" name="TextBox 6">
            <a:extLst>
              <a:ext uri="{FF2B5EF4-FFF2-40B4-BE49-F238E27FC236}">
                <a16:creationId xmlns:a16="http://schemas.microsoft.com/office/drawing/2014/main" id="{8C2F5546-1CDA-B6E7-311C-252DB6413E2B}"/>
              </a:ext>
            </a:extLst>
          </p:cNvPr>
          <p:cNvSpPr txBox="1"/>
          <p:nvPr/>
        </p:nvSpPr>
        <p:spPr>
          <a:xfrm>
            <a:off x="8958479" y="2451377"/>
            <a:ext cx="3157455" cy="523220"/>
          </a:xfrm>
          <a:prstGeom prst="rect">
            <a:avLst/>
          </a:prstGeom>
          <a:solidFill>
            <a:schemeClr val="bg1">
              <a:lumMod val="65000"/>
            </a:schemeClr>
          </a:solidFill>
        </p:spPr>
        <p:txBody>
          <a:bodyPr wrap="square">
            <a:spAutoFit/>
          </a:bodyPr>
          <a:lstStyle>
            <a:defPPr>
              <a:defRPr lang="en-US"/>
            </a:defPPr>
            <a:lvl1pPr algn="ctr">
              <a:defRPr sz="28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Unbelief</a:t>
            </a:r>
          </a:p>
        </p:txBody>
      </p:sp>
    </p:spTree>
    <p:extLst>
      <p:ext uri="{BB962C8B-B14F-4D97-AF65-F5344CB8AC3E}">
        <p14:creationId xmlns:p14="http://schemas.microsoft.com/office/powerpoint/2010/main" val="113518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257A-0EA8-B09C-D8DB-195D51ECE72C}"/>
              </a:ext>
            </a:extLst>
          </p:cNvPr>
          <p:cNvSpPr txBox="1"/>
          <p:nvPr/>
        </p:nvSpPr>
        <p:spPr>
          <a:xfrm>
            <a:off x="2869809" y="239152"/>
            <a:ext cx="630232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The Devil is at Work</a:t>
            </a:r>
          </a:p>
        </p:txBody>
      </p:sp>
      <p:sp>
        <p:nvSpPr>
          <p:cNvPr id="3" name="TextBox 2">
            <a:extLst>
              <a:ext uri="{FF2B5EF4-FFF2-40B4-BE49-F238E27FC236}">
                <a16:creationId xmlns:a16="http://schemas.microsoft.com/office/drawing/2014/main" id="{519A88A8-67C2-5190-F070-56BE423C5E47}"/>
              </a:ext>
            </a:extLst>
          </p:cNvPr>
          <p:cNvSpPr txBox="1"/>
          <p:nvPr/>
        </p:nvSpPr>
        <p:spPr>
          <a:xfrm>
            <a:off x="334108" y="1153440"/>
            <a:ext cx="8436405" cy="31085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2 Corinthians 11</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13 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For such men are false apostles, deceitful workers, disguising themselves as apostles of Christ.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14 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No wonder, for even Satan disguises himself as an angel of light.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15 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Therefore it is not surprising if his servants also disguise themselves as servants of righteousness, whose end will be according to their deeds.</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7" name="TextBox 6">
            <a:extLst>
              <a:ext uri="{FF2B5EF4-FFF2-40B4-BE49-F238E27FC236}">
                <a16:creationId xmlns:a16="http://schemas.microsoft.com/office/drawing/2014/main" id="{AB70C683-B0B7-63A1-3BD9-702D32E916A5}"/>
              </a:ext>
            </a:extLst>
          </p:cNvPr>
          <p:cNvSpPr txBox="1"/>
          <p:nvPr/>
        </p:nvSpPr>
        <p:spPr>
          <a:xfrm>
            <a:off x="8958481" y="512886"/>
            <a:ext cx="3157455" cy="523220"/>
          </a:xfrm>
          <a:prstGeom prst="rect">
            <a:avLst/>
          </a:prstGeom>
          <a:solidFill>
            <a:schemeClr val="bg1">
              <a:lumMod val="6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Power Threatened</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8AD0DA0-06B5-5322-596D-4525CA273E6E}"/>
              </a:ext>
            </a:extLst>
          </p:cNvPr>
          <p:cNvSpPr txBox="1"/>
          <p:nvPr/>
        </p:nvSpPr>
        <p:spPr>
          <a:xfrm>
            <a:off x="8958480" y="1157098"/>
            <a:ext cx="3157455" cy="523220"/>
          </a:xfrm>
          <a:prstGeom prst="rect">
            <a:avLst/>
          </a:prstGeom>
          <a:solidFill>
            <a:schemeClr val="bg1">
              <a:lumMod val="6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Selfish, “Us Only”</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A99ECEC-F7A8-DA3C-6ED4-1770EE1A389B}"/>
              </a:ext>
            </a:extLst>
          </p:cNvPr>
          <p:cNvSpPr txBox="1"/>
          <p:nvPr/>
        </p:nvSpPr>
        <p:spPr>
          <a:xfrm>
            <a:off x="8958479" y="1803429"/>
            <a:ext cx="3157455" cy="523220"/>
          </a:xfrm>
          <a:prstGeom prst="rect">
            <a:avLst/>
          </a:prstGeom>
          <a:solidFill>
            <a:schemeClr val="bg1">
              <a:lumMod val="65000"/>
            </a:schemeClr>
          </a:solidFill>
        </p:spPr>
        <p:txBody>
          <a:bodyPr wrap="square">
            <a:spAutoFit/>
          </a:bodyPr>
          <a:lstStyle>
            <a:defPPr>
              <a:defRPr lang="en-US"/>
            </a:defPPr>
            <a:lvl1pPr algn="ctr">
              <a:defRPr sz="28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Financial Loss</a:t>
            </a:r>
          </a:p>
        </p:txBody>
      </p:sp>
      <p:sp>
        <p:nvSpPr>
          <p:cNvPr id="10" name="TextBox 9">
            <a:extLst>
              <a:ext uri="{FF2B5EF4-FFF2-40B4-BE49-F238E27FC236}">
                <a16:creationId xmlns:a16="http://schemas.microsoft.com/office/drawing/2014/main" id="{8BAC9E18-AF6E-F958-26FF-DAF1B6E98BF0}"/>
              </a:ext>
            </a:extLst>
          </p:cNvPr>
          <p:cNvSpPr txBox="1"/>
          <p:nvPr/>
        </p:nvSpPr>
        <p:spPr>
          <a:xfrm>
            <a:off x="8958479" y="2451377"/>
            <a:ext cx="3157455" cy="523220"/>
          </a:xfrm>
          <a:prstGeom prst="rect">
            <a:avLst/>
          </a:prstGeom>
          <a:solidFill>
            <a:schemeClr val="bg1">
              <a:lumMod val="65000"/>
            </a:schemeClr>
          </a:solidFill>
        </p:spPr>
        <p:txBody>
          <a:bodyPr wrap="square">
            <a:spAutoFit/>
          </a:bodyPr>
          <a:lstStyle>
            <a:defPPr>
              <a:defRPr lang="en-US"/>
            </a:defPPr>
            <a:lvl1pPr algn="ctr">
              <a:defRPr sz="28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Unbelief</a:t>
            </a:r>
          </a:p>
        </p:txBody>
      </p:sp>
    </p:spTree>
    <p:extLst>
      <p:ext uri="{BB962C8B-B14F-4D97-AF65-F5344CB8AC3E}">
        <p14:creationId xmlns:p14="http://schemas.microsoft.com/office/powerpoint/2010/main" val="1976974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257A-0EA8-B09C-D8DB-195D51ECE72C}"/>
              </a:ext>
            </a:extLst>
          </p:cNvPr>
          <p:cNvSpPr txBox="1"/>
          <p:nvPr/>
        </p:nvSpPr>
        <p:spPr>
          <a:xfrm>
            <a:off x="2869809" y="239152"/>
            <a:ext cx="630232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The Devil is at Work</a:t>
            </a:r>
          </a:p>
        </p:txBody>
      </p:sp>
      <p:sp>
        <p:nvSpPr>
          <p:cNvPr id="3" name="TextBox 2">
            <a:extLst>
              <a:ext uri="{FF2B5EF4-FFF2-40B4-BE49-F238E27FC236}">
                <a16:creationId xmlns:a16="http://schemas.microsoft.com/office/drawing/2014/main" id="{519A88A8-67C2-5190-F070-56BE423C5E47}"/>
              </a:ext>
            </a:extLst>
          </p:cNvPr>
          <p:cNvSpPr txBox="1"/>
          <p:nvPr/>
        </p:nvSpPr>
        <p:spPr>
          <a:xfrm>
            <a:off x="334108" y="1153440"/>
            <a:ext cx="7557867"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1 Thessalonians 2:18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For we wanted to come to you—I, Paul, more than once—and Satan hindered us. </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2" name="TextBox 1">
            <a:extLst>
              <a:ext uri="{FF2B5EF4-FFF2-40B4-BE49-F238E27FC236}">
                <a16:creationId xmlns:a16="http://schemas.microsoft.com/office/drawing/2014/main" id="{BEC7D855-2608-1630-18D2-98FC78CE4C0B}"/>
              </a:ext>
            </a:extLst>
          </p:cNvPr>
          <p:cNvSpPr txBox="1"/>
          <p:nvPr/>
        </p:nvSpPr>
        <p:spPr>
          <a:xfrm>
            <a:off x="1012875" y="3355536"/>
            <a:ext cx="9973994" cy="1569660"/>
          </a:xfrm>
          <a:prstGeom prst="rect">
            <a:avLst/>
          </a:prstGeom>
          <a:solidFill>
            <a:schemeClr val="tx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We need to recognize that Satan is at work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We ought not just say “well we have different viewpoints”</a:t>
            </a:r>
          </a:p>
        </p:txBody>
      </p:sp>
      <p:sp>
        <p:nvSpPr>
          <p:cNvPr id="5" name="TextBox 4">
            <a:extLst>
              <a:ext uri="{FF2B5EF4-FFF2-40B4-BE49-F238E27FC236}">
                <a16:creationId xmlns:a16="http://schemas.microsoft.com/office/drawing/2014/main" id="{27F12979-9BE2-DF2A-4A22-173C30C4D1DF}"/>
              </a:ext>
            </a:extLst>
          </p:cNvPr>
          <p:cNvSpPr txBox="1"/>
          <p:nvPr/>
        </p:nvSpPr>
        <p:spPr>
          <a:xfrm>
            <a:off x="8958481" y="512886"/>
            <a:ext cx="3157455" cy="523220"/>
          </a:xfrm>
          <a:prstGeom prst="rect">
            <a:avLst/>
          </a:prstGeom>
          <a:solidFill>
            <a:schemeClr val="bg1">
              <a:lumMod val="6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Power Threatened</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3F17057-5D44-D13B-0F29-A31845E7E578}"/>
              </a:ext>
            </a:extLst>
          </p:cNvPr>
          <p:cNvSpPr txBox="1"/>
          <p:nvPr/>
        </p:nvSpPr>
        <p:spPr>
          <a:xfrm>
            <a:off x="8958480" y="1157098"/>
            <a:ext cx="3157455" cy="523220"/>
          </a:xfrm>
          <a:prstGeom prst="rect">
            <a:avLst/>
          </a:prstGeom>
          <a:solidFill>
            <a:schemeClr val="bg1">
              <a:lumMod val="6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Selfish, “Us Only”</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7D57FF7-C215-5682-011C-36CA6CFD2DC7}"/>
              </a:ext>
            </a:extLst>
          </p:cNvPr>
          <p:cNvSpPr txBox="1"/>
          <p:nvPr/>
        </p:nvSpPr>
        <p:spPr>
          <a:xfrm>
            <a:off x="8958479" y="1803429"/>
            <a:ext cx="3157455" cy="523220"/>
          </a:xfrm>
          <a:prstGeom prst="rect">
            <a:avLst/>
          </a:prstGeom>
          <a:solidFill>
            <a:schemeClr val="bg1">
              <a:lumMod val="65000"/>
            </a:schemeClr>
          </a:solidFill>
        </p:spPr>
        <p:txBody>
          <a:bodyPr wrap="square">
            <a:spAutoFit/>
          </a:bodyPr>
          <a:lstStyle>
            <a:defPPr>
              <a:defRPr lang="en-US"/>
            </a:defPPr>
            <a:lvl1pPr algn="ctr">
              <a:defRPr sz="28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Financial Loss</a:t>
            </a:r>
          </a:p>
        </p:txBody>
      </p:sp>
      <p:sp>
        <p:nvSpPr>
          <p:cNvPr id="8" name="TextBox 7">
            <a:extLst>
              <a:ext uri="{FF2B5EF4-FFF2-40B4-BE49-F238E27FC236}">
                <a16:creationId xmlns:a16="http://schemas.microsoft.com/office/drawing/2014/main" id="{892E17EF-5F46-978D-6F25-11992BA4F46E}"/>
              </a:ext>
            </a:extLst>
          </p:cNvPr>
          <p:cNvSpPr txBox="1"/>
          <p:nvPr/>
        </p:nvSpPr>
        <p:spPr>
          <a:xfrm>
            <a:off x="8958479" y="2451377"/>
            <a:ext cx="3157455" cy="523220"/>
          </a:xfrm>
          <a:prstGeom prst="rect">
            <a:avLst/>
          </a:prstGeom>
          <a:solidFill>
            <a:schemeClr val="bg1">
              <a:lumMod val="65000"/>
            </a:schemeClr>
          </a:solidFill>
        </p:spPr>
        <p:txBody>
          <a:bodyPr wrap="square">
            <a:spAutoFit/>
          </a:bodyPr>
          <a:lstStyle>
            <a:defPPr>
              <a:defRPr lang="en-US"/>
            </a:defPPr>
            <a:lvl1pPr algn="ctr">
              <a:defRPr sz="28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Unbelief</a:t>
            </a:r>
          </a:p>
        </p:txBody>
      </p:sp>
    </p:spTree>
    <p:extLst>
      <p:ext uri="{BB962C8B-B14F-4D97-AF65-F5344CB8AC3E}">
        <p14:creationId xmlns:p14="http://schemas.microsoft.com/office/powerpoint/2010/main" val="262178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257A-0EA8-B09C-D8DB-195D51ECE72C}"/>
              </a:ext>
            </a:extLst>
          </p:cNvPr>
          <p:cNvSpPr txBox="1"/>
          <p:nvPr/>
        </p:nvSpPr>
        <p:spPr>
          <a:xfrm>
            <a:off x="2869809" y="239152"/>
            <a:ext cx="630232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But God is at Work</a:t>
            </a:r>
          </a:p>
        </p:txBody>
      </p:sp>
      <p:sp>
        <p:nvSpPr>
          <p:cNvPr id="8" name="TextBox 7">
            <a:extLst>
              <a:ext uri="{FF2B5EF4-FFF2-40B4-BE49-F238E27FC236}">
                <a16:creationId xmlns:a16="http://schemas.microsoft.com/office/drawing/2014/main" id="{53244E3C-60A8-8A4C-B971-0325F7305369}"/>
              </a:ext>
            </a:extLst>
          </p:cNvPr>
          <p:cNvSpPr txBox="1"/>
          <p:nvPr/>
        </p:nvSpPr>
        <p:spPr>
          <a:xfrm>
            <a:off x="576775" y="1680318"/>
            <a:ext cx="769502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Not talking about securing the right to go to the Mall with a “Jesus Saves” shirt</a:t>
            </a:r>
          </a:p>
        </p:txBody>
      </p:sp>
      <p:sp>
        <p:nvSpPr>
          <p:cNvPr id="9" name="TextBox 8">
            <a:extLst>
              <a:ext uri="{FF2B5EF4-FFF2-40B4-BE49-F238E27FC236}">
                <a16:creationId xmlns:a16="http://schemas.microsoft.com/office/drawing/2014/main" id="{A8A58ED4-D381-C701-B540-3749CFDA7E89}"/>
              </a:ext>
            </a:extLst>
          </p:cNvPr>
          <p:cNvSpPr txBox="1"/>
          <p:nvPr/>
        </p:nvSpPr>
        <p:spPr>
          <a:xfrm>
            <a:off x="8958481" y="512886"/>
            <a:ext cx="3157455" cy="523220"/>
          </a:xfrm>
          <a:prstGeom prst="rect">
            <a:avLst/>
          </a:prstGeom>
          <a:solidFill>
            <a:schemeClr val="bg1">
              <a:lumMod val="6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Power Threatened</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E2C40CD-FA9E-A98F-9810-0CEB69799E57}"/>
              </a:ext>
            </a:extLst>
          </p:cNvPr>
          <p:cNvSpPr txBox="1"/>
          <p:nvPr/>
        </p:nvSpPr>
        <p:spPr>
          <a:xfrm>
            <a:off x="8958480" y="1157098"/>
            <a:ext cx="3157455" cy="523220"/>
          </a:xfrm>
          <a:prstGeom prst="rect">
            <a:avLst/>
          </a:prstGeom>
          <a:solidFill>
            <a:schemeClr val="bg1">
              <a:lumMod val="6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Selfish, “Us Only”</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4CFC260-AB3D-B49A-F40E-202891504B19}"/>
              </a:ext>
            </a:extLst>
          </p:cNvPr>
          <p:cNvSpPr txBox="1"/>
          <p:nvPr/>
        </p:nvSpPr>
        <p:spPr>
          <a:xfrm>
            <a:off x="8958479" y="1803429"/>
            <a:ext cx="3157455" cy="523220"/>
          </a:xfrm>
          <a:prstGeom prst="rect">
            <a:avLst/>
          </a:prstGeom>
          <a:solidFill>
            <a:schemeClr val="bg1">
              <a:lumMod val="65000"/>
            </a:schemeClr>
          </a:solidFill>
        </p:spPr>
        <p:txBody>
          <a:bodyPr wrap="square">
            <a:spAutoFit/>
          </a:bodyPr>
          <a:lstStyle>
            <a:defPPr>
              <a:defRPr lang="en-US"/>
            </a:defPPr>
            <a:lvl1pPr algn="ctr">
              <a:defRPr sz="28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Financial Loss</a:t>
            </a:r>
          </a:p>
        </p:txBody>
      </p:sp>
      <p:sp>
        <p:nvSpPr>
          <p:cNvPr id="12" name="TextBox 11">
            <a:extLst>
              <a:ext uri="{FF2B5EF4-FFF2-40B4-BE49-F238E27FC236}">
                <a16:creationId xmlns:a16="http://schemas.microsoft.com/office/drawing/2014/main" id="{61D240A3-2DB5-D579-60BC-E0695818877E}"/>
              </a:ext>
            </a:extLst>
          </p:cNvPr>
          <p:cNvSpPr txBox="1"/>
          <p:nvPr/>
        </p:nvSpPr>
        <p:spPr>
          <a:xfrm>
            <a:off x="8958479" y="2451377"/>
            <a:ext cx="3157455" cy="523220"/>
          </a:xfrm>
          <a:prstGeom prst="rect">
            <a:avLst/>
          </a:prstGeom>
          <a:solidFill>
            <a:schemeClr val="bg1">
              <a:lumMod val="65000"/>
            </a:schemeClr>
          </a:solidFill>
        </p:spPr>
        <p:txBody>
          <a:bodyPr wrap="square">
            <a:spAutoFit/>
          </a:bodyPr>
          <a:lstStyle>
            <a:defPPr>
              <a:defRPr lang="en-US"/>
            </a:defPPr>
            <a:lvl1pPr algn="ctr">
              <a:defRPr sz="28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Unbelief</a:t>
            </a:r>
          </a:p>
        </p:txBody>
      </p:sp>
    </p:spTree>
    <p:extLst>
      <p:ext uri="{BB962C8B-B14F-4D97-AF65-F5344CB8AC3E}">
        <p14:creationId xmlns:p14="http://schemas.microsoft.com/office/powerpoint/2010/main" val="42113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356B25-2DA7-C237-ED73-E254F82B7927}"/>
              </a:ext>
            </a:extLst>
          </p:cNvPr>
          <p:cNvPicPr>
            <a:picLocks noChangeAspect="1"/>
          </p:cNvPicPr>
          <p:nvPr/>
        </p:nvPicPr>
        <p:blipFill rotWithShape="1">
          <a:blip r:embed="rId2"/>
          <a:srcRect l="13627" r="70423" b="21162"/>
          <a:stretch/>
        </p:blipFill>
        <p:spPr>
          <a:xfrm>
            <a:off x="7850152" y="-24051"/>
            <a:ext cx="4331891" cy="6882051"/>
          </a:xfrm>
          <a:prstGeom prst="rect">
            <a:avLst/>
          </a:prstGeom>
        </p:spPr>
      </p:pic>
      <p:sp>
        <p:nvSpPr>
          <p:cNvPr id="7" name="TextBox 6">
            <a:extLst>
              <a:ext uri="{FF2B5EF4-FFF2-40B4-BE49-F238E27FC236}">
                <a16:creationId xmlns:a16="http://schemas.microsoft.com/office/drawing/2014/main" id="{8039D5F2-138C-3095-CDD7-9D2FDA7CC908}"/>
              </a:ext>
            </a:extLst>
          </p:cNvPr>
          <p:cNvSpPr txBox="1"/>
          <p:nvPr/>
        </p:nvSpPr>
        <p:spPr>
          <a:xfrm>
            <a:off x="89469" y="543340"/>
            <a:ext cx="7729313" cy="55092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“Jesus is associated with religion and it’s offending people”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“People have been offended. Like I said, all we are asking you, take your shirt off and you can go to Macy’s, or you can leave.”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“Take your shirt off, and you can go to Macy’s and do your shopping, or you can leave the mall. Okay? Those are your only two options right now.”</a:t>
            </a:r>
          </a:p>
        </p:txBody>
      </p:sp>
    </p:spTree>
    <p:extLst>
      <p:ext uri="{BB962C8B-B14F-4D97-AF65-F5344CB8AC3E}">
        <p14:creationId xmlns:p14="http://schemas.microsoft.com/office/powerpoint/2010/main" val="325813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257A-0EA8-B09C-D8DB-195D51ECE72C}"/>
              </a:ext>
            </a:extLst>
          </p:cNvPr>
          <p:cNvSpPr txBox="1"/>
          <p:nvPr/>
        </p:nvSpPr>
        <p:spPr>
          <a:xfrm>
            <a:off x="2869809" y="239152"/>
            <a:ext cx="630232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But God is at Work</a:t>
            </a:r>
          </a:p>
        </p:txBody>
      </p:sp>
      <p:sp>
        <p:nvSpPr>
          <p:cNvPr id="2" name="TextBox 1">
            <a:extLst>
              <a:ext uri="{FF2B5EF4-FFF2-40B4-BE49-F238E27FC236}">
                <a16:creationId xmlns:a16="http://schemas.microsoft.com/office/drawing/2014/main" id="{7F7A9443-E4AD-53A5-BF37-69195411D8B0}"/>
              </a:ext>
            </a:extLst>
          </p:cNvPr>
          <p:cNvSpPr txBox="1"/>
          <p:nvPr/>
        </p:nvSpPr>
        <p:spPr>
          <a:xfrm>
            <a:off x="8958481" y="512886"/>
            <a:ext cx="3157455" cy="523220"/>
          </a:xfrm>
          <a:prstGeom prst="rect">
            <a:avLst/>
          </a:prstGeom>
          <a:solidFill>
            <a:schemeClr val="bg1">
              <a:lumMod val="6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Power Threatened</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8A85AD4-36A6-8122-D904-3722DC72DFE1}"/>
              </a:ext>
            </a:extLst>
          </p:cNvPr>
          <p:cNvSpPr txBox="1"/>
          <p:nvPr/>
        </p:nvSpPr>
        <p:spPr>
          <a:xfrm>
            <a:off x="8958480" y="1157098"/>
            <a:ext cx="3157455" cy="523220"/>
          </a:xfrm>
          <a:prstGeom prst="rect">
            <a:avLst/>
          </a:prstGeom>
          <a:solidFill>
            <a:schemeClr val="bg1">
              <a:lumMod val="6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Selfish, “Us Only”</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DD45C26-E864-BE59-9D51-16091AF862B0}"/>
              </a:ext>
            </a:extLst>
          </p:cNvPr>
          <p:cNvSpPr txBox="1"/>
          <p:nvPr/>
        </p:nvSpPr>
        <p:spPr>
          <a:xfrm>
            <a:off x="8958479" y="1803429"/>
            <a:ext cx="3157455" cy="523220"/>
          </a:xfrm>
          <a:prstGeom prst="rect">
            <a:avLst/>
          </a:prstGeom>
          <a:solidFill>
            <a:schemeClr val="bg1">
              <a:lumMod val="65000"/>
            </a:schemeClr>
          </a:solidFill>
        </p:spPr>
        <p:txBody>
          <a:bodyPr wrap="square">
            <a:spAutoFit/>
          </a:bodyPr>
          <a:lstStyle>
            <a:defPPr>
              <a:defRPr lang="en-US"/>
            </a:defPPr>
            <a:lvl1pPr algn="ctr">
              <a:defRPr sz="28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Financial Loss</a:t>
            </a:r>
          </a:p>
        </p:txBody>
      </p:sp>
      <p:sp>
        <p:nvSpPr>
          <p:cNvPr id="9" name="TextBox 8">
            <a:extLst>
              <a:ext uri="{FF2B5EF4-FFF2-40B4-BE49-F238E27FC236}">
                <a16:creationId xmlns:a16="http://schemas.microsoft.com/office/drawing/2014/main" id="{3604FB01-2517-EFEC-A6B5-55EBD64228EF}"/>
              </a:ext>
            </a:extLst>
          </p:cNvPr>
          <p:cNvSpPr txBox="1"/>
          <p:nvPr/>
        </p:nvSpPr>
        <p:spPr>
          <a:xfrm>
            <a:off x="478303" y="2825319"/>
            <a:ext cx="9200270" cy="35394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Acts 8:1</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Now Saul approved of putting Stephen to death. And on that day a great persecution began against the church in Jerusalem, and they were all scattered throughout the regions of Judea and Samaria, except for the apostles…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4 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Therefore, those who had been scattered went through places preaching the word.</a:t>
            </a:r>
          </a:p>
        </p:txBody>
      </p:sp>
      <p:sp>
        <p:nvSpPr>
          <p:cNvPr id="3" name="TextBox 2">
            <a:extLst>
              <a:ext uri="{FF2B5EF4-FFF2-40B4-BE49-F238E27FC236}">
                <a16:creationId xmlns:a16="http://schemas.microsoft.com/office/drawing/2014/main" id="{444FAAFA-9627-A6C8-3BEB-D788F6F25678}"/>
              </a:ext>
            </a:extLst>
          </p:cNvPr>
          <p:cNvSpPr txBox="1"/>
          <p:nvPr/>
        </p:nvSpPr>
        <p:spPr>
          <a:xfrm>
            <a:off x="8958479" y="2451377"/>
            <a:ext cx="3157455" cy="523220"/>
          </a:xfrm>
          <a:prstGeom prst="rect">
            <a:avLst/>
          </a:prstGeom>
          <a:solidFill>
            <a:schemeClr val="bg1">
              <a:lumMod val="65000"/>
            </a:schemeClr>
          </a:solidFill>
        </p:spPr>
        <p:txBody>
          <a:bodyPr wrap="square">
            <a:spAutoFit/>
          </a:bodyPr>
          <a:lstStyle>
            <a:defPPr>
              <a:defRPr lang="en-US"/>
            </a:defPPr>
            <a:lvl1pPr algn="ctr">
              <a:defRPr sz="28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Unbelief</a:t>
            </a:r>
          </a:p>
        </p:txBody>
      </p:sp>
      <p:sp>
        <p:nvSpPr>
          <p:cNvPr id="7" name="TextBox 6">
            <a:extLst>
              <a:ext uri="{FF2B5EF4-FFF2-40B4-BE49-F238E27FC236}">
                <a16:creationId xmlns:a16="http://schemas.microsoft.com/office/drawing/2014/main" id="{17D5271D-0B61-1404-1FAF-973684AF4E32}"/>
              </a:ext>
            </a:extLst>
          </p:cNvPr>
          <p:cNvSpPr txBox="1"/>
          <p:nvPr/>
        </p:nvSpPr>
        <p:spPr>
          <a:xfrm>
            <a:off x="4541224" y="2015278"/>
            <a:ext cx="3157455" cy="646331"/>
          </a:xfrm>
          <a:prstGeom prst="rect">
            <a:avLst/>
          </a:prstGeom>
          <a:solidFill>
            <a:schemeClr val="tx1"/>
          </a:solidFill>
        </p:spPr>
        <p:txBody>
          <a:bodyPr wrap="square">
            <a:spAutoFit/>
          </a:bodyPr>
          <a:lstStyle>
            <a:defPPr>
              <a:defRPr lang="en-US"/>
            </a:defPPr>
            <a:lvl1pPr algn="ctr">
              <a:defRPr sz="28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Saul’s Unbelief</a:t>
            </a:r>
          </a:p>
        </p:txBody>
      </p:sp>
    </p:spTree>
    <p:extLst>
      <p:ext uri="{BB962C8B-B14F-4D97-AF65-F5344CB8AC3E}">
        <p14:creationId xmlns:p14="http://schemas.microsoft.com/office/powerpoint/2010/main" val="17391433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fill="hold" grpId="0" nodeType="withEffect">
                                  <p:stCondLst>
                                    <p:cond delay="0"/>
                                  </p:stCondLst>
                                  <p:childTnLst>
                                    <p:animMotion origin="layout" path="M -2.70833E-6 -1.85185E-6 L -0.36419 -0.05625 " pathEditMode="relative" rAng="0" ptsTypes="AA">
                                      <p:cBhvr>
                                        <p:cTn id="6" dur="1000" fill="hold"/>
                                        <p:tgtEl>
                                          <p:spTgt spid="3"/>
                                        </p:tgtEl>
                                        <p:attrNameLst>
                                          <p:attrName>ppt_x</p:attrName>
                                          <p:attrName>ppt_y</p:attrName>
                                        </p:attrNameLst>
                                      </p:cBhvr>
                                      <p:rCtr x="-18216" y="-2824"/>
                                    </p:animMotion>
                                  </p:childTnLst>
                                </p:cTn>
                              </p:par>
                            </p:childTnLst>
                          </p:cTn>
                        </p:par>
                        <p:par>
                          <p:cTn id="7" fill="hold">
                            <p:stCondLst>
                              <p:cond delay="100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3"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257A-0EA8-B09C-D8DB-195D51ECE72C}"/>
              </a:ext>
            </a:extLst>
          </p:cNvPr>
          <p:cNvSpPr txBox="1"/>
          <p:nvPr/>
        </p:nvSpPr>
        <p:spPr>
          <a:xfrm>
            <a:off x="2869809" y="239152"/>
            <a:ext cx="630232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But God is at Work</a:t>
            </a:r>
          </a:p>
        </p:txBody>
      </p:sp>
      <p:sp>
        <p:nvSpPr>
          <p:cNvPr id="2" name="TextBox 1">
            <a:extLst>
              <a:ext uri="{FF2B5EF4-FFF2-40B4-BE49-F238E27FC236}">
                <a16:creationId xmlns:a16="http://schemas.microsoft.com/office/drawing/2014/main" id="{7F7A9443-E4AD-53A5-BF37-69195411D8B0}"/>
              </a:ext>
            </a:extLst>
          </p:cNvPr>
          <p:cNvSpPr txBox="1"/>
          <p:nvPr/>
        </p:nvSpPr>
        <p:spPr>
          <a:xfrm>
            <a:off x="8958481" y="512886"/>
            <a:ext cx="3157455" cy="523220"/>
          </a:xfrm>
          <a:prstGeom prst="rect">
            <a:avLst/>
          </a:prstGeom>
          <a:solidFill>
            <a:schemeClr val="bg1">
              <a:lumMod val="6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Power Threatened</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8A85AD4-36A6-8122-D904-3722DC72DFE1}"/>
              </a:ext>
            </a:extLst>
          </p:cNvPr>
          <p:cNvSpPr txBox="1"/>
          <p:nvPr/>
        </p:nvSpPr>
        <p:spPr>
          <a:xfrm>
            <a:off x="8958480" y="1157098"/>
            <a:ext cx="3157455" cy="523220"/>
          </a:xfrm>
          <a:prstGeom prst="rect">
            <a:avLst/>
          </a:prstGeom>
          <a:solidFill>
            <a:schemeClr val="bg1">
              <a:lumMod val="6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Selfish, “Us Only”</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DD45C26-E864-BE59-9D51-16091AF862B0}"/>
              </a:ext>
            </a:extLst>
          </p:cNvPr>
          <p:cNvSpPr txBox="1"/>
          <p:nvPr/>
        </p:nvSpPr>
        <p:spPr>
          <a:xfrm>
            <a:off x="8958479" y="1803429"/>
            <a:ext cx="3157455" cy="523220"/>
          </a:xfrm>
          <a:prstGeom prst="rect">
            <a:avLst/>
          </a:prstGeom>
          <a:solidFill>
            <a:schemeClr val="bg1">
              <a:lumMod val="65000"/>
            </a:schemeClr>
          </a:solidFill>
        </p:spPr>
        <p:txBody>
          <a:bodyPr wrap="square">
            <a:spAutoFit/>
          </a:bodyPr>
          <a:lstStyle>
            <a:defPPr>
              <a:defRPr lang="en-US"/>
            </a:defPPr>
            <a:lvl1pPr algn="ctr">
              <a:defRPr sz="28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Financial Loss</a:t>
            </a:r>
          </a:p>
        </p:txBody>
      </p:sp>
      <p:sp>
        <p:nvSpPr>
          <p:cNvPr id="9" name="TextBox 8">
            <a:extLst>
              <a:ext uri="{FF2B5EF4-FFF2-40B4-BE49-F238E27FC236}">
                <a16:creationId xmlns:a16="http://schemas.microsoft.com/office/drawing/2014/main" id="{DD3185B5-E51F-1EB6-EAB6-E15579E8EFF8}"/>
              </a:ext>
            </a:extLst>
          </p:cNvPr>
          <p:cNvSpPr txBox="1"/>
          <p:nvPr/>
        </p:nvSpPr>
        <p:spPr>
          <a:xfrm>
            <a:off x="3049172" y="2963818"/>
            <a:ext cx="6098344"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Acts 16</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29 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the jailer asked for lights and rushed in, and trembling with fear, he fell down before Paul and Silas;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30 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after he brought them out, he said, “Sirs, what must I do to be saved?”</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10" name="TextBox 9">
            <a:extLst>
              <a:ext uri="{FF2B5EF4-FFF2-40B4-BE49-F238E27FC236}">
                <a16:creationId xmlns:a16="http://schemas.microsoft.com/office/drawing/2014/main" id="{F6E418E7-2C22-B01A-FF4B-E4361B54E022}"/>
              </a:ext>
            </a:extLst>
          </p:cNvPr>
          <p:cNvSpPr txBox="1"/>
          <p:nvPr/>
        </p:nvSpPr>
        <p:spPr>
          <a:xfrm>
            <a:off x="4095482" y="1955829"/>
            <a:ext cx="3953814" cy="954107"/>
          </a:xfrm>
          <a:prstGeom prst="rect">
            <a:avLst/>
          </a:prstGeom>
          <a:solidFill>
            <a:schemeClr val="tx1"/>
          </a:solidFill>
        </p:spPr>
        <p:txBody>
          <a:bodyPr wrap="square">
            <a:spAutoFit/>
          </a:bodyPr>
          <a:lstStyle>
            <a:defPPr>
              <a:defRPr lang="en-US"/>
            </a:defPPr>
            <a:lvl1pPr algn="ctr">
              <a:defRPr sz="28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Paul &amp; Silas Jailed for Financial Loss</a:t>
            </a:r>
          </a:p>
        </p:txBody>
      </p:sp>
    </p:spTree>
    <p:extLst>
      <p:ext uri="{BB962C8B-B14F-4D97-AF65-F5344CB8AC3E}">
        <p14:creationId xmlns:p14="http://schemas.microsoft.com/office/powerpoint/2010/main" val="193243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fill="hold" grpId="0" nodeType="withEffect">
                                  <p:stCondLst>
                                    <p:cond delay="0"/>
                                  </p:stCondLst>
                                  <p:childTnLst>
                                    <p:animMotion origin="layout" path="M -2.70833E-6 2.59259E-6 L -0.36419 0.0537 " pathEditMode="relative" rAng="0" ptsTypes="AA">
                                      <p:cBhvr>
                                        <p:cTn id="6" dur="1000" fill="hold"/>
                                        <p:tgtEl>
                                          <p:spTgt spid="6"/>
                                        </p:tgtEl>
                                        <p:attrNameLst>
                                          <p:attrName>ppt_x</p:attrName>
                                          <p:attrName>ppt_y</p:attrName>
                                        </p:attrNameLst>
                                      </p:cBhvr>
                                      <p:rCtr x="-18216" y="2685"/>
                                    </p:animMotion>
                                  </p:childTnLst>
                                </p:cTn>
                              </p:par>
                            </p:childTnLst>
                          </p:cTn>
                        </p:par>
                        <p:par>
                          <p:cTn id="7" fill="hold">
                            <p:stCondLst>
                              <p:cond delay="1000"/>
                            </p:stCondLst>
                            <p:childTnLst>
                              <p:par>
                                <p:cTn id="8" presetID="1"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257A-0EA8-B09C-D8DB-195D51ECE72C}"/>
              </a:ext>
            </a:extLst>
          </p:cNvPr>
          <p:cNvSpPr txBox="1"/>
          <p:nvPr/>
        </p:nvSpPr>
        <p:spPr>
          <a:xfrm>
            <a:off x="2869809" y="239152"/>
            <a:ext cx="630232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But God is at Work</a:t>
            </a:r>
          </a:p>
        </p:txBody>
      </p:sp>
      <p:sp>
        <p:nvSpPr>
          <p:cNvPr id="2" name="TextBox 1">
            <a:extLst>
              <a:ext uri="{FF2B5EF4-FFF2-40B4-BE49-F238E27FC236}">
                <a16:creationId xmlns:a16="http://schemas.microsoft.com/office/drawing/2014/main" id="{7F7A9443-E4AD-53A5-BF37-69195411D8B0}"/>
              </a:ext>
            </a:extLst>
          </p:cNvPr>
          <p:cNvSpPr txBox="1"/>
          <p:nvPr/>
        </p:nvSpPr>
        <p:spPr>
          <a:xfrm>
            <a:off x="8958481" y="512886"/>
            <a:ext cx="3157455" cy="523220"/>
          </a:xfrm>
          <a:prstGeom prst="rect">
            <a:avLst/>
          </a:prstGeom>
          <a:solidFill>
            <a:schemeClr val="bg1">
              <a:lumMod val="6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Power Threatened</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8A85AD4-36A6-8122-D904-3722DC72DFE1}"/>
              </a:ext>
            </a:extLst>
          </p:cNvPr>
          <p:cNvSpPr txBox="1"/>
          <p:nvPr/>
        </p:nvSpPr>
        <p:spPr>
          <a:xfrm>
            <a:off x="8958480" y="1157098"/>
            <a:ext cx="3157455" cy="523220"/>
          </a:xfrm>
          <a:prstGeom prst="rect">
            <a:avLst/>
          </a:prstGeom>
          <a:solidFill>
            <a:schemeClr val="bg1">
              <a:lumMod val="6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Selfish, “Us Only”</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DD3185B5-E51F-1EB6-EAB6-E15579E8EFF8}"/>
              </a:ext>
            </a:extLst>
          </p:cNvPr>
          <p:cNvSpPr txBox="1"/>
          <p:nvPr/>
        </p:nvSpPr>
        <p:spPr>
          <a:xfrm>
            <a:off x="2180492" y="2963818"/>
            <a:ext cx="8229600" cy="35394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Acts 13</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45 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when the Jews saw the crowds, they were filled with jealousy and began contradicting the things spoken by Paul, and were blaspheming.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46 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Paul and Barnabas spoke out boldly and said, “It was necessary that the word of God be spoken to you first. Since you repudiate it and consider yourselves unworthy of eternal life, behold, we are turning to the Gentiles.”</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3" name="TextBox 2">
            <a:extLst>
              <a:ext uri="{FF2B5EF4-FFF2-40B4-BE49-F238E27FC236}">
                <a16:creationId xmlns:a16="http://schemas.microsoft.com/office/drawing/2014/main" id="{B8F97B61-ADEE-0BC9-B988-2BA8046F502C}"/>
              </a:ext>
            </a:extLst>
          </p:cNvPr>
          <p:cNvSpPr txBox="1"/>
          <p:nvPr/>
        </p:nvSpPr>
        <p:spPr>
          <a:xfrm>
            <a:off x="4095482" y="1955829"/>
            <a:ext cx="3953814" cy="954107"/>
          </a:xfrm>
          <a:prstGeom prst="rect">
            <a:avLst/>
          </a:prstGeom>
          <a:solidFill>
            <a:schemeClr val="tx1"/>
          </a:solidFill>
        </p:spPr>
        <p:txBody>
          <a:bodyPr wrap="square">
            <a:spAutoFit/>
          </a:bodyPr>
          <a:lstStyle>
            <a:defPPr>
              <a:defRPr lang="en-US"/>
            </a:defPPr>
            <a:lvl1pPr algn="ctr">
              <a:defRPr sz="28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Jews at Antioch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Selfish, “Us Only”</a:t>
            </a:r>
          </a:p>
        </p:txBody>
      </p:sp>
    </p:spTree>
    <p:extLst>
      <p:ext uri="{BB962C8B-B14F-4D97-AF65-F5344CB8AC3E}">
        <p14:creationId xmlns:p14="http://schemas.microsoft.com/office/powerpoint/2010/main" val="96236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fill="hold" grpId="0" nodeType="afterEffect">
                                  <p:stCondLst>
                                    <p:cond delay="0"/>
                                  </p:stCondLst>
                                  <p:childTnLst>
                                    <p:animMotion origin="layout" path="M -2.70833E-6 -2.96296E-6 L -0.36419 0.13912 " pathEditMode="relative" rAng="0" ptsTypes="AA">
                                      <p:cBhvr>
                                        <p:cTn id="6" dur="1000" fill="hold"/>
                                        <p:tgtEl>
                                          <p:spTgt spid="5"/>
                                        </p:tgtEl>
                                        <p:attrNameLst>
                                          <p:attrName>ppt_x</p:attrName>
                                          <p:attrName>ppt_y</p:attrName>
                                        </p:attrNameLst>
                                      </p:cBhvr>
                                      <p:rCtr x="-18216" y="6944"/>
                                    </p:animMotion>
                                  </p:childTnLst>
                                </p:cTn>
                              </p:par>
                            </p:childTnLst>
                          </p:cTn>
                        </p:par>
                        <p:par>
                          <p:cTn id="7" fill="hold">
                            <p:stCondLst>
                              <p:cond delay="1000"/>
                            </p:stCondLst>
                            <p:childTnLst>
                              <p:par>
                                <p:cTn id="8" presetID="1"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uiExpand="1" build="allAtOnce"/>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257A-0EA8-B09C-D8DB-195D51ECE72C}"/>
              </a:ext>
            </a:extLst>
          </p:cNvPr>
          <p:cNvSpPr txBox="1"/>
          <p:nvPr/>
        </p:nvSpPr>
        <p:spPr>
          <a:xfrm>
            <a:off x="2869809" y="239152"/>
            <a:ext cx="630232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But God is at Work</a:t>
            </a:r>
          </a:p>
        </p:txBody>
      </p:sp>
      <p:sp>
        <p:nvSpPr>
          <p:cNvPr id="2" name="TextBox 1">
            <a:extLst>
              <a:ext uri="{FF2B5EF4-FFF2-40B4-BE49-F238E27FC236}">
                <a16:creationId xmlns:a16="http://schemas.microsoft.com/office/drawing/2014/main" id="{7F7A9443-E4AD-53A5-BF37-69195411D8B0}"/>
              </a:ext>
            </a:extLst>
          </p:cNvPr>
          <p:cNvSpPr txBox="1"/>
          <p:nvPr/>
        </p:nvSpPr>
        <p:spPr>
          <a:xfrm>
            <a:off x="8958481" y="512886"/>
            <a:ext cx="3157455" cy="523220"/>
          </a:xfrm>
          <a:prstGeom prst="rect">
            <a:avLst/>
          </a:prstGeom>
          <a:solidFill>
            <a:schemeClr val="bg1">
              <a:lumMod val="6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Power Threatened</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DD3185B5-E51F-1EB6-EAB6-E15579E8EFF8}"/>
              </a:ext>
            </a:extLst>
          </p:cNvPr>
          <p:cNvSpPr txBox="1"/>
          <p:nvPr/>
        </p:nvSpPr>
        <p:spPr>
          <a:xfrm>
            <a:off x="492368" y="1965013"/>
            <a:ext cx="11408899" cy="440120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Acts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26 </a:t>
            </a:r>
            <a:r>
              <a:rPr kumimoji="0" lang="en-US" sz="2800" b="0" i="0" u="none" strike="noStrike" kern="1200" cap="small" spc="0" normalizeH="0" baseline="0" noProof="0" dirty="0">
                <a:ln>
                  <a:noFill/>
                </a:ln>
                <a:solidFill>
                  <a:prstClr val="black"/>
                </a:solidFill>
                <a:effectLst/>
                <a:uLnTx/>
                <a:uFillTx/>
                <a:latin typeface="Palatino Linotype" panose="02040502050505030304" pitchFamily="18" charset="0"/>
                <a:ea typeface="+mn-ea"/>
                <a:cs typeface="+mn-cs"/>
              </a:rPr>
              <a:t>The kings of the earth</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2800" b="0" i="0" u="none" strike="noStrike" kern="1200" cap="small" spc="0" normalizeH="0" baseline="0" noProof="0" dirty="0">
                <a:ln>
                  <a:noFill/>
                </a:ln>
                <a:solidFill>
                  <a:prstClr val="black"/>
                </a:solidFill>
                <a:effectLst/>
                <a:uLnTx/>
                <a:uFillTx/>
                <a:latin typeface="Palatino Linotype" panose="02040502050505030304" pitchFamily="18" charset="0"/>
                <a:ea typeface="+mn-ea"/>
                <a:cs typeface="+mn-cs"/>
              </a:rPr>
              <a:t>took their stand</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t>
            </a:r>
            <a:b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br>
            <a:r>
              <a:rPr kumimoji="0" lang="en-US" sz="2800" b="0" i="0" u="none" strike="noStrike" kern="1200" cap="small" spc="0" normalizeH="0" baseline="0" noProof="0" dirty="0">
                <a:ln>
                  <a:noFill/>
                </a:ln>
                <a:solidFill>
                  <a:prstClr val="black"/>
                </a:solidFill>
                <a:effectLst/>
                <a:uLnTx/>
                <a:uFillTx/>
                <a:latin typeface="Palatino Linotype" panose="02040502050505030304" pitchFamily="18" charset="0"/>
                <a:ea typeface="+mn-ea"/>
                <a:cs typeface="+mn-cs"/>
              </a:rPr>
              <a:t>And the rulers were gathered together</a:t>
            </a:r>
            <a:b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br>
            <a:r>
              <a:rPr kumimoji="0" lang="en-US" sz="2800" b="0" i="0" u="none" strike="noStrike" kern="1200" cap="small" spc="0" normalizeH="0" baseline="0" noProof="0" dirty="0">
                <a:ln>
                  <a:noFill/>
                </a:ln>
                <a:solidFill>
                  <a:prstClr val="black"/>
                </a:solidFill>
                <a:effectLst/>
                <a:uLnTx/>
                <a:uFillTx/>
                <a:latin typeface="Palatino Linotype" panose="02040502050505030304" pitchFamily="18" charset="0"/>
                <a:ea typeface="+mn-ea"/>
                <a:cs typeface="+mn-cs"/>
              </a:rPr>
              <a:t>Against the Lord and against His</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2800" b="0" i="0" u="none" strike="noStrike" kern="1200" cap="small" spc="0" normalizeH="0" baseline="0" noProof="0" dirty="0">
                <a:ln>
                  <a:noFill/>
                </a:ln>
                <a:solidFill>
                  <a:prstClr val="black"/>
                </a:solidFill>
                <a:effectLst/>
                <a:uLnTx/>
                <a:uFillTx/>
                <a:latin typeface="Palatino Linotype" panose="02040502050505030304" pitchFamily="18" charset="0"/>
                <a:ea typeface="+mn-ea"/>
                <a:cs typeface="+mn-cs"/>
              </a:rPr>
              <a:t>Christ</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prstClr val="black"/>
                </a:solidFill>
                <a:effectLst/>
                <a:uLnTx/>
                <a:uFillTx/>
                <a:latin typeface="Palatino Linotype" panose="02040502050505030304" pitchFamily="18" charset="0"/>
                <a:ea typeface="+mn-ea"/>
                <a:cs typeface="+mn-cs"/>
              </a:rPr>
              <a:t>27 </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For truly in this city there were gathered together against Your holy servant Jesus, whom You anointed, both Herod and Pontius Pilate, along with the Gentiles and the peoples of Israel, </a:t>
            </a:r>
            <a:r>
              <a:rPr kumimoji="0" lang="en-US" sz="2800" b="1" i="0" u="none" strike="noStrike" kern="1200" cap="none" spc="0" normalizeH="0" baseline="30000" noProof="0" dirty="0">
                <a:ln>
                  <a:noFill/>
                </a:ln>
                <a:solidFill>
                  <a:prstClr val="black"/>
                </a:solidFill>
                <a:effectLst/>
                <a:uLnTx/>
                <a:uFillTx/>
                <a:latin typeface="Palatino Linotype" panose="02040502050505030304" pitchFamily="18" charset="0"/>
                <a:ea typeface="+mn-ea"/>
                <a:cs typeface="+mn-cs"/>
              </a:rPr>
              <a:t>28 </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to do whatever Your hand and purpose predestined to occur. </a:t>
            </a:r>
            <a:r>
              <a:rPr kumimoji="0" lang="en-US" sz="2800" b="1" i="0" u="none" strike="noStrike" kern="1200" cap="none" spc="0" normalizeH="0" baseline="30000" noProof="0" dirty="0">
                <a:ln>
                  <a:noFill/>
                </a:ln>
                <a:solidFill>
                  <a:prstClr val="black"/>
                </a:solidFill>
                <a:effectLst/>
                <a:uLnTx/>
                <a:uFillTx/>
                <a:latin typeface="Palatino Linotype" panose="02040502050505030304" pitchFamily="18" charset="0"/>
                <a:ea typeface="+mn-ea"/>
                <a:cs typeface="+mn-cs"/>
              </a:rPr>
              <a:t>29 </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And now, Lord, look at their threats, and grant it to Your bond-servants to speak Your word with all confidence… </a:t>
            </a:r>
          </a:p>
        </p:txBody>
      </p:sp>
      <p:sp>
        <p:nvSpPr>
          <p:cNvPr id="3" name="TextBox 2">
            <a:extLst>
              <a:ext uri="{FF2B5EF4-FFF2-40B4-BE49-F238E27FC236}">
                <a16:creationId xmlns:a16="http://schemas.microsoft.com/office/drawing/2014/main" id="{E4473E01-7331-66CA-8AC2-4E705B24981A}"/>
              </a:ext>
            </a:extLst>
          </p:cNvPr>
          <p:cNvSpPr txBox="1"/>
          <p:nvPr/>
        </p:nvSpPr>
        <p:spPr>
          <a:xfrm>
            <a:off x="4095482" y="1208855"/>
            <a:ext cx="3953814" cy="954107"/>
          </a:xfrm>
          <a:prstGeom prst="rect">
            <a:avLst/>
          </a:prstGeom>
          <a:solidFill>
            <a:schemeClr val="tx1"/>
          </a:solidFill>
        </p:spPr>
        <p:txBody>
          <a:bodyPr wrap="square">
            <a:spAutoFit/>
          </a:bodyPr>
          <a:lstStyle>
            <a:defPPr>
              <a:defRPr lang="en-US"/>
            </a:defPPr>
            <a:lvl1pPr algn="ctr">
              <a:defRPr sz="28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Sadducees’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Power Threatened</a:t>
            </a:r>
          </a:p>
        </p:txBody>
      </p:sp>
    </p:spTree>
    <p:extLst>
      <p:ext uri="{BB962C8B-B14F-4D97-AF65-F5344CB8AC3E}">
        <p14:creationId xmlns:p14="http://schemas.microsoft.com/office/powerpoint/2010/main" val="15115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fill="hold" grpId="0" nodeType="clickEffect">
                                  <p:stCondLst>
                                    <p:cond delay="0"/>
                                  </p:stCondLst>
                                  <p:childTnLst>
                                    <p:animMotion origin="layout" path="M -2.70833E-6 -2.96296E-6 L -0.36419 0.13542 " pathEditMode="relative" rAng="0" ptsTypes="AA">
                                      <p:cBhvr>
                                        <p:cTn id="6" dur="1000" fill="hold"/>
                                        <p:tgtEl>
                                          <p:spTgt spid="2"/>
                                        </p:tgtEl>
                                        <p:attrNameLst>
                                          <p:attrName>ppt_x</p:attrName>
                                          <p:attrName>ppt_y</p:attrName>
                                        </p:attrNameLst>
                                      </p:cBhvr>
                                      <p:rCtr x="-18216" y="6759"/>
                                    </p:animMotion>
                                  </p:childTnLst>
                                </p:cTn>
                              </p:par>
                            </p:childTnLst>
                          </p:cTn>
                        </p:par>
                        <p:par>
                          <p:cTn id="7" fill="hold">
                            <p:stCondLst>
                              <p:cond delay="1000"/>
                            </p:stCondLst>
                            <p:childTnLst>
                              <p:par>
                                <p:cTn id="8" presetID="1"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257A-0EA8-B09C-D8DB-195D51ECE72C}"/>
              </a:ext>
            </a:extLst>
          </p:cNvPr>
          <p:cNvSpPr txBox="1"/>
          <p:nvPr/>
        </p:nvSpPr>
        <p:spPr>
          <a:xfrm>
            <a:off x="2869809" y="239152"/>
            <a:ext cx="630232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But God is at Work</a:t>
            </a:r>
          </a:p>
        </p:txBody>
      </p:sp>
      <p:sp>
        <p:nvSpPr>
          <p:cNvPr id="9" name="TextBox 8">
            <a:extLst>
              <a:ext uri="{FF2B5EF4-FFF2-40B4-BE49-F238E27FC236}">
                <a16:creationId xmlns:a16="http://schemas.microsoft.com/office/drawing/2014/main" id="{DD3185B5-E51F-1EB6-EAB6-E15579E8EFF8}"/>
              </a:ext>
            </a:extLst>
          </p:cNvPr>
          <p:cNvSpPr txBox="1"/>
          <p:nvPr/>
        </p:nvSpPr>
        <p:spPr>
          <a:xfrm>
            <a:off x="492368" y="1965013"/>
            <a:ext cx="11408899"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Acts 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41 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So they went on their way from the presence of the Council, rejoicing that they had been considered worthy to suffer shame for His name. </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3" name="TextBox 2">
            <a:extLst>
              <a:ext uri="{FF2B5EF4-FFF2-40B4-BE49-F238E27FC236}">
                <a16:creationId xmlns:a16="http://schemas.microsoft.com/office/drawing/2014/main" id="{97E68B1E-C263-8EE8-DC28-FBDB179A5BB5}"/>
              </a:ext>
            </a:extLst>
          </p:cNvPr>
          <p:cNvSpPr txBox="1"/>
          <p:nvPr/>
        </p:nvSpPr>
        <p:spPr>
          <a:xfrm>
            <a:off x="4095482" y="1208855"/>
            <a:ext cx="3953814" cy="954107"/>
          </a:xfrm>
          <a:prstGeom prst="rect">
            <a:avLst/>
          </a:prstGeom>
          <a:solidFill>
            <a:schemeClr val="tx1"/>
          </a:solidFill>
        </p:spPr>
        <p:txBody>
          <a:bodyPr wrap="square">
            <a:spAutoFit/>
          </a:bodyPr>
          <a:lstStyle>
            <a:defPPr>
              <a:defRPr lang="en-US"/>
            </a:defPPr>
            <a:lvl1pPr algn="ctr">
              <a:defRPr sz="28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Sadducees’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Power Threatened</a:t>
            </a:r>
          </a:p>
        </p:txBody>
      </p:sp>
    </p:spTree>
    <p:extLst>
      <p:ext uri="{BB962C8B-B14F-4D97-AF65-F5344CB8AC3E}">
        <p14:creationId xmlns:p14="http://schemas.microsoft.com/office/powerpoint/2010/main" val="2314790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54CE1F48-17B9-5ED6-77EA-E00C4F386F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557" r="49666" b="15779"/>
          <a:stretch/>
        </p:blipFill>
        <p:spPr bwMode="auto">
          <a:xfrm>
            <a:off x="167427" y="0"/>
            <a:ext cx="4584879" cy="68520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BCC443C-48FF-5007-56A3-3C5BB65A556D}"/>
              </a:ext>
            </a:extLst>
          </p:cNvPr>
          <p:cNvSpPr txBox="1"/>
          <p:nvPr/>
        </p:nvSpPr>
        <p:spPr>
          <a:xfrm>
            <a:off x="321974" y="6400801"/>
            <a:ext cx="4636394" cy="461665"/>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1972		 2020		  2070</a:t>
            </a:r>
          </a:p>
        </p:txBody>
      </p:sp>
      <p:sp>
        <p:nvSpPr>
          <p:cNvPr id="6" name="TextBox 5">
            <a:extLst>
              <a:ext uri="{FF2B5EF4-FFF2-40B4-BE49-F238E27FC236}">
                <a16:creationId xmlns:a16="http://schemas.microsoft.com/office/drawing/2014/main" id="{9F711FE4-4929-0D49-9C95-A9921CEE26DC}"/>
              </a:ext>
            </a:extLst>
          </p:cNvPr>
          <p:cNvSpPr txBox="1"/>
          <p:nvPr/>
        </p:nvSpPr>
        <p:spPr>
          <a:xfrm>
            <a:off x="5151551" y="305966"/>
            <a:ext cx="7031863" cy="261610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The Gospel spread and the Kingdom grew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Today, news stories will tell you Christianity is shrinking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True Christianity will always be a minority</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5A4229C6-0C94-A275-4381-037B7FAD6831}"/>
              </a:ext>
            </a:extLst>
          </p:cNvPr>
          <p:cNvSpPr txBox="1"/>
          <p:nvPr/>
        </p:nvSpPr>
        <p:spPr>
          <a:xfrm>
            <a:off x="5164802" y="3117071"/>
            <a:ext cx="6705223" cy="31085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Matthew 7</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13 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“Enter through the narrow gate; for the gate is wide and the way is broad that leads to destruction, and there are many who enter through it.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14 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For the gate is narrow and the way is constricted that leads to life, and there are few who find it.”</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63052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54CE1F48-17B9-5ED6-77EA-E00C4F386F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557" r="49666" b="15779"/>
          <a:stretch/>
        </p:blipFill>
        <p:spPr bwMode="auto">
          <a:xfrm>
            <a:off x="167427" y="0"/>
            <a:ext cx="4584879" cy="68520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BCC443C-48FF-5007-56A3-3C5BB65A556D}"/>
              </a:ext>
            </a:extLst>
          </p:cNvPr>
          <p:cNvSpPr txBox="1"/>
          <p:nvPr/>
        </p:nvSpPr>
        <p:spPr>
          <a:xfrm>
            <a:off x="321974" y="6400801"/>
            <a:ext cx="4636394" cy="461665"/>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1972		 2020		  2070</a:t>
            </a:r>
          </a:p>
        </p:txBody>
      </p:sp>
      <p:sp>
        <p:nvSpPr>
          <p:cNvPr id="6" name="TextBox 5">
            <a:extLst>
              <a:ext uri="{FF2B5EF4-FFF2-40B4-BE49-F238E27FC236}">
                <a16:creationId xmlns:a16="http://schemas.microsoft.com/office/drawing/2014/main" id="{9F711FE4-4929-0D49-9C95-A9921CEE26DC}"/>
              </a:ext>
            </a:extLst>
          </p:cNvPr>
          <p:cNvSpPr txBox="1"/>
          <p:nvPr/>
        </p:nvSpPr>
        <p:spPr>
          <a:xfrm>
            <a:off x="4958367" y="305966"/>
            <a:ext cx="7225047" cy="48320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What we’re seeing is the demise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of </a:t>
            </a:r>
            <a:r>
              <a:rPr kumimoji="0" lang="en-US" sz="2800" b="1" i="1" u="sng" strike="noStrike" kern="1200" cap="none" spc="0" normalizeH="0" baseline="0" noProof="0" dirty="0">
                <a:ln>
                  <a:noFill/>
                </a:ln>
                <a:solidFill>
                  <a:prstClr val="black"/>
                </a:solidFill>
                <a:effectLst/>
                <a:uLnTx/>
                <a:uFillTx/>
                <a:latin typeface="Calibri" panose="020F0502020204030204"/>
                <a:ea typeface="+mn-ea"/>
                <a:cs typeface="+mn-cs"/>
              </a:rPr>
              <a:t>superficial</a:t>
            </a:r>
            <a:r>
              <a:rPr kumimoji="0" lang="en-US" sz="28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Christianity, </a:t>
            </a:r>
            <a:r>
              <a:rPr kumimoji="0" lang="en-US" sz="2800" b="1" i="1" u="sng" strike="noStrike" kern="1200" cap="none" spc="0" normalizeH="0" baseline="0" noProof="0" dirty="0">
                <a:ln>
                  <a:noFill/>
                </a:ln>
                <a:solidFill>
                  <a:prstClr val="black"/>
                </a:solidFill>
                <a:effectLst/>
                <a:uLnTx/>
                <a:uFillTx/>
                <a:latin typeface="Calibri" panose="020F0502020204030204"/>
                <a:ea typeface="+mn-ea"/>
                <a:cs typeface="+mn-cs"/>
              </a:rPr>
              <a:t>nominal</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Christianity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Some oppose Christianity for political power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Some endorse Christianity for political power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Some oppose Christianity for money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Some endorse Christianity for money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Some oppose the Gospel due to unbelief</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Some endorse the Gospel though in unbelief</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861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54CE1F48-17B9-5ED6-77EA-E00C4F386F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557" r="49666" b="15779"/>
          <a:stretch/>
        </p:blipFill>
        <p:spPr bwMode="auto">
          <a:xfrm>
            <a:off x="167427" y="0"/>
            <a:ext cx="4584879" cy="68520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BCC443C-48FF-5007-56A3-3C5BB65A556D}"/>
              </a:ext>
            </a:extLst>
          </p:cNvPr>
          <p:cNvSpPr txBox="1"/>
          <p:nvPr/>
        </p:nvSpPr>
        <p:spPr>
          <a:xfrm>
            <a:off x="321974" y="6400801"/>
            <a:ext cx="4636394" cy="461665"/>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1972		 2020		  2070</a:t>
            </a:r>
          </a:p>
        </p:txBody>
      </p:sp>
      <p:sp>
        <p:nvSpPr>
          <p:cNvPr id="6" name="TextBox 5">
            <a:extLst>
              <a:ext uri="{FF2B5EF4-FFF2-40B4-BE49-F238E27FC236}">
                <a16:creationId xmlns:a16="http://schemas.microsoft.com/office/drawing/2014/main" id="{9F711FE4-4929-0D49-9C95-A9921CEE26DC}"/>
              </a:ext>
            </a:extLst>
          </p:cNvPr>
          <p:cNvSpPr txBox="1"/>
          <p:nvPr/>
        </p:nvSpPr>
        <p:spPr>
          <a:xfrm>
            <a:off x="4958368" y="305966"/>
            <a:ext cx="7066206" cy="35394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What we’re seeing is the demise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of </a:t>
            </a:r>
            <a:r>
              <a:rPr kumimoji="0" lang="en-US" sz="2800" b="1" i="1" u="sng" strike="noStrike" kern="1200" cap="none" spc="0" normalizeH="0" baseline="0" noProof="0" dirty="0">
                <a:ln>
                  <a:noFill/>
                </a:ln>
                <a:solidFill>
                  <a:prstClr val="black"/>
                </a:solidFill>
                <a:effectLst/>
                <a:uLnTx/>
                <a:uFillTx/>
                <a:latin typeface="Calibri" panose="020F0502020204030204"/>
                <a:ea typeface="+mn-ea"/>
                <a:cs typeface="+mn-cs"/>
              </a:rPr>
              <a:t>superficial</a:t>
            </a:r>
            <a:r>
              <a:rPr kumimoji="0" lang="en-US" sz="28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Christianity, </a:t>
            </a:r>
            <a:r>
              <a:rPr kumimoji="0" lang="en-US" sz="2800" b="1" i="1" u="sng" strike="noStrike" kern="1200" cap="none" spc="0" normalizeH="0" baseline="0" noProof="0" dirty="0">
                <a:ln>
                  <a:noFill/>
                </a:ln>
                <a:solidFill>
                  <a:prstClr val="black"/>
                </a:solidFill>
                <a:effectLst/>
                <a:uLnTx/>
                <a:uFillTx/>
                <a:latin typeface="Calibri" panose="020F0502020204030204"/>
                <a:ea typeface="+mn-ea"/>
                <a:cs typeface="+mn-cs"/>
              </a:rPr>
              <a:t>nominal</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Christianity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1 Peter 4 </a:t>
            </a:r>
            <a:r>
              <a:rPr kumimoji="0" lang="en-US" sz="2800" b="1" i="0" u="none" strike="noStrike" kern="1200" cap="none" spc="0" normalizeH="0" baseline="30000" noProof="0" dirty="0">
                <a:ln>
                  <a:noFill/>
                </a:ln>
                <a:solidFill>
                  <a:prstClr val="black"/>
                </a:solidFill>
                <a:effectLst/>
                <a:uLnTx/>
                <a:uFillTx/>
                <a:latin typeface="Palatino Linotype" panose="02040502050505030304" pitchFamily="18" charset="0"/>
                <a:ea typeface="+mn-ea"/>
                <a:cs typeface="+mn-cs"/>
              </a:rPr>
              <a:t>12 </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Beloved, do not be surprised at the fiery ordeal among you, which comes upon you for your testing, as though something strange were happening to you;</a:t>
            </a:r>
          </a:p>
        </p:txBody>
      </p:sp>
    </p:spTree>
    <p:extLst>
      <p:ext uri="{BB962C8B-B14F-4D97-AF65-F5344CB8AC3E}">
        <p14:creationId xmlns:p14="http://schemas.microsoft.com/office/powerpoint/2010/main" val="29916336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54CE1F48-17B9-5ED6-77EA-E00C4F386F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557" r="49666" b="15779"/>
          <a:stretch/>
        </p:blipFill>
        <p:spPr bwMode="auto">
          <a:xfrm>
            <a:off x="167427" y="0"/>
            <a:ext cx="4584879" cy="68520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BCC443C-48FF-5007-56A3-3C5BB65A556D}"/>
              </a:ext>
            </a:extLst>
          </p:cNvPr>
          <p:cNvSpPr txBox="1"/>
          <p:nvPr/>
        </p:nvSpPr>
        <p:spPr>
          <a:xfrm>
            <a:off x="321974" y="6400801"/>
            <a:ext cx="4636394" cy="461665"/>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1972		 2020		  2070</a:t>
            </a:r>
          </a:p>
        </p:txBody>
      </p:sp>
      <p:sp>
        <p:nvSpPr>
          <p:cNvPr id="6" name="TextBox 5">
            <a:extLst>
              <a:ext uri="{FF2B5EF4-FFF2-40B4-BE49-F238E27FC236}">
                <a16:creationId xmlns:a16="http://schemas.microsoft.com/office/drawing/2014/main" id="{9F711FE4-4929-0D49-9C95-A9921CEE26DC}"/>
              </a:ext>
            </a:extLst>
          </p:cNvPr>
          <p:cNvSpPr txBox="1"/>
          <p:nvPr/>
        </p:nvSpPr>
        <p:spPr>
          <a:xfrm>
            <a:off x="4958368" y="305966"/>
            <a:ext cx="7066206"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What we’re seeing is the demise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of </a:t>
            </a:r>
            <a:r>
              <a:rPr kumimoji="0" lang="en-US" sz="2800" b="1" i="1" u="sng" strike="noStrike" kern="1200" cap="none" spc="0" normalizeH="0" baseline="0" noProof="0" dirty="0">
                <a:ln>
                  <a:noFill/>
                </a:ln>
                <a:solidFill>
                  <a:prstClr val="black"/>
                </a:solidFill>
                <a:effectLst/>
                <a:uLnTx/>
                <a:uFillTx/>
                <a:latin typeface="Calibri" panose="020F0502020204030204"/>
                <a:ea typeface="+mn-ea"/>
                <a:cs typeface="+mn-cs"/>
              </a:rPr>
              <a:t>superficial</a:t>
            </a:r>
            <a:r>
              <a:rPr kumimoji="0" lang="en-US" sz="28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Christianity, </a:t>
            </a:r>
            <a:r>
              <a:rPr kumimoji="0" lang="en-US" sz="2800" b="1" i="1" u="sng" strike="noStrike" kern="1200" cap="none" spc="0" normalizeH="0" baseline="0" noProof="0" dirty="0">
                <a:ln>
                  <a:noFill/>
                </a:ln>
                <a:solidFill>
                  <a:prstClr val="black"/>
                </a:solidFill>
                <a:effectLst/>
                <a:uLnTx/>
                <a:uFillTx/>
                <a:latin typeface="Calibri" panose="020F0502020204030204"/>
                <a:ea typeface="+mn-ea"/>
                <a:cs typeface="+mn-cs"/>
              </a:rPr>
              <a:t>nominal</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Christianity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1 Peter 1 </a:t>
            </a:r>
            <a:r>
              <a:rPr kumimoji="0" lang="en-US" sz="2800" b="1" i="0" u="none" strike="noStrike" kern="1200" cap="none" spc="0" normalizeH="0" baseline="30000" noProof="0" dirty="0">
                <a:ln>
                  <a:noFill/>
                </a:ln>
                <a:solidFill>
                  <a:prstClr val="black"/>
                </a:solidFill>
                <a:effectLst/>
                <a:uLnTx/>
                <a:uFillTx/>
                <a:latin typeface="Palatino Linotype" panose="02040502050505030304" pitchFamily="18" charset="0"/>
                <a:ea typeface="+mn-ea"/>
                <a:cs typeface="+mn-cs"/>
              </a:rPr>
              <a:t>6 </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In this you greatly rejoice, even though now for a little while, if necessary, you have been distressed by various trials, </a:t>
            </a:r>
            <a:r>
              <a:rPr kumimoji="0" lang="en-US" sz="2800" b="1" i="0" u="none" strike="noStrike" kern="1200" cap="none" spc="0" normalizeH="0" baseline="30000" noProof="0" dirty="0">
                <a:ln>
                  <a:noFill/>
                </a:ln>
                <a:solidFill>
                  <a:prstClr val="black"/>
                </a:solidFill>
                <a:effectLst/>
                <a:uLnTx/>
                <a:uFillTx/>
                <a:latin typeface="Palatino Linotype" panose="02040502050505030304" pitchFamily="18" charset="0"/>
                <a:ea typeface="+mn-ea"/>
                <a:cs typeface="+mn-cs"/>
              </a:rPr>
              <a:t>7 </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so that the proof of your faith, being more precious than gold which perishes though tested by fire, may be found to result in praise, glory, and honor at the revelation of Jesus Christ</a:t>
            </a:r>
            <a:endParaRPr kumimoji="0" lang="en-US" sz="4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051586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356B25-2DA7-C237-ED73-E254F82B7927}"/>
              </a:ext>
            </a:extLst>
          </p:cNvPr>
          <p:cNvPicPr>
            <a:picLocks noChangeAspect="1"/>
          </p:cNvPicPr>
          <p:nvPr/>
        </p:nvPicPr>
        <p:blipFill rotWithShape="1">
          <a:blip r:embed="rId2"/>
          <a:srcRect l="13627" r="70423" b="21162"/>
          <a:stretch/>
        </p:blipFill>
        <p:spPr>
          <a:xfrm>
            <a:off x="7850152" y="-24051"/>
            <a:ext cx="4331891" cy="6882051"/>
          </a:xfrm>
          <a:prstGeom prst="rect">
            <a:avLst/>
          </a:prstGeom>
        </p:spPr>
      </p:pic>
      <p:sp>
        <p:nvSpPr>
          <p:cNvPr id="7" name="TextBox 6">
            <a:extLst>
              <a:ext uri="{FF2B5EF4-FFF2-40B4-BE49-F238E27FC236}">
                <a16:creationId xmlns:a16="http://schemas.microsoft.com/office/drawing/2014/main" id="{8039D5F2-138C-3095-CDD7-9D2FDA7CC908}"/>
              </a:ext>
            </a:extLst>
          </p:cNvPr>
          <p:cNvSpPr txBox="1"/>
          <p:nvPr/>
        </p:nvSpPr>
        <p:spPr>
          <a:xfrm>
            <a:off x="89469" y="543340"/>
            <a:ext cx="7729313" cy="60016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“If you want to shop here, you need to take that shirt off”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“Again, sir, it is religious soliciting. There is no soliciting allowed on mall property, which is private property.”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“You’re walking wearing that shirt in the [inaudible] and we’ve got guests [inaudible] saying they’ve been offended by your shirt”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“Take the shirt off, and you can go shopping”</a:t>
            </a:r>
          </a:p>
        </p:txBody>
      </p:sp>
    </p:spTree>
    <p:extLst>
      <p:ext uri="{BB962C8B-B14F-4D97-AF65-F5344CB8AC3E}">
        <p14:creationId xmlns:p14="http://schemas.microsoft.com/office/powerpoint/2010/main" val="43150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D97E66-662E-C026-10A0-6E752EFB96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88" t="26255" r="57522" b="2821"/>
          <a:stretch/>
        </p:blipFill>
        <p:spPr bwMode="auto">
          <a:xfrm>
            <a:off x="28135" y="-16418"/>
            <a:ext cx="4473527" cy="68474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542E010-C468-0981-6A8A-B1E05776B003}"/>
              </a:ext>
            </a:extLst>
          </p:cNvPr>
          <p:cNvPicPr>
            <a:picLocks noChangeAspect="1"/>
          </p:cNvPicPr>
          <p:nvPr/>
        </p:nvPicPr>
        <p:blipFill rotWithShape="1">
          <a:blip r:embed="rId3"/>
          <a:srcRect l="32176" t="27282" r="8684"/>
          <a:stretch/>
        </p:blipFill>
        <p:spPr>
          <a:xfrm>
            <a:off x="4601616" y="407963"/>
            <a:ext cx="7562250" cy="6198926"/>
          </a:xfrm>
          <a:prstGeom prst="rect">
            <a:avLst/>
          </a:prstGeom>
        </p:spPr>
      </p:pic>
    </p:spTree>
    <p:extLst>
      <p:ext uri="{BB962C8B-B14F-4D97-AF65-F5344CB8AC3E}">
        <p14:creationId xmlns:p14="http://schemas.microsoft.com/office/powerpoint/2010/main" val="1958603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5203DB-BFE2-30A9-483A-EF599F367860}"/>
              </a:ext>
            </a:extLst>
          </p:cNvPr>
          <p:cNvSpPr txBox="1"/>
          <p:nvPr/>
        </p:nvSpPr>
        <p:spPr>
          <a:xfrm>
            <a:off x="1654791" y="510767"/>
            <a:ext cx="892563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Opposition to the Gospel</a:t>
            </a:r>
          </a:p>
        </p:txBody>
      </p:sp>
      <p:sp>
        <p:nvSpPr>
          <p:cNvPr id="6" name="TextBox 5">
            <a:extLst>
              <a:ext uri="{FF2B5EF4-FFF2-40B4-BE49-F238E27FC236}">
                <a16:creationId xmlns:a16="http://schemas.microsoft.com/office/drawing/2014/main" id="{417DCB7F-95D1-92BC-1C87-638D91A48D25}"/>
              </a:ext>
            </a:extLst>
          </p:cNvPr>
          <p:cNvSpPr txBox="1"/>
          <p:nvPr/>
        </p:nvSpPr>
        <p:spPr>
          <a:xfrm>
            <a:off x="392670" y="1371868"/>
            <a:ext cx="11140200" cy="31085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Acts 4</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As they were speaking to the people, the priests and the captain of the temple guard and the Sadducees came up to them,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2 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being greatly disturbed because they were teaching the people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proclaiming in Jesus the resurrection from the dead.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they laid hands on them and put them in prison until the next day, for it was already evening.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4 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many of those who had heard the message believed; and the number of the men came to be about five thousand.</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43967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5203DB-BFE2-30A9-483A-EF599F367860}"/>
              </a:ext>
            </a:extLst>
          </p:cNvPr>
          <p:cNvSpPr txBox="1"/>
          <p:nvPr/>
        </p:nvSpPr>
        <p:spPr>
          <a:xfrm>
            <a:off x="1654791" y="510767"/>
            <a:ext cx="892563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Opposition to the Gospel</a:t>
            </a:r>
          </a:p>
        </p:txBody>
      </p:sp>
      <p:sp>
        <p:nvSpPr>
          <p:cNvPr id="6" name="TextBox 5">
            <a:extLst>
              <a:ext uri="{FF2B5EF4-FFF2-40B4-BE49-F238E27FC236}">
                <a16:creationId xmlns:a16="http://schemas.microsoft.com/office/drawing/2014/main" id="{417DCB7F-95D1-92BC-1C87-638D91A48D25}"/>
              </a:ext>
            </a:extLst>
          </p:cNvPr>
          <p:cNvSpPr txBox="1"/>
          <p:nvPr/>
        </p:nvSpPr>
        <p:spPr>
          <a:xfrm>
            <a:off x="392670" y="1371868"/>
            <a:ext cx="11140200" cy="31085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Acts 4</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As they were speaking to the people, the priests and the captain of the temple guard and </a:t>
            </a: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 Sadducees</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came up to them,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2 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being greatly disturbed because they were teaching the people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proclaiming in Jesus the resurrection from the dead.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they laid hands on them and put them in prison until the next day, for it was already evening.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4 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many of those who had heard the message believed; and the number of the men came to be about five thousand.</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8" name="TextBox 7">
            <a:extLst>
              <a:ext uri="{FF2B5EF4-FFF2-40B4-BE49-F238E27FC236}">
                <a16:creationId xmlns:a16="http://schemas.microsoft.com/office/drawing/2014/main" id="{2B0FBCCD-778A-E1E9-ACED-53827152C375}"/>
              </a:ext>
            </a:extLst>
          </p:cNvPr>
          <p:cNvSpPr txBox="1"/>
          <p:nvPr/>
        </p:nvSpPr>
        <p:spPr>
          <a:xfrm>
            <a:off x="4427379" y="2308270"/>
            <a:ext cx="5085113" cy="954107"/>
          </a:xfrm>
          <a:prstGeom prst="rect">
            <a:avLst/>
          </a:prstGeom>
          <a:solidFill>
            <a:schemeClr val="tx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Acts 23</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prstClr val="white"/>
                </a:solidFill>
                <a:effectLst/>
                <a:uLnTx/>
                <a:uFillTx/>
                <a:latin typeface="Palatino Linotype" panose="02040502050505030304" pitchFamily="18" charset="0"/>
                <a:ea typeface="+mn-ea"/>
                <a:cs typeface="+mn-cs"/>
              </a:rPr>
              <a:t>8 </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For the Sadducees say that there is no resurrection</a:t>
            </a:r>
          </a:p>
        </p:txBody>
      </p:sp>
    </p:spTree>
    <p:extLst>
      <p:ext uri="{BB962C8B-B14F-4D97-AF65-F5344CB8AC3E}">
        <p14:creationId xmlns:p14="http://schemas.microsoft.com/office/powerpoint/2010/main" val="80182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5203DB-BFE2-30A9-483A-EF599F367860}"/>
              </a:ext>
            </a:extLst>
          </p:cNvPr>
          <p:cNvSpPr txBox="1"/>
          <p:nvPr/>
        </p:nvSpPr>
        <p:spPr>
          <a:xfrm>
            <a:off x="1654791" y="510767"/>
            <a:ext cx="892563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Opposition to the Gospel</a:t>
            </a:r>
          </a:p>
        </p:txBody>
      </p:sp>
      <p:sp>
        <p:nvSpPr>
          <p:cNvPr id="6" name="TextBox 5">
            <a:extLst>
              <a:ext uri="{FF2B5EF4-FFF2-40B4-BE49-F238E27FC236}">
                <a16:creationId xmlns:a16="http://schemas.microsoft.com/office/drawing/2014/main" id="{417DCB7F-95D1-92BC-1C87-638D91A48D25}"/>
              </a:ext>
            </a:extLst>
          </p:cNvPr>
          <p:cNvSpPr txBox="1"/>
          <p:nvPr/>
        </p:nvSpPr>
        <p:spPr>
          <a:xfrm>
            <a:off x="392670" y="1371868"/>
            <a:ext cx="11140200" cy="31085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Acts 4</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As they were speaking to the people, the priests and the captain of the temple guard and the Sadducees came up to them,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2 </a:t>
            </a: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being greatly disturbed because they were teaching the people and proclaiming in Jesus the resurrection from the dead</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they laid hands on them and put them in prison until the next day, for it was already evening.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4 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many of those who had heard the message believed; and the number of the men came to be about five thousand.</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112472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5203DB-BFE2-30A9-483A-EF599F367860}"/>
              </a:ext>
            </a:extLst>
          </p:cNvPr>
          <p:cNvSpPr txBox="1"/>
          <p:nvPr/>
        </p:nvSpPr>
        <p:spPr>
          <a:xfrm>
            <a:off x="1654791" y="510767"/>
            <a:ext cx="892563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Opposition to the Gospel</a:t>
            </a:r>
          </a:p>
        </p:txBody>
      </p:sp>
      <p:sp>
        <p:nvSpPr>
          <p:cNvPr id="6" name="TextBox 5">
            <a:extLst>
              <a:ext uri="{FF2B5EF4-FFF2-40B4-BE49-F238E27FC236}">
                <a16:creationId xmlns:a16="http://schemas.microsoft.com/office/drawing/2014/main" id="{417DCB7F-95D1-92BC-1C87-638D91A48D25}"/>
              </a:ext>
            </a:extLst>
          </p:cNvPr>
          <p:cNvSpPr txBox="1"/>
          <p:nvPr/>
        </p:nvSpPr>
        <p:spPr>
          <a:xfrm>
            <a:off x="392670" y="1371868"/>
            <a:ext cx="11371700" cy="31085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Acts 4</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As they were speaking to the people, the priests and the captain of the temple guard and the Sadducees came up to them,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2 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being greatly disturbed because they were teaching the people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proclaiming in Jesus the resurrection from the dead.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they laid hands on them and put them in prison until the next day, for it was already evening.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4 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a:t>
            </a: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many of those who had heard the message believed</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and the number of the men came to be about </a:t>
            </a: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five thousand</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9361736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2921</Words>
  <Application>Microsoft Office PowerPoint</Application>
  <PresentationFormat>Widescreen</PresentationFormat>
  <Paragraphs>199</Paragraphs>
  <Slides>38</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38</vt:i4>
      </vt:variant>
    </vt:vector>
  </HeadingPairs>
  <TitlesOfParts>
    <vt:vector size="45" baseType="lpstr">
      <vt:lpstr>Arial</vt:lpstr>
      <vt:lpstr>Calibri</vt:lpstr>
      <vt:lpstr>Calibri Light</vt:lpstr>
      <vt:lpstr>Palatino Linotype</vt:lpstr>
      <vt:lpstr>proximanova</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Exton Class</dc:creator>
  <cp:lastModifiedBy>Exton Class</cp:lastModifiedBy>
  <cp:revision>1</cp:revision>
  <dcterms:created xsi:type="dcterms:W3CDTF">2023-02-19T17:11:23Z</dcterms:created>
  <dcterms:modified xsi:type="dcterms:W3CDTF">2023-02-19T17:11:45Z</dcterms:modified>
</cp:coreProperties>
</file>