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00" r:id="rId3"/>
    <p:sldId id="601" r:id="rId4"/>
    <p:sldId id="257" r:id="rId5"/>
    <p:sldId id="258" r:id="rId6"/>
    <p:sldId id="260" r:id="rId7"/>
    <p:sldId id="259" r:id="rId8"/>
    <p:sldId id="261" r:id="rId9"/>
    <p:sldId id="263" r:id="rId10"/>
    <p:sldId id="262" r:id="rId11"/>
    <p:sldId id="264" r:id="rId12"/>
    <p:sldId id="268" r:id="rId13"/>
    <p:sldId id="265" r:id="rId14"/>
    <p:sldId id="266" r:id="rId15"/>
    <p:sldId id="267" r:id="rId16"/>
    <p:sldId id="270" r:id="rId17"/>
    <p:sldId id="272" r:id="rId18"/>
    <p:sldId id="273" r:id="rId19"/>
    <p:sldId id="274" r:id="rId20"/>
    <p:sldId id="276" r:id="rId21"/>
    <p:sldId id="275" r:id="rId22"/>
    <p:sldId id="271" r:id="rId23"/>
    <p:sldId id="278" r:id="rId24"/>
    <p:sldId id="280" r:id="rId25"/>
    <p:sldId id="289" r:id="rId26"/>
    <p:sldId id="281" r:id="rId27"/>
    <p:sldId id="283" r:id="rId28"/>
    <p:sldId id="282" r:id="rId29"/>
    <p:sldId id="284" r:id="rId30"/>
    <p:sldId id="287" r:id="rId31"/>
    <p:sldId id="285" r:id="rId32"/>
    <p:sldId id="290" r:id="rId33"/>
    <p:sldId id="291" r:id="rId34"/>
    <p:sldId id="292" r:id="rId35"/>
    <p:sldId id="293" r:id="rId36"/>
    <p:sldId id="294" r:id="rId37"/>
    <p:sldId id="296" r:id="rId38"/>
    <p:sldId id="297" r:id="rId39"/>
    <p:sldId id="295" r:id="rId40"/>
    <p:sldId id="298"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31BD-0F47-81A4-BB61-1A12C61978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CC772C-ED25-8F06-B5F0-CEA7D1BFF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6D41FB-427F-1242-2255-3313A318A13D}"/>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5C975CF4-F36D-6CD1-C6F1-331CBF0C2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EFC2A-8191-790B-28CE-82A96E69B831}"/>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250049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5DFA-98A3-B84B-25EC-B37B8F32A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44335-D03E-571C-218C-A3F8F2B83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A1F9F-7942-36D4-5453-B9E122DA9BC3}"/>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56760F0C-FD3D-EF68-BE8D-FDED13EFB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F542A-37AF-8202-D280-FC3EA1ABD884}"/>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102548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11B60-2BD3-3CB8-8416-5A28EB998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BE6D-10C5-9251-5D12-E963FADD5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1F265-FED0-413D-B9C2-DE77982CAE1C}"/>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0EAE6AAA-5D97-C711-F669-9B296BB31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A1C46-E3CD-BC53-E77A-8B106B37337F}"/>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28948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ABFB85-2B09-43CD-9899-E8573B298B1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51425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831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BFB85-2B09-43CD-9899-E8573B298B1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478773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BFB85-2B09-43CD-9899-E8573B298B1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90371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BFB85-2B09-43CD-9899-E8573B298B1C}"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59720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BFB85-2B09-43CD-9899-E8573B298B1C}"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406654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FB85-2B09-43CD-9899-E8573B298B1C}"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2560970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802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6DFD-3205-80C7-F466-690B1B6F9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F8299-8807-508A-D1DC-3670DB754B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E35DF-8342-EAF8-4417-4785E4764F0B}"/>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B8907049-54E4-253F-CC47-25BF594F2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338F6-ED31-42C2-A7C8-1FD79972A389}"/>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798348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4ABFB85-2B09-43CD-9899-E8573B298B1C}"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172932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020949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BFB85-2B09-43CD-9899-E8573B298B1C}"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F9DFB-A618-4065-9AC2-B4BBCDDB80E5}" type="slidenum">
              <a:rPr lang="en-US" smtClean="0"/>
              <a:t>‹#›</a:t>
            </a:fld>
            <a:endParaRPr lang="en-US"/>
          </a:p>
        </p:txBody>
      </p:sp>
    </p:spTree>
    <p:extLst>
      <p:ext uri="{BB962C8B-B14F-4D97-AF65-F5344CB8AC3E}">
        <p14:creationId xmlns:p14="http://schemas.microsoft.com/office/powerpoint/2010/main" val="383790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A8BDB-ED33-BFBC-12D2-455126D0C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346DC-0EF1-AC63-7373-87BABD3EF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1E99E-B514-D6CF-434D-6E99AB175564}"/>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D3CEDF0A-53FC-5763-2A8C-311784CB9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FF0B2-BC7D-6653-7238-D2946C3A0D82}"/>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329143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83A4-A462-74E1-5388-4FD32605D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C773E-E9FC-1446-A032-69E0111AA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466D50-2931-5E7E-F1B3-EFFD62F3D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31821-AF03-179C-D8B4-2454A643A0D9}"/>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6" name="Footer Placeholder 5">
            <a:extLst>
              <a:ext uri="{FF2B5EF4-FFF2-40B4-BE49-F238E27FC236}">
                <a16:creationId xmlns:a16="http://schemas.microsoft.com/office/drawing/2014/main" id="{80773366-2CAA-C1EE-A665-BCB9726F9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586E4-96B8-454D-BD97-D329AEE9009C}"/>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9437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A112-FA43-A3E9-7C1B-BDC93BB6A6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78709-A213-0B11-1A6B-6132F0AA7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5C7BB-87BF-D72A-0982-26EB4A9B4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FAD03-D8EB-1760-22A5-275387917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EA393-70A1-DE49-57E7-0111CEAECE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C8AB9-9BA3-799E-7EB2-D9000210C7AD}"/>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8" name="Footer Placeholder 7">
            <a:extLst>
              <a:ext uri="{FF2B5EF4-FFF2-40B4-BE49-F238E27FC236}">
                <a16:creationId xmlns:a16="http://schemas.microsoft.com/office/drawing/2014/main" id="{FE26C762-BBE9-D15B-58D3-DDC856BEA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E05272-60EC-FB6D-6AE2-26A7DA0EA62C}"/>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384937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E49D-7E7E-770E-75ED-8E97F61D8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A3B9A-A242-7191-FA85-92F595BD93BA}"/>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4" name="Footer Placeholder 3">
            <a:extLst>
              <a:ext uri="{FF2B5EF4-FFF2-40B4-BE49-F238E27FC236}">
                <a16:creationId xmlns:a16="http://schemas.microsoft.com/office/drawing/2014/main" id="{07380A3B-C2CC-2496-CA8D-A155730C99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4C48E-386C-3E6E-618C-A7E77B8EB626}"/>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167164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6D0EA-38A3-3F64-E70F-FF15115B7729}"/>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3" name="Footer Placeholder 2">
            <a:extLst>
              <a:ext uri="{FF2B5EF4-FFF2-40B4-BE49-F238E27FC236}">
                <a16:creationId xmlns:a16="http://schemas.microsoft.com/office/drawing/2014/main" id="{742CE221-DF65-8977-B9DE-59A818614A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97FE3-168B-1D06-97BC-631DF56A2CD6}"/>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220065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1923-26A6-6062-84E0-1CFCBC7370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E77FB1-79B1-6B7E-8AA8-B0C31D38FA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8F903-485E-3E90-AD80-A2D706A4C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E69C2-9996-B1A9-8C0F-84FF09E68DC2}"/>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6" name="Footer Placeholder 5">
            <a:extLst>
              <a:ext uri="{FF2B5EF4-FFF2-40B4-BE49-F238E27FC236}">
                <a16:creationId xmlns:a16="http://schemas.microsoft.com/office/drawing/2014/main" id="{B4109E6E-B4C2-1C5F-3EB2-AE1CB9623E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4193B-28C3-CAD5-4DBA-ABE45D81914D}"/>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191895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E29F-BDB5-8757-6620-8B45C1B7C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2C3943-2DC8-A772-43A0-DFDBCE82C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203EC8-3096-96F8-6D54-7BEEB91A1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BD6E8-2F98-0167-9441-805783C8AE34}"/>
              </a:ext>
            </a:extLst>
          </p:cNvPr>
          <p:cNvSpPr>
            <a:spLocks noGrp="1"/>
          </p:cNvSpPr>
          <p:nvPr>
            <p:ph type="dt" sz="half" idx="10"/>
          </p:nvPr>
        </p:nvSpPr>
        <p:spPr/>
        <p:txBody>
          <a:bodyPr/>
          <a:lstStyle/>
          <a:p>
            <a:fld id="{2DD16298-6747-4C9D-89BB-9CD25712D684}" type="datetimeFigureOut">
              <a:rPr lang="en-US" smtClean="0"/>
              <a:t>11/6/2022</a:t>
            </a:fld>
            <a:endParaRPr lang="en-US"/>
          </a:p>
        </p:txBody>
      </p:sp>
      <p:sp>
        <p:nvSpPr>
          <p:cNvPr id="6" name="Footer Placeholder 5">
            <a:extLst>
              <a:ext uri="{FF2B5EF4-FFF2-40B4-BE49-F238E27FC236}">
                <a16:creationId xmlns:a16="http://schemas.microsoft.com/office/drawing/2014/main" id="{C0ED9253-5241-91C4-47B2-AF9F17667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0564E-78EC-B179-060D-E3C7284EF8B8}"/>
              </a:ext>
            </a:extLst>
          </p:cNvPr>
          <p:cNvSpPr>
            <a:spLocks noGrp="1"/>
          </p:cNvSpPr>
          <p:nvPr>
            <p:ph type="sldNum" sz="quarter" idx="12"/>
          </p:nvPr>
        </p:nvSpPr>
        <p:spPr/>
        <p:txBody>
          <a:bodyPr/>
          <a:lstStyle/>
          <a:p>
            <a:fld id="{DF401F7C-E5E2-421F-820F-3F73FFF9BEEC}" type="slidenum">
              <a:rPr lang="en-US" smtClean="0"/>
              <a:t>‹#›</a:t>
            </a:fld>
            <a:endParaRPr lang="en-US"/>
          </a:p>
        </p:txBody>
      </p:sp>
    </p:spTree>
    <p:extLst>
      <p:ext uri="{BB962C8B-B14F-4D97-AF65-F5344CB8AC3E}">
        <p14:creationId xmlns:p14="http://schemas.microsoft.com/office/powerpoint/2010/main" val="361934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0F8CB-68F0-422F-C856-9326A73F5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99828-0558-CFD0-CC16-1B9539582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0B517-9168-73E8-F428-44FC41FDC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16298-6747-4C9D-89BB-9CD25712D684}" type="datetimeFigureOut">
              <a:rPr lang="en-US" smtClean="0"/>
              <a:t>11/6/2022</a:t>
            </a:fld>
            <a:endParaRPr lang="en-US"/>
          </a:p>
        </p:txBody>
      </p:sp>
      <p:sp>
        <p:nvSpPr>
          <p:cNvPr id="5" name="Footer Placeholder 4">
            <a:extLst>
              <a:ext uri="{FF2B5EF4-FFF2-40B4-BE49-F238E27FC236}">
                <a16:creationId xmlns:a16="http://schemas.microsoft.com/office/drawing/2014/main" id="{CAB811BD-BCAE-2DCD-E83D-6A73BA295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30C655-6989-EB13-2087-C85BCFFDF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01F7C-E5E2-421F-820F-3F73FFF9BEEC}" type="slidenum">
              <a:rPr lang="en-US" smtClean="0"/>
              <a:t>‹#›</a:t>
            </a:fld>
            <a:endParaRPr lang="en-US"/>
          </a:p>
        </p:txBody>
      </p:sp>
    </p:spTree>
    <p:extLst>
      <p:ext uri="{BB962C8B-B14F-4D97-AF65-F5344CB8AC3E}">
        <p14:creationId xmlns:p14="http://schemas.microsoft.com/office/powerpoint/2010/main" val="279666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4ABFB85-2B09-43CD-9899-E8573B298B1C}" type="datetimeFigureOut">
              <a:rPr lang="en-US" smtClean="0"/>
              <a:t>11/5/2022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7DF9DFB-A618-4065-9AC2-B4BBCDDB80E5}" type="slidenum">
              <a:rPr lang="en-US" smtClean="0"/>
              <a:t>‹#›</a:t>
            </a:fld>
            <a:endParaRPr lang="en-US"/>
          </a:p>
        </p:txBody>
      </p:sp>
    </p:spTree>
    <p:extLst>
      <p:ext uri="{BB962C8B-B14F-4D97-AF65-F5344CB8AC3E}">
        <p14:creationId xmlns:p14="http://schemas.microsoft.com/office/powerpoint/2010/main" val="6399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B9255E-7DC4-47F9-BC8C-79645EBBB58C}"/>
              </a:ext>
            </a:extLst>
          </p:cNvPr>
          <p:cNvSpPr txBox="1"/>
          <p:nvPr/>
        </p:nvSpPr>
        <p:spPr>
          <a:xfrm>
            <a:off x="740182" y="1701800"/>
            <a:ext cx="10597845" cy="30469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Sermon</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Calibri"/>
                <a:ea typeface="+mn-ea"/>
                <a:cs typeface="+mn-cs"/>
              </a:rPr>
              <a:t>“We are Brethren”</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white"/>
                </a:solidFill>
                <a:effectLst/>
                <a:uLnTx/>
                <a:uFillTx/>
                <a:latin typeface="Calibri"/>
                <a:ea typeface="+mn-ea"/>
                <a:cs typeface="+mn-cs"/>
              </a:rPr>
              <a:t>Jeff Smelser</a:t>
            </a:r>
          </a:p>
        </p:txBody>
      </p:sp>
    </p:spTree>
    <p:extLst>
      <p:ext uri="{BB962C8B-B14F-4D97-AF65-F5344CB8AC3E}">
        <p14:creationId xmlns:p14="http://schemas.microsoft.com/office/powerpoint/2010/main" val="78349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45:24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he sent his </a:t>
            </a: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brothers</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away, and as they departed, he said to them, “Do not quarrel on the journey.”</a:t>
            </a:r>
            <a:endParaRPr kumimoji="0" lang="en-US" sz="4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9260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813994"/>
            <a:ext cx="10849167" cy="46474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rPr>
              <a:t>Jacob/Israel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Reuben		Dan			Gad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Simeon		Naphtali		Asher	Benjamin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Levi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Judah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Issachar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Zebulun</a:t>
            </a: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10F4A9E-E694-F95A-1D96-F7BBA58F41C7}"/>
              </a:ext>
            </a:extLst>
          </p:cNvPr>
          <p:cNvSpPr txBox="1"/>
          <p:nvPr/>
        </p:nvSpPr>
        <p:spPr>
          <a:xfrm>
            <a:off x="639332" y="2523744"/>
            <a:ext cx="98579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Leah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Bilhah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err="1">
                <a:ln>
                  <a:noFill/>
                </a:ln>
                <a:solidFill>
                  <a:prstClr val="black"/>
                </a:solidFill>
                <a:effectLst/>
                <a:uLnTx/>
                <a:uFillTx/>
                <a:latin typeface="Calibri" panose="020F0502020204030204"/>
                <a:ea typeface="+mn-ea"/>
                <a:cs typeface="+mn-cs"/>
              </a:rPr>
              <a:t>Zilpah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Rachel</a:t>
            </a:r>
          </a:p>
        </p:txBody>
      </p:sp>
      <p:sp>
        <p:nvSpPr>
          <p:cNvPr id="3" name="TextBox 2">
            <a:extLst>
              <a:ext uri="{FF2B5EF4-FFF2-40B4-BE49-F238E27FC236}">
                <a16:creationId xmlns:a16="http://schemas.microsoft.com/office/drawing/2014/main" id="{48E8E76F-4D9C-3F3F-52A4-86D4DBD4C502}"/>
              </a:ext>
            </a:extLst>
          </p:cNvPr>
          <p:cNvSpPr txBox="1"/>
          <p:nvPr/>
        </p:nvSpPr>
        <p:spPr>
          <a:xfrm>
            <a:off x="3127248" y="4974336"/>
            <a:ext cx="88331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Gen. 46:27  …</a:t>
            </a:r>
            <a:r>
              <a:rPr kumimoji="0" lang="en-US" sz="40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all the people of the house of Jacob, who came to Egypt, were seventy</a:t>
            </a:r>
            <a:endParaRPr kumimoji="0" lang="en-US" sz="4000" b="0" i="1"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503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2:11 (KJV)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it came to pass in those days, when Moses was grown, that he went out unto his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brethren</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looked on their burdens: and he spied an Egyptian smiting an Hebrew,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one of his brethren</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4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6712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813994"/>
            <a:ext cx="10849167" cy="46474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rPr>
              <a:t>Jacob/Israel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Reuben		Dan			Gad		Joseph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Simeon		Naphtali		Asher	Benjamin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Levi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Judah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Issachar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Zebulun</a:t>
            </a: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10F4A9E-E694-F95A-1D96-F7BBA58F41C7}"/>
              </a:ext>
            </a:extLst>
          </p:cNvPr>
          <p:cNvSpPr txBox="1"/>
          <p:nvPr/>
        </p:nvSpPr>
        <p:spPr>
          <a:xfrm>
            <a:off x="639332" y="2523744"/>
            <a:ext cx="98579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Leah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Bilhah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err="1">
                <a:ln>
                  <a:noFill/>
                </a:ln>
                <a:solidFill>
                  <a:prstClr val="black"/>
                </a:solidFill>
                <a:effectLst/>
                <a:uLnTx/>
                <a:uFillTx/>
                <a:latin typeface="Calibri" panose="020F0502020204030204"/>
                <a:ea typeface="+mn-ea"/>
                <a:cs typeface="+mn-cs"/>
              </a:rPr>
              <a:t>Zilpah</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sng" strike="noStrike" kern="1200" cap="none" spc="0" normalizeH="0" baseline="0" noProof="0" dirty="0">
                <a:ln>
                  <a:noFill/>
                </a:ln>
                <a:solidFill>
                  <a:prstClr val="black"/>
                </a:solidFill>
                <a:effectLst/>
                <a:uLnTx/>
                <a:uFillTx/>
                <a:latin typeface="Calibri" panose="020F0502020204030204"/>
                <a:ea typeface="+mn-ea"/>
                <a:cs typeface="+mn-cs"/>
              </a:rPr>
              <a:t>Rachel</a:t>
            </a:r>
          </a:p>
        </p:txBody>
      </p:sp>
    </p:spTree>
    <p:extLst>
      <p:ext uri="{BB962C8B-B14F-4D97-AF65-F5344CB8AC3E}">
        <p14:creationId xmlns:p14="http://schemas.microsoft.com/office/powerpoint/2010/main" val="266624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D5A12D-2FA5-9E14-2620-3E424F2E0A27}"/>
              </a:ext>
            </a:extLst>
          </p:cNvPr>
          <p:cNvPicPr>
            <a:picLocks noChangeAspect="1"/>
          </p:cNvPicPr>
          <p:nvPr/>
        </p:nvPicPr>
        <p:blipFill rotWithShape="1">
          <a:blip r:embed="rId2"/>
          <a:srcRect t="8789" r="70600" b="23167"/>
          <a:stretch/>
        </p:blipFill>
        <p:spPr>
          <a:xfrm>
            <a:off x="3017520" y="-54416"/>
            <a:ext cx="9272016" cy="6897698"/>
          </a:xfrm>
          <a:prstGeom prst="rect">
            <a:avLst/>
          </a:prstGeom>
        </p:spPr>
      </p:pic>
      <p:sp>
        <p:nvSpPr>
          <p:cNvPr id="4" name="TextBox 3">
            <a:extLst>
              <a:ext uri="{FF2B5EF4-FFF2-40B4-BE49-F238E27FC236}">
                <a16:creationId xmlns:a16="http://schemas.microsoft.com/office/drawing/2014/main" id="{8017FA61-4DF6-4D22-FC60-26CCB82E0861}"/>
              </a:ext>
            </a:extLst>
          </p:cNvPr>
          <p:cNvSpPr txBox="1"/>
          <p:nvPr/>
        </p:nvSpPr>
        <p:spPr>
          <a:xfrm>
            <a:off x="132347" y="577516"/>
            <a:ext cx="397601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3448577" y="1795706"/>
            <a:ext cx="259720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0"/>
                </a:solidFill>
                <a:effectLst/>
                <a:uLnTx/>
                <a:uFillTx/>
                <a:latin typeface="Calibri" panose="020F0502020204030204"/>
                <a:ea typeface="+mn-ea"/>
                <a:cs typeface="+mn-cs"/>
              </a:rPr>
              <a:t>Israel</a:t>
            </a:r>
            <a:endParaRPr kumimoji="0" lang="en-US" sz="4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42853B6-3DAD-C20F-CF1A-E1A7F0372BA9}"/>
              </a:ext>
            </a:extLst>
          </p:cNvPr>
          <p:cNvSpPr txBox="1"/>
          <p:nvPr/>
        </p:nvSpPr>
        <p:spPr>
          <a:xfrm>
            <a:off x="8895583" y="4262325"/>
            <a:ext cx="917458" cy="668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rPr>
              <a:t>Gad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301EE6D-87A9-D9D5-4E63-B3017AB5F9F3}"/>
              </a:ext>
            </a:extLst>
          </p:cNvPr>
          <p:cNvSpPr txBox="1"/>
          <p:nvPr/>
        </p:nvSpPr>
        <p:spPr>
          <a:xfrm rot="17883482">
            <a:off x="6908751" y="1314950"/>
            <a:ext cx="13432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Asher</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0216A9B-61D8-EF28-DE52-7EA95999798C}"/>
              </a:ext>
            </a:extLst>
          </p:cNvPr>
          <p:cNvSpPr txBox="1"/>
          <p:nvPr/>
        </p:nvSpPr>
        <p:spPr>
          <a:xfrm rot="17977615">
            <a:off x="7383434" y="985766"/>
            <a:ext cx="196665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Naphtali</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5D8524F-5F3A-985B-F19C-43139DBB6439}"/>
              </a:ext>
            </a:extLst>
          </p:cNvPr>
          <p:cNvSpPr txBox="1"/>
          <p:nvPr/>
        </p:nvSpPr>
        <p:spPr>
          <a:xfrm>
            <a:off x="7298062" y="4954262"/>
            <a:ext cx="162533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Benjamin</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5F8C798-0228-BCE3-850C-E175F9A45D19}"/>
              </a:ext>
            </a:extLst>
          </p:cNvPr>
          <p:cNvSpPr txBox="1"/>
          <p:nvPr/>
        </p:nvSpPr>
        <p:spPr>
          <a:xfrm rot="3425314">
            <a:off x="5928034" y="4643366"/>
            <a:ext cx="11101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Dan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82D77217-73A4-CAE8-768D-FB273B58534A}"/>
              </a:ext>
            </a:extLst>
          </p:cNvPr>
          <p:cNvSpPr txBox="1"/>
          <p:nvPr/>
        </p:nvSpPr>
        <p:spPr>
          <a:xfrm>
            <a:off x="5304670" y="6289286"/>
            <a:ext cx="162533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Simeon</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D3A2529-1EBE-5E08-3E9B-733CE8F6E1E6}"/>
              </a:ext>
            </a:extLst>
          </p:cNvPr>
          <p:cNvSpPr txBox="1"/>
          <p:nvPr/>
        </p:nvSpPr>
        <p:spPr>
          <a:xfrm>
            <a:off x="6213807" y="5585198"/>
            <a:ext cx="13432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Judah</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AD09FD5-A0CF-8F40-72B3-F7525CAE077A}"/>
              </a:ext>
            </a:extLst>
          </p:cNvPr>
          <p:cNvSpPr txBox="1"/>
          <p:nvPr/>
        </p:nvSpPr>
        <p:spPr>
          <a:xfrm>
            <a:off x="8789563" y="5640062"/>
            <a:ext cx="178786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Reuben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6AAC3E1-1DBE-EB09-0803-E137DD13C8F2}"/>
              </a:ext>
            </a:extLst>
          </p:cNvPr>
          <p:cNvSpPr txBox="1"/>
          <p:nvPr/>
        </p:nvSpPr>
        <p:spPr>
          <a:xfrm>
            <a:off x="7399675" y="2421374"/>
            <a:ext cx="178786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Issachar</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5F44C456-0719-FDDA-A881-F171A8442E1C}"/>
              </a:ext>
            </a:extLst>
          </p:cNvPr>
          <p:cNvSpPr txBox="1"/>
          <p:nvPr/>
        </p:nvSpPr>
        <p:spPr>
          <a:xfrm rot="20253315">
            <a:off x="6901053" y="2087283"/>
            <a:ext cx="216331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Zebulun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F4A7997-096E-C15A-AF89-23E20DA114EB}"/>
              </a:ext>
            </a:extLst>
          </p:cNvPr>
          <p:cNvSpPr txBox="1"/>
          <p:nvPr/>
        </p:nvSpPr>
        <p:spPr>
          <a:xfrm>
            <a:off x="6557098" y="3276193"/>
            <a:ext cx="22734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Manasseh</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E0E6774-22B9-F731-9BA6-8363A6297200}"/>
              </a:ext>
            </a:extLst>
          </p:cNvPr>
          <p:cNvSpPr txBox="1"/>
          <p:nvPr/>
        </p:nvSpPr>
        <p:spPr>
          <a:xfrm>
            <a:off x="6709498" y="4269841"/>
            <a:ext cx="22734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Ephraim</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F686C6B8-C6C2-750A-1C54-DBB39FC3AD1B}"/>
              </a:ext>
            </a:extLst>
          </p:cNvPr>
          <p:cNvSpPr txBox="1"/>
          <p:nvPr/>
        </p:nvSpPr>
        <p:spPr>
          <a:xfrm>
            <a:off x="18968" y="2922955"/>
            <a:ext cx="5896997" cy="2400657"/>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Judges 21:6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 sons of Israel were sorry for </a:t>
            </a:r>
            <a:r>
              <a:rPr kumimoji="0" lang="en-US" sz="30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their brother Benjamin</a:t>
            </a:r>
            <a:r>
              <a:rPr kumimoji="0" lang="en-US" sz="30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said, “Today one tribe is cut off from Israel!”</a:t>
            </a:r>
            <a:endParaRPr kumimoji="0" lang="en-US" sz="3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23400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314549"/>
            <a:ext cx="10849167"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Varying scope of “brotherhood”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all Israel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just your tribe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Edomites are brothers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New Testament: Fellow Israelites are “brethren”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watch what happens…</a:t>
            </a:r>
          </a:p>
        </p:txBody>
      </p:sp>
    </p:spTree>
    <p:extLst>
      <p:ext uri="{BB962C8B-B14F-4D97-AF65-F5344CB8AC3E}">
        <p14:creationId xmlns:p14="http://schemas.microsoft.com/office/powerpoint/2010/main" val="30335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314549"/>
            <a:ext cx="108491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watch what happens…</a:t>
            </a:r>
          </a:p>
        </p:txBody>
      </p:sp>
      <p:sp>
        <p:nvSpPr>
          <p:cNvPr id="3" name="TextBox 2">
            <a:extLst>
              <a:ext uri="{FF2B5EF4-FFF2-40B4-BE49-F238E27FC236}">
                <a16:creationId xmlns:a16="http://schemas.microsoft.com/office/drawing/2014/main" id="{EF32D66F-40E6-2308-1502-12372B306957}"/>
              </a:ext>
            </a:extLst>
          </p:cNvPr>
          <p:cNvSpPr txBox="1"/>
          <p:nvPr/>
        </p:nvSpPr>
        <p:spPr>
          <a:xfrm>
            <a:off x="2112135" y="2072200"/>
            <a:ext cx="825535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15 </a:t>
            </a: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23 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they sent this letter by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apostles and the brethren who are elders, </a:t>
            </a:r>
            <a:r>
              <a:rPr kumimoji="0" lang="en-US" sz="32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to the brethren in Antioch and Syria and Cilicia who are from the Gentiles</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Greetings.”</a:t>
            </a:r>
          </a:p>
        </p:txBody>
      </p:sp>
    </p:spTree>
    <p:extLst>
      <p:ext uri="{BB962C8B-B14F-4D97-AF65-F5344CB8AC3E}">
        <p14:creationId xmlns:p14="http://schemas.microsoft.com/office/powerpoint/2010/main" val="887821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314549"/>
            <a:ext cx="108491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watch what happens…</a:t>
            </a:r>
          </a:p>
        </p:txBody>
      </p:sp>
      <p:sp>
        <p:nvSpPr>
          <p:cNvPr id="3" name="TextBox 2">
            <a:extLst>
              <a:ext uri="{FF2B5EF4-FFF2-40B4-BE49-F238E27FC236}">
                <a16:creationId xmlns:a16="http://schemas.microsoft.com/office/drawing/2014/main" id="{EF32D66F-40E6-2308-1502-12372B306957}"/>
              </a:ext>
            </a:extLst>
          </p:cNvPr>
          <p:cNvSpPr txBox="1"/>
          <p:nvPr/>
        </p:nvSpPr>
        <p:spPr>
          <a:xfrm>
            <a:off x="2112135" y="2072200"/>
            <a:ext cx="9847254"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Israel in the flesh – Paul’s fleshly brothers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 brothers in Christ become primary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Acts 17	Jews, brethren in the flesh, opposed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“brethren,” primarily Gentiles, aided Paul</a:t>
            </a:r>
          </a:p>
        </p:txBody>
      </p:sp>
    </p:spTree>
    <p:extLst>
      <p:ext uri="{BB962C8B-B14F-4D97-AF65-F5344CB8AC3E}">
        <p14:creationId xmlns:p14="http://schemas.microsoft.com/office/powerpoint/2010/main" val="14415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314549"/>
            <a:ext cx="108491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watch what happens…</a:t>
            </a:r>
          </a:p>
        </p:txBody>
      </p:sp>
      <p:sp>
        <p:nvSpPr>
          <p:cNvPr id="2" name="Oval 1">
            <a:extLst>
              <a:ext uri="{FF2B5EF4-FFF2-40B4-BE49-F238E27FC236}">
                <a16:creationId xmlns:a16="http://schemas.microsoft.com/office/drawing/2014/main" id="{6493326E-1F5F-ADCD-F027-396BAC08E88A}"/>
              </a:ext>
            </a:extLst>
          </p:cNvPr>
          <p:cNvSpPr/>
          <p:nvPr/>
        </p:nvSpPr>
        <p:spPr>
          <a:xfrm>
            <a:off x="3509789" y="3294415"/>
            <a:ext cx="3000778" cy="3374265"/>
          </a:xfrm>
          <a:prstGeom prst="ellipse">
            <a:avLst/>
          </a:prstGeom>
          <a:solidFill>
            <a:srgbClr val="00B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Paul’s fleshly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Israelites</a:t>
            </a:r>
          </a:p>
        </p:txBody>
      </p:sp>
      <p:sp>
        <p:nvSpPr>
          <p:cNvPr id="5" name="Oval 4">
            <a:extLst>
              <a:ext uri="{FF2B5EF4-FFF2-40B4-BE49-F238E27FC236}">
                <a16:creationId xmlns:a16="http://schemas.microsoft.com/office/drawing/2014/main" id="{4756B3D7-0B4F-CED5-8245-40396B55C6EB}"/>
              </a:ext>
            </a:extLst>
          </p:cNvPr>
          <p:cNvSpPr/>
          <p:nvPr/>
        </p:nvSpPr>
        <p:spPr>
          <a:xfrm>
            <a:off x="5630874" y="3292267"/>
            <a:ext cx="3000778" cy="3374265"/>
          </a:xfrm>
          <a:prstGeom prst="ellipse">
            <a:avLst/>
          </a:prstGeom>
          <a:solidFill>
            <a:srgbClr val="C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Paul’s Spiritual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those in Christ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(Jews &amp; Gentiles)</a:t>
            </a:r>
          </a:p>
        </p:txBody>
      </p:sp>
      <p:sp>
        <p:nvSpPr>
          <p:cNvPr id="8" name="TextBox 7">
            <a:extLst>
              <a:ext uri="{FF2B5EF4-FFF2-40B4-BE49-F238E27FC236}">
                <a16:creationId xmlns:a16="http://schemas.microsoft.com/office/drawing/2014/main" id="{83C9D007-57EF-CD47-72F2-7F91B038FCED}"/>
              </a:ext>
            </a:extLst>
          </p:cNvPr>
          <p:cNvSpPr txBox="1"/>
          <p:nvPr/>
        </p:nvSpPr>
        <p:spPr>
          <a:xfrm>
            <a:off x="2560320" y="2103513"/>
            <a:ext cx="687910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Colossians 1:2</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To the saints and faithful </a:t>
            </a:r>
            <a:r>
              <a:rPr kumimoji="0" lang="en-US" sz="2800" b="1" i="1"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brethren in Christ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who are at Colossae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354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1" nodeType="clickEffect">
                                  <p:stCondLst>
                                    <p:cond delay="0"/>
                                  </p:stCondLst>
                                  <p:childTnLst>
                                    <p:animScale>
                                      <p:cBhvr>
                                        <p:cTn id="14"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5" name="Oval 4">
            <a:extLst>
              <a:ext uri="{FF2B5EF4-FFF2-40B4-BE49-F238E27FC236}">
                <a16:creationId xmlns:a16="http://schemas.microsoft.com/office/drawing/2014/main" id="{4756B3D7-0B4F-CED5-8245-40396B55C6EB}"/>
              </a:ext>
            </a:extLst>
          </p:cNvPr>
          <p:cNvSpPr/>
          <p:nvPr/>
        </p:nvSpPr>
        <p:spPr>
          <a:xfrm>
            <a:off x="4888751" y="2444128"/>
            <a:ext cx="4501167" cy="5061398"/>
          </a:xfrm>
          <a:prstGeom prst="ellipse">
            <a:avLst/>
          </a:prstGeom>
          <a:solidFill>
            <a:srgbClr val="C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rPr>
              <a:t>Our Spiritual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those in Christ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rPr>
              <a:t>(Jews &amp; Gentiles)</a:t>
            </a:r>
          </a:p>
        </p:txBody>
      </p:sp>
      <p:sp>
        <p:nvSpPr>
          <p:cNvPr id="7" name="TextBox 6">
            <a:extLst>
              <a:ext uri="{FF2B5EF4-FFF2-40B4-BE49-F238E27FC236}">
                <a16:creationId xmlns:a16="http://schemas.microsoft.com/office/drawing/2014/main" id="{258A2BE0-5601-05E0-CD2B-6D3F735225FA}"/>
              </a:ext>
            </a:extLst>
          </p:cNvPr>
          <p:cNvSpPr txBox="1"/>
          <p:nvPr/>
        </p:nvSpPr>
        <p:spPr>
          <a:xfrm>
            <a:off x="103031" y="1206253"/>
            <a:ext cx="478572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12:10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 devoted to one another in brotherly love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TextBox 8">
            <a:extLst>
              <a:ext uri="{FF2B5EF4-FFF2-40B4-BE49-F238E27FC236}">
                <a16:creationId xmlns:a16="http://schemas.microsoft.com/office/drawing/2014/main" id="{026311E5-9604-25DD-331F-15588981B721}"/>
              </a:ext>
            </a:extLst>
          </p:cNvPr>
          <p:cNvSpPr txBox="1"/>
          <p:nvPr/>
        </p:nvSpPr>
        <p:spPr>
          <a:xfrm>
            <a:off x="113762" y="2607899"/>
            <a:ext cx="478572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1:22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Since you have in obedience purified your souls for a sincere love of the brethren, fervently love one another from the heart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9B05C00E-FB2E-E5EB-4C7E-32BDDA2A784C}"/>
              </a:ext>
            </a:extLst>
          </p:cNvPr>
          <p:cNvSpPr txBox="1"/>
          <p:nvPr/>
        </p:nvSpPr>
        <p:spPr>
          <a:xfrm>
            <a:off x="124493" y="5323197"/>
            <a:ext cx="478572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Peter 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…let all be harmonious, sympathetic, brotherly…</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43896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the languages of the Bible, plural “brothers” often = “siblings”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(some translations are adding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and sisters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Mark 3:31</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ff</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His mother and His brothers came, and while standing outside they sent word to Him, calling for Him.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crowd was sitting around Him, and they said to Him, “Behold, Your mother and Your brothers are outside looking for You.”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Answering them, He said, “Who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looking around at those who were sitting around Him, He said, “Here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whoever does the will of God, this is My brother, and sister, and mother.”</a:t>
            </a:r>
          </a:p>
        </p:txBody>
      </p:sp>
    </p:spTree>
    <p:extLst>
      <p:ext uri="{BB962C8B-B14F-4D97-AF65-F5344CB8AC3E}">
        <p14:creationId xmlns:p14="http://schemas.microsoft.com/office/powerpoint/2010/main" val="421105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5" name="Oval 4">
            <a:extLst>
              <a:ext uri="{FF2B5EF4-FFF2-40B4-BE49-F238E27FC236}">
                <a16:creationId xmlns:a16="http://schemas.microsoft.com/office/drawing/2014/main" id="{4756B3D7-0B4F-CED5-8245-40396B55C6EB}"/>
              </a:ext>
            </a:extLst>
          </p:cNvPr>
          <p:cNvSpPr/>
          <p:nvPr/>
        </p:nvSpPr>
        <p:spPr>
          <a:xfrm>
            <a:off x="4888751" y="2444128"/>
            <a:ext cx="4501167" cy="5061398"/>
          </a:xfrm>
          <a:prstGeom prst="ellipse">
            <a:avLst/>
          </a:prstGeom>
          <a:solidFill>
            <a:srgbClr val="C000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rPr>
              <a:t>Our Spiritual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those in Christ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Calibri" panose="020F0502020204030204"/>
                <a:ea typeface="+mn-ea"/>
                <a:cs typeface="+mn-cs"/>
              </a:rPr>
              <a:t>(Jews &amp; Gentiles)</a:t>
            </a:r>
          </a:p>
        </p:txBody>
      </p:sp>
      <p:sp>
        <p:nvSpPr>
          <p:cNvPr id="7" name="TextBox 6">
            <a:extLst>
              <a:ext uri="{FF2B5EF4-FFF2-40B4-BE49-F238E27FC236}">
                <a16:creationId xmlns:a16="http://schemas.microsoft.com/office/drawing/2014/main" id="{258A2BE0-5601-05E0-CD2B-6D3F735225FA}"/>
              </a:ext>
            </a:extLst>
          </p:cNvPr>
          <p:cNvSpPr txBox="1"/>
          <p:nvPr/>
        </p:nvSpPr>
        <p:spPr>
          <a:xfrm>
            <a:off x="103031" y="1206253"/>
            <a:ext cx="478572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John 4:21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one who loves God should love his brother also</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TextBox 8">
            <a:extLst>
              <a:ext uri="{FF2B5EF4-FFF2-40B4-BE49-F238E27FC236}">
                <a16:creationId xmlns:a16="http://schemas.microsoft.com/office/drawing/2014/main" id="{026311E5-9604-25DD-331F-15588981B721}"/>
              </a:ext>
            </a:extLst>
          </p:cNvPr>
          <p:cNvSpPr txBox="1"/>
          <p:nvPr/>
        </p:nvSpPr>
        <p:spPr>
          <a:xfrm>
            <a:off x="113762" y="2607899"/>
            <a:ext cx="478572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James 5:19-20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My brethren, if any among you strays from the truth, and one turns him back, let him know that he who turns a sinner from the error of his way will save his soul from death and will cover a multitude of sins.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19997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 (NASB)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15 </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if your brother sins, go and show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his fault in private; if he listens to you, you have gained your brother.” </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2474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Palatino Linotype" panose="02040502050505030304" pitchFamily="18" charset="0"/>
                <a:ea typeface="+mn-ea"/>
                <a:cs typeface="+mn-cs"/>
              </a:rPr>
              <a:t>15 </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“Now if your brother sins </a:t>
            </a:r>
            <a:r>
              <a:rPr kumimoji="0" lang="en-US" sz="32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against you</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go and show him his fault in private; if he listens to you, you have gained your brother.” </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21157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(ESV)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your brother sins against you, go and tell him his fault, between you and him alone. If he listens to you, you have gained your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24979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8459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C9BDCD22-472A-4768-7BC4-0C279FCDAAAF}"/>
              </a:ext>
            </a:extLst>
          </p:cNvPr>
          <p:cNvSpPr txBox="1"/>
          <p:nvPr/>
        </p:nvSpPr>
        <p:spPr>
          <a:xfrm>
            <a:off x="3477296" y="2485623"/>
            <a:ext cx="4687910" cy="2800767"/>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Mistake of Looking at a Biblical Instruction as an Isolated Rule</a:t>
            </a:r>
          </a:p>
        </p:txBody>
      </p:sp>
    </p:spTree>
    <p:extLst>
      <p:ext uri="{BB962C8B-B14F-4D97-AF65-F5344CB8AC3E}">
        <p14:creationId xmlns:p14="http://schemas.microsoft.com/office/powerpoint/2010/main" val="327965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C9BDCD22-472A-4768-7BC4-0C279FCDAAAF}"/>
              </a:ext>
            </a:extLst>
          </p:cNvPr>
          <p:cNvSpPr txBox="1"/>
          <p:nvPr/>
        </p:nvSpPr>
        <p:spPr>
          <a:xfrm>
            <a:off x="3477296" y="2485623"/>
            <a:ext cx="4687910" cy="2123658"/>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Pharisaic</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8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gained thy brother</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41938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5" name="&quot;Not Allowed&quot; Symbol 4">
            <a:extLst>
              <a:ext uri="{FF2B5EF4-FFF2-40B4-BE49-F238E27FC236}">
                <a16:creationId xmlns:a16="http://schemas.microsoft.com/office/drawing/2014/main" id="{248B4118-3F49-9428-BD72-7F83165E2E3D}"/>
              </a:ext>
            </a:extLst>
          </p:cNvPr>
          <p:cNvSpPr/>
          <p:nvPr/>
        </p:nvSpPr>
        <p:spPr>
          <a:xfrm>
            <a:off x="2236763" y="920462"/>
            <a:ext cx="3756074" cy="3553067"/>
          </a:xfrm>
          <a:prstGeom prst="noSmoking">
            <a:avLst>
              <a:gd name="adj" fmla="val 104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F342A71-A820-295B-0B5A-AA79752B18D2}"/>
              </a:ext>
            </a:extLst>
          </p:cNvPr>
          <p:cNvSpPr txBox="1"/>
          <p:nvPr/>
        </p:nvSpPr>
        <p:spPr>
          <a:xfrm rot="1525579">
            <a:off x="5390502" y="2485623"/>
            <a:ext cx="6567036" cy="1446550"/>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“Not applicable if there are no witnesses to the sin”</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 (ASV)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7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AF342A71-A820-295B-0B5A-AA79752B18D2}"/>
              </a:ext>
            </a:extLst>
          </p:cNvPr>
          <p:cNvSpPr txBox="1"/>
          <p:nvPr/>
        </p:nvSpPr>
        <p:spPr>
          <a:xfrm>
            <a:off x="3083401" y="4019002"/>
            <a:ext cx="6834322" cy="2123658"/>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But the passage doesn’t say </a:t>
            </a: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“Take one or two  witnesses”</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14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the languages of the Bible, plural “brothers” often = “siblings”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(some translations are adding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and sisters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Mark 3:31</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ff</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His mother and His brothers came, and while standing outside they sent word to Him, calling for Him.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crowd was sitting around Him, and they said to Him, “Behold, Your mother and Your brothers are outside looking for You.”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Answering them,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He said, “Who are My mother and My brothers?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looking around at those who were sitting around Him, He said, “Here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whoever does the will of God, this is My brother, and sister, and mother.”</a:t>
            </a:r>
          </a:p>
        </p:txBody>
      </p:sp>
    </p:spTree>
    <p:extLst>
      <p:ext uri="{BB962C8B-B14F-4D97-AF65-F5344CB8AC3E}">
        <p14:creationId xmlns:p14="http://schemas.microsoft.com/office/powerpoint/2010/main" val="2054743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one or two more</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p:txBody>
      </p:sp>
    </p:spTree>
    <p:extLst>
      <p:ext uri="{BB962C8B-B14F-4D97-AF65-F5344CB8AC3E}">
        <p14:creationId xmlns:p14="http://schemas.microsoft.com/office/powerpoint/2010/main" val="218479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one or two more</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32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that at the mouth of two witnesses or three every word may be established</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p:txBody>
      </p:sp>
    </p:spTree>
    <p:extLst>
      <p:ext uri="{BB962C8B-B14F-4D97-AF65-F5344CB8AC3E}">
        <p14:creationId xmlns:p14="http://schemas.microsoft.com/office/powerpoint/2010/main" val="450817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2" name="&quot;Not Allowed&quot; Symbol 1">
            <a:extLst>
              <a:ext uri="{FF2B5EF4-FFF2-40B4-BE49-F238E27FC236}">
                <a16:creationId xmlns:a16="http://schemas.microsoft.com/office/drawing/2014/main" id="{A5BF862A-05DD-BB2C-A864-45CED70ABAD1}"/>
              </a:ext>
            </a:extLst>
          </p:cNvPr>
          <p:cNvSpPr/>
          <p:nvPr/>
        </p:nvSpPr>
        <p:spPr>
          <a:xfrm>
            <a:off x="2236763" y="920462"/>
            <a:ext cx="3756074" cy="3553067"/>
          </a:xfrm>
          <a:prstGeom prst="noSmoking">
            <a:avLst>
              <a:gd name="adj" fmla="val 104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F0499D0-85CA-BE56-3659-967BDEF2562D}"/>
              </a:ext>
            </a:extLst>
          </p:cNvPr>
          <p:cNvSpPr txBox="1"/>
          <p:nvPr/>
        </p:nvSpPr>
        <p:spPr>
          <a:xfrm rot="1525579">
            <a:off x="5390502" y="2147069"/>
            <a:ext cx="6567036" cy="2123658"/>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rPr>
              <a:t>“‘witnesses’ has to mean the same thing as in Deuteronomy 19:15”</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4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1505243" y="2147068"/>
            <a:ext cx="10452295" cy="1692771"/>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Must we understand Jesus’ words in the same way?</a:t>
            </a:r>
          </a:p>
        </p:txBody>
      </p:sp>
    </p:spTree>
    <p:extLst>
      <p:ext uri="{BB962C8B-B14F-4D97-AF65-F5344CB8AC3E}">
        <p14:creationId xmlns:p14="http://schemas.microsoft.com/office/powerpoint/2010/main" val="11067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200329"/>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p:txBody>
      </p:sp>
      <p:sp>
        <p:nvSpPr>
          <p:cNvPr id="5" name="TextBox 4">
            <a:extLst>
              <a:ext uri="{FF2B5EF4-FFF2-40B4-BE49-F238E27FC236}">
                <a16:creationId xmlns:a16="http://schemas.microsoft.com/office/drawing/2014/main" id="{0C7D81AA-10FA-7130-EA1E-BBEE5F08B550}"/>
              </a:ext>
            </a:extLst>
          </p:cNvPr>
          <p:cNvSpPr txBox="1"/>
          <p:nvPr/>
        </p:nvSpPr>
        <p:spPr>
          <a:xfrm>
            <a:off x="858130" y="1527117"/>
            <a:ext cx="11226017" cy="5262979"/>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17:6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 the testimony of two witnesses or three witnesses, the condemned shall be put to death; he shall not be put to death on the testimony of only one witness.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19:15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single witness shall not rise up against a person regarding any wrongdoing or any sin that he commits; on the testimony of two or three witnesses a matter shall be confirmed.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Numbers 35:30</a:t>
            </a: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anyone kills a person, the murderer shall be put to death on the testimony of witnesses, but no person shall be put to death on the testimony of only one witness.</a:t>
            </a:r>
          </a:p>
        </p:txBody>
      </p:sp>
    </p:spTree>
    <p:extLst>
      <p:ext uri="{BB962C8B-B14F-4D97-AF65-F5344CB8AC3E}">
        <p14:creationId xmlns:p14="http://schemas.microsoft.com/office/powerpoint/2010/main" val="4117661945"/>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200329"/>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p:txBody>
      </p:sp>
      <p:sp>
        <p:nvSpPr>
          <p:cNvPr id="7" name="TextBox 6">
            <a:extLst>
              <a:ext uri="{FF2B5EF4-FFF2-40B4-BE49-F238E27FC236}">
                <a16:creationId xmlns:a16="http://schemas.microsoft.com/office/drawing/2014/main" id="{104A9477-F1FA-4C0A-F3BB-6E6548C7F57F}"/>
              </a:ext>
            </a:extLst>
          </p:cNvPr>
          <p:cNvSpPr txBox="1"/>
          <p:nvPr/>
        </p:nvSpPr>
        <p:spPr>
          <a:xfrm>
            <a:off x="703502" y="1692396"/>
            <a:ext cx="11255888" cy="3970318"/>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Could there be a circumstantial witness?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saw him in possession of the stolen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Could there be a witness who testifies to motive?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“I heard him say, ‘so-and-so should get what’s coming to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Could there be a character witness?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Could there be other kinds of witnesses?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defendant boasted that he had done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p>
        </p:txBody>
      </p:sp>
    </p:spTree>
    <p:extLst>
      <p:ext uri="{BB962C8B-B14F-4D97-AF65-F5344CB8AC3E}">
        <p14:creationId xmlns:p14="http://schemas.microsoft.com/office/powerpoint/2010/main" val="2870451877"/>
      </p:ext>
    </p:extLst>
  </p:cSld>
  <p:clrMapOvr>
    <a:masterClrMapping/>
  </p:clrMapOvr>
  <mc:AlternateContent xmlns:mc="http://schemas.openxmlformats.org/markup-compatibility/2006" xmlns:p159="http://schemas.microsoft.com/office/powerpoint/2015/09/main">
    <mc:Choice Requires="p159">
      <p:transition>
        <p159:morph option="byWor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DC5F8A-7683-A932-C904-98C1C39340F1}"/>
              </a:ext>
            </a:extLst>
          </p:cNvPr>
          <p:cNvSpPr/>
          <p:nvPr/>
        </p:nvSpPr>
        <p:spPr>
          <a:xfrm>
            <a:off x="703501" y="2524259"/>
            <a:ext cx="5104871" cy="45076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200329"/>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p:txBody>
      </p:sp>
      <p:sp>
        <p:nvSpPr>
          <p:cNvPr id="7" name="TextBox 6">
            <a:extLst>
              <a:ext uri="{FF2B5EF4-FFF2-40B4-BE49-F238E27FC236}">
                <a16:creationId xmlns:a16="http://schemas.microsoft.com/office/drawing/2014/main" id="{104A9477-F1FA-4C0A-F3BB-6E6548C7F57F}"/>
              </a:ext>
            </a:extLst>
          </p:cNvPr>
          <p:cNvSpPr txBox="1"/>
          <p:nvPr/>
        </p:nvSpPr>
        <p:spPr>
          <a:xfrm>
            <a:off x="855785" y="1544982"/>
            <a:ext cx="10480432" cy="954107"/>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In Matthew 18:15</a:t>
            </a:r>
            <a:r>
              <a:rPr kumimoji="0" lang="en-US" sz="2800" b="1" i="1" u="none" strike="noStrike" kern="1200" cap="none" spc="0" normalizeH="0" baseline="0" noProof="0" dirty="0">
                <a:ln>
                  <a:noFill/>
                </a:ln>
                <a:solidFill>
                  <a:srgbClr val="000000"/>
                </a:solidFill>
                <a:effectLst/>
                <a:uLnTx/>
                <a:uFillTx/>
                <a:latin typeface="Calibri" panose="020F0502020204030204"/>
                <a:ea typeface="+mn-ea"/>
                <a:cs typeface="+mn-cs"/>
              </a:rPr>
              <a:t>ff,</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 does </a:t>
            </a:r>
            <a:r>
              <a:rPr kumimoji="0" lang="en-US" sz="2800" b="1" i="1" u="sng" strike="noStrike" kern="1200" cap="none" spc="0" normalizeH="0" baseline="0" noProof="0" dirty="0">
                <a:ln>
                  <a:noFill/>
                </a:ln>
                <a:solidFill>
                  <a:srgbClr val="000000"/>
                </a:solidFill>
                <a:effectLst/>
                <a:uLnTx/>
                <a:uFillTx/>
                <a:latin typeface="Calibri" panose="020F0502020204030204"/>
                <a:ea typeface="+mn-ea"/>
                <a:cs typeface="+mn-cs"/>
              </a:rPr>
              <a:t>eye-witnesses</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 of the sin even make sense?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…or even “witnesses” with first-hand knowledge of the sin?</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51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EA443F9-1F53-3153-C5FB-E89551CE7AD3}"/>
              </a:ext>
            </a:extLst>
          </p:cNvPr>
          <p:cNvSpPr/>
          <p:nvPr/>
        </p:nvSpPr>
        <p:spPr>
          <a:xfrm>
            <a:off x="703500" y="4971245"/>
            <a:ext cx="2782605" cy="45076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0D4F4A7-1BFC-CDAB-B4BF-1B7A53293A85}"/>
              </a:ext>
            </a:extLst>
          </p:cNvPr>
          <p:cNvSpPr/>
          <p:nvPr/>
        </p:nvSpPr>
        <p:spPr>
          <a:xfrm>
            <a:off x="6787441" y="4468969"/>
            <a:ext cx="4218902" cy="45076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5C8FF4F-9938-8658-D2AD-A93CDFE7A0A8}"/>
              </a:ext>
            </a:extLst>
          </p:cNvPr>
          <p:cNvSpPr/>
          <p:nvPr/>
        </p:nvSpPr>
        <p:spPr>
          <a:xfrm>
            <a:off x="751467" y="4481847"/>
            <a:ext cx="1789225" cy="45076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C93F61E-2B22-C1D9-DAA8-85D3A9F78DB0}"/>
              </a:ext>
            </a:extLst>
          </p:cNvPr>
          <p:cNvSpPr/>
          <p:nvPr/>
        </p:nvSpPr>
        <p:spPr>
          <a:xfrm>
            <a:off x="7539910" y="3940933"/>
            <a:ext cx="3486695" cy="45076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 And if he refuse to hear them, tell it unto the church: and if he refuse to hear the church also, let him be unto thee as the Gentile and the publican.”</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200329"/>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p:txBody>
      </p:sp>
      <p:sp>
        <p:nvSpPr>
          <p:cNvPr id="7" name="TextBox 6">
            <a:extLst>
              <a:ext uri="{FF2B5EF4-FFF2-40B4-BE49-F238E27FC236}">
                <a16:creationId xmlns:a16="http://schemas.microsoft.com/office/drawing/2014/main" id="{104A9477-F1FA-4C0A-F3BB-6E6548C7F57F}"/>
              </a:ext>
            </a:extLst>
          </p:cNvPr>
          <p:cNvSpPr txBox="1"/>
          <p:nvPr/>
        </p:nvSpPr>
        <p:spPr>
          <a:xfrm>
            <a:off x="855785" y="1544982"/>
            <a:ext cx="10480432" cy="954107"/>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In Matthew 18:15</a:t>
            </a:r>
            <a:r>
              <a:rPr kumimoji="0" lang="en-US" sz="2800" b="1" i="1" u="none" strike="noStrike" kern="1200" cap="none" spc="0" normalizeH="0" baseline="0" noProof="0" dirty="0">
                <a:ln>
                  <a:noFill/>
                </a:ln>
                <a:solidFill>
                  <a:srgbClr val="000000"/>
                </a:solidFill>
                <a:effectLst/>
                <a:uLnTx/>
                <a:uFillTx/>
                <a:latin typeface="Calibri" panose="020F0502020204030204"/>
                <a:ea typeface="+mn-ea"/>
                <a:cs typeface="+mn-cs"/>
              </a:rPr>
              <a:t>ff,</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 does </a:t>
            </a:r>
            <a:r>
              <a:rPr kumimoji="0" lang="en-US" sz="2800" b="1" i="1" u="sng" strike="noStrike" kern="1200" cap="none" spc="0" normalizeH="0" baseline="0" noProof="0" dirty="0">
                <a:ln>
                  <a:noFill/>
                </a:ln>
                <a:solidFill>
                  <a:srgbClr val="000000"/>
                </a:solidFill>
                <a:effectLst/>
                <a:uLnTx/>
                <a:uFillTx/>
                <a:latin typeface="Calibri" panose="020F0502020204030204"/>
                <a:ea typeface="+mn-ea"/>
                <a:cs typeface="+mn-cs"/>
              </a:rPr>
              <a:t>eye-witnesses</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 of the sin even make sense?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…or even “witnesses” with first-hand knowledge of the sin?</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11" name="TextBox 10">
            <a:extLst>
              <a:ext uri="{FF2B5EF4-FFF2-40B4-BE49-F238E27FC236}">
                <a16:creationId xmlns:a16="http://schemas.microsoft.com/office/drawing/2014/main" id="{D759F41B-C931-2656-F526-2B2AD6885476}"/>
              </a:ext>
            </a:extLst>
          </p:cNvPr>
          <p:cNvSpPr txBox="1"/>
          <p:nvPr/>
        </p:nvSpPr>
        <p:spPr>
          <a:xfrm>
            <a:off x="15201" y="3989949"/>
            <a:ext cx="3703648" cy="531614"/>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Witnesses’ function</a:t>
            </a:r>
          </a:p>
        </p:txBody>
      </p:sp>
      <p:sp>
        <p:nvSpPr>
          <p:cNvPr id="12" name="TextBox 11">
            <a:extLst>
              <a:ext uri="{FF2B5EF4-FFF2-40B4-BE49-F238E27FC236}">
                <a16:creationId xmlns:a16="http://schemas.microsoft.com/office/drawing/2014/main" id="{6F62A17C-F66C-1BB7-6618-08EA8B829FA2}"/>
              </a:ext>
            </a:extLst>
          </p:cNvPr>
          <p:cNvSpPr txBox="1"/>
          <p:nvPr/>
        </p:nvSpPr>
        <p:spPr>
          <a:xfrm>
            <a:off x="12856" y="5450644"/>
            <a:ext cx="3703648" cy="584775"/>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Church’s function</a:t>
            </a:r>
          </a:p>
        </p:txBody>
      </p:sp>
    </p:spTree>
    <p:extLst>
      <p:ext uri="{BB962C8B-B14F-4D97-AF65-F5344CB8AC3E}">
        <p14:creationId xmlns:p14="http://schemas.microsoft.com/office/powerpoint/2010/main" val="35148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5"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692771"/>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Must we understand Jesus’ words in the same way?</a:t>
            </a:r>
          </a:p>
        </p:txBody>
      </p:sp>
      <p:sp>
        <p:nvSpPr>
          <p:cNvPr id="7" name="TextBox 6">
            <a:extLst>
              <a:ext uri="{FF2B5EF4-FFF2-40B4-BE49-F238E27FC236}">
                <a16:creationId xmlns:a16="http://schemas.microsoft.com/office/drawing/2014/main" id="{104A9477-F1FA-4C0A-F3BB-6E6548C7F57F}"/>
              </a:ext>
            </a:extLst>
          </p:cNvPr>
          <p:cNvSpPr txBox="1"/>
          <p:nvPr/>
        </p:nvSpPr>
        <p:spPr>
          <a:xfrm>
            <a:off x="864758" y="2055055"/>
            <a:ext cx="10948859" cy="4616648"/>
          </a:xfrm>
          <a:prstGeom prst="rect">
            <a:avLst/>
          </a:prstGeom>
          <a:solidFill>
            <a:schemeClr val="bg1"/>
          </a:solidFill>
          <a:ln>
            <a:solidFill>
              <a:schemeClr val="tx1"/>
            </a:solid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PRINCIPLE OF WITNESSES is found throughout the Bible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is ESTABLISHING TRUTH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IS NOT “EYEWITNESSES OF SIN</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EXAMPLES OF WITNESSES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John 5:30-39  	(1) John, (2) Works, (3) Scriptures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632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692771"/>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Must we understand Jesus’ words in the same way?</a:t>
            </a:r>
          </a:p>
        </p:txBody>
      </p:sp>
      <p:sp>
        <p:nvSpPr>
          <p:cNvPr id="7" name="TextBox 6">
            <a:extLst>
              <a:ext uri="{FF2B5EF4-FFF2-40B4-BE49-F238E27FC236}">
                <a16:creationId xmlns:a16="http://schemas.microsoft.com/office/drawing/2014/main" id="{104A9477-F1FA-4C0A-F3BB-6E6548C7F57F}"/>
              </a:ext>
            </a:extLst>
          </p:cNvPr>
          <p:cNvSpPr txBox="1"/>
          <p:nvPr/>
        </p:nvSpPr>
        <p:spPr>
          <a:xfrm>
            <a:off x="864758" y="2055055"/>
            <a:ext cx="10948859" cy="4616648"/>
          </a:xfrm>
          <a:prstGeom prst="rect">
            <a:avLst/>
          </a:prstGeom>
          <a:solidFill>
            <a:schemeClr val="bg1"/>
          </a:solidFill>
          <a:ln>
            <a:solidFill>
              <a:schemeClr val="tx1"/>
            </a:solid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PRINCIPLE OF WITNESSES is found throughout the Bible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is ESTABLISHING TRUTH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IS NOT “EYEWITNESSES OF SIN</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EXAMPLES OF WITNESSES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John 8:17		(1) Jesus himself, (2) the Father</a:t>
            </a: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What was the testimony?</a:t>
            </a: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That Jesus is the light of the world!</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2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the languages of the Bible, plural “brothers” often = “siblings”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(some translations are adding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and sisters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Mark 3:31</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ff</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His mother and His brothers came, and while standing outside they sent word to Him, calling for Him.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crowd was sitting around Him, and they said to Him, “Behold, Your mother and Your brothers are outside looking for You.”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Answering them,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He said, “Who are My mother and My brothers?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looking around at those who were sitting around Him, He said,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Here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whoever does the will of God, this is My brother, and sister, and mother.”</a:t>
            </a:r>
          </a:p>
        </p:txBody>
      </p:sp>
    </p:spTree>
    <p:extLst>
      <p:ext uri="{BB962C8B-B14F-4D97-AF65-F5344CB8AC3E}">
        <p14:creationId xmlns:p14="http://schemas.microsoft.com/office/powerpoint/2010/main" val="560671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692771"/>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Must we understand Jesus’ words in the same way?</a:t>
            </a:r>
          </a:p>
        </p:txBody>
      </p:sp>
      <p:sp>
        <p:nvSpPr>
          <p:cNvPr id="7" name="TextBox 6">
            <a:extLst>
              <a:ext uri="{FF2B5EF4-FFF2-40B4-BE49-F238E27FC236}">
                <a16:creationId xmlns:a16="http://schemas.microsoft.com/office/drawing/2014/main" id="{104A9477-F1FA-4C0A-F3BB-6E6548C7F57F}"/>
              </a:ext>
            </a:extLst>
          </p:cNvPr>
          <p:cNvSpPr txBox="1"/>
          <p:nvPr/>
        </p:nvSpPr>
        <p:spPr>
          <a:xfrm>
            <a:off x="864758" y="2055055"/>
            <a:ext cx="10948859" cy="4616648"/>
          </a:xfrm>
          <a:prstGeom prst="rect">
            <a:avLst/>
          </a:prstGeom>
          <a:solidFill>
            <a:schemeClr val="bg1"/>
          </a:solidFill>
          <a:ln>
            <a:solidFill>
              <a:schemeClr val="tx1"/>
            </a:solid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PRINCIPLE OF WITNESSES is found throughout the Bible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is ESTABLISHING TRUTH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IS NOT “EYEWITNESSES OF SIN</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EXAMPLES OF WITNESSES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Revelation 11:3</a:t>
            </a:r>
            <a:r>
              <a:rPr kumimoji="0" lang="en-US" sz="2800" b="1" i="1"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ff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The apostles, (2) the prophets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12945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1469099"/>
            <a:ext cx="1084916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18:15-16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thy brother sin against thee, go, show him his fault between thee and him alone: if he hear thee, thou hast gained thy brother. But if he hear thee not, take with thee one or two more, that at the mouth of two witnesses or three every word may be established.”</a:t>
            </a:r>
          </a:p>
        </p:txBody>
      </p:sp>
      <p:sp>
        <p:nvSpPr>
          <p:cNvPr id="3" name="TextBox 2">
            <a:extLst>
              <a:ext uri="{FF2B5EF4-FFF2-40B4-BE49-F238E27FC236}">
                <a16:creationId xmlns:a16="http://schemas.microsoft.com/office/drawing/2014/main" id="{4F0499D0-85CA-BE56-3659-967BDEF2562D}"/>
              </a:ext>
            </a:extLst>
          </p:cNvPr>
          <p:cNvSpPr txBox="1"/>
          <p:nvPr/>
        </p:nvSpPr>
        <p:spPr>
          <a:xfrm>
            <a:off x="858130" y="318266"/>
            <a:ext cx="10452295" cy="1692771"/>
          </a:xfrm>
          <a:prstGeom prst="rect">
            <a:avLst/>
          </a:prstGeom>
          <a:solidFill>
            <a:schemeClr val="bg1"/>
          </a:solidFill>
          <a:ln>
            <a:solidFill>
              <a:schemeClr val="tx1"/>
            </a:solidFill>
          </a:ln>
          <a:effectLst>
            <a:outerShdw blurRad="50800" dist="139700" dir="13500000" algn="br"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2 Questions</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Does Deuteronomy 19:15 require “eye-witnesses”?</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Must we understand Jesus’ words in the same way?</a:t>
            </a:r>
          </a:p>
        </p:txBody>
      </p:sp>
      <p:sp>
        <p:nvSpPr>
          <p:cNvPr id="7" name="TextBox 6">
            <a:extLst>
              <a:ext uri="{FF2B5EF4-FFF2-40B4-BE49-F238E27FC236}">
                <a16:creationId xmlns:a16="http://schemas.microsoft.com/office/drawing/2014/main" id="{104A9477-F1FA-4C0A-F3BB-6E6548C7F57F}"/>
              </a:ext>
            </a:extLst>
          </p:cNvPr>
          <p:cNvSpPr txBox="1"/>
          <p:nvPr/>
        </p:nvSpPr>
        <p:spPr>
          <a:xfrm>
            <a:off x="864758" y="2055055"/>
            <a:ext cx="10948859" cy="4616648"/>
          </a:xfrm>
          <a:prstGeom prst="rect">
            <a:avLst/>
          </a:prstGeom>
          <a:solidFill>
            <a:schemeClr val="bg1"/>
          </a:solidFill>
          <a:ln>
            <a:solidFill>
              <a:schemeClr val="tx1"/>
            </a:solidFill>
          </a:ln>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PRINCIPLE OF WITNESSES is found throughout the Bible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is ESTABLISHING TRUTH</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THE COMMON THEME </a:t>
            </a: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IS NOT “EYEWITNESSES OF SIN</a:t>
            </a: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EXAMPLES OF WITNESSES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John 5:6-8	(1) the Spirit, (2) the water, (3) the blood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0506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the languages of the Bible, plural “brothers” often = “siblings”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(some translations are adding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and sisters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Mark 3:31</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ff</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His mother and His brothers came, and while standing outside they sent word to Him, calling for Him.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crowd was sitting around Him, and they said to Him, “Behold, Your mother and Your brothers are outside looking for You.”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Answering them, He said, “Who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looking around at those who were sitting around Him, He said, “</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Here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whoever does the will of God, </a:t>
            </a:r>
            <a:r>
              <a:rPr kumimoji="0" lang="en-US" sz="2800" b="0" i="0" u="sng"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this is My brother, and sister, and mother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p>
        </p:txBody>
      </p:sp>
    </p:spTree>
    <p:extLst>
      <p:ext uri="{BB962C8B-B14F-4D97-AF65-F5344CB8AC3E}">
        <p14:creationId xmlns:p14="http://schemas.microsoft.com/office/powerpoint/2010/main" val="303816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the languages of the Bible, plural “brothers” often = “siblings”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(some translations are adding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and sisters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Mark 3:31</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ff</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His mother and His brothers came, and while standing outside they sent word to Him, calling for Him.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a crowd was sitting around Him, and they said to Him, “Behold, Your mother and Your brothers are outside looking for You.”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33 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Answering them, He said, “Who are My mother and My brothers?”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looking around at those who were sitting around Him, He said, “Here are My mother and </a:t>
            </a:r>
            <a:r>
              <a:rPr kumimoji="0" lang="en-US" sz="2800" b="0" i="0" u="sng"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My brothers</a:t>
            </a:r>
            <a:r>
              <a:rPr kumimoji="0" lang="en-US" sz="2800" b="0"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whoever does the will of God, this is My </a:t>
            </a:r>
            <a:r>
              <a:rPr kumimoji="0" lang="en-US" sz="2800" b="1" i="0" u="sng"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brother</a:t>
            </a:r>
            <a:r>
              <a:rPr kumimoji="0" lang="en-US" sz="2800" b="1" i="0" u="none"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 and </a:t>
            </a:r>
            <a:r>
              <a:rPr kumimoji="0" lang="en-US" sz="2800" b="1" i="0" u="sng" strike="noStrike" kern="1200" cap="none" spc="0" normalizeH="0" baseline="0" noProof="0" dirty="0">
                <a:ln>
                  <a:noFill/>
                </a:ln>
                <a:solidFill>
                  <a:srgbClr val="000000"/>
                </a:solidFill>
                <a:effectLst/>
                <a:highlight>
                  <a:srgbClr val="FFFF00"/>
                </a:highlight>
                <a:uLnTx/>
                <a:uFillTx/>
                <a:latin typeface="Palatino Linotype" panose="02040502050505030304" pitchFamily="18" charset="0"/>
                <a:ea typeface="+mn-ea"/>
                <a:cs typeface="+mn-cs"/>
              </a:rPr>
              <a:t>sister</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mother.”</a:t>
            </a:r>
          </a:p>
        </p:txBody>
      </p:sp>
    </p:spTree>
    <p:extLst>
      <p:ext uri="{BB962C8B-B14F-4D97-AF65-F5344CB8AC3E}">
        <p14:creationId xmlns:p14="http://schemas.microsoft.com/office/powerpoint/2010/main" val="40806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2" name="TextBox 1">
            <a:extLst>
              <a:ext uri="{FF2B5EF4-FFF2-40B4-BE49-F238E27FC236}">
                <a16:creationId xmlns:a16="http://schemas.microsoft.com/office/drawing/2014/main" id="{D0AB4A8C-82F9-B3B4-B9BC-98EBA9BE2042}"/>
              </a:ext>
            </a:extLst>
          </p:cNvPr>
          <p:cNvSpPr txBox="1"/>
          <p:nvPr/>
        </p:nvSpPr>
        <p:spPr>
          <a:xfrm>
            <a:off x="2103120" y="1571319"/>
            <a:ext cx="74066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panose="020F0502020204030204"/>
                <a:ea typeface="+mn-ea"/>
                <a:cs typeface="+mn-cs"/>
              </a:rPr>
              <a:t>“Blood is thicker than water”</a:t>
            </a:r>
          </a:p>
        </p:txBody>
      </p:sp>
    </p:spTree>
    <p:extLst>
      <p:ext uri="{BB962C8B-B14F-4D97-AF65-F5344CB8AC3E}">
        <p14:creationId xmlns:p14="http://schemas.microsoft.com/office/powerpoint/2010/main" val="61612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34:31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they said, “Should he treat our sister like a prostitute?”</a:t>
            </a:r>
          </a:p>
        </p:txBody>
      </p:sp>
    </p:spTree>
    <p:extLst>
      <p:ext uri="{BB962C8B-B14F-4D97-AF65-F5344CB8AC3E}">
        <p14:creationId xmlns:p14="http://schemas.microsoft.com/office/powerpoint/2010/main" val="2030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17FA61-4DF6-4D22-FC60-26CCB82E0861}"/>
              </a:ext>
            </a:extLst>
          </p:cNvPr>
          <p:cNvSpPr txBox="1"/>
          <p:nvPr/>
        </p:nvSpPr>
        <p:spPr>
          <a:xfrm>
            <a:off x="132347" y="577516"/>
            <a:ext cx="118270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Brothers in a Family</a:t>
            </a:r>
          </a:p>
        </p:txBody>
      </p:sp>
      <p:sp>
        <p:nvSpPr>
          <p:cNvPr id="6" name="TextBox 5">
            <a:extLst>
              <a:ext uri="{FF2B5EF4-FFF2-40B4-BE49-F238E27FC236}">
                <a16:creationId xmlns:a16="http://schemas.microsoft.com/office/drawing/2014/main" id="{10B4F5E7-85E5-3B9D-7C6F-282A28DD485E}"/>
              </a:ext>
            </a:extLst>
          </p:cNvPr>
          <p:cNvSpPr txBox="1"/>
          <p:nvPr/>
        </p:nvSpPr>
        <p:spPr>
          <a:xfrm>
            <a:off x="639332" y="2563802"/>
            <a:ext cx="1084916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37:27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“Come, and let’s sell him to the Ishmaelites and not lay our hands on him, </a:t>
            </a:r>
            <a:r>
              <a:rPr kumimoji="0" lang="en-US" sz="32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for he is our brother, our own flesh</a:t>
            </a:r>
            <a:r>
              <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a:r>
            <a:endParaRPr kumimoji="0" lang="en-US" sz="4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150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3154</Words>
  <Application>Microsoft Office PowerPoint</Application>
  <PresentationFormat>Widescreen</PresentationFormat>
  <Paragraphs>277</Paragraphs>
  <Slides>41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Palatino Linotype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2022-11-06T17:31:22Z</dcterms:created>
  <dcterms:modified xsi:type="dcterms:W3CDTF">2022-11-06T17:31:50Z</dcterms:modified>
</cp:coreProperties>
</file>