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98" r:id="rId2"/>
    <p:sldId id="258" r:id="rId3"/>
    <p:sldId id="264" r:id="rId4"/>
    <p:sldId id="278" r:id="rId5"/>
    <p:sldId id="265" r:id="rId6"/>
    <p:sldId id="281" r:id="rId7"/>
    <p:sldId id="280" r:id="rId8"/>
    <p:sldId id="282" r:id="rId9"/>
    <p:sldId id="279"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7" r:id="rId24"/>
  </p:sldIdLst>
  <p:sldSz cx="12192000" cy="6858000"/>
  <p:notesSz cx="6858000" cy="9144000"/>
  <p:embeddedFontLst>
    <p:embeddedFont>
      <p:font typeface="AvenirLT-Medium" panose="020B0603020203020204"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4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905943052"/>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970140390"/>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358895448"/>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3940A-BD77-4C08-9C71-0BC5536AC7D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154333021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3940A-BD77-4C08-9C71-0BC5536AC7DA}"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0384550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3940A-BD77-4C08-9C71-0BC5536AC7DA}"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962354411"/>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3940A-BD77-4C08-9C71-0BC5536AC7DA}"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465621346"/>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3940A-BD77-4C08-9C71-0BC5536AC7DA}"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2191556598"/>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3940A-BD77-4C08-9C71-0BC5536AC7DA}"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FE3D9-E5DA-478B-BC55-D336E07AFB0F}" type="slidenum">
              <a:rPr lang="en-US" smtClean="0"/>
              <a:t>‹#›</a:t>
            </a:fld>
            <a:endParaRPr lang="en-US"/>
          </a:p>
        </p:txBody>
      </p:sp>
      <p:pic>
        <p:nvPicPr>
          <p:cNvPr id="6" name="Picture 5">
            <a:extLst>
              <a:ext uri="{FF2B5EF4-FFF2-40B4-BE49-F238E27FC236}">
                <a16:creationId xmlns:a16="http://schemas.microsoft.com/office/drawing/2014/main" id="{C54418D6-F511-497A-AF05-A04AA75BE8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1323631"/>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4015674471"/>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3940A-BD77-4C08-9C71-0BC5536AC7DA}"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E3D9-E5DA-478B-BC55-D336E07AFB0F}" type="slidenum">
              <a:rPr lang="en-US" smtClean="0"/>
              <a:t>‹#›</a:t>
            </a:fld>
            <a:endParaRPr lang="en-US"/>
          </a:p>
        </p:txBody>
      </p:sp>
    </p:spTree>
    <p:extLst>
      <p:ext uri="{BB962C8B-B14F-4D97-AF65-F5344CB8AC3E}">
        <p14:creationId xmlns:p14="http://schemas.microsoft.com/office/powerpoint/2010/main" val="3777648475"/>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3940A-BD77-4C08-9C71-0BC5536AC7DA}" type="datetimeFigureOut">
              <a:rPr lang="en-US" smtClean="0"/>
              <a:t>8/3/2021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FE3D9-E5DA-478B-BC55-D336E07AFB0F}" type="slidenum">
              <a:rPr lang="en-US" smtClean="0"/>
              <a:t>‹#›</a:t>
            </a:fld>
            <a:endParaRPr lang="en-US"/>
          </a:p>
        </p:txBody>
      </p:sp>
    </p:spTree>
    <p:extLst>
      <p:ext uri="{BB962C8B-B14F-4D97-AF65-F5344CB8AC3E}">
        <p14:creationId xmlns:p14="http://schemas.microsoft.com/office/powerpoint/2010/main" val="878332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DAD4D-E951-4EC9-9884-65424B1AE4D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BE5B7C9-E454-49CD-BE02-86AF0F4A31CE}"/>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13B9539A-EB51-41F8-9D29-2104D138E0EC}"/>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959802"/>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F706A35F-B0FD-4B56-BDCD-16865674F2F4}"/>
              </a:ext>
            </a:extLst>
          </p:cNvPr>
          <p:cNvSpPr txBox="1"/>
          <p:nvPr/>
        </p:nvSpPr>
        <p:spPr>
          <a:xfrm>
            <a:off x="1824640" y="2738239"/>
            <a:ext cx="8542723" cy="1754326"/>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Blessed are the merciful,</a:t>
            </a:r>
          </a:p>
          <a:p>
            <a:r>
              <a:rPr lang="en-US" sz="3600" dirty="0">
                <a:solidFill>
                  <a:srgbClr val="FFFF00"/>
                </a:solidFill>
                <a:latin typeface="AvenirLT-Medium" panose="020B0603020203020204" pitchFamily="34" charset="0"/>
              </a:rPr>
              <a:t>for they shall receive mercy.</a:t>
            </a:r>
          </a:p>
          <a:p>
            <a:pPr algn="r"/>
            <a:r>
              <a:rPr lang="en-US" sz="3600" dirty="0">
                <a:solidFill>
                  <a:srgbClr val="FFFF00"/>
                </a:solidFill>
                <a:latin typeface="AvenirLT-Medium" panose="020B0603020203020204" pitchFamily="34" charset="0"/>
              </a:rPr>
              <a:t>Matthew 5:7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06142456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F706A35F-B0FD-4B56-BDCD-16865674F2F4}"/>
              </a:ext>
            </a:extLst>
          </p:cNvPr>
          <p:cNvSpPr txBox="1"/>
          <p:nvPr/>
        </p:nvSpPr>
        <p:spPr>
          <a:xfrm>
            <a:off x="1824640" y="2544280"/>
            <a:ext cx="8542723" cy="2862322"/>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Judge not, that you be not judged. For with the judgment you pronounce you will be judged, and with the measure you use it will be measured to you.</a:t>
            </a:r>
          </a:p>
          <a:p>
            <a:pPr algn="r"/>
            <a:r>
              <a:rPr lang="en-US" sz="3600" dirty="0">
                <a:solidFill>
                  <a:srgbClr val="FFFF00"/>
                </a:solidFill>
                <a:latin typeface="AvenirLT-Medium" panose="020B0603020203020204" pitchFamily="34" charset="0"/>
              </a:rPr>
              <a:t>Matthew 7:1-2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45376711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F706A35F-B0FD-4B56-BDCD-16865674F2F4}"/>
              </a:ext>
            </a:extLst>
          </p:cNvPr>
          <p:cNvSpPr txBox="1"/>
          <p:nvPr/>
        </p:nvSpPr>
        <p:spPr>
          <a:xfrm>
            <a:off x="1824640" y="2544280"/>
            <a:ext cx="8542723" cy="2308324"/>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So whatever you wish that others would do to you, do also to them, for this is the Law and the Prophets.</a:t>
            </a:r>
          </a:p>
          <a:p>
            <a:pPr algn="r"/>
            <a:r>
              <a:rPr lang="en-US" sz="3600" dirty="0">
                <a:solidFill>
                  <a:srgbClr val="FFFF00"/>
                </a:solidFill>
                <a:latin typeface="AvenirLT-Medium" panose="020B0603020203020204" pitchFamily="34" charset="0"/>
              </a:rPr>
              <a:t>Matthew 7:12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78684557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2822511" y="2233503"/>
            <a:ext cx="6546985"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Transformation</a:t>
            </a:r>
          </a:p>
        </p:txBody>
      </p:sp>
    </p:spTree>
    <p:extLst>
      <p:ext uri="{BB962C8B-B14F-4D97-AF65-F5344CB8AC3E}">
        <p14:creationId xmlns:p14="http://schemas.microsoft.com/office/powerpoint/2010/main" val="3609336577"/>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3371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Strength</a:t>
            </a:r>
          </a:p>
        </p:txBody>
      </p:sp>
    </p:spTree>
    <p:extLst>
      <p:ext uri="{BB962C8B-B14F-4D97-AF65-F5344CB8AC3E}">
        <p14:creationId xmlns:p14="http://schemas.microsoft.com/office/powerpoint/2010/main" val="3300051578"/>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40149916-2463-44F7-A129-8B3BDA7BC513}"/>
              </a:ext>
            </a:extLst>
          </p:cNvPr>
          <p:cNvSpPr txBox="1"/>
          <p:nvPr/>
        </p:nvSpPr>
        <p:spPr>
          <a:xfrm>
            <a:off x="1824640" y="2221009"/>
            <a:ext cx="8542723" cy="3539430"/>
          </a:xfrm>
          <a:prstGeom prst="rect">
            <a:avLst/>
          </a:prstGeom>
          <a:noFill/>
        </p:spPr>
        <p:txBody>
          <a:bodyPr wrap="square" rtlCol="0">
            <a:spAutoFit/>
          </a:bodyPr>
          <a:lstStyle/>
          <a:p>
            <a:r>
              <a:rPr lang="en-US" sz="3200" dirty="0">
                <a:solidFill>
                  <a:srgbClr val="FFFF00"/>
                </a:solidFill>
                <a:latin typeface="AvenirLT-Medium" panose="020B0603020203020204" pitchFamily="34" charset="0"/>
              </a:rPr>
              <a:t>If your brother sins, rebuke him, and if he repents, forgive him, and if he sins against you seven times in the day, and turns to you seven times, saying, “I repent,” you must forgive him. The apostles said to the Lord, “Increase our faith!”</a:t>
            </a:r>
          </a:p>
          <a:p>
            <a:pPr algn="r"/>
            <a:r>
              <a:rPr lang="en-US" sz="3200" dirty="0">
                <a:solidFill>
                  <a:srgbClr val="FFFF00"/>
                </a:solidFill>
                <a:latin typeface="AvenirLT-Medium" panose="020B0603020203020204" pitchFamily="34" charset="0"/>
              </a:rPr>
              <a:t>Luke 17:3-5 (ESV)</a:t>
            </a:r>
            <a:endParaRPr lang="en-US" sz="32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44577975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3371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Strength</a:t>
            </a:r>
          </a:p>
        </p:txBody>
      </p:sp>
    </p:spTree>
    <p:extLst>
      <p:ext uri="{BB962C8B-B14F-4D97-AF65-F5344CB8AC3E}">
        <p14:creationId xmlns:p14="http://schemas.microsoft.com/office/powerpoint/2010/main" val="3211234191"/>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3371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Direction</a:t>
            </a:r>
          </a:p>
        </p:txBody>
      </p:sp>
    </p:spTree>
    <p:extLst>
      <p:ext uri="{BB962C8B-B14F-4D97-AF65-F5344CB8AC3E}">
        <p14:creationId xmlns:p14="http://schemas.microsoft.com/office/powerpoint/2010/main" val="307857195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D1895E18-98F8-436F-8812-07D3F5694C09}"/>
              </a:ext>
            </a:extLst>
          </p:cNvPr>
          <p:cNvSpPr txBox="1"/>
          <p:nvPr/>
        </p:nvSpPr>
        <p:spPr>
          <a:xfrm>
            <a:off x="1824640" y="2692060"/>
            <a:ext cx="8542723" cy="2554545"/>
          </a:xfrm>
          <a:prstGeom prst="rect">
            <a:avLst/>
          </a:prstGeom>
          <a:noFill/>
        </p:spPr>
        <p:txBody>
          <a:bodyPr wrap="square" rtlCol="0">
            <a:spAutoFit/>
          </a:bodyPr>
          <a:lstStyle/>
          <a:p>
            <a:r>
              <a:rPr lang="en-US" sz="3200" dirty="0">
                <a:solidFill>
                  <a:srgbClr val="FFFF00"/>
                </a:solidFill>
                <a:latin typeface="AvenirLT-Medium" panose="020B0603020203020204" pitchFamily="34" charset="0"/>
              </a:rPr>
              <a:t>No one can serve two masters, for either he will hate the one and love the other, or he will be devoted to the one and despise the other. You cannot serve God and money.</a:t>
            </a:r>
          </a:p>
          <a:p>
            <a:pPr algn="r"/>
            <a:r>
              <a:rPr lang="en-US" sz="3200" dirty="0">
                <a:solidFill>
                  <a:srgbClr val="FFFF00"/>
                </a:solidFill>
                <a:latin typeface="AvenirLT-Medium" panose="020B0603020203020204" pitchFamily="34" charset="0"/>
              </a:rPr>
              <a:t>Matthew 6:24 (ESV)</a:t>
            </a:r>
            <a:endParaRPr lang="en-US" sz="32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183238641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3371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Direction</a:t>
            </a:r>
          </a:p>
        </p:txBody>
      </p:sp>
    </p:spTree>
    <p:extLst>
      <p:ext uri="{BB962C8B-B14F-4D97-AF65-F5344CB8AC3E}">
        <p14:creationId xmlns:p14="http://schemas.microsoft.com/office/powerpoint/2010/main" val="2367086020"/>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82EF4-74C6-458B-BF28-4A96EE07A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1616BB2-AA19-4613-B2D0-74CA6DC5AE13}"/>
              </a:ext>
            </a:extLst>
          </p:cNvPr>
          <p:cNvSpPr txBox="1"/>
          <p:nvPr/>
        </p:nvSpPr>
        <p:spPr>
          <a:xfrm>
            <a:off x="1839065" y="136993"/>
            <a:ext cx="8513870" cy="3323987"/>
          </a:xfrm>
          <a:prstGeom prst="rect">
            <a:avLst/>
          </a:prstGeom>
          <a:noFill/>
        </p:spPr>
        <p:txBody>
          <a:bodyPr wrap="none" rtlCol="0">
            <a:spAutoFit/>
          </a:bodyPr>
          <a:lstStyle/>
          <a:p>
            <a:pPr algn="ctr"/>
            <a:r>
              <a:rPr lang="en-US" sz="10500" dirty="0">
                <a:solidFill>
                  <a:schemeClr val="bg1"/>
                </a:solidFill>
                <a:latin typeface="AvenirLT-Medium" panose="020B0603020203020204" pitchFamily="34" charset="0"/>
              </a:rPr>
              <a:t>Kingdom-first</a:t>
            </a:r>
          </a:p>
          <a:p>
            <a:pPr algn="ctr"/>
            <a:r>
              <a:rPr lang="en-US" sz="10500" dirty="0">
                <a:solidFill>
                  <a:schemeClr val="bg1"/>
                </a:solidFill>
                <a:latin typeface="AvenirLT-Medium" panose="020B0603020203020204" pitchFamily="34" charset="0"/>
              </a:rPr>
              <a:t>Praying</a:t>
            </a:r>
          </a:p>
        </p:txBody>
      </p:sp>
    </p:spTree>
    <p:extLst>
      <p:ext uri="{BB962C8B-B14F-4D97-AF65-F5344CB8AC3E}">
        <p14:creationId xmlns:p14="http://schemas.microsoft.com/office/powerpoint/2010/main" val="3025788448"/>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3371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Deliverance</a:t>
            </a:r>
          </a:p>
        </p:txBody>
      </p:sp>
    </p:spTree>
    <p:extLst>
      <p:ext uri="{BB962C8B-B14F-4D97-AF65-F5344CB8AC3E}">
        <p14:creationId xmlns:p14="http://schemas.microsoft.com/office/powerpoint/2010/main" val="3088398730"/>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D1895E18-98F8-436F-8812-07D3F5694C09}"/>
              </a:ext>
            </a:extLst>
          </p:cNvPr>
          <p:cNvSpPr txBox="1"/>
          <p:nvPr/>
        </p:nvSpPr>
        <p:spPr>
          <a:xfrm>
            <a:off x="1824640" y="2692060"/>
            <a:ext cx="8542723" cy="2554545"/>
          </a:xfrm>
          <a:prstGeom prst="rect">
            <a:avLst/>
          </a:prstGeom>
          <a:noFill/>
        </p:spPr>
        <p:txBody>
          <a:bodyPr wrap="square" rtlCol="0">
            <a:spAutoFit/>
          </a:bodyPr>
          <a:lstStyle/>
          <a:p>
            <a:r>
              <a:rPr lang="en-US" sz="3200" dirty="0">
                <a:solidFill>
                  <a:srgbClr val="FFFF00"/>
                </a:solidFill>
                <a:latin typeface="AvenirLT-Medium" panose="020B0603020203020204" pitchFamily="34" charset="0"/>
              </a:rPr>
              <a:t>…then the Lord knows how to </a:t>
            </a:r>
            <a:r>
              <a:rPr lang="en-US" sz="3200" dirty="0">
                <a:solidFill>
                  <a:schemeClr val="bg1"/>
                </a:solidFill>
                <a:latin typeface="AvenirLT-Medium" panose="020B0603020203020204" pitchFamily="34" charset="0"/>
              </a:rPr>
              <a:t>rescue</a:t>
            </a:r>
            <a:r>
              <a:rPr lang="en-US" sz="3200" dirty="0">
                <a:solidFill>
                  <a:srgbClr val="FFFF00"/>
                </a:solidFill>
                <a:latin typeface="AvenirLT-Medium" panose="020B0603020203020204" pitchFamily="34" charset="0"/>
              </a:rPr>
              <a:t> the godly from </a:t>
            </a:r>
            <a:r>
              <a:rPr lang="en-US" sz="3200" dirty="0">
                <a:solidFill>
                  <a:schemeClr val="bg1"/>
                </a:solidFill>
                <a:latin typeface="AvenirLT-Medium" panose="020B0603020203020204" pitchFamily="34" charset="0"/>
              </a:rPr>
              <a:t>trials</a:t>
            </a:r>
            <a:r>
              <a:rPr lang="en-US" sz="3200" dirty="0">
                <a:solidFill>
                  <a:srgbClr val="FFFF00"/>
                </a:solidFill>
                <a:latin typeface="AvenirLT-Medium" panose="020B0603020203020204" pitchFamily="34" charset="0"/>
              </a:rPr>
              <a:t>, and to keep the unrighteous under punishment until the day of judgement...</a:t>
            </a:r>
          </a:p>
          <a:p>
            <a:pPr algn="r"/>
            <a:r>
              <a:rPr lang="en-US" sz="3200" dirty="0">
                <a:solidFill>
                  <a:srgbClr val="FFFF00"/>
                </a:solidFill>
                <a:latin typeface="AvenirLT-Medium" panose="020B0603020203020204" pitchFamily="34" charset="0"/>
              </a:rPr>
              <a:t>2 Peter 2:9 (ESV)</a:t>
            </a:r>
            <a:endParaRPr lang="en-US" sz="32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261816445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“Lead us not into temptation,</a:t>
            </a:r>
          </a:p>
          <a:p>
            <a:r>
              <a:rPr lang="en-US" sz="4400" dirty="0">
                <a:solidFill>
                  <a:schemeClr val="bg1"/>
                </a:solidFill>
                <a:latin typeface="AvenirLT-Medium" panose="020B0603020203020204" pitchFamily="34" charset="0"/>
              </a:rPr>
              <a:t>but deliver us from evil”</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6:13</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3371538" y="2233503"/>
            <a:ext cx="5448928"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Deliverance</a:t>
            </a:r>
          </a:p>
        </p:txBody>
      </p:sp>
    </p:spTree>
    <p:extLst>
      <p:ext uri="{BB962C8B-B14F-4D97-AF65-F5344CB8AC3E}">
        <p14:creationId xmlns:p14="http://schemas.microsoft.com/office/powerpoint/2010/main" val="673935180"/>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727657" y="2199164"/>
            <a:ext cx="8736686" cy="3323987"/>
          </a:xfrm>
          <a:prstGeom prst="rect">
            <a:avLst/>
          </a:prstGeom>
          <a:noFill/>
        </p:spPr>
        <p:txBody>
          <a:bodyPr wrap="none" rtlCol="0">
            <a:spAutoFit/>
          </a:bodyPr>
          <a:lstStyle/>
          <a:p>
            <a:pPr algn="ctr"/>
            <a:r>
              <a:rPr lang="en-US" sz="10500" dirty="0">
                <a:solidFill>
                  <a:srgbClr val="FFFF00"/>
                </a:solidFill>
                <a:latin typeface="AvenirLT-Medium" panose="020B0603020203020204" pitchFamily="34" charset="0"/>
              </a:rPr>
              <a:t>We Need the </a:t>
            </a:r>
          </a:p>
          <a:p>
            <a:pPr algn="ctr"/>
            <a:r>
              <a:rPr lang="en-US" sz="10500" dirty="0">
                <a:solidFill>
                  <a:srgbClr val="FFFF00"/>
                </a:solidFill>
                <a:latin typeface="AvenirLT-Medium" panose="020B0603020203020204" pitchFamily="34" charset="0"/>
              </a:rPr>
              <a:t>Father First</a:t>
            </a:r>
          </a:p>
        </p:txBody>
      </p:sp>
    </p:spTree>
    <p:extLst>
      <p:ext uri="{BB962C8B-B14F-4D97-AF65-F5344CB8AC3E}">
        <p14:creationId xmlns:p14="http://schemas.microsoft.com/office/powerpoint/2010/main" val="155993371"/>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6" name="TextBox 5">
            <a:extLst>
              <a:ext uri="{FF2B5EF4-FFF2-40B4-BE49-F238E27FC236}">
                <a16:creationId xmlns:a16="http://schemas.microsoft.com/office/drawing/2014/main" id="{8E0CBAC2-2C17-4A85-AAC4-548078768EB9}"/>
              </a:ext>
            </a:extLst>
          </p:cNvPr>
          <p:cNvSpPr txBox="1"/>
          <p:nvPr/>
        </p:nvSpPr>
        <p:spPr>
          <a:xfrm>
            <a:off x="4686807" y="5923433"/>
            <a:ext cx="2818400"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Matthew 6:8</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2433437"/>
            <a:ext cx="8542723" cy="1846659"/>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Do not be like [the Gentiles], for </a:t>
            </a:r>
            <a:br>
              <a:rPr lang="en-US" sz="3600" dirty="0">
                <a:solidFill>
                  <a:srgbClr val="FFFF00"/>
                </a:solidFill>
                <a:latin typeface="AvenirLT-Medium" panose="020B0603020203020204" pitchFamily="34" charset="0"/>
              </a:rPr>
            </a:br>
            <a:r>
              <a:rPr lang="en-US" sz="4200" dirty="0">
                <a:solidFill>
                  <a:srgbClr val="FFFF00"/>
                </a:solidFill>
                <a:latin typeface="AvenirLT-Medium" panose="020B0603020203020204" pitchFamily="34" charset="0"/>
              </a:rPr>
              <a:t>your Father knows what you need </a:t>
            </a:r>
            <a:br>
              <a:rPr lang="en-US" sz="3600" dirty="0">
                <a:solidFill>
                  <a:srgbClr val="FFFF00"/>
                </a:solidFill>
                <a:latin typeface="AvenirLT-Medium" panose="020B0603020203020204" pitchFamily="34" charset="0"/>
              </a:rPr>
            </a:br>
            <a:r>
              <a:rPr lang="en-US" sz="3600" dirty="0">
                <a:solidFill>
                  <a:srgbClr val="FFFF00"/>
                </a:solidFill>
                <a:latin typeface="AvenirLT-Medium" panose="020B0603020203020204" pitchFamily="34" charset="0"/>
              </a:rPr>
              <a:t>before you ask him.</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370188501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832660" y="288237"/>
            <a:ext cx="8526693" cy="1107996"/>
          </a:xfrm>
          <a:prstGeom prst="rect">
            <a:avLst/>
          </a:prstGeom>
          <a:noFill/>
        </p:spPr>
        <p:txBody>
          <a:bodyPr wrap="none" rtlCol="0">
            <a:spAutoFit/>
          </a:bodyPr>
          <a:lstStyle/>
          <a:p>
            <a:pPr algn="ctr"/>
            <a:r>
              <a:rPr lang="en-US" sz="6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2FDC45A6-EDBC-467D-B630-99DCAF5FE70A}"/>
              </a:ext>
            </a:extLst>
          </p:cNvPr>
          <p:cNvSpPr txBox="1"/>
          <p:nvPr/>
        </p:nvSpPr>
        <p:spPr>
          <a:xfrm>
            <a:off x="1727657" y="2199164"/>
            <a:ext cx="8736686" cy="3323987"/>
          </a:xfrm>
          <a:prstGeom prst="rect">
            <a:avLst/>
          </a:prstGeom>
          <a:noFill/>
        </p:spPr>
        <p:txBody>
          <a:bodyPr wrap="none" rtlCol="0">
            <a:spAutoFit/>
          </a:bodyPr>
          <a:lstStyle/>
          <a:p>
            <a:pPr algn="ctr"/>
            <a:r>
              <a:rPr lang="en-US" sz="10500" dirty="0">
                <a:solidFill>
                  <a:srgbClr val="FFFF00"/>
                </a:solidFill>
                <a:latin typeface="AvenirLT-Medium" panose="020B0603020203020204" pitchFamily="34" charset="0"/>
              </a:rPr>
              <a:t>We Need the </a:t>
            </a:r>
          </a:p>
          <a:p>
            <a:pPr algn="ctr"/>
            <a:r>
              <a:rPr lang="en-US" sz="10500" dirty="0">
                <a:solidFill>
                  <a:srgbClr val="FFFF00"/>
                </a:solidFill>
                <a:latin typeface="AvenirLT-Medium" panose="020B0603020203020204" pitchFamily="34" charset="0"/>
              </a:rPr>
              <a:t>Father First</a:t>
            </a:r>
          </a:p>
        </p:txBody>
      </p:sp>
    </p:spTree>
    <p:extLst>
      <p:ext uri="{BB962C8B-B14F-4D97-AF65-F5344CB8AC3E}">
        <p14:creationId xmlns:p14="http://schemas.microsoft.com/office/powerpoint/2010/main" val="452404028"/>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78771" y="288238"/>
            <a:ext cx="8834470" cy="769441"/>
          </a:xfrm>
          <a:prstGeom prst="rect">
            <a:avLst/>
          </a:prstGeom>
          <a:noFill/>
        </p:spPr>
        <p:txBody>
          <a:bodyPr wrap="none" rtlCol="0">
            <a:spAutoFit/>
          </a:bodyPr>
          <a:lstStyle/>
          <a:p>
            <a:r>
              <a:rPr lang="en-US" sz="4400" dirty="0">
                <a:solidFill>
                  <a:schemeClr val="bg1"/>
                </a:solidFill>
                <a:latin typeface="AvenirLT-Medium" panose="020B0603020203020204" pitchFamily="34" charset="0"/>
              </a:rPr>
              <a:t>“Give us this day our daily bread”</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998473"/>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6:11</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FC6314B0-E2DE-4B4F-B3FA-6711B33A2E84}"/>
              </a:ext>
            </a:extLst>
          </p:cNvPr>
          <p:cNvSpPr txBox="1"/>
          <p:nvPr/>
        </p:nvSpPr>
        <p:spPr>
          <a:xfrm>
            <a:off x="3371538" y="1974887"/>
            <a:ext cx="5448929"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Provision</a:t>
            </a:r>
          </a:p>
        </p:txBody>
      </p:sp>
    </p:spTree>
    <p:extLst>
      <p:ext uri="{BB962C8B-B14F-4D97-AF65-F5344CB8AC3E}">
        <p14:creationId xmlns:p14="http://schemas.microsoft.com/office/powerpoint/2010/main" val="300090824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78771" y="288238"/>
            <a:ext cx="8834470" cy="769441"/>
          </a:xfrm>
          <a:prstGeom prst="rect">
            <a:avLst/>
          </a:prstGeom>
          <a:noFill/>
        </p:spPr>
        <p:txBody>
          <a:bodyPr wrap="none" rtlCol="0">
            <a:spAutoFit/>
          </a:bodyPr>
          <a:lstStyle/>
          <a:p>
            <a:r>
              <a:rPr lang="en-US" sz="4400" dirty="0">
                <a:solidFill>
                  <a:schemeClr val="bg1"/>
                </a:solidFill>
                <a:latin typeface="AvenirLT-Medium" panose="020B0603020203020204" pitchFamily="34" charset="0"/>
              </a:rPr>
              <a:t>“Give us this day our daily bread”</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998473"/>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6:11</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FC6314B0-E2DE-4B4F-B3FA-6711B33A2E84}"/>
              </a:ext>
            </a:extLst>
          </p:cNvPr>
          <p:cNvSpPr txBox="1"/>
          <p:nvPr/>
        </p:nvSpPr>
        <p:spPr>
          <a:xfrm>
            <a:off x="3371538" y="1974887"/>
            <a:ext cx="5448929"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Instruction</a:t>
            </a:r>
          </a:p>
        </p:txBody>
      </p:sp>
    </p:spTree>
    <p:extLst>
      <p:ext uri="{BB962C8B-B14F-4D97-AF65-F5344CB8AC3E}">
        <p14:creationId xmlns:p14="http://schemas.microsoft.com/office/powerpoint/2010/main" val="494647122"/>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78771" y="288238"/>
            <a:ext cx="8834470" cy="769441"/>
          </a:xfrm>
          <a:prstGeom prst="rect">
            <a:avLst/>
          </a:prstGeom>
          <a:noFill/>
        </p:spPr>
        <p:txBody>
          <a:bodyPr wrap="none" rtlCol="0">
            <a:spAutoFit/>
          </a:bodyPr>
          <a:lstStyle/>
          <a:p>
            <a:r>
              <a:rPr lang="en-US" sz="4400" dirty="0">
                <a:solidFill>
                  <a:schemeClr val="bg1"/>
                </a:solidFill>
                <a:latin typeface="AvenirLT-Medium" panose="020B0603020203020204" pitchFamily="34" charset="0"/>
              </a:rPr>
              <a:t>“Give us this day our daily bread”</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998473"/>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6:11</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8"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7" name="TextBox 6">
            <a:extLst>
              <a:ext uri="{FF2B5EF4-FFF2-40B4-BE49-F238E27FC236}">
                <a16:creationId xmlns:a16="http://schemas.microsoft.com/office/drawing/2014/main" id="{A2E0F3DE-DA0B-4589-AD75-A10BE6EC921B}"/>
              </a:ext>
            </a:extLst>
          </p:cNvPr>
          <p:cNvSpPr txBox="1"/>
          <p:nvPr/>
        </p:nvSpPr>
        <p:spPr>
          <a:xfrm>
            <a:off x="1824640" y="1482096"/>
            <a:ext cx="8542723" cy="4524315"/>
          </a:xfrm>
          <a:prstGeom prst="rect">
            <a:avLst/>
          </a:prstGeom>
          <a:noFill/>
        </p:spPr>
        <p:txBody>
          <a:bodyPr wrap="square" rtlCol="0">
            <a:spAutoFit/>
          </a:bodyPr>
          <a:lstStyle/>
          <a:p>
            <a:r>
              <a:rPr lang="en-US" sz="3600" dirty="0">
                <a:solidFill>
                  <a:srgbClr val="FFFF00"/>
                </a:solidFill>
                <a:latin typeface="AvenirLT-Medium" panose="020B0603020203020204" pitchFamily="34" charset="0"/>
              </a:rPr>
              <a:t>And he humbled you and let you hunger and fed you with manna, which you did not know, nor did your fathers know, that he might make you know that man does not live by bread alone, but man lives by every word that comes from the mouth of the L</a:t>
            </a:r>
            <a:r>
              <a:rPr lang="en-US" sz="2800" dirty="0">
                <a:solidFill>
                  <a:srgbClr val="FFFF00"/>
                </a:solidFill>
                <a:latin typeface="AvenirLT-Medium" panose="020B0603020203020204" pitchFamily="34" charset="0"/>
              </a:rPr>
              <a:t>ORD</a:t>
            </a:r>
            <a:r>
              <a:rPr lang="en-US" sz="3600" dirty="0">
                <a:solidFill>
                  <a:srgbClr val="FFFF00"/>
                </a:solidFill>
                <a:latin typeface="AvenirLT-Medium" panose="020B0603020203020204" pitchFamily="34" charset="0"/>
              </a:rPr>
              <a:t>.</a:t>
            </a:r>
          </a:p>
          <a:p>
            <a:pPr algn="r"/>
            <a:r>
              <a:rPr lang="en-US" sz="3600" dirty="0">
                <a:solidFill>
                  <a:srgbClr val="FFFF00"/>
                </a:solidFill>
                <a:latin typeface="AvenirLT-Medium" panose="020B0603020203020204" pitchFamily="34" charset="0"/>
              </a:rPr>
              <a:t>Deuteronomy 8:3 (ESV)</a:t>
            </a:r>
            <a:endParaRPr lang="en-US" sz="3600" dirty="0">
              <a:solidFill>
                <a:schemeClr val="bg1"/>
              </a:solidFill>
              <a:latin typeface="AvenirLT-Medium" panose="020B0603020203020204" pitchFamily="34" charset="0"/>
            </a:endParaRPr>
          </a:p>
        </p:txBody>
      </p:sp>
    </p:spTree>
    <p:extLst>
      <p:ext uri="{BB962C8B-B14F-4D97-AF65-F5344CB8AC3E}">
        <p14:creationId xmlns:p14="http://schemas.microsoft.com/office/powerpoint/2010/main" val="82055322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78771" y="288238"/>
            <a:ext cx="8834470" cy="769441"/>
          </a:xfrm>
          <a:prstGeom prst="rect">
            <a:avLst/>
          </a:prstGeom>
          <a:noFill/>
        </p:spPr>
        <p:txBody>
          <a:bodyPr wrap="none" rtlCol="0">
            <a:spAutoFit/>
          </a:bodyPr>
          <a:lstStyle/>
          <a:p>
            <a:r>
              <a:rPr lang="en-US" sz="4400" dirty="0">
                <a:solidFill>
                  <a:schemeClr val="bg1"/>
                </a:solidFill>
                <a:latin typeface="AvenirLT-Medium" panose="020B0603020203020204" pitchFamily="34" charset="0"/>
              </a:rPr>
              <a:t>“Give us this day our daily bread”</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998473"/>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6:11</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FC6314B0-E2DE-4B4F-B3FA-6711B33A2E84}"/>
              </a:ext>
            </a:extLst>
          </p:cNvPr>
          <p:cNvSpPr txBox="1"/>
          <p:nvPr/>
        </p:nvSpPr>
        <p:spPr>
          <a:xfrm>
            <a:off x="3371538" y="1974887"/>
            <a:ext cx="5448929"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Instruction</a:t>
            </a:r>
          </a:p>
        </p:txBody>
      </p:sp>
    </p:spTree>
    <p:extLst>
      <p:ext uri="{BB962C8B-B14F-4D97-AF65-F5344CB8AC3E}">
        <p14:creationId xmlns:p14="http://schemas.microsoft.com/office/powerpoint/2010/main" val="727185192"/>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34CE2F-2A27-4E55-8F9F-4F0EED5FAC1F}"/>
              </a:ext>
            </a:extLst>
          </p:cNvPr>
          <p:cNvSpPr txBox="1"/>
          <p:nvPr/>
        </p:nvSpPr>
        <p:spPr>
          <a:xfrm>
            <a:off x="1685926" y="288237"/>
            <a:ext cx="8858250" cy="1446550"/>
          </a:xfrm>
          <a:prstGeom prst="rect">
            <a:avLst/>
          </a:prstGeom>
          <a:noFill/>
        </p:spPr>
        <p:txBody>
          <a:bodyPr wrap="square" rtlCol="0">
            <a:spAutoFit/>
          </a:bodyPr>
          <a:lstStyle/>
          <a:p>
            <a:r>
              <a:rPr lang="en-US" sz="4400" dirty="0">
                <a:solidFill>
                  <a:schemeClr val="bg1"/>
                </a:solidFill>
                <a:latin typeface="AvenirLT-Medium" panose="020B0603020203020204" pitchFamily="34" charset="0"/>
              </a:rPr>
              <a:t>“Forgive us our debts, as we also have forgiven our debtors”</a:t>
            </a:r>
          </a:p>
        </p:txBody>
      </p:sp>
      <p:sp>
        <p:nvSpPr>
          <p:cNvPr id="5" name="TextBox 4">
            <a:extLst>
              <a:ext uri="{FF2B5EF4-FFF2-40B4-BE49-F238E27FC236}">
                <a16:creationId xmlns:a16="http://schemas.microsoft.com/office/drawing/2014/main" id="{CD30CB48-5601-4C36-B33A-2F845756C6CE}"/>
              </a:ext>
            </a:extLst>
          </p:cNvPr>
          <p:cNvSpPr txBox="1"/>
          <p:nvPr/>
        </p:nvSpPr>
        <p:spPr>
          <a:xfrm>
            <a:off x="7292472" y="1598548"/>
            <a:ext cx="3074881" cy="646331"/>
          </a:xfrm>
          <a:prstGeom prst="rect">
            <a:avLst/>
          </a:prstGeom>
          <a:noFill/>
        </p:spPr>
        <p:txBody>
          <a:bodyPr wrap="none" rtlCol="0">
            <a:spAutoFit/>
          </a:bodyPr>
          <a:lstStyle/>
          <a:p>
            <a:pPr algn="r"/>
            <a:r>
              <a:rPr lang="en-US" sz="3600" dirty="0">
                <a:solidFill>
                  <a:schemeClr val="bg1"/>
                </a:solidFill>
                <a:latin typeface="AvenirLT-Medium" panose="020B0603020203020204" pitchFamily="34" charset="0"/>
              </a:rPr>
              <a:t>Matthew 6:12</a:t>
            </a:r>
          </a:p>
        </p:txBody>
      </p:sp>
      <p:sp>
        <p:nvSpPr>
          <p:cNvPr id="6" name="TextBox 5">
            <a:extLst>
              <a:ext uri="{FF2B5EF4-FFF2-40B4-BE49-F238E27FC236}">
                <a16:creationId xmlns:a16="http://schemas.microsoft.com/office/drawing/2014/main" id="{8E0CBAC2-2C17-4A85-AAC4-548078768EB9}"/>
              </a:ext>
            </a:extLst>
          </p:cNvPr>
          <p:cNvSpPr txBox="1"/>
          <p:nvPr/>
        </p:nvSpPr>
        <p:spPr>
          <a:xfrm>
            <a:off x="3729015" y="5923433"/>
            <a:ext cx="4733988" cy="646331"/>
          </a:xfrm>
          <a:prstGeom prst="rect">
            <a:avLst/>
          </a:prstGeom>
          <a:noFill/>
        </p:spPr>
        <p:txBody>
          <a:bodyPr wrap="none" rtlCol="0">
            <a:spAutoFit/>
          </a:bodyPr>
          <a:lstStyle/>
          <a:p>
            <a:pPr algn="ctr"/>
            <a:r>
              <a:rPr lang="en-US" sz="3600" dirty="0">
                <a:solidFill>
                  <a:schemeClr val="bg1"/>
                </a:solidFill>
                <a:latin typeface="AvenirLT-Medium" panose="020B0603020203020204" pitchFamily="34" charset="0"/>
              </a:rPr>
              <a:t>Kingdom-first Praying</a:t>
            </a:r>
          </a:p>
        </p:txBody>
      </p:sp>
      <p:sp>
        <p:nvSpPr>
          <p:cNvPr id="8" name="TextBox 7">
            <a:extLst>
              <a:ext uri="{FF2B5EF4-FFF2-40B4-BE49-F238E27FC236}">
                <a16:creationId xmlns:a16="http://schemas.microsoft.com/office/drawing/2014/main" id="{11473BD0-D9EB-4736-BE97-0B1830DCD66F}"/>
              </a:ext>
            </a:extLst>
          </p:cNvPr>
          <p:cNvSpPr txBox="1"/>
          <p:nvPr/>
        </p:nvSpPr>
        <p:spPr>
          <a:xfrm>
            <a:off x="2822511" y="2233503"/>
            <a:ext cx="6546985" cy="3416320"/>
          </a:xfrm>
          <a:prstGeom prst="rect">
            <a:avLst/>
          </a:prstGeom>
          <a:noFill/>
        </p:spPr>
        <p:txBody>
          <a:bodyPr wrap="none" rtlCol="0">
            <a:spAutoFit/>
          </a:bodyPr>
          <a:lstStyle/>
          <a:p>
            <a:pPr algn="ctr"/>
            <a:r>
              <a:rPr lang="en-US" sz="7200" dirty="0">
                <a:solidFill>
                  <a:srgbClr val="FFFF00"/>
                </a:solidFill>
                <a:latin typeface="AvenirLT-Medium" panose="020B0603020203020204" pitchFamily="34" charset="0"/>
              </a:rPr>
              <a:t>We Need</a:t>
            </a:r>
          </a:p>
          <a:p>
            <a:pPr algn="ctr"/>
            <a:r>
              <a:rPr lang="en-US" sz="7200" dirty="0">
                <a:solidFill>
                  <a:srgbClr val="FFFF00"/>
                </a:solidFill>
                <a:latin typeface="AvenirLT-Medium" panose="020B0603020203020204" pitchFamily="34" charset="0"/>
              </a:rPr>
              <a:t>Our Father’s</a:t>
            </a:r>
          </a:p>
          <a:p>
            <a:pPr algn="ctr"/>
            <a:r>
              <a:rPr lang="en-US" sz="7200" dirty="0">
                <a:solidFill>
                  <a:srgbClr val="FFFF00"/>
                </a:solidFill>
                <a:latin typeface="AvenirLT-Medium" panose="020B0603020203020204" pitchFamily="34" charset="0"/>
              </a:rPr>
              <a:t>Transformation</a:t>
            </a:r>
          </a:p>
        </p:txBody>
      </p:sp>
    </p:spTree>
    <p:extLst>
      <p:ext uri="{BB962C8B-B14F-4D97-AF65-F5344CB8AC3E}">
        <p14:creationId xmlns:p14="http://schemas.microsoft.com/office/powerpoint/2010/main" val="218591896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TotalTime>
  <Words>679</Words>
  <Application>Microsoft Office PowerPoint</Application>
  <PresentationFormat>Widescreen</PresentationFormat>
  <Paragraphs>119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AvenirLT-Medium</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Edwin Crozier</cp:lastModifiedBy>
  <cp:revision>15</cp:revision>
  <dcterms:created xsi:type="dcterms:W3CDTF">2021-06-16T15:11:58Z</dcterms:created>
  <dcterms:modified xsi:type="dcterms:W3CDTF">2021-08-03T22:43:29Z</dcterms:modified>
</cp:coreProperties>
</file>