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749" r:id="rId3"/>
    <p:sldId id="767" r:id="rId4"/>
    <p:sldId id="768" r:id="rId5"/>
    <p:sldId id="257" r:id="rId6"/>
    <p:sldId id="260" r:id="rId7"/>
    <p:sldId id="601" r:id="rId8"/>
    <p:sldId id="261" r:id="rId9"/>
    <p:sldId id="262" r:id="rId10"/>
    <p:sldId id="266" r:id="rId11"/>
    <p:sldId id="268" r:id="rId12"/>
    <p:sldId id="267" r:id="rId13"/>
    <p:sldId id="277" r:id="rId14"/>
    <p:sldId id="278" r:id="rId15"/>
    <p:sldId id="279" r:id="rId16"/>
    <p:sldId id="269" r:id="rId17"/>
    <p:sldId id="270" r:id="rId18"/>
    <p:sldId id="272" r:id="rId19"/>
    <p:sldId id="273" r:id="rId20"/>
    <p:sldId id="271" r:id="rId21"/>
    <p:sldId id="274" r:id="rId22"/>
    <p:sldId id="276" r:id="rId23"/>
    <p:sldId id="275" r:id="rId24"/>
    <p:sldId id="263" r:id="rId25"/>
    <p:sldId id="264" r:id="rId26"/>
    <p:sldId id="603" r:id="rId27"/>
    <p:sldId id="604" r:id="rId28"/>
    <p:sldId id="769" r:id="rId29"/>
    <p:sldId id="766" r:id="rId30"/>
    <p:sldId id="6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DDEE-9AEF-281E-EF65-F305B5AFBE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C34B03-F1D0-2E76-C3A8-5BA114136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C5E958-A254-C017-5B1A-6A7A0D18705F}"/>
              </a:ext>
            </a:extLst>
          </p:cNvPr>
          <p:cNvSpPr>
            <a:spLocks noGrp="1"/>
          </p:cNvSpPr>
          <p:nvPr>
            <p:ph type="dt" sz="half" idx="10"/>
          </p:nvPr>
        </p:nvSpPr>
        <p:spPr/>
        <p:txBody>
          <a:bodyPr/>
          <a:lstStyle/>
          <a:p>
            <a:fld id="{E2BD3EB4-7952-4B21-908C-E1B7E53AE41F}" type="datetimeFigureOut">
              <a:rPr lang="en-US" smtClean="0"/>
              <a:t>7/3/2022</a:t>
            </a:fld>
            <a:endParaRPr lang="en-US"/>
          </a:p>
        </p:txBody>
      </p:sp>
      <p:sp>
        <p:nvSpPr>
          <p:cNvPr id="5" name="Footer Placeholder 4">
            <a:extLst>
              <a:ext uri="{FF2B5EF4-FFF2-40B4-BE49-F238E27FC236}">
                <a16:creationId xmlns:a16="http://schemas.microsoft.com/office/drawing/2014/main" id="{6A3F61D3-C588-7953-BCFC-F0A9F8025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FC82E-FF9C-6DA4-6C04-F78CD853A3AF}"/>
              </a:ext>
            </a:extLst>
          </p:cNvPr>
          <p:cNvSpPr>
            <a:spLocks noGrp="1"/>
          </p:cNvSpPr>
          <p:nvPr>
            <p:ph type="sldNum" sz="quarter" idx="12"/>
          </p:nvPr>
        </p:nvSpPr>
        <p:spPr/>
        <p:txBody>
          <a:bodyPr/>
          <a:lstStyle/>
          <a:p>
            <a:fld id="{607E3D0D-7636-43DB-B3CD-5BC4AD7D0069}" type="slidenum">
              <a:rPr lang="en-US" smtClean="0"/>
              <a:t>‹#›</a:t>
            </a:fld>
            <a:endParaRPr lang="en-US"/>
          </a:p>
        </p:txBody>
      </p:sp>
    </p:spTree>
    <p:extLst>
      <p:ext uri="{BB962C8B-B14F-4D97-AF65-F5344CB8AC3E}">
        <p14:creationId xmlns:p14="http://schemas.microsoft.com/office/powerpoint/2010/main" val="268267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D7D26-C966-F540-63D3-83D25F485B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671721-9292-0F27-33B5-42405BFE2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69D23-A8E5-7A1B-5F8A-DC0C5D43D777}"/>
              </a:ext>
            </a:extLst>
          </p:cNvPr>
          <p:cNvSpPr>
            <a:spLocks noGrp="1"/>
          </p:cNvSpPr>
          <p:nvPr>
            <p:ph type="dt" sz="half" idx="10"/>
          </p:nvPr>
        </p:nvSpPr>
        <p:spPr/>
        <p:txBody>
          <a:bodyPr/>
          <a:lstStyle/>
          <a:p>
            <a:fld id="{E2BD3EB4-7952-4B21-908C-E1B7E53AE41F}" type="datetimeFigureOut">
              <a:rPr lang="en-US" smtClean="0"/>
              <a:t>7/3/2022</a:t>
            </a:fld>
            <a:endParaRPr lang="en-US"/>
          </a:p>
        </p:txBody>
      </p:sp>
      <p:sp>
        <p:nvSpPr>
          <p:cNvPr id="5" name="Footer Placeholder 4">
            <a:extLst>
              <a:ext uri="{FF2B5EF4-FFF2-40B4-BE49-F238E27FC236}">
                <a16:creationId xmlns:a16="http://schemas.microsoft.com/office/drawing/2014/main" id="{5D2D840D-5704-8EA2-D7FD-057ED0C50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A0006-2F52-D5FD-4AA9-7B067496D2EA}"/>
              </a:ext>
            </a:extLst>
          </p:cNvPr>
          <p:cNvSpPr>
            <a:spLocks noGrp="1"/>
          </p:cNvSpPr>
          <p:nvPr>
            <p:ph type="sldNum" sz="quarter" idx="12"/>
          </p:nvPr>
        </p:nvSpPr>
        <p:spPr/>
        <p:txBody>
          <a:bodyPr/>
          <a:lstStyle/>
          <a:p>
            <a:fld id="{607E3D0D-7636-43DB-B3CD-5BC4AD7D0069}" type="slidenum">
              <a:rPr lang="en-US" smtClean="0"/>
              <a:t>‹#›</a:t>
            </a:fld>
            <a:endParaRPr lang="en-US"/>
          </a:p>
        </p:txBody>
      </p:sp>
    </p:spTree>
    <p:extLst>
      <p:ext uri="{BB962C8B-B14F-4D97-AF65-F5344CB8AC3E}">
        <p14:creationId xmlns:p14="http://schemas.microsoft.com/office/powerpoint/2010/main" val="114808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E5629-F07D-1D66-3E89-7E2B82D791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C1F73D-F2B1-AE41-76EC-2D15F5DDB7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1C6A1-CC85-C8CA-A042-305519417090}"/>
              </a:ext>
            </a:extLst>
          </p:cNvPr>
          <p:cNvSpPr>
            <a:spLocks noGrp="1"/>
          </p:cNvSpPr>
          <p:nvPr>
            <p:ph type="dt" sz="half" idx="10"/>
          </p:nvPr>
        </p:nvSpPr>
        <p:spPr/>
        <p:txBody>
          <a:bodyPr/>
          <a:lstStyle/>
          <a:p>
            <a:fld id="{E2BD3EB4-7952-4B21-908C-E1B7E53AE41F}" type="datetimeFigureOut">
              <a:rPr lang="en-US" smtClean="0"/>
              <a:t>7/3/2022</a:t>
            </a:fld>
            <a:endParaRPr lang="en-US"/>
          </a:p>
        </p:txBody>
      </p:sp>
      <p:sp>
        <p:nvSpPr>
          <p:cNvPr id="5" name="Footer Placeholder 4">
            <a:extLst>
              <a:ext uri="{FF2B5EF4-FFF2-40B4-BE49-F238E27FC236}">
                <a16:creationId xmlns:a16="http://schemas.microsoft.com/office/drawing/2014/main" id="{8A9F6D27-D0FE-20E6-DB48-1961A9A69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EE4E7-AADE-BF66-8267-A080A3645C44}"/>
              </a:ext>
            </a:extLst>
          </p:cNvPr>
          <p:cNvSpPr>
            <a:spLocks noGrp="1"/>
          </p:cNvSpPr>
          <p:nvPr>
            <p:ph type="sldNum" sz="quarter" idx="12"/>
          </p:nvPr>
        </p:nvSpPr>
        <p:spPr/>
        <p:txBody>
          <a:bodyPr/>
          <a:lstStyle/>
          <a:p>
            <a:fld id="{607E3D0D-7636-43DB-B3CD-5BC4AD7D0069}" type="slidenum">
              <a:rPr lang="en-US" smtClean="0"/>
              <a:t>‹#›</a:t>
            </a:fld>
            <a:endParaRPr lang="en-US"/>
          </a:p>
        </p:txBody>
      </p:sp>
    </p:spTree>
    <p:extLst>
      <p:ext uri="{BB962C8B-B14F-4D97-AF65-F5344CB8AC3E}">
        <p14:creationId xmlns:p14="http://schemas.microsoft.com/office/powerpoint/2010/main" val="275978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ABFB85-2B09-43CD-9899-E8573B298B1C}"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206312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38797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BFB85-2B09-43CD-9899-E8573B298B1C}"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709545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BFB85-2B09-43CD-9899-E8573B298B1C}"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710282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BFB85-2B09-43CD-9899-E8573B298B1C}" type="datetimeFigureOut">
              <a:rPr lang="en-US" smtClean="0"/>
              <a:t>7/2/2022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4111246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BFB85-2B09-43CD-9899-E8573B298B1C}" type="datetimeFigureOut">
              <a:rPr lang="en-US" smtClean="0"/>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752042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BFB85-2B09-43CD-9899-E8573B298B1C}" type="datetimeFigureOut">
              <a:rPr lang="en-US" smtClean="0"/>
              <a:t>7/2/2022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23194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67389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C3E2-15B7-6F16-56C8-7419CAD69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988A7B-5EAA-8394-E65C-26A1D13E82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5606D-FAF2-64A8-6B1C-66DA04C781C5}"/>
              </a:ext>
            </a:extLst>
          </p:cNvPr>
          <p:cNvSpPr>
            <a:spLocks noGrp="1"/>
          </p:cNvSpPr>
          <p:nvPr>
            <p:ph type="dt" sz="half" idx="10"/>
          </p:nvPr>
        </p:nvSpPr>
        <p:spPr/>
        <p:txBody>
          <a:bodyPr/>
          <a:lstStyle/>
          <a:p>
            <a:fld id="{E2BD3EB4-7952-4B21-908C-E1B7E53AE41F}" type="datetimeFigureOut">
              <a:rPr lang="en-US" smtClean="0"/>
              <a:t>7/3/2022</a:t>
            </a:fld>
            <a:endParaRPr lang="en-US"/>
          </a:p>
        </p:txBody>
      </p:sp>
      <p:sp>
        <p:nvSpPr>
          <p:cNvPr id="5" name="Footer Placeholder 4">
            <a:extLst>
              <a:ext uri="{FF2B5EF4-FFF2-40B4-BE49-F238E27FC236}">
                <a16:creationId xmlns:a16="http://schemas.microsoft.com/office/drawing/2014/main" id="{5584CA84-B9BE-F4B7-3B82-59DB6488A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2389F-8083-4726-0B92-DB5903CE48FB}"/>
              </a:ext>
            </a:extLst>
          </p:cNvPr>
          <p:cNvSpPr>
            <a:spLocks noGrp="1"/>
          </p:cNvSpPr>
          <p:nvPr>
            <p:ph type="sldNum" sz="quarter" idx="12"/>
          </p:nvPr>
        </p:nvSpPr>
        <p:spPr/>
        <p:txBody>
          <a:bodyPr/>
          <a:lstStyle/>
          <a:p>
            <a:fld id="{607E3D0D-7636-43DB-B3CD-5BC4AD7D0069}" type="slidenum">
              <a:rPr lang="en-US" smtClean="0"/>
              <a:t>‹#›</a:t>
            </a:fld>
            <a:endParaRPr lang="en-US"/>
          </a:p>
        </p:txBody>
      </p:sp>
    </p:spTree>
    <p:extLst>
      <p:ext uri="{BB962C8B-B14F-4D97-AF65-F5344CB8AC3E}">
        <p14:creationId xmlns:p14="http://schemas.microsoft.com/office/powerpoint/2010/main" val="655098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014442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786491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34389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56A2-A7A8-948B-EA92-C68A58649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639268-DD82-3618-920D-6C269EFD8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312CCA-B96F-08CD-E07F-8828EA1B05CC}"/>
              </a:ext>
            </a:extLst>
          </p:cNvPr>
          <p:cNvSpPr>
            <a:spLocks noGrp="1"/>
          </p:cNvSpPr>
          <p:nvPr>
            <p:ph type="dt" sz="half" idx="10"/>
          </p:nvPr>
        </p:nvSpPr>
        <p:spPr/>
        <p:txBody>
          <a:bodyPr/>
          <a:lstStyle/>
          <a:p>
            <a:fld id="{E2BD3EB4-7952-4B21-908C-E1B7E53AE41F}" type="datetimeFigureOut">
              <a:rPr lang="en-US" smtClean="0"/>
              <a:t>7/3/2022</a:t>
            </a:fld>
            <a:endParaRPr lang="en-US"/>
          </a:p>
        </p:txBody>
      </p:sp>
      <p:sp>
        <p:nvSpPr>
          <p:cNvPr id="5" name="Footer Placeholder 4">
            <a:extLst>
              <a:ext uri="{FF2B5EF4-FFF2-40B4-BE49-F238E27FC236}">
                <a16:creationId xmlns:a16="http://schemas.microsoft.com/office/drawing/2014/main" id="{E5A7EF0D-FC18-2FD8-C048-0E7EF40B8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D5BD3-0D14-E354-32FC-0CDE99D3371A}"/>
              </a:ext>
            </a:extLst>
          </p:cNvPr>
          <p:cNvSpPr>
            <a:spLocks noGrp="1"/>
          </p:cNvSpPr>
          <p:nvPr>
            <p:ph type="sldNum" sz="quarter" idx="12"/>
          </p:nvPr>
        </p:nvSpPr>
        <p:spPr/>
        <p:txBody>
          <a:bodyPr/>
          <a:lstStyle/>
          <a:p>
            <a:fld id="{607E3D0D-7636-43DB-B3CD-5BC4AD7D0069}" type="slidenum">
              <a:rPr lang="en-US" smtClean="0"/>
              <a:t>‹#›</a:t>
            </a:fld>
            <a:endParaRPr lang="en-US"/>
          </a:p>
        </p:txBody>
      </p:sp>
    </p:spTree>
    <p:extLst>
      <p:ext uri="{BB962C8B-B14F-4D97-AF65-F5344CB8AC3E}">
        <p14:creationId xmlns:p14="http://schemas.microsoft.com/office/powerpoint/2010/main" val="304729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7AFA-7716-88C1-1DB9-ED98EBD098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6D04B-9843-2071-3E80-25A8311521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358669-1141-71A4-14CB-E0DC9F2FC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779037-433A-429B-E5DC-8834A9B74205}"/>
              </a:ext>
            </a:extLst>
          </p:cNvPr>
          <p:cNvSpPr>
            <a:spLocks noGrp="1"/>
          </p:cNvSpPr>
          <p:nvPr>
            <p:ph type="dt" sz="half" idx="10"/>
          </p:nvPr>
        </p:nvSpPr>
        <p:spPr/>
        <p:txBody>
          <a:bodyPr/>
          <a:lstStyle/>
          <a:p>
            <a:fld id="{E2BD3EB4-7952-4B21-908C-E1B7E53AE41F}" type="datetimeFigureOut">
              <a:rPr lang="en-US" smtClean="0"/>
              <a:t>7/3/2022</a:t>
            </a:fld>
            <a:endParaRPr lang="en-US"/>
          </a:p>
        </p:txBody>
      </p:sp>
      <p:sp>
        <p:nvSpPr>
          <p:cNvPr id="6" name="Footer Placeholder 5">
            <a:extLst>
              <a:ext uri="{FF2B5EF4-FFF2-40B4-BE49-F238E27FC236}">
                <a16:creationId xmlns:a16="http://schemas.microsoft.com/office/drawing/2014/main" id="{BDAC6A21-36F8-625B-5BEB-8DEFA412C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794543-9380-4510-6EFB-214A627F54CD}"/>
              </a:ext>
            </a:extLst>
          </p:cNvPr>
          <p:cNvSpPr>
            <a:spLocks noGrp="1"/>
          </p:cNvSpPr>
          <p:nvPr>
            <p:ph type="sldNum" sz="quarter" idx="12"/>
          </p:nvPr>
        </p:nvSpPr>
        <p:spPr/>
        <p:txBody>
          <a:bodyPr/>
          <a:lstStyle/>
          <a:p>
            <a:fld id="{607E3D0D-7636-43DB-B3CD-5BC4AD7D0069}" type="slidenum">
              <a:rPr lang="en-US" smtClean="0"/>
              <a:t>‹#›</a:t>
            </a:fld>
            <a:endParaRPr lang="en-US"/>
          </a:p>
        </p:txBody>
      </p:sp>
    </p:spTree>
    <p:extLst>
      <p:ext uri="{BB962C8B-B14F-4D97-AF65-F5344CB8AC3E}">
        <p14:creationId xmlns:p14="http://schemas.microsoft.com/office/powerpoint/2010/main" val="350867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0C2B-BA8C-8254-28E1-BF89E14ECD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D95DF5-3887-C997-B225-97FADA8420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D7D71-C7EC-BA0A-6485-D61F69515C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9FA80C-F574-1A65-CBFC-F36F02E46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68FC0-C2D1-AE37-1125-8A1B6BA6CD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83DAC-3F6F-0140-E60F-4C3B46A48EF4}"/>
              </a:ext>
            </a:extLst>
          </p:cNvPr>
          <p:cNvSpPr>
            <a:spLocks noGrp="1"/>
          </p:cNvSpPr>
          <p:nvPr>
            <p:ph type="dt" sz="half" idx="10"/>
          </p:nvPr>
        </p:nvSpPr>
        <p:spPr/>
        <p:txBody>
          <a:bodyPr/>
          <a:lstStyle/>
          <a:p>
            <a:fld id="{E2BD3EB4-7952-4B21-908C-E1B7E53AE41F}" type="datetimeFigureOut">
              <a:rPr lang="en-US" smtClean="0"/>
              <a:t>7/3/2022</a:t>
            </a:fld>
            <a:endParaRPr lang="en-US"/>
          </a:p>
        </p:txBody>
      </p:sp>
      <p:sp>
        <p:nvSpPr>
          <p:cNvPr id="8" name="Footer Placeholder 7">
            <a:extLst>
              <a:ext uri="{FF2B5EF4-FFF2-40B4-BE49-F238E27FC236}">
                <a16:creationId xmlns:a16="http://schemas.microsoft.com/office/drawing/2014/main" id="{2E4DE39A-7FB3-2351-4DF5-A0294A0347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EB31E-1E66-3996-D856-C24C4160799E}"/>
              </a:ext>
            </a:extLst>
          </p:cNvPr>
          <p:cNvSpPr>
            <a:spLocks noGrp="1"/>
          </p:cNvSpPr>
          <p:nvPr>
            <p:ph type="sldNum" sz="quarter" idx="12"/>
          </p:nvPr>
        </p:nvSpPr>
        <p:spPr/>
        <p:txBody>
          <a:bodyPr/>
          <a:lstStyle/>
          <a:p>
            <a:fld id="{607E3D0D-7636-43DB-B3CD-5BC4AD7D0069}" type="slidenum">
              <a:rPr lang="en-US" smtClean="0"/>
              <a:t>‹#›</a:t>
            </a:fld>
            <a:endParaRPr lang="en-US"/>
          </a:p>
        </p:txBody>
      </p:sp>
    </p:spTree>
    <p:extLst>
      <p:ext uri="{BB962C8B-B14F-4D97-AF65-F5344CB8AC3E}">
        <p14:creationId xmlns:p14="http://schemas.microsoft.com/office/powerpoint/2010/main" val="221327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18FB-ED8D-A134-44A1-274AF4E4E4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DDA968-BCDF-FF57-BCF5-CC6282FDB668}"/>
              </a:ext>
            </a:extLst>
          </p:cNvPr>
          <p:cNvSpPr>
            <a:spLocks noGrp="1"/>
          </p:cNvSpPr>
          <p:nvPr>
            <p:ph type="dt" sz="half" idx="10"/>
          </p:nvPr>
        </p:nvSpPr>
        <p:spPr/>
        <p:txBody>
          <a:bodyPr/>
          <a:lstStyle/>
          <a:p>
            <a:fld id="{E2BD3EB4-7952-4B21-908C-E1B7E53AE41F}" type="datetimeFigureOut">
              <a:rPr lang="en-US" smtClean="0"/>
              <a:t>7/3/2022</a:t>
            </a:fld>
            <a:endParaRPr lang="en-US"/>
          </a:p>
        </p:txBody>
      </p:sp>
      <p:sp>
        <p:nvSpPr>
          <p:cNvPr id="4" name="Footer Placeholder 3">
            <a:extLst>
              <a:ext uri="{FF2B5EF4-FFF2-40B4-BE49-F238E27FC236}">
                <a16:creationId xmlns:a16="http://schemas.microsoft.com/office/drawing/2014/main" id="{1A34DED0-73BE-0EC3-9918-3DB932DA65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37313-F71A-1506-E04B-DC492BB336BB}"/>
              </a:ext>
            </a:extLst>
          </p:cNvPr>
          <p:cNvSpPr>
            <a:spLocks noGrp="1"/>
          </p:cNvSpPr>
          <p:nvPr>
            <p:ph type="sldNum" sz="quarter" idx="12"/>
          </p:nvPr>
        </p:nvSpPr>
        <p:spPr/>
        <p:txBody>
          <a:bodyPr/>
          <a:lstStyle/>
          <a:p>
            <a:fld id="{607E3D0D-7636-43DB-B3CD-5BC4AD7D0069}" type="slidenum">
              <a:rPr lang="en-US" smtClean="0"/>
              <a:t>‹#›</a:t>
            </a:fld>
            <a:endParaRPr lang="en-US"/>
          </a:p>
        </p:txBody>
      </p:sp>
    </p:spTree>
    <p:extLst>
      <p:ext uri="{BB962C8B-B14F-4D97-AF65-F5344CB8AC3E}">
        <p14:creationId xmlns:p14="http://schemas.microsoft.com/office/powerpoint/2010/main" val="1841030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7E9E0-BC28-9378-5178-6EF93F270C03}"/>
              </a:ext>
            </a:extLst>
          </p:cNvPr>
          <p:cNvSpPr>
            <a:spLocks noGrp="1"/>
          </p:cNvSpPr>
          <p:nvPr>
            <p:ph type="dt" sz="half" idx="10"/>
          </p:nvPr>
        </p:nvSpPr>
        <p:spPr/>
        <p:txBody>
          <a:bodyPr/>
          <a:lstStyle/>
          <a:p>
            <a:fld id="{E2BD3EB4-7952-4B21-908C-E1B7E53AE41F}" type="datetimeFigureOut">
              <a:rPr lang="en-US" smtClean="0"/>
              <a:t>7/3/2022</a:t>
            </a:fld>
            <a:endParaRPr lang="en-US"/>
          </a:p>
        </p:txBody>
      </p:sp>
      <p:sp>
        <p:nvSpPr>
          <p:cNvPr id="3" name="Footer Placeholder 2">
            <a:extLst>
              <a:ext uri="{FF2B5EF4-FFF2-40B4-BE49-F238E27FC236}">
                <a16:creationId xmlns:a16="http://schemas.microsoft.com/office/drawing/2014/main" id="{D112A3BA-8D49-4CC2-7223-6B0EDD6CD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2D6A30-50FC-0742-365D-AAB8C1746095}"/>
              </a:ext>
            </a:extLst>
          </p:cNvPr>
          <p:cNvSpPr>
            <a:spLocks noGrp="1"/>
          </p:cNvSpPr>
          <p:nvPr>
            <p:ph type="sldNum" sz="quarter" idx="12"/>
          </p:nvPr>
        </p:nvSpPr>
        <p:spPr/>
        <p:txBody>
          <a:bodyPr/>
          <a:lstStyle/>
          <a:p>
            <a:fld id="{607E3D0D-7636-43DB-B3CD-5BC4AD7D0069}" type="slidenum">
              <a:rPr lang="en-US" smtClean="0"/>
              <a:t>‹#›</a:t>
            </a:fld>
            <a:endParaRPr lang="en-US"/>
          </a:p>
        </p:txBody>
      </p:sp>
    </p:spTree>
    <p:extLst>
      <p:ext uri="{BB962C8B-B14F-4D97-AF65-F5344CB8AC3E}">
        <p14:creationId xmlns:p14="http://schemas.microsoft.com/office/powerpoint/2010/main" val="106160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966F-D0BB-F290-22D5-D26219E93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9D944A-9515-ED19-4C49-F6389F9488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4A798-EFEB-FFC9-4E4B-CE406B8EF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C5769-99F5-33AD-228F-B1A0D4E2E932}"/>
              </a:ext>
            </a:extLst>
          </p:cNvPr>
          <p:cNvSpPr>
            <a:spLocks noGrp="1"/>
          </p:cNvSpPr>
          <p:nvPr>
            <p:ph type="dt" sz="half" idx="10"/>
          </p:nvPr>
        </p:nvSpPr>
        <p:spPr/>
        <p:txBody>
          <a:bodyPr/>
          <a:lstStyle/>
          <a:p>
            <a:fld id="{E2BD3EB4-7952-4B21-908C-E1B7E53AE41F}" type="datetimeFigureOut">
              <a:rPr lang="en-US" smtClean="0"/>
              <a:t>7/3/2022</a:t>
            </a:fld>
            <a:endParaRPr lang="en-US"/>
          </a:p>
        </p:txBody>
      </p:sp>
      <p:sp>
        <p:nvSpPr>
          <p:cNvPr id="6" name="Footer Placeholder 5">
            <a:extLst>
              <a:ext uri="{FF2B5EF4-FFF2-40B4-BE49-F238E27FC236}">
                <a16:creationId xmlns:a16="http://schemas.microsoft.com/office/drawing/2014/main" id="{BDC2F862-AF11-36E6-1FE3-47C4D6C02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C6199-4814-49AD-ECAD-0D500908D360}"/>
              </a:ext>
            </a:extLst>
          </p:cNvPr>
          <p:cNvSpPr>
            <a:spLocks noGrp="1"/>
          </p:cNvSpPr>
          <p:nvPr>
            <p:ph type="sldNum" sz="quarter" idx="12"/>
          </p:nvPr>
        </p:nvSpPr>
        <p:spPr/>
        <p:txBody>
          <a:bodyPr/>
          <a:lstStyle/>
          <a:p>
            <a:fld id="{607E3D0D-7636-43DB-B3CD-5BC4AD7D0069}" type="slidenum">
              <a:rPr lang="en-US" smtClean="0"/>
              <a:t>‹#›</a:t>
            </a:fld>
            <a:endParaRPr lang="en-US"/>
          </a:p>
        </p:txBody>
      </p:sp>
    </p:spTree>
    <p:extLst>
      <p:ext uri="{BB962C8B-B14F-4D97-AF65-F5344CB8AC3E}">
        <p14:creationId xmlns:p14="http://schemas.microsoft.com/office/powerpoint/2010/main" val="176614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6083-0D44-F681-F392-79F8DD300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2257AB-10C4-9150-F915-FE3BF8440D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DBF485-01C6-D981-2CD6-B5769C4BF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1EDE5-C624-37C5-197A-4E1FC1005D75}"/>
              </a:ext>
            </a:extLst>
          </p:cNvPr>
          <p:cNvSpPr>
            <a:spLocks noGrp="1"/>
          </p:cNvSpPr>
          <p:nvPr>
            <p:ph type="dt" sz="half" idx="10"/>
          </p:nvPr>
        </p:nvSpPr>
        <p:spPr/>
        <p:txBody>
          <a:bodyPr/>
          <a:lstStyle/>
          <a:p>
            <a:fld id="{E2BD3EB4-7952-4B21-908C-E1B7E53AE41F}" type="datetimeFigureOut">
              <a:rPr lang="en-US" smtClean="0"/>
              <a:t>7/3/2022</a:t>
            </a:fld>
            <a:endParaRPr lang="en-US"/>
          </a:p>
        </p:txBody>
      </p:sp>
      <p:sp>
        <p:nvSpPr>
          <p:cNvPr id="6" name="Footer Placeholder 5">
            <a:extLst>
              <a:ext uri="{FF2B5EF4-FFF2-40B4-BE49-F238E27FC236}">
                <a16:creationId xmlns:a16="http://schemas.microsoft.com/office/drawing/2014/main" id="{58F35E44-EEE0-316A-8915-EE3729A50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B85F5F-9703-437C-EE1D-28FF42FAD27B}"/>
              </a:ext>
            </a:extLst>
          </p:cNvPr>
          <p:cNvSpPr>
            <a:spLocks noGrp="1"/>
          </p:cNvSpPr>
          <p:nvPr>
            <p:ph type="sldNum" sz="quarter" idx="12"/>
          </p:nvPr>
        </p:nvSpPr>
        <p:spPr/>
        <p:txBody>
          <a:bodyPr/>
          <a:lstStyle/>
          <a:p>
            <a:fld id="{607E3D0D-7636-43DB-B3CD-5BC4AD7D0069}" type="slidenum">
              <a:rPr lang="en-US" smtClean="0"/>
              <a:t>‹#›</a:t>
            </a:fld>
            <a:endParaRPr lang="en-US"/>
          </a:p>
        </p:txBody>
      </p:sp>
    </p:spTree>
    <p:extLst>
      <p:ext uri="{BB962C8B-B14F-4D97-AF65-F5344CB8AC3E}">
        <p14:creationId xmlns:p14="http://schemas.microsoft.com/office/powerpoint/2010/main" val="199223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E65CE-A385-4FB7-5372-557E7BED0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CACB63-6CAA-4E5E-B79A-D0D35E7AAE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72812-585F-18B6-B278-67ABFE64D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D3EB4-7952-4B21-908C-E1B7E53AE41F}" type="datetimeFigureOut">
              <a:rPr lang="en-US" smtClean="0"/>
              <a:t>7/3/2022</a:t>
            </a:fld>
            <a:endParaRPr lang="en-US"/>
          </a:p>
        </p:txBody>
      </p:sp>
      <p:sp>
        <p:nvSpPr>
          <p:cNvPr id="5" name="Footer Placeholder 4">
            <a:extLst>
              <a:ext uri="{FF2B5EF4-FFF2-40B4-BE49-F238E27FC236}">
                <a16:creationId xmlns:a16="http://schemas.microsoft.com/office/drawing/2014/main" id="{BC441FE1-B1F0-E8FF-325F-DBA639E85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42D895-3404-F23F-5B21-7EE5CB64A8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E3D0D-7636-43DB-B3CD-5BC4AD7D0069}" type="slidenum">
              <a:rPr lang="en-US" smtClean="0"/>
              <a:t>‹#›</a:t>
            </a:fld>
            <a:endParaRPr lang="en-US"/>
          </a:p>
        </p:txBody>
      </p:sp>
    </p:spTree>
    <p:extLst>
      <p:ext uri="{BB962C8B-B14F-4D97-AF65-F5344CB8AC3E}">
        <p14:creationId xmlns:p14="http://schemas.microsoft.com/office/powerpoint/2010/main" val="169856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ABFB85-2B09-43CD-9899-E8573B298B1C}" type="datetimeFigureOut">
              <a:rPr lang="en-US" smtClean="0"/>
              <a:t>7/2/2022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DF9DFB-A618-4065-9AC2-B4BBCDDB80E5}" type="slidenum">
              <a:rPr lang="en-US" smtClean="0"/>
              <a:t>‹#›</a:t>
            </a:fld>
            <a:endParaRPr lang="en-US"/>
          </a:p>
        </p:txBody>
      </p:sp>
    </p:spTree>
    <p:extLst>
      <p:ext uri="{BB962C8B-B14F-4D97-AF65-F5344CB8AC3E}">
        <p14:creationId xmlns:p14="http://schemas.microsoft.com/office/powerpoint/2010/main" val="1840336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740182" y="1701800"/>
            <a:ext cx="10597845" cy="406265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Sermon</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a:ea typeface="+mn-ea"/>
                <a:cs typeface="+mn-cs"/>
              </a:rPr>
              <a:t>JONAH</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Calibri"/>
                <a:ea typeface="+mn-ea"/>
                <a:cs typeface="+mn-cs"/>
              </a:rPr>
              <a:t>Jeff Smelser</a:t>
            </a:r>
          </a:p>
        </p:txBody>
      </p:sp>
    </p:spTree>
    <p:extLst>
      <p:ext uri="{BB962C8B-B14F-4D97-AF65-F5344CB8AC3E}">
        <p14:creationId xmlns:p14="http://schemas.microsoft.com/office/powerpoint/2010/main" val="131345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2500130" y="1235604"/>
            <a:ext cx="6759616" cy="1815882"/>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Asleep in the boat</a:t>
            </a:r>
            <a:endPar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Jonah and Jesus 3 days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In </a:t>
            </a:r>
            <a:r>
              <a:rPr kumimoji="0" lang="en-US" sz="2800" b="1" i="0" u="none" strike="noStrike" kern="1200" cap="none" spc="0" normalizeH="0" baseline="0" noProof="0" dirty="0" err="1">
                <a:ln>
                  <a:noFill/>
                </a:ln>
                <a:solidFill>
                  <a:srgbClr val="000000">
                    <a:alpha val="25000"/>
                  </a:srgbClr>
                </a:solidFill>
                <a:effectLst/>
                <a:uLnTx/>
                <a:uFillTx/>
                <a:latin typeface="system-ui"/>
                <a:ea typeface="+mn-ea"/>
                <a:cs typeface="+mn-cs"/>
              </a:rPr>
              <a:t>Sheol</a:t>
            </a:r>
            <a:endPar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Gates of Hades/</a:t>
            </a:r>
            <a:r>
              <a:rPr kumimoji="0" lang="en-US" sz="2800" b="1" i="0" u="none" strike="noStrike" kern="1200" cap="none" spc="0" normalizeH="0" baseline="0" noProof="0" dirty="0" err="1">
                <a:ln>
                  <a:noFill/>
                </a:ln>
                <a:solidFill>
                  <a:srgbClr val="000000">
                    <a:alpha val="25000"/>
                  </a:srgbClr>
                </a:solidFill>
                <a:effectLst/>
                <a:uLnTx/>
                <a:uFillTx/>
                <a:latin typeface="system-ui"/>
                <a:ea typeface="+mn-ea"/>
                <a:cs typeface="+mn-cs"/>
              </a:rPr>
              <a:t>Sheol</a:t>
            </a: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 don’t Prevail</a:t>
            </a:r>
          </a:p>
        </p:txBody>
      </p:sp>
    </p:spTree>
    <p:extLst>
      <p:ext uri="{BB962C8B-B14F-4D97-AF65-F5344CB8AC3E}">
        <p14:creationId xmlns:p14="http://schemas.microsoft.com/office/powerpoint/2010/main" val="307511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146E9A0-8C55-4801-B6DF-8B16F08C2258}"/>
              </a:ext>
            </a:extLst>
          </p:cNvPr>
          <p:cNvSpPr/>
          <p:nvPr/>
        </p:nvSpPr>
        <p:spPr>
          <a:xfrm>
            <a:off x="4301434" y="3522940"/>
            <a:ext cx="7616749" cy="34808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CB6A50D-EE3F-4CB6-BEEE-7E467AAF9FF8}"/>
              </a:ext>
            </a:extLst>
          </p:cNvPr>
          <p:cNvSpPr/>
          <p:nvPr/>
        </p:nvSpPr>
        <p:spPr>
          <a:xfrm>
            <a:off x="92597" y="1223242"/>
            <a:ext cx="5722576" cy="34808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92597" y="703173"/>
            <a:ext cx="7245751"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Jonah 1:4-5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ystem-ui"/>
                <a:ea typeface="+mn-ea"/>
                <a:cs typeface="+mn-cs"/>
              </a:rPr>
              <a:t>and there was a great storm on the sea, so that the ship was about to break up. </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5 </a:t>
            </a:r>
            <a:r>
              <a:rPr kumimoji="0" lang="en-US" sz="2800" b="0" i="0" u="none" strike="noStrike" kern="1200" cap="none" spc="0" normalizeH="0" baseline="0" noProof="0" dirty="0">
                <a:ln>
                  <a:noFill/>
                </a:ln>
                <a:solidFill>
                  <a:srgbClr val="000000"/>
                </a:solidFill>
                <a:effectLst/>
                <a:uLnTx/>
                <a:uFillTx/>
                <a:latin typeface="system-ui"/>
                <a:ea typeface="+mn-ea"/>
                <a:cs typeface="+mn-cs"/>
              </a:rPr>
              <a:t>Then the sailors became afraid….But Jonah had gone below into the stern of the ship, had lain down, and fallen sound asleep.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D48148F-1874-4EEA-A2EB-8D08CF4E845E}"/>
              </a:ext>
            </a:extLst>
          </p:cNvPr>
          <p:cNvSpPr txBox="1"/>
          <p:nvPr/>
        </p:nvSpPr>
        <p:spPr>
          <a:xfrm>
            <a:off x="4201611" y="3036760"/>
            <a:ext cx="7798442"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Matthew 8:24-25</a:t>
            </a:r>
            <a:endParaRPr kumimoji="0" lang="en-US" sz="2800" b="1" i="0" u="none" strike="noStrike" kern="1200" cap="none" spc="0" normalizeH="0" baseline="30000" noProof="0" dirty="0">
              <a:ln>
                <a:noFill/>
              </a:ln>
              <a:solidFill>
                <a:srgbClr val="000000"/>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system-ui"/>
                <a:ea typeface="+mn-ea"/>
                <a:cs typeface="+mn-cs"/>
              </a:rPr>
              <a:t>24 </a:t>
            </a:r>
            <a:r>
              <a:rPr kumimoji="0" lang="en-US" sz="2800" b="0" i="0" u="none" strike="noStrike" kern="1200" cap="none" spc="0" normalizeH="0" baseline="0" noProof="0" dirty="0">
                <a:ln>
                  <a:noFill/>
                </a:ln>
                <a:solidFill>
                  <a:srgbClr val="000000"/>
                </a:solidFill>
                <a:effectLst/>
                <a:uLnTx/>
                <a:uFillTx/>
                <a:latin typeface="system-ui"/>
                <a:ea typeface="+mn-ea"/>
                <a:cs typeface="+mn-cs"/>
              </a:rPr>
              <a:t>And behold, a violent storm developed on the sea, so that the boat was being covered by the waves; but Jesus Himself was asleep. </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25 </a:t>
            </a:r>
            <a:r>
              <a:rPr kumimoji="0" lang="en-US" sz="2800" b="0" i="0" u="none" strike="noStrike" kern="1200" cap="none" spc="0" normalizeH="0" baseline="0" noProof="0" dirty="0">
                <a:ln>
                  <a:noFill/>
                </a:ln>
                <a:solidFill>
                  <a:srgbClr val="000000"/>
                </a:solidFill>
                <a:effectLst/>
                <a:uLnTx/>
                <a:uFillTx/>
                <a:latin typeface="system-ui"/>
                <a:ea typeface="+mn-ea"/>
                <a:cs typeface="+mn-cs"/>
              </a:rPr>
              <a:t>And they came to Him and woke Him, saying, “Save us, Lord; we are perishing!”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31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146E9A0-8C55-4801-B6DF-8B16F08C2258}"/>
              </a:ext>
            </a:extLst>
          </p:cNvPr>
          <p:cNvSpPr/>
          <p:nvPr/>
        </p:nvSpPr>
        <p:spPr>
          <a:xfrm>
            <a:off x="4318880" y="3985271"/>
            <a:ext cx="6924317" cy="34808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CB6A50D-EE3F-4CB6-BEEE-7E467AAF9FF8}"/>
              </a:ext>
            </a:extLst>
          </p:cNvPr>
          <p:cNvSpPr/>
          <p:nvPr/>
        </p:nvSpPr>
        <p:spPr>
          <a:xfrm>
            <a:off x="116574" y="1634206"/>
            <a:ext cx="4729402" cy="34808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92597" y="703173"/>
            <a:ext cx="7245751"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Jonah 1:4-5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ystem-ui"/>
                <a:ea typeface="+mn-ea"/>
                <a:cs typeface="+mn-cs"/>
              </a:rPr>
              <a:t>and there was a great storm on the sea, so that the ship was about to break up. </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5 </a:t>
            </a:r>
            <a:r>
              <a:rPr kumimoji="0" lang="en-US" sz="2800" b="0" i="0" u="none" strike="noStrike" kern="1200" cap="none" spc="0" normalizeH="0" baseline="0" noProof="0" dirty="0">
                <a:ln>
                  <a:noFill/>
                </a:ln>
                <a:solidFill>
                  <a:srgbClr val="000000"/>
                </a:solidFill>
                <a:effectLst/>
                <a:uLnTx/>
                <a:uFillTx/>
                <a:latin typeface="system-ui"/>
                <a:ea typeface="+mn-ea"/>
                <a:cs typeface="+mn-cs"/>
              </a:rPr>
              <a:t>Then the sailors became afraid….But Jonah had gone below into the stern of the ship, had lain down, and fallen sound asleep.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D48148F-1874-4EEA-A2EB-8D08CF4E845E}"/>
              </a:ext>
            </a:extLst>
          </p:cNvPr>
          <p:cNvSpPr txBox="1"/>
          <p:nvPr/>
        </p:nvSpPr>
        <p:spPr>
          <a:xfrm>
            <a:off x="4201611" y="3036760"/>
            <a:ext cx="7798442"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Matthew 8:24-25</a:t>
            </a:r>
            <a:endParaRPr kumimoji="0" lang="en-US" sz="2800" b="1" i="0" u="none" strike="noStrike" kern="1200" cap="none" spc="0" normalizeH="0" baseline="30000" noProof="0" dirty="0">
              <a:ln>
                <a:noFill/>
              </a:ln>
              <a:solidFill>
                <a:srgbClr val="000000"/>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system-ui"/>
                <a:ea typeface="+mn-ea"/>
                <a:cs typeface="+mn-cs"/>
              </a:rPr>
              <a:t>24 </a:t>
            </a:r>
            <a:r>
              <a:rPr kumimoji="0" lang="en-US" sz="2800" b="0" i="0" u="none" strike="noStrike" kern="1200" cap="none" spc="0" normalizeH="0" baseline="0" noProof="0" dirty="0">
                <a:ln>
                  <a:noFill/>
                </a:ln>
                <a:solidFill>
                  <a:srgbClr val="000000"/>
                </a:solidFill>
                <a:effectLst/>
                <a:uLnTx/>
                <a:uFillTx/>
                <a:latin typeface="system-ui"/>
                <a:ea typeface="+mn-ea"/>
                <a:cs typeface="+mn-cs"/>
              </a:rPr>
              <a:t>And behold, a violent storm developed on the sea, so that the boat was being covered by the waves; but Jesus Himself was asleep. </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25 </a:t>
            </a:r>
            <a:r>
              <a:rPr kumimoji="0" lang="en-US" sz="2800" b="0" i="0" u="none" strike="noStrike" kern="1200" cap="none" spc="0" normalizeH="0" baseline="0" noProof="0" dirty="0">
                <a:ln>
                  <a:noFill/>
                </a:ln>
                <a:solidFill>
                  <a:srgbClr val="000000"/>
                </a:solidFill>
                <a:effectLst/>
                <a:uLnTx/>
                <a:uFillTx/>
                <a:latin typeface="system-ui"/>
                <a:ea typeface="+mn-ea"/>
                <a:cs typeface="+mn-cs"/>
              </a:rPr>
              <a:t>And they came to Him and woke Him, saying, “Save us, Lord; we are perishing!”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12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146E9A0-8C55-4801-B6DF-8B16F08C2258}"/>
              </a:ext>
            </a:extLst>
          </p:cNvPr>
          <p:cNvSpPr/>
          <p:nvPr/>
        </p:nvSpPr>
        <p:spPr>
          <a:xfrm>
            <a:off x="4239789" y="4745568"/>
            <a:ext cx="7616749" cy="90285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CB6A50D-EE3F-4CB6-BEEE-7E467AAF9FF8}"/>
              </a:ext>
            </a:extLst>
          </p:cNvPr>
          <p:cNvSpPr/>
          <p:nvPr/>
        </p:nvSpPr>
        <p:spPr>
          <a:xfrm>
            <a:off x="116141" y="2055445"/>
            <a:ext cx="3230245" cy="34808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92597" y="703173"/>
            <a:ext cx="7245751"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Jonah 1:4-5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ystem-ui"/>
                <a:ea typeface="+mn-ea"/>
                <a:cs typeface="+mn-cs"/>
              </a:rPr>
              <a:t>and there was a great storm on the sea, so that the ship was about to break up. </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5 </a:t>
            </a:r>
            <a:r>
              <a:rPr kumimoji="0" lang="en-US" sz="2800" b="0" i="0" u="none" strike="noStrike" kern="1200" cap="none" spc="0" normalizeH="0" baseline="0" noProof="0" dirty="0">
                <a:ln>
                  <a:noFill/>
                </a:ln>
                <a:solidFill>
                  <a:srgbClr val="000000"/>
                </a:solidFill>
                <a:effectLst/>
                <a:uLnTx/>
                <a:uFillTx/>
                <a:latin typeface="system-ui"/>
                <a:ea typeface="+mn-ea"/>
                <a:cs typeface="+mn-cs"/>
              </a:rPr>
              <a:t>Then the sailors became afraid….But Jonah had gone below into the stern of the ship, had lain down, and fallen sound asleep.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D48148F-1874-4EEA-A2EB-8D08CF4E845E}"/>
              </a:ext>
            </a:extLst>
          </p:cNvPr>
          <p:cNvSpPr txBox="1"/>
          <p:nvPr/>
        </p:nvSpPr>
        <p:spPr>
          <a:xfrm>
            <a:off x="4201611" y="3036760"/>
            <a:ext cx="7798442"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Matthew 8:24-25</a:t>
            </a:r>
            <a:endParaRPr kumimoji="0" lang="en-US" sz="2800" b="1" i="0" u="none" strike="noStrike" kern="1200" cap="none" spc="0" normalizeH="0" baseline="30000" noProof="0" dirty="0">
              <a:ln>
                <a:noFill/>
              </a:ln>
              <a:solidFill>
                <a:srgbClr val="000000"/>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system-ui"/>
                <a:ea typeface="+mn-ea"/>
                <a:cs typeface="+mn-cs"/>
              </a:rPr>
              <a:t>24 </a:t>
            </a:r>
            <a:r>
              <a:rPr kumimoji="0" lang="en-US" sz="2800" b="0" i="0" u="none" strike="noStrike" kern="1200" cap="none" spc="0" normalizeH="0" baseline="0" noProof="0" dirty="0">
                <a:ln>
                  <a:noFill/>
                </a:ln>
                <a:solidFill>
                  <a:srgbClr val="000000"/>
                </a:solidFill>
                <a:effectLst/>
                <a:uLnTx/>
                <a:uFillTx/>
                <a:latin typeface="system-ui"/>
                <a:ea typeface="+mn-ea"/>
                <a:cs typeface="+mn-cs"/>
              </a:rPr>
              <a:t>And behold, a violent storm developed on the sea, so that the boat was being covered by the waves; but Jesus Himself was asleep. </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25 </a:t>
            </a:r>
            <a:r>
              <a:rPr kumimoji="0" lang="en-US" sz="2800" b="0" i="0" u="none" strike="noStrike" kern="1200" cap="none" spc="0" normalizeH="0" baseline="0" noProof="0" dirty="0">
                <a:ln>
                  <a:noFill/>
                </a:ln>
                <a:solidFill>
                  <a:srgbClr val="000000"/>
                </a:solidFill>
                <a:effectLst/>
                <a:uLnTx/>
                <a:uFillTx/>
                <a:latin typeface="system-ui"/>
                <a:ea typeface="+mn-ea"/>
                <a:cs typeface="+mn-cs"/>
              </a:rPr>
              <a:t>And they came to Him and woke Him, saying, “Save us, Lord; we are perishing!”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2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D6BA474-3B31-40ED-A130-51A01BE56749}"/>
              </a:ext>
            </a:extLst>
          </p:cNvPr>
          <p:cNvSpPr/>
          <p:nvPr/>
        </p:nvSpPr>
        <p:spPr>
          <a:xfrm>
            <a:off x="5524216" y="6012104"/>
            <a:ext cx="5510229" cy="42118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C146E9A0-8C55-4801-B6DF-8B16F08C2258}"/>
              </a:ext>
            </a:extLst>
          </p:cNvPr>
          <p:cNvSpPr/>
          <p:nvPr/>
        </p:nvSpPr>
        <p:spPr>
          <a:xfrm>
            <a:off x="4223751" y="4359682"/>
            <a:ext cx="4299456" cy="42118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CB6A50D-EE3F-4CB6-BEEE-7E467AAF9FF8}"/>
              </a:ext>
            </a:extLst>
          </p:cNvPr>
          <p:cNvSpPr/>
          <p:nvPr/>
        </p:nvSpPr>
        <p:spPr>
          <a:xfrm>
            <a:off x="13831" y="2503679"/>
            <a:ext cx="4729403" cy="74616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92597" y="703173"/>
            <a:ext cx="7245751"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Jonah 1:4-5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ystem-ui"/>
                <a:ea typeface="+mn-ea"/>
                <a:cs typeface="+mn-cs"/>
              </a:rPr>
              <a:t>and there was a great storm on the sea, so that the ship was about to break up. </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5 </a:t>
            </a:r>
            <a:r>
              <a:rPr kumimoji="0" lang="en-US" sz="2800" b="0" i="0" u="none" strike="noStrike" kern="1200" cap="none" spc="0" normalizeH="0" baseline="0" noProof="0" dirty="0">
                <a:ln>
                  <a:noFill/>
                </a:ln>
                <a:solidFill>
                  <a:srgbClr val="000000"/>
                </a:solidFill>
                <a:effectLst/>
                <a:uLnTx/>
                <a:uFillTx/>
                <a:latin typeface="system-ui"/>
                <a:ea typeface="+mn-ea"/>
                <a:cs typeface="+mn-cs"/>
              </a:rPr>
              <a:t>Then the sailors became afraid….But Jonah had gone below into the stern of the ship, had lain down, and fallen sound asleep.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D48148F-1874-4EEA-A2EB-8D08CF4E845E}"/>
              </a:ext>
            </a:extLst>
          </p:cNvPr>
          <p:cNvSpPr txBox="1"/>
          <p:nvPr/>
        </p:nvSpPr>
        <p:spPr>
          <a:xfrm>
            <a:off x="4201611" y="3036760"/>
            <a:ext cx="7798442"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Matthew 8:24-25</a:t>
            </a:r>
            <a:endParaRPr kumimoji="0" lang="en-US" sz="2800" b="1" i="0" u="none" strike="noStrike" kern="1200" cap="none" spc="0" normalizeH="0" baseline="30000" noProof="0" dirty="0">
              <a:ln>
                <a:noFill/>
              </a:ln>
              <a:solidFill>
                <a:srgbClr val="000000"/>
              </a:solidFill>
              <a:effectLst/>
              <a:uLnTx/>
              <a:uFillTx/>
              <a:latin typeface="system-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system-ui"/>
                <a:ea typeface="+mn-ea"/>
                <a:cs typeface="+mn-cs"/>
              </a:rPr>
              <a:t>24 </a:t>
            </a:r>
            <a:r>
              <a:rPr kumimoji="0" lang="en-US" sz="2800" b="0" i="0" u="none" strike="noStrike" kern="1200" cap="none" spc="0" normalizeH="0" baseline="0" noProof="0" dirty="0">
                <a:ln>
                  <a:noFill/>
                </a:ln>
                <a:solidFill>
                  <a:srgbClr val="000000"/>
                </a:solidFill>
                <a:effectLst/>
                <a:uLnTx/>
                <a:uFillTx/>
                <a:latin typeface="system-ui"/>
                <a:ea typeface="+mn-ea"/>
                <a:cs typeface="+mn-cs"/>
              </a:rPr>
              <a:t>And behold, a violent storm developed on the sea, so that the boat was being covered by the waves; but Jesus Himself was asleep. </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25 </a:t>
            </a:r>
            <a:r>
              <a:rPr kumimoji="0" lang="en-US" sz="2800" b="0" i="0" u="none" strike="noStrike" kern="1200" cap="none" spc="0" normalizeH="0" baseline="0" noProof="0" dirty="0">
                <a:ln>
                  <a:noFill/>
                </a:ln>
                <a:solidFill>
                  <a:srgbClr val="000000"/>
                </a:solidFill>
                <a:effectLst/>
                <a:uLnTx/>
                <a:uFillTx/>
                <a:latin typeface="system-ui"/>
                <a:ea typeface="+mn-ea"/>
                <a:cs typeface="+mn-cs"/>
              </a:rPr>
              <a:t>And they came to Him and woke Him, saying, “Save us, Lord; we are perishing!”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D6CAC8B-B007-4ACE-B0FD-4EFD26963493}"/>
              </a:ext>
            </a:extLst>
          </p:cNvPr>
          <p:cNvSpPr txBox="1"/>
          <p:nvPr/>
        </p:nvSpPr>
        <p:spPr>
          <a:xfrm>
            <a:off x="4201611" y="5550585"/>
            <a:ext cx="788235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Mark 4:38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ystem-ui"/>
                <a:ea typeface="+mn-ea"/>
                <a:cs typeface="+mn-cs"/>
              </a:rPr>
              <a:t>And yet Jesus Himself was </a:t>
            </a:r>
            <a:r>
              <a:rPr kumimoji="0" lang="en-US" sz="2800" b="1" i="0" u="sng" strike="noStrike" kern="1200" cap="none" spc="0" normalizeH="0" baseline="0" noProof="0" dirty="0">
                <a:ln>
                  <a:noFill/>
                </a:ln>
                <a:solidFill>
                  <a:srgbClr val="000000"/>
                </a:solidFill>
                <a:effectLst/>
                <a:uLnTx/>
                <a:uFillTx/>
                <a:latin typeface="system-ui"/>
                <a:ea typeface="+mn-ea"/>
                <a:cs typeface="+mn-cs"/>
              </a:rPr>
              <a:t>in the stern</a:t>
            </a:r>
            <a:r>
              <a:rPr kumimoji="0" lang="en-US" sz="2800" b="0" i="0" u="none" strike="noStrike" kern="1200" cap="none" spc="0" normalizeH="0" baseline="0" noProof="0" dirty="0">
                <a:ln>
                  <a:noFill/>
                </a:ln>
                <a:solidFill>
                  <a:srgbClr val="000000"/>
                </a:solidFill>
                <a:effectLst/>
                <a:uLnTx/>
                <a:uFillTx/>
                <a:latin typeface="system-ui"/>
                <a:ea typeface="+mn-ea"/>
                <a:cs typeface="+mn-cs"/>
              </a:rPr>
              <a:t>, asleep on the cushion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1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2500130" y="1224033"/>
            <a:ext cx="6759616" cy="1815882"/>
          </a:xfrm>
          <a:prstGeom prst="rect">
            <a:avLst/>
          </a:prstGeom>
          <a:solidFill>
            <a:schemeClr val="bg1">
              <a:alpha val="25000"/>
            </a:schemeClr>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Asleep in the boat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Jonah and Jesus 3 days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In </a:t>
            </a:r>
            <a:r>
              <a:rPr kumimoji="0" lang="en-US" sz="2800" b="1" i="0" u="none" strike="noStrike" kern="1200" cap="none" spc="0" normalizeH="0" baseline="0" noProof="0" dirty="0" err="1">
                <a:ln>
                  <a:noFill/>
                </a:ln>
                <a:solidFill>
                  <a:srgbClr val="000000">
                    <a:alpha val="25000"/>
                  </a:srgbClr>
                </a:solidFill>
                <a:effectLst/>
                <a:uLnTx/>
                <a:uFillTx/>
                <a:latin typeface="system-ui"/>
                <a:ea typeface="+mn-ea"/>
                <a:cs typeface="+mn-cs"/>
              </a:rPr>
              <a:t>Sheol</a:t>
            </a:r>
            <a:endPar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Gates of Hades/</a:t>
            </a:r>
            <a:r>
              <a:rPr kumimoji="0" lang="en-US" sz="2800" b="1" i="0" u="none" strike="noStrike" kern="1200" cap="none" spc="0" normalizeH="0" baseline="0" noProof="0" dirty="0" err="1">
                <a:ln>
                  <a:noFill/>
                </a:ln>
                <a:solidFill>
                  <a:srgbClr val="000000">
                    <a:alpha val="25000"/>
                  </a:srgbClr>
                </a:solidFill>
                <a:effectLst/>
                <a:uLnTx/>
                <a:uFillTx/>
                <a:latin typeface="system-ui"/>
                <a:ea typeface="+mn-ea"/>
                <a:cs typeface="+mn-cs"/>
              </a:rPr>
              <a:t>Sheol</a:t>
            </a: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 don’t Prevail</a:t>
            </a:r>
          </a:p>
        </p:txBody>
      </p:sp>
    </p:spTree>
    <p:extLst>
      <p:ext uri="{BB962C8B-B14F-4D97-AF65-F5344CB8AC3E}">
        <p14:creationId xmlns:p14="http://schemas.microsoft.com/office/powerpoint/2010/main" val="362192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2500130" y="1247180"/>
            <a:ext cx="6759616" cy="1815882"/>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Asleep in the boat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Jonah and Jesus 3 days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In </a:t>
            </a:r>
            <a:r>
              <a:rPr kumimoji="0" lang="en-US" sz="2800" b="1" i="0" u="none" strike="noStrike" kern="1200" cap="none" spc="0" normalizeH="0" baseline="0" noProof="0" dirty="0" err="1">
                <a:ln>
                  <a:noFill/>
                </a:ln>
                <a:solidFill>
                  <a:srgbClr val="000000"/>
                </a:solidFill>
                <a:effectLst/>
                <a:uLnTx/>
                <a:uFillTx/>
                <a:latin typeface="system-ui"/>
                <a:ea typeface="+mn-ea"/>
                <a:cs typeface="+mn-cs"/>
              </a:rPr>
              <a:t>Sheol</a:t>
            </a:r>
            <a:endParaRPr kumimoji="0" lang="en-US" sz="2800" b="1" i="0" u="none" strike="noStrike" kern="1200" cap="none" spc="0" normalizeH="0" baseline="0" noProof="0" dirty="0">
              <a:ln>
                <a:noFill/>
              </a:ln>
              <a:solidFill>
                <a:srgbClr val="000000"/>
              </a:solidFill>
              <a:effectLst/>
              <a:uLnTx/>
              <a:uFillTx/>
              <a:latin typeface="system-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Gates of Hades/</a:t>
            </a:r>
            <a:r>
              <a:rPr kumimoji="0" lang="en-US" sz="2800" b="1" i="0" u="none" strike="noStrike" kern="1200" cap="none" spc="0" normalizeH="0" baseline="0" noProof="0" dirty="0" err="1">
                <a:ln>
                  <a:noFill/>
                </a:ln>
                <a:solidFill>
                  <a:srgbClr val="000000">
                    <a:alpha val="25000"/>
                  </a:srgbClr>
                </a:solidFill>
                <a:effectLst/>
                <a:uLnTx/>
                <a:uFillTx/>
                <a:latin typeface="system-ui"/>
                <a:ea typeface="+mn-ea"/>
                <a:cs typeface="+mn-cs"/>
              </a:rPr>
              <a:t>Sheol</a:t>
            </a: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 don’t Prevail</a:t>
            </a:r>
          </a:p>
        </p:txBody>
      </p:sp>
      <p:sp>
        <p:nvSpPr>
          <p:cNvPr id="7" name="TextBox 6">
            <a:extLst>
              <a:ext uri="{FF2B5EF4-FFF2-40B4-BE49-F238E27FC236}">
                <a16:creationId xmlns:a16="http://schemas.microsoft.com/office/drawing/2014/main" id="{CDE9BDF9-8B4C-4BE8-8998-91372A192BD1}"/>
              </a:ext>
            </a:extLst>
          </p:cNvPr>
          <p:cNvSpPr txBox="1"/>
          <p:nvPr/>
        </p:nvSpPr>
        <p:spPr>
          <a:xfrm>
            <a:off x="2121062" y="3294320"/>
            <a:ext cx="7150259"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Jonah 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called out of my distress to the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answered me.</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 called for help from the depth of </a:t>
            </a:r>
            <a:r>
              <a:rPr kumimoji="0" lang="en-US" sz="2800" b="1" i="0" u="sng"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Sheol</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3433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7" name="TextBox 6">
            <a:extLst>
              <a:ext uri="{FF2B5EF4-FFF2-40B4-BE49-F238E27FC236}">
                <a16:creationId xmlns:a16="http://schemas.microsoft.com/office/drawing/2014/main" id="{CDE9BDF9-8B4C-4BE8-8998-91372A192BD1}"/>
              </a:ext>
            </a:extLst>
          </p:cNvPr>
          <p:cNvSpPr txBox="1"/>
          <p:nvPr/>
        </p:nvSpPr>
        <p:spPr>
          <a:xfrm>
            <a:off x="2121062" y="3271172"/>
            <a:ext cx="8932761"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Psalm 16:10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You will not abandon my soul to </a:t>
            </a:r>
            <a:r>
              <a:rPr kumimoji="0" lang="en-US" sz="2800" b="1" i="0" u="sng"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Sheol</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will not allow Your Holy One to undergo decay.</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8" name="TextBox 7">
            <a:extLst>
              <a:ext uri="{FF2B5EF4-FFF2-40B4-BE49-F238E27FC236}">
                <a16:creationId xmlns:a16="http://schemas.microsoft.com/office/drawing/2014/main" id="{9E0D9A23-4515-4019-9D0F-032B54172F86}"/>
              </a:ext>
            </a:extLst>
          </p:cNvPr>
          <p:cNvSpPr txBox="1"/>
          <p:nvPr/>
        </p:nvSpPr>
        <p:spPr>
          <a:xfrm>
            <a:off x="2500130" y="1247180"/>
            <a:ext cx="6759616" cy="1815882"/>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Asleep in the boat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Jonah and Jesus 3 days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In </a:t>
            </a:r>
            <a:r>
              <a:rPr kumimoji="0" lang="en-US" sz="2800" b="1" i="0" u="none" strike="noStrike" kern="1200" cap="none" spc="0" normalizeH="0" baseline="0" noProof="0" dirty="0" err="1">
                <a:ln>
                  <a:noFill/>
                </a:ln>
                <a:solidFill>
                  <a:srgbClr val="000000"/>
                </a:solidFill>
                <a:effectLst/>
                <a:uLnTx/>
                <a:uFillTx/>
                <a:latin typeface="system-ui"/>
                <a:ea typeface="+mn-ea"/>
                <a:cs typeface="+mn-cs"/>
              </a:rPr>
              <a:t>Sheol</a:t>
            </a:r>
            <a:endParaRPr kumimoji="0" lang="en-US" sz="2800" b="1" i="0" u="none" strike="noStrike" kern="1200" cap="none" spc="0" normalizeH="0" baseline="0" noProof="0" dirty="0">
              <a:ln>
                <a:noFill/>
              </a:ln>
              <a:solidFill>
                <a:srgbClr val="000000"/>
              </a:solidFill>
              <a:effectLst/>
              <a:uLnTx/>
              <a:uFillTx/>
              <a:latin typeface="system-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Gates of Hades/</a:t>
            </a:r>
            <a:r>
              <a:rPr kumimoji="0" lang="en-US" sz="2800" b="1" i="0" u="none" strike="noStrike" kern="1200" cap="none" spc="0" normalizeH="0" baseline="0" noProof="0" dirty="0" err="1">
                <a:ln>
                  <a:noFill/>
                </a:ln>
                <a:solidFill>
                  <a:srgbClr val="000000">
                    <a:alpha val="25000"/>
                  </a:srgbClr>
                </a:solidFill>
                <a:effectLst/>
                <a:uLnTx/>
                <a:uFillTx/>
                <a:latin typeface="system-ui"/>
                <a:ea typeface="+mn-ea"/>
                <a:cs typeface="+mn-cs"/>
              </a:rPr>
              <a:t>Sheol</a:t>
            </a: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 don’t Prevail</a:t>
            </a:r>
          </a:p>
        </p:txBody>
      </p:sp>
    </p:spTree>
    <p:extLst>
      <p:ext uri="{BB962C8B-B14F-4D97-AF65-F5344CB8AC3E}">
        <p14:creationId xmlns:p14="http://schemas.microsoft.com/office/powerpoint/2010/main" val="164592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7" name="TextBox 6">
            <a:extLst>
              <a:ext uri="{FF2B5EF4-FFF2-40B4-BE49-F238E27FC236}">
                <a16:creationId xmlns:a16="http://schemas.microsoft.com/office/drawing/2014/main" id="{CDE9BDF9-8B4C-4BE8-8998-91372A192BD1}"/>
              </a:ext>
            </a:extLst>
          </p:cNvPr>
          <p:cNvSpPr txBox="1"/>
          <p:nvPr/>
        </p:nvSpPr>
        <p:spPr>
          <a:xfrm>
            <a:off x="2121062" y="3271172"/>
            <a:ext cx="8932761"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2:27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You will not abandon my soul to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Hades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Nor will You allow Your Holy One to undergo decay.</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8" name="TextBox 7">
            <a:extLst>
              <a:ext uri="{FF2B5EF4-FFF2-40B4-BE49-F238E27FC236}">
                <a16:creationId xmlns:a16="http://schemas.microsoft.com/office/drawing/2014/main" id="{9E0D9A23-4515-4019-9D0F-032B54172F86}"/>
              </a:ext>
            </a:extLst>
          </p:cNvPr>
          <p:cNvSpPr txBox="1"/>
          <p:nvPr/>
        </p:nvSpPr>
        <p:spPr>
          <a:xfrm>
            <a:off x="2500130" y="1247180"/>
            <a:ext cx="6759616" cy="1815882"/>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Asleep in the boat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Jonah and Jesus 3 days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In </a:t>
            </a:r>
            <a:r>
              <a:rPr kumimoji="0" lang="en-US" sz="2800" b="1" i="0" u="none" strike="noStrike" kern="1200" cap="none" spc="0" normalizeH="0" baseline="0" noProof="0" dirty="0" err="1">
                <a:ln>
                  <a:noFill/>
                </a:ln>
                <a:solidFill>
                  <a:srgbClr val="000000"/>
                </a:solidFill>
                <a:effectLst/>
                <a:uLnTx/>
                <a:uFillTx/>
                <a:latin typeface="system-ui"/>
                <a:ea typeface="+mn-ea"/>
                <a:cs typeface="+mn-cs"/>
              </a:rPr>
              <a:t>Sheol</a:t>
            </a:r>
            <a:endParaRPr kumimoji="0" lang="en-US" sz="2800" b="1" i="0" u="none" strike="noStrike" kern="1200" cap="none" spc="0" normalizeH="0" baseline="0" noProof="0" dirty="0">
              <a:ln>
                <a:noFill/>
              </a:ln>
              <a:solidFill>
                <a:srgbClr val="000000"/>
              </a:solidFill>
              <a:effectLst/>
              <a:uLnTx/>
              <a:uFillTx/>
              <a:latin typeface="system-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Gates of Hades/</a:t>
            </a:r>
            <a:r>
              <a:rPr kumimoji="0" lang="en-US" sz="2800" b="1" i="0" u="none" strike="noStrike" kern="1200" cap="none" spc="0" normalizeH="0" baseline="0" noProof="0" dirty="0" err="1">
                <a:ln>
                  <a:noFill/>
                </a:ln>
                <a:solidFill>
                  <a:srgbClr val="000000">
                    <a:alpha val="25000"/>
                  </a:srgbClr>
                </a:solidFill>
                <a:effectLst/>
                <a:uLnTx/>
                <a:uFillTx/>
                <a:latin typeface="system-ui"/>
                <a:ea typeface="+mn-ea"/>
                <a:cs typeface="+mn-cs"/>
              </a:rPr>
              <a:t>Sheol</a:t>
            </a: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 don’t Prevail</a:t>
            </a:r>
          </a:p>
        </p:txBody>
      </p:sp>
      <p:sp>
        <p:nvSpPr>
          <p:cNvPr id="9" name="TextBox 8">
            <a:extLst>
              <a:ext uri="{FF2B5EF4-FFF2-40B4-BE49-F238E27FC236}">
                <a16:creationId xmlns:a16="http://schemas.microsoft.com/office/drawing/2014/main" id="{06F116EE-BBBD-49BD-A908-288CF5B828EA}"/>
              </a:ext>
            </a:extLst>
          </p:cNvPr>
          <p:cNvSpPr txBox="1"/>
          <p:nvPr/>
        </p:nvSpPr>
        <p:spPr>
          <a:xfrm>
            <a:off x="2121062" y="4775879"/>
            <a:ext cx="8932760"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2:31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[David] looked ahead and spoke of the resurrection of the Christ, that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was neither abandoned to Hades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nor did His flesh suffer decay.</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2755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2500130" y="1235605"/>
            <a:ext cx="6759616" cy="1815882"/>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Asleep in the boat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Jonah and Jesus 3 days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In </a:t>
            </a:r>
            <a:r>
              <a:rPr kumimoji="0" lang="en-US" sz="2800" b="1" i="0" u="none" strike="noStrike" kern="1200" cap="none" spc="0" normalizeH="0" baseline="0" noProof="0" dirty="0" err="1">
                <a:ln>
                  <a:noFill/>
                </a:ln>
                <a:solidFill>
                  <a:srgbClr val="000000">
                    <a:alpha val="25000"/>
                  </a:srgbClr>
                </a:solidFill>
                <a:effectLst/>
                <a:uLnTx/>
                <a:uFillTx/>
                <a:latin typeface="system-ui"/>
                <a:ea typeface="+mn-ea"/>
                <a:cs typeface="+mn-cs"/>
              </a:rPr>
              <a:t>Sheol</a:t>
            </a:r>
            <a:endPar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Gates of Hades/</a:t>
            </a:r>
            <a:r>
              <a:rPr kumimoji="0" lang="en-US" sz="2800" b="1" i="0" u="none" strike="noStrike" kern="1200" cap="none" spc="0" normalizeH="0" baseline="0" noProof="0" dirty="0" err="1">
                <a:ln>
                  <a:noFill/>
                </a:ln>
                <a:solidFill>
                  <a:srgbClr val="000000"/>
                </a:solidFill>
                <a:effectLst/>
                <a:uLnTx/>
                <a:uFillTx/>
                <a:latin typeface="system-ui"/>
                <a:ea typeface="+mn-ea"/>
                <a:cs typeface="+mn-cs"/>
              </a:rPr>
              <a:t>Sheol</a:t>
            </a:r>
            <a:r>
              <a:rPr kumimoji="0" lang="en-US" sz="2800" b="1" i="0" u="none" strike="noStrike" kern="1200" cap="none" spc="0" normalizeH="0" baseline="0" noProof="0" dirty="0">
                <a:ln>
                  <a:noFill/>
                </a:ln>
                <a:solidFill>
                  <a:srgbClr val="000000"/>
                </a:solidFill>
                <a:effectLst/>
                <a:uLnTx/>
                <a:uFillTx/>
                <a:latin typeface="system-ui"/>
                <a:ea typeface="+mn-ea"/>
                <a:cs typeface="+mn-cs"/>
              </a:rPr>
              <a:t> don’t Prevail</a:t>
            </a:r>
          </a:p>
        </p:txBody>
      </p:sp>
      <p:sp>
        <p:nvSpPr>
          <p:cNvPr id="8" name="TextBox 7">
            <a:extLst>
              <a:ext uri="{FF2B5EF4-FFF2-40B4-BE49-F238E27FC236}">
                <a16:creationId xmlns:a16="http://schemas.microsoft.com/office/drawing/2014/main" id="{2C2BB2E3-6243-41D0-BBB1-35A9D60C8FA8}"/>
              </a:ext>
            </a:extLst>
          </p:cNvPr>
          <p:cNvSpPr txBox="1"/>
          <p:nvPr/>
        </p:nvSpPr>
        <p:spPr>
          <a:xfrm>
            <a:off x="405115" y="3062430"/>
            <a:ext cx="1020887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Jonah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earth with its bars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was around me forever,</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You have brought up my life from the pit,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my God.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TextBox 9">
            <a:extLst>
              <a:ext uri="{FF2B5EF4-FFF2-40B4-BE49-F238E27FC236}">
                <a16:creationId xmlns:a16="http://schemas.microsoft.com/office/drawing/2014/main" id="{9E2C347F-4982-4DD6-9A03-B5C8BA281E2D}"/>
              </a:ext>
            </a:extLst>
          </p:cNvPr>
          <p:cNvSpPr txBox="1"/>
          <p:nvPr/>
        </p:nvSpPr>
        <p:spPr>
          <a:xfrm>
            <a:off x="405115" y="4650939"/>
            <a:ext cx="11505234"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22222"/>
                </a:solidFill>
                <a:effectLst/>
                <a:uLnTx/>
                <a:uFillTx/>
                <a:latin typeface="Lato" panose="020B0604020202020204" pitchFamily="34" charset="0"/>
                <a:ea typeface="+mn-ea"/>
                <a:cs typeface="+mn-cs"/>
              </a:rPr>
              <a:t>NET BIBLE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222222"/>
                </a:solidFill>
                <a:effectLst/>
                <a:uLnTx/>
                <a:uFillTx/>
                <a:latin typeface="Lato" panose="020B0604020202020204" pitchFamily="34" charset="0"/>
                <a:ea typeface="+mn-ea"/>
                <a:cs typeface="+mn-cs"/>
              </a:rPr>
              <a:t>Heb</a:t>
            </a:r>
            <a:r>
              <a:rPr kumimoji="0" lang="en-US" sz="2400" b="0" i="0" u="none" strike="noStrike" kern="1200" cap="none" spc="0" normalizeH="0" baseline="0" noProof="0" dirty="0">
                <a:ln>
                  <a:noFill/>
                </a:ln>
                <a:solidFill>
                  <a:srgbClr val="222222"/>
                </a:solidFill>
                <a:effectLst/>
                <a:uLnTx/>
                <a:uFillTx/>
                <a:latin typeface="Lato" panose="020B0604020202020204" pitchFamily="34" charset="0"/>
                <a:ea typeface="+mn-ea"/>
                <a:cs typeface="+mn-cs"/>
              </a:rPr>
              <a:t> “the earth.”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Lato" panose="020B0604020202020204" pitchFamily="34" charset="0"/>
                <a:ea typeface="+mn-ea"/>
                <a:cs typeface="+mn-cs"/>
              </a:rPr>
              <a:t>…here refers to the “netherworld”  </a:t>
            </a:r>
            <a:r>
              <a:rPr kumimoji="0" lang="en-US" sz="2400" b="0" i="0" u="none" strike="noStrike" kern="1200" cap="none" spc="0" normalizeH="0" baseline="0" noProof="0" dirty="0">
                <a:ln>
                  <a:noFill/>
                </a:ln>
                <a:solidFill>
                  <a:srgbClr val="488DCD"/>
                </a:solidFill>
                <a:effectLst/>
                <a:uLnTx/>
                <a:uFillTx/>
                <a:latin typeface="Lato" panose="020B0604020202020204" pitchFamily="34" charset="0"/>
                <a:ea typeface="+mn-ea"/>
                <a:cs typeface="+mn-cs"/>
              </a:rPr>
              <a:t>Isa 26:19…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Lato" panose="020B0604020202020204" pitchFamily="34" charset="0"/>
                <a:ea typeface="+mn-ea"/>
                <a:cs typeface="+mn-cs"/>
              </a:rPr>
              <a:t>This refers to the place of the dead (along with “belly of </a:t>
            </a:r>
            <a:r>
              <a:rPr kumimoji="0" lang="en-US" sz="2400" b="0" i="0" u="none" strike="noStrike" kern="1200" cap="none" spc="0" normalizeH="0" baseline="0" noProof="0" dirty="0" err="1">
                <a:ln>
                  <a:noFill/>
                </a:ln>
                <a:solidFill>
                  <a:srgbClr val="222222"/>
                </a:solidFill>
                <a:effectLst/>
                <a:uLnTx/>
                <a:uFillTx/>
                <a:latin typeface="Lato" panose="020B0604020202020204" pitchFamily="34" charset="0"/>
                <a:ea typeface="+mn-ea"/>
                <a:cs typeface="+mn-cs"/>
              </a:rPr>
              <a:t>Sheol</a:t>
            </a:r>
            <a:r>
              <a:rPr kumimoji="0" lang="en-US" sz="2400" b="0" i="0" u="none" strike="noStrike" kern="1200" cap="none" spc="0" normalizeH="0" baseline="0" noProof="0" dirty="0">
                <a:ln>
                  <a:noFill/>
                </a:ln>
                <a:solidFill>
                  <a:srgbClr val="222222"/>
                </a:solidFill>
                <a:effectLst/>
                <a:uLnTx/>
                <a:uFillTx/>
                <a:latin typeface="Lato" panose="020B0604020202020204" pitchFamily="34" charset="0"/>
                <a:ea typeface="+mn-ea"/>
                <a:cs typeface="+mn-cs"/>
              </a:rPr>
              <a:t>” [v. </a:t>
            </a:r>
            <a:r>
              <a:rPr kumimoji="0" lang="en-US" sz="2400" b="0" i="0" u="none" strike="noStrike" kern="1200" cap="none" spc="0" normalizeH="0" baseline="0" noProof="0" dirty="0">
                <a:ln>
                  <a:noFill/>
                </a:ln>
                <a:solidFill>
                  <a:srgbClr val="488DCD"/>
                </a:solidFill>
                <a:effectLst/>
                <a:uLnTx/>
                <a:uFillTx/>
                <a:latin typeface="Lato" panose="020B0604020202020204" pitchFamily="34" charset="0"/>
                <a:ea typeface="+mn-ea"/>
                <a:cs typeface="+mn-cs"/>
              </a:rPr>
              <a:t>2</a:t>
            </a:r>
            <a:r>
              <a:rPr kumimoji="0" lang="en-US" sz="2400" b="0" i="0" u="none" strike="noStrike" kern="1200" cap="none" spc="0" normalizeH="0" baseline="0" noProof="0" dirty="0">
                <a:ln>
                  <a:noFill/>
                </a:ln>
                <a:solidFill>
                  <a:srgbClr val="222222"/>
                </a:solidFill>
                <a:effectLst/>
                <a:uLnTx/>
                <a:uFillTx/>
                <a:latin typeface="Lato" panose="020B0604020202020204" pitchFamily="34" charset="0"/>
                <a:ea typeface="+mn-ea"/>
                <a:cs typeface="+mn-cs"/>
              </a:rPr>
              <a:t>] and “the grave” [v. </a:t>
            </a:r>
            <a:r>
              <a:rPr kumimoji="0" lang="en-US" sz="2400" b="0" i="0" u="none" strike="noStrike" kern="1200" cap="none" spc="0" normalizeH="0" baseline="0" noProof="0" dirty="0">
                <a:ln>
                  <a:noFill/>
                </a:ln>
                <a:solidFill>
                  <a:srgbClr val="488DCD"/>
                </a:solidFill>
                <a:effectLst/>
                <a:uLnTx/>
                <a:uFillTx/>
                <a:latin typeface="Lato" panose="020B0604020202020204" pitchFamily="34" charset="0"/>
                <a:ea typeface="+mn-ea"/>
                <a:cs typeface="+mn-cs"/>
              </a:rPr>
              <a:t>6</a:t>
            </a:r>
            <a:r>
              <a:rPr kumimoji="0" lang="en-US" sz="2400" b="0" i="0" u="none" strike="noStrike" kern="1200" cap="none" spc="0" normalizeH="0" baseline="0" noProof="0" dirty="0">
                <a:ln>
                  <a:noFill/>
                </a:ln>
                <a:solidFill>
                  <a:srgbClr val="222222"/>
                </a:solidFill>
                <a:effectLst/>
                <a:uLnTx/>
                <a:uFillTx/>
                <a:latin typeface="Lato" panose="020B0604020202020204" pitchFamily="34" charset="0"/>
                <a:ea typeface="+mn-ea"/>
                <a:cs typeface="+mn-cs"/>
              </a:rPr>
              <a:t>]), which is sometimes described as having “gates” (</a:t>
            </a:r>
            <a:r>
              <a:rPr kumimoji="0" lang="en-US" sz="2400" b="0" i="0" u="none" strike="noStrike" kern="1200" cap="none" spc="0" normalizeH="0" baseline="0" noProof="0" dirty="0">
                <a:ln>
                  <a:noFill/>
                </a:ln>
                <a:solidFill>
                  <a:srgbClr val="488DCD"/>
                </a:solidFill>
                <a:effectLst/>
                <a:uLnTx/>
                <a:uFillTx/>
                <a:latin typeface="Lato" panose="020B0604020202020204" pitchFamily="34" charset="0"/>
                <a:ea typeface="+mn-ea"/>
                <a:cs typeface="+mn-cs"/>
              </a:rPr>
              <a:t>Job 38:17</a:t>
            </a:r>
            <a:r>
              <a:rPr kumimoji="0" lang="en-US" sz="2400" b="0" i="0" u="none" strike="noStrike" kern="1200" cap="none" spc="0" normalizeH="0" baseline="0" noProof="0" dirty="0">
                <a:ln>
                  <a:noFill/>
                </a:ln>
                <a:solidFill>
                  <a:srgbClr val="222222"/>
                </a:solidFill>
                <a:effectLst/>
                <a:uLnTx/>
                <a:uFillTx/>
                <a:latin typeface="Lato" panose="020B0604020202020204" pitchFamily="34" charset="0"/>
                <a:ea typeface="+mn-ea"/>
                <a:cs typeface="+mn-cs"/>
              </a:rPr>
              <a:t>; </a:t>
            </a:r>
            <a:r>
              <a:rPr kumimoji="0" lang="en-US" sz="2400" b="0" i="0" u="none" strike="noStrike" kern="1200" cap="none" spc="0" normalizeH="0" baseline="0" noProof="0" dirty="0">
                <a:ln>
                  <a:noFill/>
                </a:ln>
                <a:solidFill>
                  <a:srgbClr val="488DCD"/>
                </a:solidFill>
                <a:effectLst/>
                <a:uLnTx/>
                <a:uFillTx/>
                <a:latin typeface="Lato" panose="020B0604020202020204" pitchFamily="34" charset="0"/>
                <a:ea typeface="+mn-ea"/>
                <a:cs typeface="+mn-cs"/>
              </a:rPr>
              <a:t>Ps 107:18</a:t>
            </a:r>
            <a:r>
              <a:rPr kumimoji="0" lang="en-US" sz="2400" b="0" i="0" u="none" strike="noStrike" kern="1200" cap="none" spc="0" normalizeH="0" baseline="0" noProof="0" dirty="0">
                <a:ln>
                  <a:noFill/>
                </a:ln>
                <a:solidFill>
                  <a:srgbClr val="222222"/>
                </a:solidFill>
                <a:effectLst/>
                <a:uLnTx/>
                <a:uFillTx/>
                <a:latin typeface="Lato" panose="020B0604020202020204" pitchFamily="34"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83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C685E7-3314-5EFC-2951-761A2E395D75}"/>
              </a:ext>
            </a:extLst>
          </p:cNvPr>
          <p:cNvPicPr>
            <a:picLocks noChangeAspect="1"/>
          </p:cNvPicPr>
          <p:nvPr/>
        </p:nvPicPr>
        <p:blipFill>
          <a:blip r:embed="rId2"/>
          <a:stretch>
            <a:fillRect/>
          </a:stretch>
        </p:blipFill>
        <p:spPr>
          <a:xfrm>
            <a:off x="325636" y="4693"/>
            <a:ext cx="11540728" cy="2334970"/>
          </a:xfrm>
          <a:prstGeom prst="rect">
            <a:avLst/>
          </a:prstGeom>
        </p:spPr>
      </p:pic>
      <p:sp>
        <p:nvSpPr>
          <p:cNvPr id="4" name="Oval 3">
            <a:extLst>
              <a:ext uri="{FF2B5EF4-FFF2-40B4-BE49-F238E27FC236}">
                <a16:creationId xmlns:a16="http://schemas.microsoft.com/office/drawing/2014/main" id="{885D0BB3-2E25-4BAB-EDD5-189EEE10F48B}"/>
              </a:ext>
            </a:extLst>
          </p:cNvPr>
          <p:cNvSpPr/>
          <p:nvPr/>
        </p:nvSpPr>
        <p:spPr>
          <a:xfrm>
            <a:off x="6284136" y="88190"/>
            <a:ext cx="5449060" cy="233497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502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2500130" y="1235605"/>
            <a:ext cx="6759616" cy="1815882"/>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Asleep in the boat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Jonah and Jesus 3 days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In </a:t>
            </a:r>
            <a:r>
              <a:rPr kumimoji="0" lang="en-US" sz="2800" b="1" i="0" u="none" strike="noStrike" kern="1200" cap="none" spc="0" normalizeH="0" baseline="0" noProof="0" dirty="0" err="1">
                <a:ln>
                  <a:noFill/>
                </a:ln>
                <a:solidFill>
                  <a:srgbClr val="000000">
                    <a:alpha val="25000"/>
                  </a:srgbClr>
                </a:solidFill>
                <a:effectLst/>
                <a:uLnTx/>
                <a:uFillTx/>
                <a:latin typeface="system-ui"/>
                <a:ea typeface="+mn-ea"/>
                <a:cs typeface="+mn-cs"/>
              </a:rPr>
              <a:t>Sheol</a:t>
            </a:r>
            <a:endPar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Gates of Hades/</a:t>
            </a:r>
            <a:r>
              <a:rPr kumimoji="0" lang="en-US" sz="2800" b="1" i="0" u="none" strike="noStrike" kern="1200" cap="none" spc="0" normalizeH="0" baseline="0" noProof="0" dirty="0" err="1">
                <a:ln>
                  <a:noFill/>
                </a:ln>
                <a:solidFill>
                  <a:srgbClr val="000000"/>
                </a:solidFill>
                <a:effectLst/>
                <a:uLnTx/>
                <a:uFillTx/>
                <a:latin typeface="system-ui"/>
                <a:ea typeface="+mn-ea"/>
                <a:cs typeface="+mn-cs"/>
              </a:rPr>
              <a:t>Sheol</a:t>
            </a:r>
            <a:r>
              <a:rPr kumimoji="0" lang="en-US" sz="2800" b="1" i="0" u="none" strike="noStrike" kern="1200" cap="none" spc="0" normalizeH="0" baseline="0" noProof="0" dirty="0">
                <a:ln>
                  <a:noFill/>
                </a:ln>
                <a:solidFill>
                  <a:srgbClr val="000000"/>
                </a:solidFill>
                <a:effectLst/>
                <a:uLnTx/>
                <a:uFillTx/>
                <a:latin typeface="system-ui"/>
                <a:ea typeface="+mn-ea"/>
                <a:cs typeface="+mn-cs"/>
              </a:rPr>
              <a:t> don’t Prevail</a:t>
            </a:r>
          </a:p>
        </p:txBody>
      </p:sp>
      <p:sp>
        <p:nvSpPr>
          <p:cNvPr id="8" name="TextBox 7">
            <a:extLst>
              <a:ext uri="{FF2B5EF4-FFF2-40B4-BE49-F238E27FC236}">
                <a16:creationId xmlns:a16="http://schemas.microsoft.com/office/drawing/2014/main" id="{2C2BB2E3-6243-41D0-BBB1-35A9D60C8FA8}"/>
              </a:ext>
            </a:extLst>
          </p:cNvPr>
          <p:cNvSpPr txBox="1"/>
          <p:nvPr/>
        </p:nvSpPr>
        <p:spPr>
          <a:xfrm>
            <a:off x="405115" y="3062430"/>
            <a:ext cx="1020887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Jonah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earth with its bars was around me forever,</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You have brought up my life from the pit,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my God.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TextBox 9">
            <a:extLst>
              <a:ext uri="{FF2B5EF4-FFF2-40B4-BE49-F238E27FC236}">
                <a16:creationId xmlns:a16="http://schemas.microsoft.com/office/drawing/2014/main" id="{9E2C347F-4982-4DD6-9A03-B5C8BA281E2D}"/>
              </a:ext>
            </a:extLst>
          </p:cNvPr>
          <p:cNvSpPr txBox="1"/>
          <p:nvPr/>
        </p:nvSpPr>
        <p:spPr>
          <a:xfrm>
            <a:off x="405115" y="4650939"/>
            <a:ext cx="1150523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12:40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so will the Son of Man be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in the heart of the earth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three days and three nights.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03119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2500130" y="1235605"/>
            <a:ext cx="6759616" cy="1815882"/>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Asleep in the boat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Jonah and Jesus 3 days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In </a:t>
            </a:r>
            <a:r>
              <a:rPr kumimoji="0" lang="en-US" sz="2800" b="1" i="0" u="none" strike="noStrike" kern="1200" cap="none" spc="0" normalizeH="0" baseline="0" noProof="0" dirty="0" err="1">
                <a:ln>
                  <a:noFill/>
                </a:ln>
                <a:solidFill>
                  <a:srgbClr val="000000">
                    <a:alpha val="25000"/>
                  </a:srgbClr>
                </a:solidFill>
                <a:effectLst/>
                <a:uLnTx/>
                <a:uFillTx/>
                <a:latin typeface="system-ui"/>
                <a:ea typeface="+mn-ea"/>
                <a:cs typeface="+mn-cs"/>
              </a:rPr>
              <a:t>Sheol</a:t>
            </a:r>
            <a:endPar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Gates of Hades/</a:t>
            </a:r>
            <a:r>
              <a:rPr kumimoji="0" lang="en-US" sz="2800" b="1" i="0" u="none" strike="noStrike" kern="1200" cap="none" spc="0" normalizeH="0" baseline="0" noProof="0" dirty="0" err="1">
                <a:ln>
                  <a:noFill/>
                </a:ln>
                <a:solidFill>
                  <a:srgbClr val="000000"/>
                </a:solidFill>
                <a:effectLst/>
                <a:uLnTx/>
                <a:uFillTx/>
                <a:latin typeface="system-ui"/>
                <a:ea typeface="+mn-ea"/>
                <a:cs typeface="+mn-cs"/>
              </a:rPr>
              <a:t>Sheol</a:t>
            </a:r>
            <a:r>
              <a:rPr kumimoji="0" lang="en-US" sz="2800" b="1" i="0" u="none" strike="noStrike" kern="1200" cap="none" spc="0" normalizeH="0" baseline="0" noProof="0" dirty="0">
                <a:ln>
                  <a:noFill/>
                </a:ln>
                <a:solidFill>
                  <a:srgbClr val="000000"/>
                </a:solidFill>
                <a:effectLst/>
                <a:uLnTx/>
                <a:uFillTx/>
                <a:latin typeface="system-ui"/>
                <a:ea typeface="+mn-ea"/>
                <a:cs typeface="+mn-cs"/>
              </a:rPr>
              <a:t> don’t Prevail</a:t>
            </a:r>
          </a:p>
        </p:txBody>
      </p:sp>
      <p:sp>
        <p:nvSpPr>
          <p:cNvPr id="8" name="TextBox 7">
            <a:extLst>
              <a:ext uri="{FF2B5EF4-FFF2-40B4-BE49-F238E27FC236}">
                <a16:creationId xmlns:a16="http://schemas.microsoft.com/office/drawing/2014/main" id="{2C2BB2E3-6243-41D0-BBB1-35A9D60C8FA8}"/>
              </a:ext>
            </a:extLst>
          </p:cNvPr>
          <p:cNvSpPr txBox="1"/>
          <p:nvPr/>
        </p:nvSpPr>
        <p:spPr>
          <a:xfrm>
            <a:off x="405115" y="3062430"/>
            <a:ext cx="1020887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Jonah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earth with its bars was around me forever,</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You have brought up my life from the pit,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my God.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TextBox 9">
            <a:extLst>
              <a:ext uri="{FF2B5EF4-FFF2-40B4-BE49-F238E27FC236}">
                <a16:creationId xmlns:a16="http://schemas.microsoft.com/office/drawing/2014/main" id="{9E2C347F-4982-4DD6-9A03-B5C8BA281E2D}"/>
              </a:ext>
            </a:extLst>
          </p:cNvPr>
          <p:cNvSpPr txBox="1"/>
          <p:nvPr/>
        </p:nvSpPr>
        <p:spPr>
          <a:xfrm>
            <a:off x="405115" y="4650939"/>
            <a:ext cx="1042878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Revelation 1:18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was dead, and behold, I am alive forevermore, and I have the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keys of death and of Hades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77645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2500130" y="1235605"/>
            <a:ext cx="6759616" cy="1815882"/>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Asleep in the boat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Jonah and Jesus 3 days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rPr>
              <a:t>In </a:t>
            </a:r>
            <a:r>
              <a:rPr kumimoji="0" lang="en-US" sz="2800" b="1" i="0" u="none" strike="noStrike" kern="1200" cap="none" spc="0" normalizeH="0" baseline="0" noProof="0" dirty="0" err="1">
                <a:ln>
                  <a:noFill/>
                </a:ln>
                <a:solidFill>
                  <a:srgbClr val="000000">
                    <a:alpha val="25000"/>
                  </a:srgbClr>
                </a:solidFill>
                <a:effectLst/>
                <a:uLnTx/>
                <a:uFillTx/>
                <a:latin typeface="system-ui"/>
                <a:ea typeface="+mn-ea"/>
                <a:cs typeface="+mn-cs"/>
              </a:rPr>
              <a:t>Sheol</a:t>
            </a:r>
            <a:endParaRPr kumimoji="0" lang="en-US" sz="2800" b="1" i="0" u="none" strike="noStrike" kern="1200" cap="none" spc="0" normalizeH="0" baseline="0" noProof="0" dirty="0">
              <a:ln>
                <a:noFill/>
              </a:ln>
              <a:solidFill>
                <a:srgbClr val="000000">
                  <a:alpha val="25000"/>
                </a:srgbClr>
              </a:solidFill>
              <a:effectLst/>
              <a:uLnTx/>
              <a:uFillTx/>
              <a:latin typeface="system-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Gates of Hades/</a:t>
            </a:r>
            <a:r>
              <a:rPr kumimoji="0" lang="en-US" sz="2800" b="1" i="0" u="none" strike="noStrike" kern="1200" cap="none" spc="0" normalizeH="0" baseline="0" noProof="0" dirty="0" err="1">
                <a:ln>
                  <a:noFill/>
                </a:ln>
                <a:solidFill>
                  <a:srgbClr val="000000"/>
                </a:solidFill>
                <a:effectLst/>
                <a:uLnTx/>
                <a:uFillTx/>
                <a:latin typeface="system-ui"/>
                <a:ea typeface="+mn-ea"/>
                <a:cs typeface="+mn-cs"/>
              </a:rPr>
              <a:t>Sheol</a:t>
            </a:r>
            <a:r>
              <a:rPr kumimoji="0" lang="en-US" sz="2800" b="1" i="0" u="none" strike="noStrike" kern="1200" cap="none" spc="0" normalizeH="0" baseline="0" noProof="0" dirty="0">
                <a:ln>
                  <a:noFill/>
                </a:ln>
                <a:solidFill>
                  <a:srgbClr val="000000"/>
                </a:solidFill>
                <a:effectLst/>
                <a:uLnTx/>
                <a:uFillTx/>
                <a:latin typeface="system-ui"/>
                <a:ea typeface="+mn-ea"/>
                <a:cs typeface="+mn-cs"/>
              </a:rPr>
              <a:t> don’t Prevail</a:t>
            </a:r>
          </a:p>
        </p:txBody>
      </p:sp>
      <p:sp>
        <p:nvSpPr>
          <p:cNvPr id="8" name="TextBox 7">
            <a:extLst>
              <a:ext uri="{FF2B5EF4-FFF2-40B4-BE49-F238E27FC236}">
                <a16:creationId xmlns:a16="http://schemas.microsoft.com/office/drawing/2014/main" id="{2C2BB2E3-6243-41D0-BBB1-35A9D60C8FA8}"/>
              </a:ext>
            </a:extLst>
          </p:cNvPr>
          <p:cNvSpPr txBox="1"/>
          <p:nvPr/>
        </p:nvSpPr>
        <p:spPr>
          <a:xfrm>
            <a:off x="405115" y="3062430"/>
            <a:ext cx="1020887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Jonah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earth with its bars was around me forever,</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You have brought up my life from the pit, </a:t>
            </a:r>
            <a:r>
              <a:rPr kumimoji="0" lang="en-US" sz="28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my God.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TextBox 9">
            <a:extLst>
              <a:ext uri="{FF2B5EF4-FFF2-40B4-BE49-F238E27FC236}">
                <a16:creationId xmlns:a16="http://schemas.microsoft.com/office/drawing/2014/main" id="{9E2C347F-4982-4DD6-9A03-B5C8BA281E2D}"/>
              </a:ext>
            </a:extLst>
          </p:cNvPr>
          <p:cNvSpPr txBox="1"/>
          <p:nvPr/>
        </p:nvSpPr>
        <p:spPr>
          <a:xfrm>
            <a:off x="405115" y="4650939"/>
            <a:ext cx="10313042"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upon this rock I will build My church; and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gates of Hades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will not overpower it.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07205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Practical Lessons</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9" name="TextBox 8">
            <a:extLst>
              <a:ext uri="{FF2B5EF4-FFF2-40B4-BE49-F238E27FC236}">
                <a16:creationId xmlns:a16="http://schemas.microsoft.com/office/drawing/2014/main" id="{58F7C74A-5C10-4BCB-BC23-6E4BF2523A00}"/>
              </a:ext>
            </a:extLst>
          </p:cNvPr>
          <p:cNvSpPr txBox="1"/>
          <p:nvPr/>
        </p:nvSpPr>
        <p:spPr>
          <a:xfrm>
            <a:off x="36935" y="1711926"/>
            <a:ext cx="7521333"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1:3	But Jonah got up to flee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2:1	Then Jonah prayed to the Lord his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3:3	So Jonah got up and went to Nineveh 	according to the word of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4:1	But it greatly displeased Jonah, and he 	became angry.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010B127-CB03-4C07-9682-ED03AA5F4D53}"/>
              </a:ext>
            </a:extLst>
          </p:cNvPr>
          <p:cNvSpPr txBox="1"/>
          <p:nvPr/>
        </p:nvSpPr>
        <p:spPr>
          <a:xfrm>
            <a:off x="6991109" y="1687302"/>
            <a:ext cx="5080636" cy="3970318"/>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Running away from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Turning to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Walking with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Getting ahead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6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bg/>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9">
                                            <p:txEl>
                                              <p:pRg st="2" end="2"/>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 grpId="1"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Practical Lessons</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9" name="TextBox 8">
            <a:extLst>
              <a:ext uri="{FF2B5EF4-FFF2-40B4-BE49-F238E27FC236}">
                <a16:creationId xmlns:a16="http://schemas.microsoft.com/office/drawing/2014/main" id="{58F7C74A-5C10-4BCB-BC23-6E4BF2523A00}"/>
              </a:ext>
            </a:extLst>
          </p:cNvPr>
          <p:cNvSpPr txBox="1"/>
          <p:nvPr/>
        </p:nvSpPr>
        <p:spPr>
          <a:xfrm>
            <a:off x="1611090" y="3275682"/>
            <a:ext cx="7961173"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Matthew 12</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41 </a:t>
            </a:r>
            <a:r>
              <a:rPr kumimoji="0" lang="en-US" sz="2800" b="0" i="0" u="none" strike="noStrike" kern="1200" cap="none" spc="0" normalizeH="0" baseline="0" noProof="0" dirty="0">
                <a:ln>
                  <a:noFill/>
                </a:ln>
                <a:solidFill>
                  <a:srgbClr val="000000"/>
                </a:solidFill>
                <a:effectLst/>
                <a:uLnTx/>
                <a:uFillTx/>
                <a:latin typeface="system-ui"/>
                <a:ea typeface="+mn-ea"/>
                <a:cs typeface="+mn-cs"/>
              </a:rPr>
              <a:t>The men of Nineveh will stand up with this generation at the judgment, and will condemn it because they repented at the preaching of Jonah; and behold, something greater than Jonah is here.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D3FF89E-3583-4BA1-A84A-67DE5BC0ACAD}"/>
              </a:ext>
            </a:extLst>
          </p:cNvPr>
          <p:cNvSpPr txBox="1"/>
          <p:nvPr/>
        </p:nvSpPr>
        <p:spPr>
          <a:xfrm>
            <a:off x="2686050" y="876300"/>
            <a:ext cx="6886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DON’T BLAME THE MESSENGER</a:t>
            </a:r>
          </a:p>
        </p:txBody>
      </p:sp>
      <p:sp>
        <p:nvSpPr>
          <p:cNvPr id="6" name="TextBox 5">
            <a:extLst>
              <a:ext uri="{FF2B5EF4-FFF2-40B4-BE49-F238E27FC236}">
                <a16:creationId xmlns:a16="http://schemas.microsoft.com/office/drawing/2014/main" id="{50068B38-A157-A59F-B64A-62C09FCF60FE}"/>
              </a:ext>
            </a:extLst>
          </p:cNvPr>
          <p:cNvSpPr txBox="1"/>
          <p:nvPr/>
        </p:nvSpPr>
        <p:spPr>
          <a:xfrm>
            <a:off x="36935" y="1711926"/>
            <a:ext cx="752133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4:1</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But it greatly displeased Jonah, and he 	became angry.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524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Practical Lessons</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9" name="TextBox 8">
            <a:extLst>
              <a:ext uri="{FF2B5EF4-FFF2-40B4-BE49-F238E27FC236}">
                <a16:creationId xmlns:a16="http://schemas.microsoft.com/office/drawing/2014/main" id="{58F7C74A-5C10-4BCB-BC23-6E4BF2523A00}"/>
              </a:ext>
            </a:extLst>
          </p:cNvPr>
          <p:cNvSpPr txBox="1"/>
          <p:nvPr/>
        </p:nvSpPr>
        <p:spPr>
          <a:xfrm>
            <a:off x="36935" y="1711926"/>
            <a:ext cx="752133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4:1</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But it greatly displeased Jonah, and he 	became angry.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0E96320-0423-7FBC-B7A9-EB7D924A4308}"/>
              </a:ext>
            </a:extLst>
          </p:cNvPr>
          <p:cNvSpPr txBox="1"/>
          <p:nvPr/>
        </p:nvSpPr>
        <p:spPr>
          <a:xfrm>
            <a:off x="953037" y="2841453"/>
            <a:ext cx="10135673"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But God said to Jonah, “Do you have a good reason to be angry about the plant?” And he said, “I have good reason to be angry, even to the point of death!” Then the </a:t>
            </a:r>
            <a:r>
              <a:rPr kumimoji="0" lang="en-US" sz="2800" b="0" i="0" u="none" strike="noStrike" kern="1200" cap="small" spc="0" normalizeH="0" baseline="0" noProof="0" dirty="0">
                <a:ln>
                  <a:noFill/>
                </a:ln>
                <a:solidFill>
                  <a:srgbClr val="000000"/>
                </a:solidFill>
                <a:effectLst/>
                <a:uLnTx/>
                <a:uFillTx/>
                <a:latin typeface="Calibri" panose="020F0502020204030204"/>
                <a:ea typeface="+mn-ea"/>
                <a:cs typeface="+mn-cs"/>
              </a:rPr>
              <a:t>Lord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said, “You had compassion on the plant, for which you did not work and which you did not cause to grow, which came up overnight and perished overnight. Should I not also have compassion on Nineveh, the great city in which there are more than 120,000 people, who do not know the difference between their right hand and their left, as well as many animals?”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4CD2658-E29D-873F-7AE3-08B2904585EC}"/>
              </a:ext>
            </a:extLst>
          </p:cNvPr>
          <p:cNvSpPr txBox="1"/>
          <p:nvPr/>
        </p:nvSpPr>
        <p:spPr>
          <a:xfrm>
            <a:off x="-14344" y="2841867"/>
            <a:ext cx="112982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4:9-11</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B9A364F-1FAE-E33D-425A-E3E27E0E7DD6}"/>
              </a:ext>
            </a:extLst>
          </p:cNvPr>
          <p:cNvSpPr txBox="1"/>
          <p:nvPr/>
        </p:nvSpPr>
        <p:spPr>
          <a:xfrm>
            <a:off x="2686050" y="876300"/>
            <a:ext cx="6886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A WILLING MESSENGER</a:t>
            </a:r>
          </a:p>
        </p:txBody>
      </p:sp>
      <p:sp>
        <p:nvSpPr>
          <p:cNvPr id="8" name="TextBox 7">
            <a:extLst>
              <a:ext uri="{FF2B5EF4-FFF2-40B4-BE49-F238E27FC236}">
                <a16:creationId xmlns:a16="http://schemas.microsoft.com/office/drawing/2014/main" id="{4AA1EA2F-EB9E-C3F0-0BFC-3030935EBF06}"/>
              </a:ext>
            </a:extLst>
          </p:cNvPr>
          <p:cNvSpPr txBox="1"/>
          <p:nvPr/>
        </p:nvSpPr>
        <p:spPr>
          <a:xfrm>
            <a:off x="3257277" y="2125119"/>
            <a:ext cx="6119616" cy="255454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The Power was in the Message,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in the Presentation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73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Practical Lessons</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11" name="TextBox 10">
            <a:extLst>
              <a:ext uri="{FF2B5EF4-FFF2-40B4-BE49-F238E27FC236}">
                <a16:creationId xmlns:a16="http://schemas.microsoft.com/office/drawing/2014/main" id="{9B9A364F-1FAE-E33D-425A-E3E27E0E7DD6}"/>
              </a:ext>
            </a:extLst>
          </p:cNvPr>
          <p:cNvSpPr txBox="1"/>
          <p:nvPr/>
        </p:nvSpPr>
        <p:spPr>
          <a:xfrm>
            <a:off x="2686050" y="876300"/>
            <a:ext cx="6886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A WILLING MESSENGER</a:t>
            </a:r>
          </a:p>
        </p:txBody>
      </p:sp>
      <p:sp>
        <p:nvSpPr>
          <p:cNvPr id="12" name="TextBox 11">
            <a:extLst>
              <a:ext uri="{FF2B5EF4-FFF2-40B4-BE49-F238E27FC236}">
                <a16:creationId xmlns:a16="http://schemas.microsoft.com/office/drawing/2014/main" id="{083AFFFD-F3F0-04EC-9BFA-37045EB170D9}"/>
              </a:ext>
            </a:extLst>
          </p:cNvPr>
          <p:cNvSpPr txBox="1"/>
          <p:nvPr/>
        </p:nvSpPr>
        <p:spPr>
          <a:xfrm>
            <a:off x="166345" y="1494054"/>
            <a:ext cx="6119616" cy="255454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The Power was in the Message,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in the Presentation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44452CA-4F70-9A11-55AB-32468278C130}"/>
              </a:ext>
            </a:extLst>
          </p:cNvPr>
          <p:cNvSpPr txBox="1"/>
          <p:nvPr/>
        </p:nvSpPr>
        <p:spPr>
          <a:xfrm>
            <a:off x="6568225" y="1494054"/>
            <a:ext cx="5457430" cy="5262979"/>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study guide, borrowed outline, booklet, tract, etc. can create the appearance (if not the reality) of a substitute for God’s word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Reading the text with someone makes it fresh to you.</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Perhaps don’t use the KJV</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Don’t use “The Message”</a:t>
            </a:r>
          </a:p>
        </p:txBody>
      </p:sp>
      <p:sp>
        <p:nvSpPr>
          <p:cNvPr id="13" name="TextBox 12">
            <a:extLst>
              <a:ext uri="{FF2B5EF4-FFF2-40B4-BE49-F238E27FC236}">
                <a16:creationId xmlns:a16="http://schemas.microsoft.com/office/drawing/2014/main" id="{7AEB8315-1C0C-89BF-AB85-DB5E8037E547}"/>
              </a:ext>
            </a:extLst>
          </p:cNvPr>
          <p:cNvSpPr txBox="1"/>
          <p:nvPr/>
        </p:nvSpPr>
        <p:spPr>
          <a:xfrm>
            <a:off x="2400818" y="1445112"/>
            <a:ext cx="7273534" cy="2677656"/>
          </a:xfrm>
          <a:prstGeom prst="rect">
            <a:avLst/>
          </a:prstGeom>
          <a:solidFill>
            <a:schemeClr val="bg1">
              <a:lumMod val="95000"/>
            </a:schemeClr>
          </a:solidFill>
          <a:ln>
            <a:solidFill>
              <a:schemeClr val="tx1"/>
            </a:solidFill>
          </a:ln>
          <a:effectLst>
            <a:outerShdw blurRad="50800" dist="1270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Jonah</a:t>
            </a:r>
            <a:endPar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1:17	 Jehovah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prepared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 great fish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4:6	 Jehovah God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prepared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 gourd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4:7	 God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prepared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 worm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4:8	 God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prepared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 sultry east wind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272799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Practical Lessons</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11" name="TextBox 10">
            <a:extLst>
              <a:ext uri="{FF2B5EF4-FFF2-40B4-BE49-F238E27FC236}">
                <a16:creationId xmlns:a16="http://schemas.microsoft.com/office/drawing/2014/main" id="{9B9A364F-1FAE-E33D-425A-E3E27E0E7DD6}"/>
              </a:ext>
            </a:extLst>
          </p:cNvPr>
          <p:cNvSpPr txBox="1"/>
          <p:nvPr/>
        </p:nvSpPr>
        <p:spPr>
          <a:xfrm>
            <a:off x="2686050" y="876300"/>
            <a:ext cx="6886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A WILLING MESSENGER</a:t>
            </a:r>
          </a:p>
        </p:txBody>
      </p:sp>
      <p:sp>
        <p:nvSpPr>
          <p:cNvPr id="12" name="TextBox 11">
            <a:extLst>
              <a:ext uri="{FF2B5EF4-FFF2-40B4-BE49-F238E27FC236}">
                <a16:creationId xmlns:a16="http://schemas.microsoft.com/office/drawing/2014/main" id="{083AFFFD-F3F0-04EC-9BFA-37045EB170D9}"/>
              </a:ext>
            </a:extLst>
          </p:cNvPr>
          <p:cNvSpPr txBox="1"/>
          <p:nvPr/>
        </p:nvSpPr>
        <p:spPr>
          <a:xfrm>
            <a:off x="166345" y="1494054"/>
            <a:ext cx="6119616" cy="255454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The Power was in the Message,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in the Presentation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44452CA-4F70-9A11-55AB-32468278C130}"/>
              </a:ext>
            </a:extLst>
          </p:cNvPr>
          <p:cNvSpPr txBox="1"/>
          <p:nvPr/>
        </p:nvSpPr>
        <p:spPr>
          <a:xfrm>
            <a:off x="6568225" y="1494054"/>
            <a:ext cx="5457430" cy="5262979"/>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study guide, borrowed outline, booklet, tract, etc. can create the appearance (if not the reality) of a substitute for God’s word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Reading the text with someone makes it fresh to you.</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Perhaps don’t use the KJV</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Don’t use “The Message”</a:t>
            </a:r>
          </a:p>
        </p:txBody>
      </p:sp>
      <p:sp>
        <p:nvSpPr>
          <p:cNvPr id="13" name="TextBox 12">
            <a:extLst>
              <a:ext uri="{FF2B5EF4-FFF2-40B4-BE49-F238E27FC236}">
                <a16:creationId xmlns:a16="http://schemas.microsoft.com/office/drawing/2014/main" id="{7AEB8315-1C0C-89BF-AB85-DB5E8037E547}"/>
              </a:ext>
            </a:extLst>
          </p:cNvPr>
          <p:cNvSpPr txBox="1"/>
          <p:nvPr/>
        </p:nvSpPr>
        <p:spPr>
          <a:xfrm>
            <a:off x="2400818" y="1445112"/>
            <a:ext cx="7273534" cy="2677656"/>
          </a:xfrm>
          <a:prstGeom prst="rect">
            <a:avLst/>
          </a:prstGeom>
          <a:solidFill>
            <a:schemeClr val="bg1">
              <a:lumMod val="95000"/>
            </a:schemeClr>
          </a:solidFill>
          <a:ln>
            <a:solidFill>
              <a:schemeClr val="tx1"/>
            </a:solidFill>
          </a:ln>
          <a:effectLst>
            <a:outerShdw blurRad="50800" dist="1270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Message”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Jonah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1:17	God assigned a huge fish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4:6	God arranged for a broad leafed tree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4:7	God sent a worm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4:8	God sent a hot blistering wind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00985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Practical Lessons</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11" name="TextBox 10">
            <a:extLst>
              <a:ext uri="{FF2B5EF4-FFF2-40B4-BE49-F238E27FC236}">
                <a16:creationId xmlns:a16="http://schemas.microsoft.com/office/drawing/2014/main" id="{9B9A364F-1FAE-E33D-425A-E3E27E0E7DD6}"/>
              </a:ext>
            </a:extLst>
          </p:cNvPr>
          <p:cNvSpPr txBox="1"/>
          <p:nvPr/>
        </p:nvSpPr>
        <p:spPr>
          <a:xfrm>
            <a:off x="2686050" y="876300"/>
            <a:ext cx="6886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A WILLING MESSENGER</a:t>
            </a:r>
          </a:p>
        </p:txBody>
      </p:sp>
      <p:sp>
        <p:nvSpPr>
          <p:cNvPr id="12" name="TextBox 11">
            <a:extLst>
              <a:ext uri="{FF2B5EF4-FFF2-40B4-BE49-F238E27FC236}">
                <a16:creationId xmlns:a16="http://schemas.microsoft.com/office/drawing/2014/main" id="{083AFFFD-F3F0-04EC-9BFA-37045EB170D9}"/>
              </a:ext>
            </a:extLst>
          </p:cNvPr>
          <p:cNvSpPr txBox="1"/>
          <p:nvPr/>
        </p:nvSpPr>
        <p:spPr>
          <a:xfrm>
            <a:off x="166345" y="1494054"/>
            <a:ext cx="6119616" cy="255454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The Power was in the Message,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in the Presentation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44452CA-4F70-9A11-55AB-32468278C130}"/>
              </a:ext>
            </a:extLst>
          </p:cNvPr>
          <p:cNvSpPr txBox="1"/>
          <p:nvPr/>
        </p:nvSpPr>
        <p:spPr>
          <a:xfrm>
            <a:off x="6568225" y="1494054"/>
            <a:ext cx="5457430" cy="5262979"/>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study guide, borrowed outline, booklet, tract, etc. can create the appearance (if not the reality) of a substitute for God’s word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Reading the text with someone makes it fresh to you.</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Perhaps don’t use the KJV</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Don’t use “The Message”</a:t>
            </a:r>
          </a:p>
        </p:txBody>
      </p:sp>
      <p:sp>
        <p:nvSpPr>
          <p:cNvPr id="13" name="TextBox 12">
            <a:extLst>
              <a:ext uri="{FF2B5EF4-FFF2-40B4-BE49-F238E27FC236}">
                <a16:creationId xmlns:a16="http://schemas.microsoft.com/office/drawing/2014/main" id="{7AEB8315-1C0C-89BF-AB85-DB5E8037E547}"/>
              </a:ext>
            </a:extLst>
          </p:cNvPr>
          <p:cNvSpPr txBox="1"/>
          <p:nvPr/>
        </p:nvSpPr>
        <p:spPr>
          <a:xfrm>
            <a:off x="2400818" y="1445112"/>
            <a:ext cx="5457430" cy="4401205"/>
          </a:xfrm>
          <a:prstGeom prst="rect">
            <a:avLst/>
          </a:prstGeom>
          <a:solidFill>
            <a:schemeClr val="bg1">
              <a:lumMod val="95000"/>
            </a:schemeClr>
          </a:solidFill>
          <a:ln>
            <a:solidFill>
              <a:schemeClr val="tx1"/>
            </a:solidFill>
          </a:ln>
          <a:effectLst>
            <a:outerShdw blurRad="50800" dist="1270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NASB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Ephesians 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raised Him from the dead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seated Him at His right hand in the heavenly places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Ephesians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raised us up with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seated us with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in the heavenly places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937250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Practical Lessons</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11" name="TextBox 10">
            <a:extLst>
              <a:ext uri="{FF2B5EF4-FFF2-40B4-BE49-F238E27FC236}">
                <a16:creationId xmlns:a16="http://schemas.microsoft.com/office/drawing/2014/main" id="{9B9A364F-1FAE-E33D-425A-E3E27E0E7DD6}"/>
              </a:ext>
            </a:extLst>
          </p:cNvPr>
          <p:cNvSpPr txBox="1"/>
          <p:nvPr/>
        </p:nvSpPr>
        <p:spPr>
          <a:xfrm>
            <a:off x="2686050" y="876300"/>
            <a:ext cx="6886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A WILLING MESSENGER</a:t>
            </a:r>
          </a:p>
        </p:txBody>
      </p:sp>
      <p:sp>
        <p:nvSpPr>
          <p:cNvPr id="12" name="TextBox 11">
            <a:extLst>
              <a:ext uri="{FF2B5EF4-FFF2-40B4-BE49-F238E27FC236}">
                <a16:creationId xmlns:a16="http://schemas.microsoft.com/office/drawing/2014/main" id="{083AFFFD-F3F0-04EC-9BFA-37045EB170D9}"/>
              </a:ext>
            </a:extLst>
          </p:cNvPr>
          <p:cNvSpPr txBox="1"/>
          <p:nvPr/>
        </p:nvSpPr>
        <p:spPr>
          <a:xfrm>
            <a:off x="166345" y="1494054"/>
            <a:ext cx="6119616" cy="255454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The Power was in the Message,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Not in the Presentation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9255806-3AA5-BCB6-C093-BFA3A391C3DA}"/>
              </a:ext>
            </a:extLst>
          </p:cNvPr>
          <p:cNvSpPr txBox="1"/>
          <p:nvPr/>
        </p:nvSpPr>
        <p:spPr>
          <a:xfrm>
            <a:off x="6568225" y="1494054"/>
            <a:ext cx="5457430" cy="5262979"/>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study guide, borrowed outline, booklet, tract, etc. can create the appearance (if not the reality) of a substitute for God’s word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Reading the text with someone makes it fresh to you.</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Perhaps don’t use the KJV</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Don’t use “The Message”</a:t>
            </a:r>
          </a:p>
        </p:txBody>
      </p:sp>
      <p:sp>
        <p:nvSpPr>
          <p:cNvPr id="13" name="TextBox 12">
            <a:extLst>
              <a:ext uri="{FF2B5EF4-FFF2-40B4-BE49-F238E27FC236}">
                <a16:creationId xmlns:a16="http://schemas.microsoft.com/office/drawing/2014/main" id="{7AEB8315-1C0C-89BF-AB85-DB5E8037E547}"/>
              </a:ext>
            </a:extLst>
          </p:cNvPr>
          <p:cNvSpPr txBox="1"/>
          <p:nvPr/>
        </p:nvSpPr>
        <p:spPr>
          <a:xfrm>
            <a:off x="2406410" y="1455608"/>
            <a:ext cx="5457430" cy="4401205"/>
          </a:xfrm>
          <a:prstGeom prst="rect">
            <a:avLst/>
          </a:prstGeom>
          <a:solidFill>
            <a:schemeClr val="bg1">
              <a:lumMod val="95000"/>
            </a:schemeClr>
          </a:solidFill>
          <a:ln>
            <a:solidFill>
              <a:schemeClr val="tx1"/>
            </a:solidFill>
          </a:ln>
          <a:effectLst>
            <a:outerShdw blurRad="50800" dist="127000" dir="2700000" algn="tl" rotWithShape="0">
              <a:prstClr val="black">
                <a:alpha val="40000"/>
              </a:prstClr>
            </a:outerShdw>
          </a:effectLst>
        </p:spPr>
        <p:txBody>
          <a:bodyPr wrap="square">
            <a:spAutoFit/>
          </a:bodyPr>
          <a:lstStyle>
            <a:defPPr>
              <a:defRPr lang="en-US"/>
            </a:defPPr>
            <a:lvl1pPr>
              <a:defRPr sz="2800" b="0" i="0">
                <a:solidFill>
                  <a:srgbClr val="000000"/>
                </a:solidFill>
                <a:effectLst/>
                <a:latin typeface="Palatino Linotype" panose="0204050205050503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Message”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Ephesians 1:20</a:t>
            </a:r>
            <a:endPar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God raised him from death and set him on a throne in deep heaven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Ephesians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 picked us up and set us down in highest heaven in company with Jesus</a:t>
            </a:r>
          </a:p>
        </p:txBody>
      </p:sp>
    </p:spTree>
    <p:extLst>
      <p:ext uri="{BB962C8B-B14F-4D97-AF65-F5344CB8AC3E}">
        <p14:creationId xmlns:p14="http://schemas.microsoft.com/office/powerpoint/2010/main" val="360090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Workdirs\wp\Class\timeline.bmp">
            <a:extLst>
              <a:ext uri="{FF2B5EF4-FFF2-40B4-BE49-F238E27FC236}">
                <a16:creationId xmlns:a16="http://schemas.microsoft.com/office/drawing/2014/main" id="{52853EC9-9F91-DB70-EF2C-FE722A74BF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4529"/>
          <a:stretch/>
        </p:blipFill>
        <p:spPr bwMode="auto">
          <a:xfrm>
            <a:off x="3246549" y="81561"/>
            <a:ext cx="8835571"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00B904-1047-A148-5407-CD973A483787}"/>
              </a:ext>
            </a:extLst>
          </p:cNvPr>
          <p:cNvSpPr txBox="1"/>
          <p:nvPr/>
        </p:nvSpPr>
        <p:spPr>
          <a:xfrm>
            <a:off x="6162470" y="1206273"/>
            <a:ext cx="448609" cy="2246769"/>
          </a:xfrm>
          <a:prstGeom prst="rect">
            <a:avLst/>
          </a:prstGeom>
          <a:solidFill>
            <a:schemeClr val="bg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JONAH</a:t>
            </a:r>
          </a:p>
        </p:txBody>
      </p:sp>
      <p:sp>
        <p:nvSpPr>
          <p:cNvPr id="5" name="TextBox 4">
            <a:extLst>
              <a:ext uri="{FF2B5EF4-FFF2-40B4-BE49-F238E27FC236}">
                <a16:creationId xmlns:a16="http://schemas.microsoft.com/office/drawing/2014/main" id="{DE2299F4-3A72-FCB7-6178-8AD652D17C41}"/>
              </a:ext>
            </a:extLst>
          </p:cNvPr>
          <p:cNvSpPr txBox="1"/>
          <p:nvPr/>
        </p:nvSpPr>
        <p:spPr>
          <a:xfrm rot="19339815">
            <a:off x="5579214" y="300400"/>
            <a:ext cx="14624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a:ea typeface="+mn-ea"/>
                <a:cs typeface="+mn-cs"/>
              </a:rPr>
              <a:t>Jereboam</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val 4">
            <a:extLst>
              <a:ext uri="{FF2B5EF4-FFF2-40B4-BE49-F238E27FC236}">
                <a16:creationId xmlns:a16="http://schemas.microsoft.com/office/drawing/2014/main" id="{017B08D7-E9BD-2C51-9C8B-A35FA48BF0A6}"/>
              </a:ext>
            </a:extLst>
          </p:cNvPr>
          <p:cNvSpPr>
            <a:spLocks noChangeArrowheads="1"/>
          </p:cNvSpPr>
          <p:nvPr/>
        </p:nvSpPr>
        <p:spPr bwMode="auto">
          <a:xfrm>
            <a:off x="6239040" y="947377"/>
            <a:ext cx="448609" cy="35883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ounded Rectangle 14">
            <a:extLst>
              <a:ext uri="{FF2B5EF4-FFF2-40B4-BE49-F238E27FC236}">
                <a16:creationId xmlns:a16="http://schemas.microsoft.com/office/drawing/2014/main" id="{9507F0D2-C54C-E113-2E99-A1C8D6E6CC8D}"/>
              </a:ext>
            </a:extLst>
          </p:cNvPr>
          <p:cNvSpPr/>
          <p:nvPr/>
        </p:nvSpPr>
        <p:spPr>
          <a:xfrm>
            <a:off x="6287951" y="984165"/>
            <a:ext cx="370751" cy="360552"/>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Line 3">
            <a:extLst>
              <a:ext uri="{FF2B5EF4-FFF2-40B4-BE49-F238E27FC236}">
                <a16:creationId xmlns:a16="http://schemas.microsoft.com/office/drawing/2014/main" id="{9C6505E4-8533-F21F-D30A-86828DA82851}"/>
              </a:ext>
            </a:extLst>
          </p:cNvPr>
          <p:cNvSpPr>
            <a:spLocks noChangeShapeType="1"/>
          </p:cNvSpPr>
          <p:nvPr/>
        </p:nvSpPr>
        <p:spPr bwMode="auto">
          <a:xfrm>
            <a:off x="6245146" y="724232"/>
            <a:ext cx="145924" cy="259933"/>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E771FC6A-7499-F2CD-C8AF-31EF84661DAC}"/>
              </a:ext>
            </a:extLst>
          </p:cNvPr>
          <p:cNvSpPr txBox="1"/>
          <p:nvPr/>
        </p:nvSpPr>
        <p:spPr>
          <a:xfrm>
            <a:off x="5504688" y="3520440"/>
            <a:ext cx="17830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c</a:t>
            </a:r>
            <a:r>
              <a:rPr kumimoji="0" lang="en-US" sz="2800" b="1" i="0" u="none" strike="noStrike" kern="1200" cap="none" spc="0" normalizeH="0" baseline="0" noProof="0" dirty="0">
                <a:ln>
                  <a:noFill/>
                </a:ln>
                <a:solidFill>
                  <a:prstClr val="black"/>
                </a:solidFill>
                <a:effectLst/>
                <a:uLnTx/>
                <a:uFillTx/>
                <a:latin typeface="Calibri"/>
                <a:ea typeface="+mn-ea"/>
                <a:cs typeface="+mn-cs"/>
              </a:rPr>
              <a:t>. 780 B.C.</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27EBD621-1C27-B520-EAB2-87D20776B633}"/>
              </a:ext>
            </a:extLst>
          </p:cNvPr>
          <p:cNvSpPr txBox="1"/>
          <p:nvPr/>
        </p:nvSpPr>
        <p:spPr>
          <a:xfrm rot="19066480">
            <a:off x="6762794" y="179832"/>
            <a:ext cx="14736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722 B.C.</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Line 3">
            <a:extLst>
              <a:ext uri="{FF2B5EF4-FFF2-40B4-BE49-F238E27FC236}">
                <a16:creationId xmlns:a16="http://schemas.microsoft.com/office/drawing/2014/main" id="{5A92ACD4-03CB-6C36-9AD5-F220FDC092E7}"/>
              </a:ext>
            </a:extLst>
          </p:cNvPr>
          <p:cNvSpPr>
            <a:spLocks noChangeShapeType="1"/>
          </p:cNvSpPr>
          <p:nvPr/>
        </p:nvSpPr>
        <p:spPr bwMode="auto">
          <a:xfrm flipH="1">
            <a:off x="6945805" y="868680"/>
            <a:ext cx="84497" cy="267885"/>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Line 3">
            <a:extLst>
              <a:ext uri="{FF2B5EF4-FFF2-40B4-BE49-F238E27FC236}">
                <a16:creationId xmlns:a16="http://schemas.microsoft.com/office/drawing/2014/main" id="{8FB94577-674F-52E9-7BB1-BBD92F44C488}"/>
              </a:ext>
            </a:extLst>
          </p:cNvPr>
          <p:cNvSpPr>
            <a:spLocks noChangeShapeType="1"/>
          </p:cNvSpPr>
          <p:nvPr/>
        </p:nvSpPr>
        <p:spPr bwMode="auto">
          <a:xfrm flipH="1">
            <a:off x="7507220" y="923544"/>
            <a:ext cx="157421" cy="474319"/>
          </a:xfrm>
          <a:prstGeom prst="line">
            <a:avLst/>
          </a:prstGeom>
          <a:noFill/>
          <a:ln w="158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6CD51CAC-0B2A-9941-815F-29464BDE00E3}"/>
              </a:ext>
            </a:extLst>
          </p:cNvPr>
          <p:cNvSpPr txBox="1"/>
          <p:nvPr/>
        </p:nvSpPr>
        <p:spPr>
          <a:xfrm rot="19066480">
            <a:off x="7387990" y="210300"/>
            <a:ext cx="14736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612 B.C.</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6FF5DA0B-AA81-1C48-4C44-1705559D8DCA}"/>
              </a:ext>
            </a:extLst>
          </p:cNvPr>
          <p:cNvSpPr txBox="1"/>
          <p:nvPr/>
        </p:nvSpPr>
        <p:spPr>
          <a:xfrm>
            <a:off x="94805" y="2800895"/>
            <a:ext cx="5583619"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a:ea typeface="+mn-ea"/>
                <a:cs typeface="+mn-cs"/>
              </a:rPr>
              <a:t>2 Kings 14:25</a:t>
            </a:r>
            <a:r>
              <a:rPr kumimoji="0" lang="en-US" sz="2800" b="1" i="0" u="none" strike="noStrike" kern="1200" cap="none" spc="0" normalizeH="0" baseline="0" noProof="0" dirty="0">
                <a:ln>
                  <a:noFill/>
                </a:ln>
                <a:solidFill>
                  <a:prstClr val="black"/>
                </a:solidFill>
                <a:effectLst/>
                <a:uLnTx/>
                <a:uFillTx/>
                <a:latin typeface="Calibri"/>
                <a:ea typeface="+mn-ea"/>
                <a:cs typeface="+mn-cs"/>
              </a:rPr>
              <a:t>, regarding Jeroboam…</a:t>
            </a:r>
            <a:endParaRPr kumimoji="0" lang="en-US" sz="2800" b="1" i="0" u="none" strike="noStrike" kern="1200" cap="none" spc="0" normalizeH="0" baseline="3000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25 </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He restored the border of Israel from the entrance of Hamath as far as the Sea of the Arabah, in accordance with the word of the </a:t>
            </a:r>
            <a:r>
              <a:rPr kumimoji="0" lang="en-US" sz="2800" b="0" i="0" u="none" strike="noStrike" kern="1200" cap="small" spc="0" normalizeH="0" baseline="0" noProof="0" dirty="0">
                <a:ln>
                  <a:noFill/>
                </a:ln>
                <a:solidFill>
                  <a:prstClr val="black"/>
                </a:solidFill>
                <a:effectLst/>
                <a:uLnTx/>
                <a:uFillTx/>
                <a:latin typeface="Palatino Linotype" panose="02040502050505030304" pitchFamily="18" charset="0"/>
                <a:ea typeface="+mn-ea"/>
                <a:cs typeface="+mn-cs"/>
              </a:rPr>
              <a:t>Lord</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the God of Israel, which He spoke through His servant Jonah the son of </a:t>
            </a:r>
            <a:r>
              <a:rPr kumimoji="0" lang="en-US" sz="28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Amittai</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the prophet, who was from Gath-</a:t>
            </a:r>
            <a:r>
              <a:rPr kumimoji="0" lang="en-US" sz="28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hepher</a:t>
            </a:r>
            <a: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endParaRPr kumimoji="0" lang="en-US" sz="28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98563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7" grpId="0" animBg="1"/>
      <p:bldP spid="8" grpId="0" animBg="1"/>
      <p:bldP spid="9" grpId="0"/>
      <p:bldP spid="10" grpId="0"/>
      <p:bldP spid="11" grpId="0" animBg="1"/>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1E565D1-87EE-4EBF-BF4B-C4F4C24DB2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89" t="8731" b="7936"/>
          <a:stretch/>
        </p:blipFill>
        <p:spPr bwMode="auto">
          <a:xfrm>
            <a:off x="-1" y="584775"/>
            <a:ext cx="12246455" cy="627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531C34E4-60B2-4D48-8ABE-0970F14F42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6" t="8736" r="18194" b="9559"/>
          <a:stretch/>
        </p:blipFill>
        <p:spPr bwMode="auto">
          <a:xfrm>
            <a:off x="-10848317" y="-2594212"/>
            <a:ext cx="15283157" cy="934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5C15C903-69FD-4551-8313-B19DECE2D650}"/>
              </a:ext>
            </a:extLst>
          </p:cNvPr>
          <p:cNvSpPr txBox="1"/>
          <p:nvPr/>
        </p:nvSpPr>
        <p:spPr>
          <a:xfrm>
            <a:off x="5284528" y="3742"/>
            <a:ext cx="3608567"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Story</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3" name="Arrow: Curved Down 2">
            <a:extLst>
              <a:ext uri="{FF2B5EF4-FFF2-40B4-BE49-F238E27FC236}">
                <a16:creationId xmlns:a16="http://schemas.microsoft.com/office/drawing/2014/main" id="{4A281A78-D2FB-4508-9342-8E5D07FA45C3}"/>
              </a:ext>
            </a:extLst>
          </p:cNvPr>
          <p:cNvSpPr/>
          <p:nvPr/>
        </p:nvSpPr>
        <p:spPr>
          <a:xfrm rot="19833420">
            <a:off x="2761493" y="2474921"/>
            <a:ext cx="5901690" cy="12127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rrow: Left 6">
            <a:extLst>
              <a:ext uri="{FF2B5EF4-FFF2-40B4-BE49-F238E27FC236}">
                <a16:creationId xmlns:a16="http://schemas.microsoft.com/office/drawing/2014/main" id="{A0A35049-37FD-4287-8E67-0D23CF715429}"/>
              </a:ext>
            </a:extLst>
          </p:cNvPr>
          <p:cNvSpPr/>
          <p:nvPr/>
        </p:nvSpPr>
        <p:spPr>
          <a:xfrm rot="851322">
            <a:off x="-59663" y="4257329"/>
            <a:ext cx="3491358" cy="452761"/>
          </a:xfrm>
          <a:prstGeom prst="leftArrow">
            <a:avLst>
              <a:gd name="adj1" fmla="val 50000"/>
              <a:gd name="adj2" fmla="val 904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A9FAF2E-FC2A-4222-837C-477F01ABB4CA}"/>
              </a:ext>
            </a:extLst>
          </p:cNvPr>
          <p:cNvSpPr/>
          <p:nvPr/>
        </p:nvSpPr>
        <p:spPr>
          <a:xfrm>
            <a:off x="7359385" y="2253776"/>
            <a:ext cx="2050881"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50" normalizeH="0" baseline="0" noProof="0" dirty="0">
                <a:ln w="13500">
                  <a:solidFill>
                    <a:srgbClr val="4472C4">
                      <a:shade val="2500"/>
                      <a:alpha val="6500"/>
                    </a:srgbClr>
                  </a:solidFill>
                  <a:prstDash val="solid"/>
                </a:ln>
                <a:solidFill>
                  <a:srgbClr val="4472C4">
                    <a:tint val="3000"/>
                    <a:alpha val="95000"/>
                  </a:srgbClr>
                </a:solidFill>
                <a:effectLst>
                  <a:innerShdw blurRad="50900" dist="38500" dir="13500000">
                    <a:srgbClr val="000000">
                      <a:alpha val="60000"/>
                    </a:srgbClr>
                  </a:innerShdw>
                </a:effectLst>
                <a:uLnTx/>
                <a:uFillTx/>
                <a:latin typeface="Calibri" panose="020F0502020204030204"/>
                <a:ea typeface="+mn-ea"/>
                <a:cs typeface="+mn-cs"/>
              </a:rPr>
              <a:t>Assyria</a:t>
            </a:r>
          </a:p>
        </p:txBody>
      </p:sp>
    </p:spTree>
    <p:extLst>
      <p:ext uri="{BB962C8B-B14F-4D97-AF65-F5344CB8AC3E}">
        <p14:creationId xmlns:p14="http://schemas.microsoft.com/office/powerpoint/2010/main" val="115898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22" presetClass="exit" presetSubtype="8" fill="hold" grpId="0" nodeType="withEffect">
                                  <p:stCondLst>
                                    <p:cond delay="0"/>
                                  </p:stCondLst>
                                  <p:childTnLst>
                                    <p:animEffect transition="out" filter="wipe(left)">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63" presetClass="path" presetSubtype="0" fill="hold" nodeType="withEffect">
                                  <p:stCondLst>
                                    <p:cond delay="0"/>
                                  </p:stCondLst>
                                  <p:childTnLst>
                                    <p:animMotion origin="layout" path="M 0 0 L 0.25 0 E" pathEditMode="relative" ptsTypes="">
                                      <p:cBhvr>
                                        <p:cTn id="21" dur="2000" fill="hold"/>
                                        <p:tgtEl>
                                          <p:spTgt spid="9"/>
                                        </p:tgtEl>
                                        <p:attrNameLst>
                                          <p:attrName>ppt_x</p:attrName>
                                          <p:attrName>ppt_y</p:attrName>
                                        </p:attrNameLst>
                                      </p:cBhvr>
                                    </p:animMotion>
                                  </p:childTnLst>
                                </p:cTn>
                              </p:par>
                              <p:par>
                                <p:cTn id="22" presetID="63" presetClass="path" presetSubtype="0" fill="hold" nodeType="withEffect">
                                  <p:stCondLst>
                                    <p:cond delay="0"/>
                                  </p:stCondLst>
                                  <p:childTnLst>
                                    <p:animMotion origin="layout" path="M 0 0 L 0.25 0 E" pathEditMode="relative" ptsTypes="">
                                      <p:cBhvr>
                                        <p:cTn id="23" dur="2000" fill="hold"/>
                                        <p:tgtEl>
                                          <p:spTgt spid="5"/>
                                        </p:tgtEl>
                                        <p:attrNameLst>
                                          <p:attrName>ppt_x</p:attrName>
                                          <p:attrName>ppt_y</p:attrName>
                                        </p:attrNameLst>
                                      </p:cBhvr>
                                    </p:animMotion>
                                  </p:childTnLst>
                                </p:cTn>
                              </p:par>
                              <p:par>
                                <p:cTn id="24" presetID="1" presetClass="exit"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31C34E4-60B2-4D48-8ABE-0970F14F42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6" t="8736" r="18194" b="9559"/>
          <a:stretch/>
        </p:blipFill>
        <p:spPr bwMode="auto">
          <a:xfrm>
            <a:off x="-7783025" y="-2594212"/>
            <a:ext cx="15283157" cy="934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rrow: Left 6">
            <a:extLst>
              <a:ext uri="{FF2B5EF4-FFF2-40B4-BE49-F238E27FC236}">
                <a16:creationId xmlns:a16="http://schemas.microsoft.com/office/drawing/2014/main" id="{A0A35049-37FD-4287-8E67-0D23CF715429}"/>
              </a:ext>
            </a:extLst>
          </p:cNvPr>
          <p:cNvSpPr/>
          <p:nvPr/>
        </p:nvSpPr>
        <p:spPr>
          <a:xfrm rot="367480">
            <a:off x="-59663" y="4257329"/>
            <a:ext cx="3491358" cy="452761"/>
          </a:xfrm>
          <a:prstGeom prst="leftArrow">
            <a:avLst>
              <a:gd name="adj1" fmla="val 50000"/>
              <a:gd name="adj2" fmla="val 904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0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00078 7.40741E-7 L 0.39154 0.01157 " pathEditMode="relative" rAng="0" ptsTypes="AA">
                                      <p:cBhvr>
                                        <p:cTn id="6" dur="2000" fill="hold"/>
                                        <p:tgtEl>
                                          <p:spTgt spid="9"/>
                                        </p:tgtEl>
                                        <p:attrNameLst>
                                          <p:attrName>ppt_x</p:attrName>
                                          <p:attrName>ppt_y</p:attrName>
                                        </p:attrNameLst>
                                      </p:cBhvr>
                                      <p:rCtr x="19531" y="579"/>
                                    </p:animMotion>
                                  </p:childTnLst>
                                </p:cTn>
                              </p:par>
                              <p:par>
                                <p:cTn id="7" presetID="64" presetClass="path" presetSubtype="0" accel="50000" decel="50000" fill="hold" grpId="0" nodeType="withEffect">
                                  <p:stCondLst>
                                    <p:cond delay="0"/>
                                  </p:stCondLst>
                                  <p:childTnLst>
                                    <p:animMotion origin="layout" path="M -1.25E-6 -3.7037E-6 L -0.0026 -0.08078 " pathEditMode="relative" rAng="0" ptsTypes="AA">
                                      <p:cBhvr>
                                        <p:cTn id="8" dur="2000" fill="hold"/>
                                        <p:tgtEl>
                                          <p:spTgt spid="7"/>
                                        </p:tgtEl>
                                        <p:attrNameLst>
                                          <p:attrName>ppt_x</p:attrName>
                                          <p:attrName>ppt_y</p:attrName>
                                        </p:attrNameLst>
                                      </p:cBhvr>
                                      <p:rCtr x="-130"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E1A8E-5025-DEAA-A3EA-5CD92FEF9741}"/>
              </a:ext>
            </a:extLst>
          </p:cNvPr>
          <p:cNvPicPr>
            <a:picLocks noChangeAspect="1"/>
          </p:cNvPicPr>
          <p:nvPr/>
        </p:nvPicPr>
        <p:blipFill>
          <a:blip r:embed="rId2"/>
          <a:stretch>
            <a:fillRect/>
          </a:stretch>
        </p:blipFill>
        <p:spPr>
          <a:xfrm>
            <a:off x="0" y="160253"/>
            <a:ext cx="12192000" cy="6537493"/>
          </a:xfrm>
          <a:prstGeom prst="rect">
            <a:avLst/>
          </a:prstGeom>
        </p:spPr>
      </p:pic>
      <p:sp>
        <p:nvSpPr>
          <p:cNvPr id="6" name="Arrow: Left 5">
            <a:extLst>
              <a:ext uri="{FF2B5EF4-FFF2-40B4-BE49-F238E27FC236}">
                <a16:creationId xmlns:a16="http://schemas.microsoft.com/office/drawing/2014/main" id="{6CCAD95F-ED91-ADFC-9079-ED8E4D8C8CAD}"/>
              </a:ext>
            </a:extLst>
          </p:cNvPr>
          <p:cNvSpPr/>
          <p:nvPr/>
        </p:nvSpPr>
        <p:spPr>
          <a:xfrm rot="519265">
            <a:off x="2184092" y="3014915"/>
            <a:ext cx="1689654" cy="452761"/>
          </a:xfrm>
          <a:prstGeom prst="leftArrow">
            <a:avLst>
              <a:gd name="adj1" fmla="val 50000"/>
              <a:gd name="adj2" fmla="val 904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527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Did it Really Happen?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10" name="TextBox 9">
            <a:extLst>
              <a:ext uri="{FF2B5EF4-FFF2-40B4-BE49-F238E27FC236}">
                <a16:creationId xmlns:a16="http://schemas.microsoft.com/office/drawing/2014/main" id="{6B785FDC-A7B0-4307-8A69-0C69F315DC49}"/>
              </a:ext>
            </a:extLst>
          </p:cNvPr>
          <p:cNvSpPr txBox="1"/>
          <p:nvPr/>
        </p:nvSpPr>
        <p:spPr>
          <a:xfrm>
            <a:off x="541962" y="961109"/>
            <a:ext cx="732568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1</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17 </a:t>
            </a:r>
            <a:r>
              <a:rPr kumimoji="0" lang="en-US" sz="2800" b="0" i="0" u="none" strike="noStrike" kern="1200" cap="none" spc="0" normalizeH="0" baseline="0" noProof="0" dirty="0">
                <a:ln>
                  <a:noFill/>
                </a:ln>
                <a:solidFill>
                  <a:srgbClr val="000000"/>
                </a:solidFill>
                <a:effectLst/>
                <a:uLnTx/>
                <a:uFillTx/>
                <a:latin typeface="system-ui"/>
                <a:ea typeface="+mn-ea"/>
                <a:cs typeface="+mn-cs"/>
              </a:rPr>
              <a:t>And </a:t>
            </a:r>
            <a:r>
              <a:rPr kumimoji="0" lang="en-US" sz="2800" b="1" i="0" u="none" strike="noStrike" kern="1200" cap="none" spc="0" normalizeH="0" baseline="0" noProof="0" dirty="0">
                <a:ln>
                  <a:noFill/>
                </a:ln>
                <a:solidFill>
                  <a:srgbClr val="000000"/>
                </a:solidFill>
                <a:effectLst/>
                <a:uLnTx/>
                <a:uFillTx/>
                <a:latin typeface="system-ui"/>
                <a:ea typeface="+mn-ea"/>
                <a:cs typeface="+mn-cs"/>
              </a:rPr>
              <a:t>Jehovah </a:t>
            </a:r>
            <a:r>
              <a:rPr kumimoji="0" lang="en-US" sz="2800" b="1" i="0" u="sng" strike="noStrike" kern="1200" cap="none" spc="0" normalizeH="0" baseline="0" noProof="0" dirty="0">
                <a:ln>
                  <a:noFill/>
                </a:ln>
                <a:solidFill>
                  <a:srgbClr val="000000"/>
                </a:solidFill>
                <a:effectLst/>
                <a:uLnTx/>
                <a:uFillTx/>
                <a:latin typeface="system-ui"/>
                <a:ea typeface="+mn-ea"/>
                <a:cs typeface="+mn-cs"/>
              </a:rPr>
              <a:t>prepared</a:t>
            </a:r>
            <a:r>
              <a:rPr kumimoji="0" lang="en-US" sz="2800" b="1" i="0" u="none" strike="noStrike" kern="1200" cap="none" spc="0" normalizeH="0" baseline="0" noProof="0" dirty="0">
                <a:ln>
                  <a:noFill/>
                </a:ln>
                <a:solidFill>
                  <a:srgbClr val="000000"/>
                </a:solidFill>
                <a:effectLst/>
                <a:uLnTx/>
                <a:uFillTx/>
                <a:latin typeface="system-ui"/>
                <a:ea typeface="+mn-ea"/>
                <a:cs typeface="+mn-cs"/>
              </a:rPr>
              <a:t> a great fish</a:t>
            </a:r>
            <a:r>
              <a:rPr kumimoji="0" lang="en-US" sz="2800" b="0" i="0" u="none" strike="noStrike" kern="1200" cap="none" spc="0" normalizeH="0" baseline="0" noProof="0" dirty="0">
                <a:ln>
                  <a:noFill/>
                </a:ln>
                <a:solidFill>
                  <a:srgbClr val="000000"/>
                </a:solidFill>
                <a:effectLst/>
                <a:uLnTx/>
                <a:uFillTx/>
                <a:latin typeface="system-ui"/>
                <a:ea typeface="+mn-ea"/>
                <a:cs typeface="+mn-cs"/>
              </a:rPr>
              <a:t> to swallow up Jonah; and Jonah was in the belly of the fish three days and three nights.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13CFE72-AA76-4413-A7A0-F5081F011F1B}"/>
              </a:ext>
            </a:extLst>
          </p:cNvPr>
          <p:cNvSpPr txBox="1"/>
          <p:nvPr/>
        </p:nvSpPr>
        <p:spPr>
          <a:xfrm>
            <a:off x="541962" y="2368666"/>
            <a:ext cx="713283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4</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6 </a:t>
            </a:r>
            <a:r>
              <a:rPr kumimoji="0" lang="en-US" sz="2800" b="0" i="0" u="none" strike="noStrike" kern="1200" cap="none" spc="0" normalizeH="0" baseline="0" noProof="0" dirty="0">
                <a:ln>
                  <a:noFill/>
                </a:ln>
                <a:solidFill>
                  <a:srgbClr val="000000"/>
                </a:solidFill>
                <a:effectLst/>
                <a:uLnTx/>
                <a:uFillTx/>
                <a:latin typeface="system-ui"/>
                <a:ea typeface="+mn-ea"/>
                <a:cs typeface="+mn-cs"/>
              </a:rPr>
              <a:t>And </a:t>
            </a:r>
            <a:r>
              <a:rPr kumimoji="0" lang="en-US" sz="2800" b="1" i="0" u="none" strike="noStrike" kern="1200" cap="none" spc="0" normalizeH="0" baseline="0" noProof="0" dirty="0">
                <a:ln>
                  <a:noFill/>
                </a:ln>
                <a:solidFill>
                  <a:srgbClr val="000000"/>
                </a:solidFill>
                <a:effectLst/>
                <a:uLnTx/>
                <a:uFillTx/>
                <a:latin typeface="system-ui"/>
                <a:ea typeface="+mn-ea"/>
                <a:cs typeface="+mn-cs"/>
              </a:rPr>
              <a:t>Jehovah God </a:t>
            </a:r>
            <a:r>
              <a:rPr kumimoji="0" lang="en-US" sz="2800" b="1" i="0" u="sng" strike="noStrike" kern="1200" cap="none" spc="0" normalizeH="0" baseline="0" noProof="0" dirty="0">
                <a:ln>
                  <a:noFill/>
                </a:ln>
                <a:solidFill>
                  <a:srgbClr val="000000"/>
                </a:solidFill>
                <a:effectLst/>
                <a:uLnTx/>
                <a:uFillTx/>
                <a:latin typeface="system-ui"/>
                <a:ea typeface="+mn-ea"/>
                <a:cs typeface="+mn-cs"/>
              </a:rPr>
              <a:t>prepared</a:t>
            </a:r>
            <a:r>
              <a:rPr kumimoji="0" lang="en-US" sz="2800" b="1" i="0" u="none" strike="noStrike" kern="1200" cap="none" spc="0" normalizeH="0" baseline="0" noProof="0" dirty="0">
                <a:ln>
                  <a:noFill/>
                </a:ln>
                <a:solidFill>
                  <a:srgbClr val="000000"/>
                </a:solidFill>
                <a:effectLst/>
                <a:uLnTx/>
                <a:uFillTx/>
                <a:latin typeface="system-ui"/>
                <a:ea typeface="+mn-ea"/>
                <a:cs typeface="+mn-cs"/>
              </a:rPr>
              <a:t> a gourd</a:t>
            </a:r>
            <a:r>
              <a:rPr kumimoji="0" lang="en-US" sz="2800" b="0" i="0" u="none" strike="noStrike" kern="1200" cap="none" spc="0" normalizeH="0" baseline="0" noProof="0" dirty="0">
                <a:ln>
                  <a:noFill/>
                </a:ln>
                <a:solidFill>
                  <a:srgbClr val="000000"/>
                </a:solidFill>
                <a:effectLst/>
                <a:uLnTx/>
                <a:uFillTx/>
                <a:latin typeface="system-ui"/>
                <a:ea typeface="+mn-ea"/>
                <a:cs typeface="+mn-cs"/>
              </a:rPr>
              <a:t>, and made it to come up over Jonah, that it might be a shade over his head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7FEB42A-752F-4A94-8E22-511F40BA1F63}"/>
              </a:ext>
            </a:extLst>
          </p:cNvPr>
          <p:cNvSpPr txBox="1"/>
          <p:nvPr/>
        </p:nvSpPr>
        <p:spPr>
          <a:xfrm>
            <a:off x="541962" y="3868690"/>
            <a:ext cx="713283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4</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7 </a:t>
            </a:r>
            <a:r>
              <a:rPr kumimoji="0" lang="en-US" sz="2800" b="0" i="0" u="none" strike="noStrike" kern="1200" cap="none" spc="0" normalizeH="0" baseline="0" noProof="0" dirty="0">
                <a:ln>
                  <a:noFill/>
                </a:ln>
                <a:solidFill>
                  <a:srgbClr val="000000"/>
                </a:solidFill>
                <a:effectLst/>
                <a:uLnTx/>
                <a:uFillTx/>
                <a:latin typeface="system-ui"/>
                <a:ea typeface="+mn-ea"/>
                <a:cs typeface="+mn-cs"/>
              </a:rPr>
              <a:t>But </a:t>
            </a:r>
            <a:r>
              <a:rPr kumimoji="0" lang="en-US" sz="2800" b="1" i="0" u="none" strike="noStrike" kern="1200" cap="none" spc="0" normalizeH="0" baseline="0" noProof="0" dirty="0">
                <a:ln>
                  <a:noFill/>
                </a:ln>
                <a:solidFill>
                  <a:srgbClr val="000000"/>
                </a:solidFill>
                <a:effectLst/>
                <a:uLnTx/>
                <a:uFillTx/>
                <a:latin typeface="system-ui"/>
                <a:ea typeface="+mn-ea"/>
                <a:cs typeface="+mn-cs"/>
              </a:rPr>
              <a:t>God </a:t>
            </a:r>
            <a:r>
              <a:rPr kumimoji="0" lang="en-US" sz="2800" b="1" i="0" u="sng" strike="noStrike" kern="1200" cap="none" spc="0" normalizeH="0" baseline="0" noProof="0" dirty="0">
                <a:ln>
                  <a:noFill/>
                </a:ln>
                <a:solidFill>
                  <a:srgbClr val="000000"/>
                </a:solidFill>
                <a:effectLst/>
                <a:uLnTx/>
                <a:uFillTx/>
                <a:latin typeface="system-ui"/>
                <a:ea typeface="+mn-ea"/>
                <a:cs typeface="+mn-cs"/>
              </a:rPr>
              <a:t>prepared</a:t>
            </a:r>
            <a:r>
              <a:rPr kumimoji="0" lang="en-US" sz="2800" b="1" i="0" u="none" strike="noStrike" kern="1200" cap="none" spc="0" normalizeH="0" baseline="0" noProof="0" dirty="0">
                <a:ln>
                  <a:noFill/>
                </a:ln>
                <a:solidFill>
                  <a:srgbClr val="000000"/>
                </a:solidFill>
                <a:effectLst/>
                <a:uLnTx/>
                <a:uFillTx/>
                <a:latin typeface="system-ui"/>
                <a:ea typeface="+mn-ea"/>
                <a:cs typeface="+mn-cs"/>
              </a:rPr>
              <a:t> a worm</a:t>
            </a:r>
            <a:r>
              <a:rPr kumimoji="0" lang="en-US" sz="2800" b="0" i="0" u="none" strike="noStrike" kern="1200" cap="none" spc="0" normalizeH="0" baseline="0" noProof="0" dirty="0">
                <a:ln>
                  <a:noFill/>
                </a:ln>
                <a:solidFill>
                  <a:srgbClr val="000000"/>
                </a:solidFill>
                <a:effectLst/>
                <a:uLnTx/>
                <a:uFillTx/>
                <a:latin typeface="system-ui"/>
                <a:ea typeface="+mn-ea"/>
                <a:cs typeface="+mn-cs"/>
              </a:rPr>
              <a:t> when the morning rose the next day, and it smote the gourd, that it withered.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C0AFA7A-3948-4356-88BD-0BB26D0A1BF5}"/>
              </a:ext>
            </a:extLst>
          </p:cNvPr>
          <p:cNvSpPr txBox="1"/>
          <p:nvPr/>
        </p:nvSpPr>
        <p:spPr>
          <a:xfrm>
            <a:off x="541961" y="5302137"/>
            <a:ext cx="713283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4</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8 </a:t>
            </a:r>
            <a:r>
              <a:rPr kumimoji="0" lang="en-US" sz="2800" b="0" i="0" u="none" strike="noStrike" kern="1200" cap="none" spc="0" normalizeH="0" baseline="0" noProof="0" dirty="0">
                <a:ln>
                  <a:noFill/>
                </a:ln>
                <a:solidFill>
                  <a:srgbClr val="000000"/>
                </a:solidFill>
                <a:effectLst/>
                <a:uLnTx/>
                <a:uFillTx/>
                <a:latin typeface="system-ui"/>
                <a:ea typeface="+mn-ea"/>
                <a:cs typeface="+mn-cs"/>
              </a:rPr>
              <a:t>And it came to pass, when the sun arose, that </a:t>
            </a:r>
            <a:r>
              <a:rPr kumimoji="0" lang="en-US" sz="2800" b="1" i="0" u="none" strike="noStrike" kern="1200" cap="none" spc="0" normalizeH="0" baseline="0" noProof="0" dirty="0">
                <a:ln>
                  <a:noFill/>
                </a:ln>
                <a:solidFill>
                  <a:srgbClr val="000000"/>
                </a:solidFill>
                <a:effectLst/>
                <a:uLnTx/>
                <a:uFillTx/>
                <a:latin typeface="system-ui"/>
                <a:ea typeface="+mn-ea"/>
                <a:cs typeface="+mn-cs"/>
              </a:rPr>
              <a:t>God </a:t>
            </a:r>
            <a:r>
              <a:rPr kumimoji="0" lang="en-US" sz="2800" b="1" i="0" u="sng" strike="noStrike" kern="1200" cap="none" spc="0" normalizeH="0" baseline="0" noProof="0" dirty="0">
                <a:ln>
                  <a:noFill/>
                </a:ln>
                <a:solidFill>
                  <a:srgbClr val="000000"/>
                </a:solidFill>
                <a:effectLst/>
                <a:uLnTx/>
                <a:uFillTx/>
                <a:latin typeface="system-ui"/>
                <a:ea typeface="+mn-ea"/>
                <a:cs typeface="+mn-cs"/>
              </a:rPr>
              <a:t>prepared</a:t>
            </a:r>
            <a:r>
              <a:rPr kumimoji="0" lang="en-US" sz="2800" b="1" i="0" u="none" strike="noStrike" kern="1200" cap="none" spc="0" normalizeH="0" baseline="0" noProof="0" dirty="0">
                <a:ln>
                  <a:noFill/>
                </a:ln>
                <a:solidFill>
                  <a:srgbClr val="000000"/>
                </a:solidFill>
                <a:effectLst/>
                <a:uLnTx/>
                <a:uFillTx/>
                <a:latin typeface="system-ui"/>
                <a:ea typeface="+mn-ea"/>
                <a:cs typeface="+mn-cs"/>
              </a:rPr>
              <a:t> a sultry east wind</a:t>
            </a:r>
            <a:r>
              <a:rPr kumimoji="0" lang="en-US" sz="2800" b="0" i="0" u="none" strike="noStrike" kern="1200" cap="none" spc="0" normalizeH="0" baseline="0" noProof="0" dirty="0">
                <a:ln>
                  <a:noFill/>
                </a:ln>
                <a:solidFill>
                  <a:srgbClr val="000000"/>
                </a:solidFill>
                <a:effectLst/>
                <a:uLnTx/>
                <a:uFillTx/>
                <a:latin typeface="system-ui"/>
                <a:ea typeface="+mn-ea"/>
                <a:cs typeface="+mn-cs"/>
              </a:rPr>
              <a:t>; and the sun beat upon the head of Jonah, that he fainted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51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Did it Really Happen?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9" name="TextBox 8">
            <a:extLst>
              <a:ext uri="{FF2B5EF4-FFF2-40B4-BE49-F238E27FC236}">
                <a16:creationId xmlns:a16="http://schemas.microsoft.com/office/drawing/2014/main" id="{58F7C74A-5C10-4BCB-BC23-6E4BF2523A00}"/>
              </a:ext>
            </a:extLst>
          </p:cNvPr>
          <p:cNvSpPr txBox="1"/>
          <p:nvPr/>
        </p:nvSpPr>
        <p:spPr>
          <a:xfrm>
            <a:off x="636996" y="1711926"/>
            <a:ext cx="8889714"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system-ui"/>
                <a:ea typeface="+mn-ea"/>
                <a:cs typeface="+mn-cs"/>
              </a:rPr>
              <a:t>39 </a:t>
            </a:r>
            <a:r>
              <a:rPr kumimoji="0" lang="en-US" sz="2800" b="0" i="0" u="none" strike="noStrike" kern="1200" cap="none" spc="0" normalizeH="0" baseline="0" noProof="0" dirty="0">
                <a:ln>
                  <a:noFill/>
                </a:ln>
                <a:solidFill>
                  <a:srgbClr val="000000"/>
                </a:solidFill>
                <a:effectLst/>
                <a:uLnTx/>
                <a:uFillTx/>
                <a:latin typeface="system-ui"/>
                <a:ea typeface="+mn-ea"/>
                <a:cs typeface="+mn-cs"/>
              </a:rPr>
              <a:t>But He answered and said to them, “An evil and adulterous generation craves a sign; and </a:t>
            </a:r>
            <a:r>
              <a:rPr kumimoji="0" lang="en-US" sz="2800" b="0" i="1" u="none" strike="noStrike" kern="1200" cap="none" spc="0" normalizeH="0" baseline="0" noProof="0" dirty="0">
                <a:ln>
                  <a:noFill/>
                </a:ln>
                <a:solidFill>
                  <a:srgbClr val="000000"/>
                </a:solidFill>
                <a:effectLst/>
                <a:uLnTx/>
                <a:uFillTx/>
                <a:latin typeface="system-ui"/>
                <a:ea typeface="+mn-ea"/>
                <a:cs typeface="+mn-cs"/>
              </a:rPr>
              <a:t>so</a:t>
            </a:r>
            <a:r>
              <a:rPr kumimoji="0" lang="en-US" sz="2800" b="0" i="0" u="none" strike="noStrike" kern="1200" cap="none" spc="0" normalizeH="0" baseline="0" noProof="0" dirty="0">
                <a:ln>
                  <a:noFill/>
                </a:ln>
                <a:solidFill>
                  <a:srgbClr val="000000"/>
                </a:solidFill>
                <a:effectLst/>
                <a:uLnTx/>
                <a:uFillTx/>
                <a:latin typeface="system-ui"/>
                <a:ea typeface="+mn-ea"/>
                <a:cs typeface="+mn-cs"/>
              </a:rPr>
              <a:t> no sign will be given to it except the sign of Jonah the prophet; </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40 </a:t>
            </a:r>
            <a:r>
              <a:rPr kumimoji="0" lang="en-US" sz="2800" b="0" i="0" u="none" strike="noStrike" kern="1200" cap="none" spc="0" normalizeH="0" baseline="0" noProof="0" dirty="0">
                <a:ln>
                  <a:noFill/>
                </a:ln>
                <a:solidFill>
                  <a:srgbClr val="000000"/>
                </a:solidFill>
                <a:effectLst/>
                <a:uLnTx/>
                <a:uFillTx/>
                <a:latin typeface="system-ui"/>
                <a:ea typeface="+mn-ea"/>
                <a:cs typeface="+mn-cs"/>
              </a:rPr>
              <a:t>for </a:t>
            </a:r>
            <a:r>
              <a:rPr kumimoji="0" lang="en-US" sz="2800" b="1" i="0" u="sng" strike="noStrike" kern="1200" cap="none" spc="0" normalizeH="0" baseline="0" noProof="0" dirty="0">
                <a:ln>
                  <a:noFill/>
                </a:ln>
                <a:solidFill>
                  <a:srgbClr val="000000"/>
                </a:solidFill>
                <a:effectLst/>
                <a:uLnTx/>
                <a:uFillTx/>
                <a:latin typeface="system-ui"/>
                <a:ea typeface="+mn-ea"/>
                <a:cs typeface="+mn-cs"/>
              </a:rPr>
              <a:t>just as </a:t>
            </a:r>
            <a:r>
              <a:rPr kumimoji="0" lang="en-US" sz="2800" b="1" i="0" u="sng" strike="noStrike" kern="1200" cap="small" spc="0" normalizeH="0" baseline="0" noProof="0" dirty="0">
                <a:ln>
                  <a:noFill/>
                </a:ln>
                <a:solidFill>
                  <a:srgbClr val="000000"/>
                </a:solidFill>
                <a:effectLst/>
                <a:uLnTx/>
                <a:uFillTx/>
                <a:latin typeface="system-ui"/>
                <a:ea typeface="+mn-ea"/>
                <a:cs typeface="+mn-cs"/>
              </a:rPr>
              <a:t>Jonah was in the stomach of the sea monster for three days and three nights</a:t>
            </a:r>
            <a:r>
              <a:rPr kumimoji="0" lang="en-US" sz="2800" b="0" i="0" u="none" strike="noStrike" kern="1200" cap="none" spc="0" normalizeH="0" baseline="0" noProof="0" dirty="0">
                <a:ln>
                  <a:noFill/>
                </a:ln>
                <a:solidFill>
                  <a:srgbClr val="000000"/>
                </a:solidFill>
                <a:effectLst/>
                <a:uLnTx/>
                <a:uFillTx/>
                <a:latin typeface="system-ui"/>
                <a:ea typeface="+mn-ea"/>
                <a:cs typeface="+mn-cs"/>
              </a:rPr>
              <a:t>, so will the Son of Man be in the heart of the earth for three days and three nights.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93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5C903-69FD-4551-8313-B19DECE2D650}"/>
              </a:ext>
            </a:extLst>
          </p:cNvPr>
          <p:cNvSpPr txBox="1"/>
          <p:nvPr/>
        </p:nvSpPr>
        <p:spPr>
          <a:xfrm>
            <a:off x="5284528" y="3742"/>
            <a:ext cx="4125738"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Faith Building Lesson</a:t>
            </a:r>
          </a:p>
        </p:txBody>
      </p:sp>
      <p:sp>
        <p:nvSpPr>
          <p:cNvPr id="2" name="TextBox 1">
            <a:extLst>
              <a:ext uri="{FF2B5EF4-FFF2-40B4-BE49-F238E27FC236}">
                <a16:creationId xmlns:a16="http://schemas.microsoft.com/office/drawing/2014/main" id="{61781AE8-BCA3-405F-ABFB-B2F653BB16BB}"/>
              </a:ext>
            </a:extLst>
          </p:cNvPr>
          <p:cNvSpPr txBox="1"/>
          <p:nvPr/>
        </p:nvSpPr>
        <p:spPr>
          <a:xfrm>
            <a:off x="0" y="0"/>
            <a:ext cx="5283200" cy="58477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Jonah</a:t>
            </a:r>
          </a:p>
        </p:txBody>
      </p:sp>
      <p:sp>
        <p:nvSpPr>
          <p:cNvPr id="6" name="TextBox 5">
            <a:extLst>
              <a:ext uri="{FF2B5EF4-FFF2-40B4-BE49-F238E27FC236}">
                <a16:creationId xmlns:a16="http://schemas.microsoft.com/office/drawing/2014/main" id="{1411D6B0-802A-48FE-B4C9-1DEA6A31C917}"/>
              </a:ext>
            </a:extLst>
          </p:cNvPr>
          <p:cNvSpPr txBox="1"/>
          <p:nvPr/>
        </p:nvSpPr>
        <p:spPr>
          <a:xfrm>
            <a:off x="2500130" y="1235598"/>
            <a:ext cx="6759616" cy="1815882"/>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Asleep in the boat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Jonah and Jesus 3 days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In </a:t>
            </a:r>
            <a:r>
              <a:rPr kumimoji="0" lang="en-US" sz="2800" b="1" i="0" u="none" strike="noStrike" kern="1200" cap="none" spc="0" normalizeH="0" baseline="0" noProof="0" dirty="0" err="1">
                <a:ln>
                  <a:noFill/>
                </a:ln>
                <a:solidFill>
                  <a:srgbClr val="000000"/>
                </a:solidFill>
                <a:effectLst/>
                <a:uLnTx/>
                <a:uFillTx/>
                <a:latin typeface="system-ui"/>
                <a:ea typeface="+mn-ea"/>
                <a:cs typeface="+mn-cs"/>
              </a:rPr>
              <a:t>Sheol</a:t>
            </a:r>
            <a:endParaRPr kumimoji="0" lang="en-US" sz="2800" b="1" i="0" u="none" strike="noStrike" kern="1200" cap="none" spc="0" normalizeH="0" baseline="0" noProof="0" dirty="0">
              <a:ln>
                <a:noFill/>
              </a:ln>
              <a:solidFill>
                <a:srgbClr val="000000"/>
              </a:solidFill>
              <a:effectLst/>
              <a:uLnTx/>
              <a:uFillTx/>
              <a:latin typeface="system-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system-ui"/>
                <a:ea typeface="+mn-ea"/>
                <a:cs typeface="+mn-cs"/>
              </a:rPr>
              <a:t>Gates of Hades/</a:t>
            </a:r>
            <a:r>
              <a:rPr kumimoji="0" lang="en-US" sz="2800" b="1" i="0" u="none" strike="noStrike" kern="1200" cap="none" spc="0" normalizeH="0" baseline="0" noProof="0" dirty="0" err="1">
                <a:ln>
                  <a:noFill/>
                </a:ln>
                <a:solidFill>
                  <a:srgbClr val="000000"/>
                </a:solidFill>
                <a:effectLst/>
                <a:uLnTx/>
                <a:uFillTx/>
                <a:latin typeface="system-ui"/>
                <a:ea typeface="+mn-ea"/>
                <a:cs typeface="+mn-cs"/>
              </a:rPr>
              <a:t>Sheol</a:t>
            </a:r>
            <a:r>
              <a:rPr kumimoji="0" lang="en-US" sz="2800" b="1" i="0" u="none" strike="noStrike" kern="1200" cap="none" spc="0" normalizeH="0" baseline="0" noProof="0" dirty="0">
                <a:ln>
                  <a:noFill/>
                </a:ln>
                <a:solidFill>
                  <a:srgbClr val="000000"/>
                </a:solidFill>
                <a:effectLst/>
                <a:uLnTx/>
                <a:uFillTx/>
                <a:latin typeface="system-ui"/>
                <a:ea typeface="+mn-ea"/>
                <a:cs typeface="+mn-cs"/>
              </a:rPr>
              <a:t> don’t Prevail</a:t>
            </a:r>
          </a:p>
        </p:txBody>
      </p:sp>
    </p:spTree>
    <p:extLst>
      <p:ext uri="{BB962C8B-B14F-4D97-AF65-F5344CB8AC3E}">
        <p14:creationId xmlns:p14="http://schemas.microsoft.com/office/powerpoint/2010/main" val="120959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2003</Words>
  <Application>Microsoft Office PowerPoint</Application>
  <PresentationFormat>Widescreen</PresentationFormat>
  <Paragraphs>251</Paragraphs>
  <Slides>29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Lato</vt:lpstr>
      <vt:lpstr>Palatino Linotype</vt:lpstr>
      <vt:lpstr>system-ui</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2022-07-03T16:09:00Z</dcterms:created>
  <dcterms:modified xsi:type="dcterms:W3CDTF">2022-07-03T16:09:34Z</dcterms:modified>
</cp:coreProperties>
</file>