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77" r:id="rId4"/>
    <p:sldId id="296" r:id="rId5"/>
    <p:sldId id="276" r:id="rId6"/>
    <p:sldId id="278" r:id="rId7"/>
    <p:sldId id="263" r:id="rId8"/>
    <p:sldId id="262" r:id="rId9"/>
    <p:sldId id="257" r:id="rId10"/>
    <p:sldId id="268" r:id="rId11"/>
    <p:sldId id="274" r:id="rId12"/>
    <p:sldId id="270" r:id="rId13"/>
    <p:sldId id="266" r:id="rId14"/>
    <p:sldId id="269" r:id="rId15"/>
    <p:sldId id="267" r:id="rId16"/>
    <p:sldId id="272" r:id="rId17"/>
    <p:sldId id="258" r:id="rId18"/>
    <p:sldId id="275" r:id="rId19"/>
    <p:sldId id="273" r:id="rId20"/>
    <p:sldId id="259" r:id="rId21"/>
    <p:sldId id="281" r:id="rId22"/>
    <p:sldId id="280" r:id="rId23"/>
    <p:sldId id="279" r:id="rId24"/>
    <p:sldId id="282" r:id="rId25"/>
    <p:sldId id="260" r:id="rId26"/>
    <p:sldId id="261" r:id="rId27"/>
    <p:sldId id="283" r:id="rId28"/>
    <p:sldId id="265" r:id="rId29"/>
    <p:sldId id="264" r:id="rId30"/>
    <p:sldId id="284" r:id="rId31"/>
    <p:sldId id="285" r:id="rId32"/>
    <p:sldId id="287" r:id="rId33"/>
    <p:sldId id="286" r:id="rId34"/>
    <p:sldId id="288" r:id="rId35"/>
    <p:sldId id="289" r:id="rId36"/>
    <p:sldId id="290" r:id="rId37"/>
    <p:sldId id="292" r:id="rId38"/>
    <p:sldId id="291" r:id="rId39"/>
    <p:sldId id="293" r:id="rId40"/>
    <p:sldId id="303" r:id="rId41"/>
    <p:sldId id="297" r:id="rId42"/>
    <p:sldId id="304" r:id="rId43"/>
    <p:sldId id="298" r:id="rId44"/>
    <p:sldId id="299" r:id="rId45"/>
    <p:sldId id="300" r:id="rId46"/>
    <p:sldId id="301" r:id="rId47"/>
    <p:sldId id="302" r:id="rId48"/>
    <p:sldId id="305" r:id="rId49"/>
    <p:sldId id="306" r:id="rId50"/>
    <p:sldId id="307" r:id="rId51"/>
    <p:sldId id="323" r:id="rId52"/>
    <p:sldId id="324" r:id="rId53"/>
    <p:sldId id="325" r:id="rId54"/>
    <p:sldId id="326" r:id="rId55"/>
    <p:sldId id="308" r:id="rId56"/>
    <p:sldId id="342" r:id="rId57"/>
    <p:sldId id="321" r:id="rId58"/>
    <p:sldId id="322" r:id="rId59"/>
    <p:sldId id="343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7" r:id="rId70"/>
    <p:sldId id="338" r:id="rId71"/>
    <p:sldId id="339" r:id="rId72"/>
    <p:sldId id="340" r:id="rId73"/>
    <p:sldId id="341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8BFE8-ACF1-4DDC-A276-5604BB3ED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11CE3-F262-F863-5282-FF1909A24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DAD54-9EE7-9718-7201-003F7A053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A0AA-2C3C-4086-AF7D-74E265E56F2A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32148-86AD-E77F-333D-BC6A1014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8E412-7AFE-6C3D-68A6-0D197FF1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1F87-0F5A-4F88-8DD5-1F8B6BB8F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6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33AB-801B-2251-4335-E5B4438C8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3B003-8B8A-B8AD-D364-A365EB985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B0202-990C-7250-05DC-9645B0F3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A0AA-2C3C-4086-AF7D-74E265E56F2A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C23EC-A07A-EB8A-4BAF-62EA4A0D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89ADC-8EEA-4B1B-8145-FA7BB811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1F87-0F5A-4F88-8DD5-1F8B6BB8F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9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C5EDC5-9055-33D8-5807-B47D35E9A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C6C97-0805-E109-ADC1-2715D23D5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D6851-BBC6-586D-DD43-74B47F7FC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A0AA-2C3C-4086-AF7D-74E265E56F2A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EB3BB-1A39-B127-E1E4-8BD9C9FFC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74C52-5335-6B9A-5816-0283CC4C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1F87-0F5A-4F88-8DD5-1F8B6BB8F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8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5D01-B3E6-2F81-DF7D-85EB4D1A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B8716-A7D9-B60E-BE50-46CD1CBEE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DAD7B-19B3-8CE4-1F11-4F9A7DA25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A0AA-2C3C-4086-AF7D-74E265E56F2A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3E630-01DF-2A0C-AA3B-CE80FB35E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1A31F-3445-B23E-D8CE-F0BAAF25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1F87-0F5A-4F88-8DD5-1F8B6BB8F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3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66AD-5DAF-C10B-B7F7-8DB544124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6EDC5-355D-82B2-2E52-A7B594F3C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0D91E-6268-9363-72B3-A8A12F52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A0AA-2C3C-4086-AF7D-74E265E56F2A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B3046-0909-9EC9-D7C3-72C1B7E91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FCAC9-CADE-1D68-C5B4-0401E48D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1F87-0F5A-4F88-8DD5-1F8B6BB8F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54FA-D2E6-7B01-FC68-2B444143B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EBDF8-D639-4988-50A4-BD3E4AC77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13E93-E528-4BF5-063C-E1606403E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6B316-4EA6-C977-4991-95B00AAA8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A0AA-2C3C-4086-AF7D-74E265E56F2A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4747C-A060-E681-B226-352F57525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B721F-BA1C-16B9-BD9C-E66598F5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1F87-0F5A-4F88-8DD5-1F8B6BB8F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4529-425D-95BF-F3B9-B4C5B8979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56F32-3375-1D33-94C7-68697DD98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F7852-887C-CE02-616C-5DE49DF11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8BDED-E7FD-0A90-C23F-248C67F23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557BB6-BC9B-2E28-C288-5B249CAA7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1CE9C3-416D-5C73-23AD-574056CE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A0AA-2C3C-4086-AF7D-74E265E56F2A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27185F-0FD8-C7BE-0B33-0C1EDE5E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A655D0-43B9-E947-DCA3-90D0D2B5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1F87-0F5A-4F88-8DD5-1F8B6BB8F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2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B3849-C6C4-4D05-4EB1-170D08F2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405BD-8C8A-1E3D-1456-051FEE8F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A0AA-2C3C-4086-AF7D-74E265E56F2A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DDCC9-CD59-2D94-0193-352989A6E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A6D2B-8CBE-852F-71CF-4DED749B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1F87-0F5A-4F88-8DD5-1F8B6BB8F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0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CE4718-5C9B-490E-B516-0A0B99247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A0AA-2C3C-4086-AF7D-74E265E56F2A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3DD879-C286-039D-1710-B77FDAA5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BE49D-2DEE-8D84-0D47-7FB150E4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1F87-0F5A-4F88-8DD5-1F8B6BB8F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9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56364-8280-AC8A-C70C-5E9883A1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AAA5D-34EC-068D-FB02-FB48846FF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DA4472-ABE0-A87C-0845-912B9C655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CD46C-8414-3BF9-2DE1-36E0A1770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A0AA-2C3C-4086-AF7D-74E265E56F2A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336F9-ED73-D822-886B-6CB171D2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09DF1-F1C1-5BB0-7421-87605FCA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1F87-0F5A-4F88-8DD5-1F8B6BB8F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D52C-5C2F-02C0-EFE2-C0284754F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D877E-CA27-FC1F-8D05-835F1C05C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7AE63-BF65-C015-DC7C-988A1BACF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D4A65-163E-FBCC-A286-88A0D18C3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A0AA-2C3C-4086-AF7D-74E265E56F2A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16CB4-9114-B473-3CFE-D80A54B1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2CC5D-E9D0-0B83-2A98-C455B85C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1F87-0F5A-4F88-8DD5-1F8B6BB8F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E9BC20-6E42-D2BD-77F4-445DEE4A3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1C2CA-50E4-049A-DB93-E0C161DEB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ED22D-A738-F6F3-B71F-C88A81E43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5A0AA-2C3C-4086-AF7D-74E265E56F2A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FBF78-CB0F-B358-F7D5-158F0D886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78EE7-C9D0-E381-EDA0-03506277B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21F87-0F5A-4F88-8DD5-1F8B6BB8F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2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E3279E-89B5-67F6-F196-78E41F2760D5}"/>
              </a:ext>
            </a:extLst>
          </p:cNvPr>
          <p:cNvSpPr txBox="1"/>
          <p:nvPr/>
        </p:nvSpPr>
        <p:spPr>
          <a:xfrm>
            <a:off x="327546" y="321018"/>
            <a:ext cx="11573302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Joel</a:t>
            </a:r>
          </a:p>
        </p:txBody>
      </p:sp>
    </p:spTree>
    <p:extLst>
      <p:ext uri="{BB962C8B-B14F-4D97-AF65-F5344CB8AC3E}">
        <p14:creationId xmlns:p14="http://schemas.microsoft.com/office/powerpoint/2010/main" val="61357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3CE4E1-3263-3C18-7E8C-9ED26875EF85}"/>
              </a:ext>
            </a:extLst>
          </p:cNvPr>
          <p:cNvSpPr txBox="1"/>
          <p:nvPr/>
        </p:nvSpPr>
        <p:spPr>
          <a:xfrm>
            <a:off x="202882" y="204758"/>
            <a:ext cx="6962193" cy="267765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What the gnawing locust has left, the swarming locust has eaten;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what the swarming locust has left, the creeping locust has eaten;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what the creeping locust has left, the stripping locust has eaten.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3C9EF6-346A-0AF9-FAF4-85D74C8B2D86}"/>
              </a:ext>
            </a:extLst>
          </p:cNvPr>
          <p:cNvSpPr txBox="1"/>
          <p:nvPr/>
        </p:nvSpPr>
        <p:spPr>
          <a:xfrm>
            <a:off x="9893926" y="6445667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Merida, Mexico, 2004</a:t>
            </a:r>
          </a:p>
        </p:txBody>
      </p:sp>
      <p:pic>
        <p:nvPicPr>
          <p:cNvPr id="5" name="Picture 2" descr="C:\Users\Jeff Smelser\Exton\locusts002.jpg">
            <a:extLst>
              <a:ext uri="{FF2B5EF4-FFF2-40B4-BE49-F238E27FC236}">
                <a16:creationId xmlns:a16="http://schemas.microsoft.com/office/drawing/2014/main" id="{B3D0D190-E8B2-568F-E7FA-22918BDA3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5076" y="15057"/>
            <a:ext cx="5012162" cy="6787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152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394FD5AC-37E3-B0BA-063E-A758314A9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63" y="-392"/>
            <a:ext cx="10287585" cy="68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3CE4E1-3263-3C18-7E8C-9ED26875EF85}"/>
              </a:ext>
            </a:extLst>
          </p:cNvPr>
          <p:cNvSpPr txBox="1"/>
          <p:nvPr/>
        </p:nvSpPr>
        <p:spPr>
          <a:xfrm>
            <a:off x="202882" y="204758"/>
            <a:ext cx="6962193" cy="267765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What the gnawing locust has left, the swarming locust has eaten;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what the swarming locust has left, the creeping locust has eaten;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what the creeping locust has left, the stripping locust has eaten.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3C9EF6-346A-0AF9-FAF4-85D74C8B2D86}"/>
              </a:ext>
            </a:extLst>
          </p:cNvPr>
          <p:cNvSpPr txBox="1"/>
          <p:nvPr/>
        </p:nvSpPr>
        <p:spPr>
          <a:xfrm>
            <a:off x="9893926" y="6445667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Merida, Mexico, 2004</a:t>
            </a:r>
          </a:p>
        </p:txBody>
      </p:sp>
    </p:spTree>
    <p:extLst>
      <p:ext uri="{BB962C8B-B14F-4D97-AF65-F5344CB8AC3E}">
        <p14:creationId xmlns:p14="http://schemas.microsoft.com/office/powerpoint/2010/main" val="834635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3CE4E1-3263-3C18-7E8C-9ED26875EF85}"/>
              </a:ext>
            </a:extLst>
          </p:cNvPr>
          <p:cNvSpPr txBox="1"/>
          <p:nvPr/>
        </p:nvSpPr>
        <p:spPr>
          <a:xfrm>
            <a:off x="202882" y="204758"/>
            <a:ext cx="755808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What the gnawing locust has left, the swarming locust has eaten;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what the swarming locust has left, the creeping locust has eaten;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what the creeping locust has left, the stripping locust has eaten.</a:t>
            </a: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B5884A71-BBDE-0731-CB23-2D8E2CF19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8" y="1400890"/>
            <a:ext cx="112395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23CE499B-BDE2-078B-5FAD-77BCF3B81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25" y="1498983"/>
            <a:ext cx="112395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C23110-2A43-2DE2-58C3-E1EF777D7A6B}"/>
              </a:ext>
            </a:extLst>
          </p:cNvPr>
          <p:cNvSpPr txBox="1"/>
          <p:nvPr/>
        </p:nvSpPr>
        <p:spPr>
          <a:xfrm>
            <a:off x="3048000" y="6567966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https://www.bbc.co.uk/news/resources/idt-84994842-8967-4dfd-9490-10f805de9f68</a:t>
            </a:r>
          </a:p>
        </p:txBody>
      </p:sp>
    </p:spTree>
    <p:extLst>
      <p:ext uri="{BB962C8B-B14F-4D97-AF65-F5344CB8AC3E}">
        <p14:creationId xmlns:p14="http://schemas.microsoft.com/office/powerpoint/2010/main" val="178283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0F19E7-A7B6-0BD7-540B-08030353A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7791" y="-1139"/>
            <a:ext cx="9369197" cy="686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3CE4E1-3263-3C18-7E8C-9ED26875EF85}"/>
              </a:ext>
            </a:extLst>
          </p:cNvPr>
          <p:cNvSpPr txBox="1"/>
          <p:nvPr/>
        </p:nvSpPr>
        <p:spPr>
          <a:xfrm>
            <a:off x="202882" y="204758"/>
            <a:ext cx="6962193" cy="267765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What the gnawing locust has left, the swarming locust has eaten;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what the swarming locust has left, the creeping locust has eaten;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what the creeping locust has left, the stripping locust has eaten.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3C9EF6-346A-0AF9-FAF4-85D74C8B2D86}"/>
              </a:ext>
            </a:extLst>
          </p:cNvPr>
          <p:cNvSpPr txBox="1"/>
          <p:nvPr/>
        </p:nvSpPr>
        <p:spPr>
          <a:xfrm>
            <a:off x="9893926" y="6445667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Merida, Mexico, 2004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B47F6E-B4C6-EEFE-60C4-E4851912E312}"/>
              </a:ext>
            </a:extLst>
          </p:cNvPr>
          <p:cNvSpPr txBox="1"/>
          <p:nvPr/>
        </p:nvSpPr>
        <p:spPr>
          <a:xfrm>
            <a:off x="768" y="5482355"/>
            <a:ext cx="6484438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 swarm a mile in width…might take 10 days to pass through an area, utterly destroying a mile-wide belt.”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 Apr. ‘53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081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C76F1E0-DDB5-1C65-F1AC-66269144C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" y="14865"/>
            <a:ext cx="12155310" cy="68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3CE4E1-3263-3C18-7E8C-9ED26875EF85}"/>
              </a:ext>
            </a:extLst>
          </p:cNvPr>
          <p:cNvSpPr txBox="1"/>
          <p:nvPr/>
        </p:nvSpPr>
        <p:spPr>
          <a:xfrm>
            <a:off x="202882" y="204758"/>
            <a:ext cx="6962193" cy="267765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What the gnawing locust has left, the swarming locust has eaten;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what the swarming locust has left, the creeping locust has eaten;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what the creeping locust has left, the stripping locust has eaten.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3C9EF6-346A-0AF9-FAF4-85D74C8B2D86}"/>
              </a:ext>
            </a:extLst>
          </p:cNvPr>
          <p:cNvSpPr txBox="1"/>
          <p:nvPr/>
        </p:nvSpPr>
        <p:spPr>
          <a:xfrm>
            <a:off x="5390868" y="6445667"/>
            <a:ext cx="674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https://www.bethimmanuel.org/audio/nahum-joel-and-locust-plague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15C4E8-F76B-8B9A-EE0F-266039207E28}"/>
              </a:ext>
            </a:extLst>
          </p:cNvPr>
          <p:cNvSpPr txBox="1"/>
          <p:nvPr/>
        </p:nvSpPr>
        <p:spPr>
          <a:xfrm>
            <a:off x="14836" y="3906772"/>
            <a:ext cx="6484438" cy="113877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met"/>
                <a:ea typeface="+mn-ea"/>
                <a:cs typeface="+mn-cs"/>
              </a:rPr>
              <a:t>“Even an average swarm can destroy crops sufficient to feed 2,500 people for a year”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https://www.bbc.co.uk/news/resources/idt-84994842-8967-4dfd-9490-10f805de9f68</a:t>
            </a:r>
          </a:p>
        </p:txBody>
      </p:sp>
    </p:spTree>
    <p:extLst>
      <p:ext uri="{BB962C8B-B14F-4D97-AF65-F5344CB8AC3E}">
        <p14:creationId xmlns:p14="http://schemas.microsoft.com/office/powerpoint/2010/main" val="3141904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3CE4E1-3263-3C18-7E8C-9ED26875EF85}"/>
              </a:ext>
            </a:extLst>
          </p:cNvPr>
          <p:cNvSpPr txBox="1"/>
          <p:nvPr/>
        </p:nvSpPr>
        <p:spPr>
          <a:xfrm>
            <a:off x="202882" y="204758"/>
            <a:ext cx="696219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What the gnawing locust has left, the swarming locust has eaten;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what the swarming locust has left, the creeping locust has eaten;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what the creeping locust has left, the stripping locust has eaten.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3C9EF6-346A-0AF9-FAF4-85D74C8B2D86}"/>
              </a:ext>
            </a:extLst>
          </p:cNvPr>
          <p:cNvSpPr txBox="1"/>
          <p:nvPr/>
        </p:nvSpPr>
        <p:spPr>
          <a:xfrm>
            <a:off x="9893926" y="6445667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Merida, Mexico, 2004</a:t>
            </a:r>
          </a:p>
        </p:txBody>
      </p:sp>
      <p:pic>
        <p:nvPicPr>
          <p:cNvPr id="5" name="Picture 2" descr="C:\Users\Jeff Smelser\Exton\locusts001.jpg">
            <a:extLst>
              <a:ext uri="{FF2B5EF4-FFF2-40B4-BE49-F238E27FC236}">
                <a16:creationId xmlns:a16="http://schemas.microsoft.com/office/drawing/2014/main" id="{82123970-CF3E-C040-E2E3-F2C8420D6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331" y="0"/>
            <a:ext cx="499107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987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A6C6AFF-ACA8-D7E3-88DE-87C08133E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" y="-2086"/>
            <a:ext cx="12188765" cy="68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3CE4E1-3263-3C18-7E8C-9ED26875EF85}"/>
              </a:ext>
            </a:extLst>
          </p:cNvPr>
          <p:cNvSpPr txBox="1"/>
          <p:nvPr/>
        </p:nvSpPr>
        <p:spPr>
          <a:xfrm>
            <a:off x="202882" y="204758"/>
            <a:ext cx="6962193" cy="267765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What the gnawing locust has left, the swarming locust has eaten;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what the swarming locust has left, the creeping locust has eaten;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what the creeping locust has left, the stripping locust has eaten.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3C9EF6-346A-0AF9-FAF4-85D74C8B2D86}"/>
              </a:ext>
            </a:extLst>
          </p:cNvPr>
          <p:cNvSpPr txBox="1"/>
          <p:nvPr/>
        </p:nvSpPr>
        <p:spPr>
          <a:xfrm>
            <a:off x="1506830" y="6548699"/>
            <a:ext cx="10664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https://www.cbc.ca/radio/thecurrent/the-current-for-may-1-2020-1.5552112/facing-covid-19-crumbling-economies-and-locusts-expert-warns-of-another-crisis-famine-1.5552938</a:t>
            </a:r>
          </a:p>
        </p:txBody>
      </p:sp>
    </p:spTree>
    <p:extLst>
      <p:ext uri="{BB962C8B-B14F-4D97-AF65-F5344CB8AC3E}">
        <p14:creationId xmlns:p14="http://schemas.microsoft.com/office/powerpoint/2010/main" val="2245441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22FEC0-C290-0420-0322-03ED1FFF3960}"/>
              </a:ext>
            </a:extLst>
          </p:cNvPr>
          <p:cNvSpPr/>
          <p:nvPr/>
        </p:nvSpPr>
        <p:spPr>
          <a:xfrm>
            <a:off x="144934" y="3592307"/>
            <a:ext cx="5951065" cy="228495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Image of farmer Ali Bila Waqo's destroyed crops">
            <a:extLst>
              <a:ext uri="{FF2B5EF4-FFF2-40B4-BE49-F238E27FC236}">
                <a16:creationId xmlns:a16="http://schemas.microsoft.com/office/drawing/2014/main" id="{7151E477-135A-AF43-F0CB-BC226BF2D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80" y="0"/>
            <a:ext cx="4581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3CE4E1-3263-3C18-7E8C-9ED26875EF85}"/>
              </a:ext>
            </a:extLst>
          </p:cNvPr>
          <p:cNvSpPr txBox="1"/>
          <p:nvPr/>
        </p:nvSpPr>
        <p:spPr>
          <a:xfrm>
            <a:off x="202882" y="204758"/>
            <a:ext cx="755808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Awake, you heavy drinkers, and weep;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wail, all you wine drinkers,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of the sweet wine,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it has been eliminated from your mouth.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a nation has invaded my land,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Mighty and without number;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Its teeth are the teeth of a lion,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it has the jaws of a lioness.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It has made my vine a waste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my fig tree a stump.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It has stripped them bare and hurled them away;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Their branches have become white.</a:t>
            </a:r>
          </a:p>
        </p:txBody>
      </p:sp>
    </p:spTree>
    <p:extLst>
      <p:ext uri="{BB962C8B-B14F-4D97-AF65-F5344CB8AC3E}">
        <p14:creationId xmlns:p14="http://schemas.microsoft.com/office/powerpoint/2010/main" val="384538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D729E6-EAA2-9D56-719F-914891E0FA54}"/>
              </a:ext>
            </a:extLst>
          </p:cNvPr>
          <p:cNvSpPr/>
          <p:nvPr/>
        </p:nvSpPr>
        <p:spPr>
          <a:xfrm>
            <a:off x="144934" y="3592307"/>
            <a:ext cx="5951065" cy="228495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F679ED0-C790-6FFB-5696-0BB0F571A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6"/>
          <a:stretch/>
        </p:blipFill>
        <p:spPr bwMode="auto">
          <a:xfrm>
            <a:off x="3967089" y="17585"/>
            <a:ext cx="8215532" cy="683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2C0A46-7395-4107-24EA-24179139DD78}"/>
              </a:ext>
            </a:extLst>
          </p:cNvPr>
          <p:cNvSpPr txBox="1"/>
          <p:nvPr/>
        </p:nvSpPr>
        <p:spPr>
          <a:xfrm>
            <a:off x="202882" y="204758"/>
            <a:ext cx="7558087" cy="5693866"/>
          </a:xfrm>
          <a:prstGeom prst="rect">
            <a:avLst/>
          </a:prstGeom>
          <a:gradFill flip="none" rotWithShape="1">
            <a:gsLst>
              <a:gs pos="8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8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Awake, you heavy drinkers, and weep;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wail, all you wine drinkers,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of the sweet wine,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it has been eliminated from your mouth.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a nation has invaded my land,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Mighty and without number;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Its teeth are the teeth of a lion,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it has the jaws of a lioness.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It has made my vine a waste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my fig tree a stump.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It has stripped them bare and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hurled them away;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Their branches have become white.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031C9E-C942-617D-506B-B5C5BA7C962A}"/>
              </a:ext>
            </a:extLst>
          </p:cNvPr>
          <p:cNvSpPr txBox="1"/>
          <p:nvPr/>
        </p:nvSpPr>
        <p:spPr>
          <a:xfrm>
            <a:off x="3981238" y="6570646"/>
            <a:ext cx="8116896" cy="248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https://economictimes.indiatimes.com/news/politics-and-nation/why-the-locust-swarms-pose-a-threat/destruction/slideshow/76031242.cms</a:t>
            </a:r>
          </a:p>
        </p:txBody>
      </p:sp>
    </p:spTree>
    <p:extLst>
      <p:ext uri="{BB962C8B-B14F-4D97-AF65-F5344CB8AC3E}">
        <p14:creationId xmlns:p14="http://schemas.microsoft.com/office/powerpoint/2010/main" val="3770226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543E78C-50F1-6FAD-36EF-98B131802995}"/>
              </a:ext>
            </a:extLst>
          </p:cNvPr>
          <p:cNvSpPr/>
          <p:nvPr/>
        </p:nvSpPr>
        <p:spPr>
          <a:xfrm>
            <a:off x="144934" y="3592307"/>
            <a:ext cx="5951065" cy="228495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D3C1FEB-345E-21D1-BA11-468A3118E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59" y="-11090"/>
            <a:ext cx="10303635" cy="686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3CE4E1-3263-3C18-7E8C-9ED26875EF85}"/>
              </a:ext>
            </a:extLst>
          </p:cNvPr>
          <p:cNvSpPr txBox="1"/>
          <p:nvPr/>
        </p:nvSpPr>
        <p:spPr>
          <a:xfrm>
            <a:off x="202882" y="204758"/>
            <a:ext cx="7558087" cy="5693866"/>
          </a:xfrm>
          <a:prstGeom prst="rect">
            <a:avLst/>
          </a:prstGeom>
          <a:gradFill flip="none" rotWithShape="1">
            <a:gsLst>
              <a:gs pos="8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8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Awake, you heavy drinkers, and weep;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wail, all you wine drinkers,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of the sweet wine,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it has been eliminated from your mouth.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a nation has invaded my land,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Mighty and without number;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Its teeth are the teeth of a lion,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it has the jaws of a lioness.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It has made my vine a waste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my fig tree a stump.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It has stripped them bare and hurled them away;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Their branches have become white.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5EE95-3CC2-5691-9AA9-C1AC4C5CE590}"/>
              </a:ext>
            </a:extLst>
          </p:cNvPr>
          <p:cNvSpPr txBox="1"/>
          <p:nvPr/>
        </p:nvSpPr>
        <p:spPr>
          <a:xfrm>
            <a:off x="3049172" y="6499669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https://namibia.un.org/en/129568-frontlines-battling-namibias-worst-locust-crisis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4360B-50F7-D4A0-64E9-904FF2BBDE6A}"/>
              </a:ext>
            </a:extLst>
          </p:cNvPr>
          <p:cNvSpPr txBox="1"/>
          <p:nvPr/>
        </p:nvSpPr>
        <p:spPr>
          <a:xfrm>
            <a:off x="7061982" y="3817836"/>
            <a:ext cx="5114247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Deuteronomy 28:38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“You will bring out a great amount of seed to the field, but you will gather in little, because the locust will devour it.” </a:t>
            </a:r>
          </a:p>
        </p:txBody>
      </p:sp>
    </p:spTree>
    <p:extLst>
      <p:ext uri="{BB962C8B-B14F-4D97-AF65-F5344CB8AC3E}">
        <p14:creationId xmlns:p14="http://schemas.microsoft.com/office/powerpoint/2010/main" val="408717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E3279E-89B5-67F6-F196-78E41F2760D5}"/>
              </a:ext>
            </a:extLst>
          </p:cNvPr>
          <p:cNvSpPr txBox="1"/>
          <p:nvPr/>
        </p:nvSpPr>
        <p:spPr>
          <a:xfrm>
            <a:off x="327546" y="321018"/>
            <a:ext cx="11573302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7A8FB-1985-31A2-2D40-6826B9688D8D}"/>
              </a:ext>
            </a:extLst>
          </p:cNvPr>
          <p:cNvSpPr txBox="1"/>
          <p:nvPr/>
        </p:nvSpPr>
        <p:spPr>
          <a:xfrm>
            <a:off x="343466" y="2343163"/>
            <a:ext cx="11573302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2</a:t>
            </a:r>
          </a:p>
        </p:txBody>
      </p:sp>
      <p:pic>
        <p:nvPicPr>
          <p:cNvPr id="1026" name="Picture 2" descr="Image result for locust">
            <a:extLst>
              <a:ext uri="{FF2B5EF4-FFF2-40B4-BE49-F238E27FC236}">
                <a16:creationId xmlns:a16="http://schemas.microsoft.com/office/drawing/2014/main" id="{F73C141F-9486-F84F-D7EF-73C98CD4A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7" r="14011"/>
          <a:stretch/>
        </p:blipFill>
        <p:spPr bwMode="auto">
          <a:xfrm>
            <a:off x="8442000" y="409431"/>
            <a:ext cx="2326090" cy="128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24B251-43FE-0D09-3E8D-47657E7E1587}"/>
              </a:ext>
            </a:extLst>
          </p:cNvPr>
          <p:cNvSpPr txBox="1"/>
          <p:nvPr/>
        </p:nvSpPr>
        <p:spPr>
          <a:xfrm>
            <a:off x="4425768" y="1056544"/>
            <a:ext cx="2523671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Locust Invasion?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BE0A8FF0-9FC6-36CC-EEB8-3A4BE23F5ED6}"/>
              </a:ext>
            </a:extLst>
          </p:cNvPr>
          <p:cNvSpPr/>
          <p:nvPr/>
        </p:nvSpPr>
        <p:spPr>
          <a:xfrm>
            <a:off x="3348110" y="321018"/>
            <a:ext cx="822960" cy="2791586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063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3CE4E1-3263-3C18-7E8C-9ED26875EF85}"/>
              </a:ext>
            </a:extLst>
          </p:cNvPr>
          <p:cNvSpPr txBox="1"/>
          <p:nvPr/>
        </p:nvSpPr>
        <p:spPr>
          <a:xfrm>
            <a:off x="202882" y="204758"/>
            <a:ext cx="966120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Wail like a virgin clothed with sackcloth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the groom of her youth.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grain offering and the drink offering have been cut off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From the house of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priests mourn,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ministers of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field is ruined,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land mourns;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the grain is ruined,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new wine has dried up,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Fresh oil has failed.</a:t>
            </a:r>
          </a:p>
        </p:txBody>
      </p:sp>
    </p:spTree>
    <p:extLst>
      <p:ext uri="{BB962C8B-B14F-4D97-AF65-F5344CB8AC3E}">
        <p14:creationId xmlns:p14="http://schemas.microsoft.com/office/powerpoint/2010/main" val="816339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3CE4E1-3263-3C18-7E8C-9ED26875EF85}"/>
              </a:ext>
            </a:extLst>
          </p:cNvPr>
          <p:cNvSpPr txBox="1"/>
          <p:nvPr/>
        </p:nvSpPr>
        <p:spPr>
          <a:xfrm>
            <a:off x="202882" y="204758"/>
            <a:ext cx="966120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Wail like a virgin clothed with sackcloth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the groom of her youth.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grain offering and the drink offering have been cut off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From the house of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priests mourn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ministers of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field is ruined,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land mourns;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the grain is ruined,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new wine has dried up,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Fresh oil has failed.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6DDEC-1071-FFF9-0D49-5B7831024DC7}"/>
              </a:ext>
            </a:extLst>
          </p:cNvPr>
          <p:cNvSpPr txBox="1"/>
          <p:nvPr/>
        </p:nvSpPr>
        <p:spPr>
          <a:xfrm>
            <a:off x="6101365" y="1640657"/>
            <a:ext cx="6098146" cy="526297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Exodus 29:38-40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“Now this is what you shall offer on the altar: two one-year-old lambs each day, continuously. 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one lamb you shall offer in the morning, and the other lamb you shall offer at twilight; 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there shall be a tenth of an ephah of fine flour mixed with a fourth of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of beaten oil, and a fourth of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of wine for a drink offering with one lamb.” </a:t>
            </a:r>
          </a:p>
        </p:txBody>
      </p:sp>
    </p:spTree>
    <p:extLst>
      <p:ext uri="{BB962C8B-B14F-4D97-AF65-F5344CB8AC3E}">
        <p14:creationId xmlns:p14="http://schemas.microsoft.com/office/powerpoint/2010/main" val="10734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3CE4E1-3263-3C18-7E8C-9ED26875EF85}"/>
              </a:ext>
            </a:extLst>
          </p:cNvPr>
          <p:cNvSpPr txBox="1"/>
          <p:nvPr/>
        </p:nvSpPr>
        <p:spPr>
          <a:xfrm>
            <a:off x="202882" y="204758"/>
            <a:ext cx="966120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Wail like a virgin clothed with sackcloth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the groom of her youth.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grain offering and the drink offering have been cut off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From the house of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priests mourn,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ministers of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field is ruined,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land mourns;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the grain is ruined,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new wine has dried up,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Fresh oil has failed.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6DDEC-1071-FFF9-0D49-5B7831024DC7}"/>
              </a:ext>
            </a:extLst>
          </p:cNvPr>
          <p:cNvSpPr txBox="1"/>
          <p:nvPr/>
        </p:nvSpPr>
        <p:spPr>
          <a:xfrm>
            <a:off x="6101365" y="1640657"/>
            <a:ext cx="6098146" cy="526297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Exodus 29:38-40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“Now this is what you shall offer on the altar: two one-year-old lambs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each day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continuously.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one lamb you shall offer in the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morning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and the other lamb you shall offer at 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twilight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;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there shall be a tenth of an ephah of fine flour mixed with a fourth of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of beaten oil, and a fourth of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of wine for a drink offering with one lamb.” </a:t>
            </a:r>
          </a:p>
        </p:txBody>
      </p:sp>
    </p:spTree>
    <p:extLst>
      <p:ext uri="{BB962C8B-B14F-4D97-AF65-F5344CB8AC3E}">
        <p14:creationId xmlns:p14="http://schemas.microsoft.com/office/powerpoint/2010/main" val="4212049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3CE4E1-3263-3C18-7E8C-9ED26875EF85}"/>
              </a:ext>
            </a:extLst>
          </p:cNvPr>
          <p:cNvSpPr txBox="1"/>
          <p:nvPr/>
        </p:nvSpPr>
        <p:spPr>
          <a:xfrm>
            <a:off x="202882" y="204758"/>
            <a:ext cx="966120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Wail like a virgin clothed with sackcloth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the groom of her youth.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grain offering and the drink offering have been cut off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From the house of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priests mourn,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ministers of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field is ruined,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land mourns;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the grain is ruined,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new wine has dried up,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Fresh oil has failed.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6DDEC-1071-FFF9-0D49-5B7831024DC7}"/>
              </a:ext>
            </a:extLst>
          </p:cNvPr>
          <p:cNvSpPr txBox="1"/>
          <p:nvPr/>
        </p:nvSpPr>
        <p:spPr>
          <a:xfrm>
            <a:off x="6101365" y="1640657"/>
            <a:ext cx="6098146" cy="526297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Exodus 29:38-40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“Now this is what you shall offer on the altar: two one-year-old lambs each day, continuously. 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one lamb you shall offer in the morning, and the other lamb you shall offer at twilight; 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there shall be a tenth of an ephah of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fine flour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mixed with a fourth of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of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beaten oil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and a fourth of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of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wine for a drink offering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with one lamb.” </a:t>
            </a:r>
          </a:p>
        </p:txBody>
      </p:sp>
    </p:spTree>
    <p:extLst>
      <p:ext uri="{BB962C8B-B14F-4D97-AF65-F5344CB8AC3E}">
        <p14:creationId xmlns:p14="http://schemas.microsoft.com/office/powerpoint/2010/main" val="3255979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3CE4E1-3263-3C18-7E8C-9ED26875EF85}"/>
              </a:ext>
            </a:extLst>
          </p:cNvPr>
          <p:cNvSpPr txBox="1"/>
          <p:nvPr/>
        </p:nvSpPr>
        <p:spPr>
          <a:xfrm>
            <a:off x="202882" y="204758"/>
            <a:ext cx="966120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Wail like a virgin clothed with sackcloth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the groom of her youth.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grain offering and the drink offering have been cut off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From the house of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priests mourn,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ministers of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field is ruined,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land mourns;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the grain is ruined,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new wine has dried up,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Fresh oil has failed.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6DDEC-1071-FFF9-0D49-5B7831024DC7}"/>
              </a:ext>
            </a:extLst>
          </p:cNvPr>
          <p:cNvSpPr txBox="1"/>
          <p:nvPr/>
        </p:nvSpPr>
        <p:spPr>
          <a:xfrm>
            <a:off x="6101365" y="1640657"/>
            <a:ext cx="6098146" cy="526297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Exodus 29:38-40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“Now this is what you shall offer on the altar: two one-year-old lambs each day, continuously. 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one lamb you shall offer in the morning, and the other lamb you shall offer at twilight; 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there shall be a tenth of an ephah of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fine flour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mixed with a fourth of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of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beaten oil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and a fourth of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of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wine for a drink offering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with one lamb.” </a:t>
            </a:r>
          </a:p>
        </p:txBody>
      </p:sp>
    </p:spTree>
    <p:extLst>
      <p:ext uri="{BB962C8B-B14F-4D97-AF65-F5344CB8AC3E}">
        <p14:creationId xmlns:p14="http://schemas.microsoft.com/office/powerpoint/2010/main" val="487561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Jeff Smelser\Exton\locusts004.jpg">
            <a:extLst>
              <a:ext uri="{FF2B5EF4-FFF2-40B4-BE49-F238E27FC236}">
                <a16:creationId xmlns:a16="http://schemas.microsoft.com/office/drawing/2014/main" id="{38599241-9FD6-8C6F-EED1-9AEFFB66E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5919" y="0"/>
            <a:ext cx="4414453" cy="68580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3CE4E1-3263-3C18-7E8C-9ED26875EF85}"/>
              </a:ext>
            </a:extLst>
          </p:cNvPr>
          <p:cNvSpPr txBox="1"/>
          <p:nvPr/>
        </p:nvSpPr>
        <p:spPr>
          <a:xfrm>
            <a:off x="202882" y="204758"/>
            <a:ext cx="966120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 ashamed, you farm workers,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Wail, you vinedressers,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the wheat and the barley;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the harvest of the field is destroyed.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vine has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dried up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fig tree has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withered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pomegranate, the palm also, and the apple tree,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All the trees of the field have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dried up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Indeed, joy has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dried up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From the sons of mankind.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3E924-3D64-499F-8294-A2C045F1DEB3}"/>
              </a:ext>
            </a:extLst>
          </p:cNvPr>
          <p:cNvSpPr txBox="1"/>
          <p:nvPr/>
        </p:nvSpPr>
        <p:spPr>
          <a:xfrm>
            <a:off x="-4891" y="5050125"/>
            <a:ext cx="7982700" cy="18158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"Ironically, the final solution, one that stops the locusts from hatching in prolific numbers, is another catastrophe -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drought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(NG Aug ‘69 p. 226).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34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3CE4E1-3263-3C18-7E8C-9ED26875EF85}"/>
              </a:ext>
            </a:extLst>
          </p:cNvPr>
          <p:cNvSpPr txBox="1"/>
          <p:nvPr/>
        </p:nvSpPr>
        <p:spPr>
          <a:xfrm>
            <a:off x="202882" y="204758"/>
            <a:ext cx="966120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Put on sackcloth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mourn, you priests;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Wail, you ministers of the altar!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Come, spend the night in sackcloth,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ministers of my God,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the grain offering and the drink offering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Have been withheld from the house of your God.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Consecrate a fast,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Proclaim a solemn assembly;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Gather the elders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 all the inhabitants of the land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To the house of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your God,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 cry out to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0711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Left 2">
            <a:extLst>
              <a:ext uri="{FF2B5EF4-FFF2-40B4-BE49-F238E27FC236}">
                <a16:creationId xmlns:a16="http://schemas.microsoft.com/office/drawing/2014/main" id="{0C047FB1-4812-35A6-215C-737C392BCEC1}"/>
              </a:ext>
            </a:extLst>
          </p:cNvPr>
          <p:cNvSpPr/>
          <p:nvPr/>
        </p:nvSpPr>
        <p:spPr>
          <a:xfrm>
            <a:off x="154745" y="354464"/>
            <a:ext cx="10128738" cy="6679382"/>
          </a:xfrm>
          <a:prstGeom prst="leftArrow">
            <a:avLst>
              <a:gd name="adj1" fmla="val 61397"/>
              <a:gd name="adj2" fmla="val 29738"/>
            </a:avLst>
          </a:prstGeom>
          <a:solidFill>
            <a:schemeClr val="bg1">
              <a:lumMod val="6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A0F4E50-0C84-2420-7C02-060BD7DE742E}"/>
              </a:ext>
            </a:extLst>
          </p:cNvPr>
          <p:cNvSpPr/>
          <p:nvPr/>
        </p:nvSpPr>
        <p:spPr>
          <a:xfrm>
            <a:off x="2524051" y="204759"/>
            <a:ext cx="9661208" cy="1791466"/>
          </a:xfrm>
          <a:prstGeom prst="rightArrow">
            <a:avLst/>
          </a:prstGeom>
          <a:solidFill>
            <a:schemeClr val="bg1">
              <a:lumMod val="6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CE4E1-3263-3C18-7E8C-9ED26875EF85}"/>
              </a:ext>
            </a:extLst>
          </p:cNvPr>
          <p:cNvSpPr txBox="1"/>
          <p:nvPr/>
        </p:nvSpPr>
        <p:spPr>
          <a:xfrm>
            <a:off x="2524048" y="204758"/>
            <a:ext cx="966120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Woe for the day!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the day of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is near,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it will come as destruction from the Almighty.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Has food not been cut off before our eyes, and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Joy and rejoicing from the house of our God?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seeds have dried up under their shovels;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storehouses have become desolate,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grain silos are ruined,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the grain has dried up.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How the animals have groaned!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herds of cattle have wandered aimlessly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there is no pasture for them;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Even the flocks of sheep have suffered.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982B6-E8B3-CD11-F8CB-AF4C1239C872}"/>
              </a:ext>
            </a:extLst>
          </p:cNvPr>
          <p:cNvSpPr txBox="1"/>
          <p:nvPr/>
        </p:nvSpPr>
        <p:spPr>
          <a:xfrm rot="19238817">
            <a:off x="4730115" y="965314"/>
            <a:ext cx="4185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37410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2A0F4E50-0C84-2420-7C02-060BD7DE742E}"/>
              </a:ext>
            </a:extLst>
          </p:cNvPr>
          <p:cNvSpPr/>
          <p:nvPr/>
        </p:nvSpPr>
        <p:spPr>
          <a:xfrm>
            <a:off x="2524051" y="204759"/>
            <a:ext cx="9661208" cy="1791466"/>
          </a:xfrm>
          <a:prstGeom prst="rightArrow">
            <a:avLst/>
          </a:prstGeom>
          <a:solidFill>
            <a:schemeClr val="bg1">
              <a:lumMod val="6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60FA708-2034-E997-928A-151D790CB8B7}"/>
              </a:ext>
            </a:extLst>
          </p:cNvPr>
          <p:cNvSpPr/>
          <p:nvPr/>
        </p:nvSpPr>
        <p:spPr>
          <a:xfrm>
            <a:off x="154745" y="354464"/>
            <a:ext cx="10128738" cy="6679382"/>
          </a:xfrm>
          <a:prstGeom prst="leftArrow">
            <a:avLst>
              <a:gd name="adj1" fmla="val 61397"/>
              <a:gd name="adj2" fmla="val 29738"/>
            </a:avLst>
          </a:prstGeom>
          <a:solidFill>
            <a:schemeClr val="bg1">
              <a:lumMod val="6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CE4E1-3263-3C18-7E8C-9ED26875EF85}"/>
              </a:ext>
            </a:extLst>
          </p:cNvPr>
          <p:cNvSpPr txBox="1"/>
          <p:nvPr/>
        </p:nvSpPr>
        <p:spPr>
          <a:xfrm>
            <a:off x="2524048" y="204758"/>
            <a:ext cx="966120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Woe for the day!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the day of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is near,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it will come as destruction from the Almighty.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Has food not been cut off before our eyes, and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Joy and rejoicing from the house of our God?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seeds have dried up under their shovels;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storehouses have become desolate,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grain silos are ruined,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the grain has dried up.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How the animals have groaned!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herds of cattle have wandered aimlessly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there is no pasture for them;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Even the flocks of sheep have suffered.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982B6-E8B3-CD11-F8CB-AF4C1239C872}"/>
              </a:ext>
            </a:extLst>
          </p:cNvPr>
          <p:cNvSpPr txBox="1"/>
          <p:nvPr/>
        </p:nvSpPr>
        <p:spPr>
          <a:xfrm rot="19238817">
            <a:off x="2157147" y="593327"/>
            <a:ext cx="59406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Recent events anticipate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coming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</p:spTree>
    <p:extLst>
      <p:ext uri="{BB962C8B-B14F-4D97-AF65-F5344CB8AC3E}">
        <p14:creationId xmlns:p14="http://schemas.microsoft.com/office/powerpoint/2010/main" val="259220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3CE4E1-3263-3C18-7E8C-9ED26875EF85}"/>
              </a:ext>
            </a:extLst>
          </p:cNvPr>
          <p:cNvSpPr txBox="1"/>
          <p:nvPr/>
        </p:nvSpPr>
        <p:spPr>
          <a:xfrm>
            <a:off x="202882" y="204758"/>
            <a:ext cx="96612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To You,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I cry out;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 fire has devoured the pastures of the wilderness,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flame has burned up all the trees of the field.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Even the animals of the field pant for You;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the stream beds of water are dried up,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fire has devoured the pastures of the wilderness.</a:t>
            </a:r>
          </a:p>
        </p:txBody>
      </p:sp>
    </p:spTree>
    <p:extLst>
      <p:ext uri="{BB962C8B-B14F-4D97-AF65-F5344CB8AC3E}">
        <p14:creationId xmlns:p14="http://schemas.microsoft.com/office/powerpoint/2010/main" val="22326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E3279E-89B5-67F6-F196-78E41F2760D5}"/>
              </a:ext>
            </a:extLst>
          </p:cNvPr>
          <p:cNvSpPr txBox="1"/>
          <p:nvPr/>
        </p:nvSpPr>
        <p:spPr>
          <a:xfrm>
            <a:off x="327546" y="321018"/>
            <a:ext cx="11573302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7A8FB-1985-31A2-2D40-6826B9688D8D}"/>
              </a:ext>
            </a:extLst>
          </p:cNvPr>
          <p:cNvSpPr txBox="1"/>
          <p:nvPr/>
        </p:nvSpPr>
        <p:spPr>
          <a:xfrm>
            <a:off x="343466" y="2343163"/>
            <a:ext cx="11573302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24B251-43FE-0D09-3E8D-47657E7E1587}"/>
              </a:ext>
            </a:extLst>
          </p:cNvPr>
          <p:cNvSpPr txBox="1"/>
          <p:nvPr/>
        </p:nvSpPr>
        <p:spPr>
          <a:xfrm>
            <a:off x="4425769" y="1056544"/>
            <a:ext cx="2525782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Military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Invasion?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BE0A8FF0-9FC6-36CC-EEB8-3A4BE23F5ED6}"/>
              </a:ext>
            </a:extLst>
          </p:cNvPr>
          <p:cNvSpPr/>
          <p:nvPr/>
        </p:nvSpPr>
        <p:spPr>
          <a:xfrm>
            <a:off x="3348110" y="321018"/>
            <a:ext cx="822960" cy="2791586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 descr="Military history of the Neo-Assyrian Empire - Wikipedia">
            <a:extLst>
              <a:ext uri="{FF2B5EF4-FFF2-40B4-BE49-F238E27FC236}">
                <a16:creationId xmlns:a16="http://schemas.microsoft.com/office/drawing/2014/main" id="{5C375F0D-2596-EA0E-1D27-8110F100C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34922" y="267288"/>
            <a:ext cx="4949297" cy="31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5F5343-C98A-76C4-9EE3-A83E8B471E13}"/>
              </a:ext>
            </a:extLst>
          </p:cNvPr>
          <p:cNvSpPr txBox="1"/>
          <p:nvPr/>
        </p:nvSpPr>
        <p:spPr>
          <a:xfrm>
            <a:off x="3080944" y="3848130"/>
            <a:ext cx="641474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Joel 2:17 “…And do not give Your heritage to reproach, That the nations should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rule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over them”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(NKJB, so also KJV, ASV)</a:t>
            </a:r>
          </a:p>
        </p:txBody>
      </p:sp>
    </p:spTree>
    <p:extLst>
      <p:ext uri="{BB962C8B-B14F-4D97-AF65-F5344CB8AC3E}">
        <p14:creationId xmlns:p14="http://schemas.microsoft.com/office/powerpoint/2010/main" val="29720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3CE4E1-3263-3C18-7E8C-9ED26875EF85}"/>
              </a:ext>
            </a:extLst>
          </p:cNvPr>
          <p:cNvSpPr txBox="1"/>
          <p:nvPr/>
        </p:nvSpPr>
        <p:spPr>
          <a:xfrm>
            <a:off x="202882" y="204758"/>
            <a:ext cx="96612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To You,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I cry out;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fire has devoured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the pastures of the wilderness,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flame has burned up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all the trees of the field.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Even the animals of the field pant for You;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the stream beds of water are dried up,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fire has devoured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the pastures of the wilderness.</a:t>
            </a:r>
          </a:p>
        </p:txBody>
      </p:sp>
      <p:sp>
        <p:nvSpPr>
          <p:cNvPr id="10" name="Callout: Right Arrow 9">
            <a:extLst>
              <a:ext uri="{FF2B5EF4-FFF2-40B4-BE49-F238E27FC236}">
                <a16:creationId xmlns:a16="http://schemas.microsoft.com/office/drawing/2014/main" id="{BB57D93E-7014-6858-9AE7-F4462D983CC7}"/>
              </a:ext>
            </a:extLst>
          </p:cNvPr>
          <p:cNvSpPr/>
          <p:nvPr/>
        </p:nvSpPr>
        <p:spPr>
          <a:xfrm>
            <a:off x="492373" y="2882414"/>
            <a:ext cx="2757268" cy="14223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Heavy Rains</a:t>
            </a:r>
          </a:p>
        </p:txBody>
      </p:sp>
      <p:sp>
        <p:nvSpPr>
          <p:cNvPr id="11" name="Callout: Right Arrow 10">
            <a:extLst>
              <a:ext uri="{FF2B5EF4-FFF2-40B4-BE49-F238E27FC236}">
                <a16:creationId xmlns:a16="http://schemas.microsoft.com/office/drawing/2014/main" id="{E73ED68C-E1FD-8629-CACE-3DA53A01FB59}"/>
              </a:ext>
            </a:extLst>
          </p:cNvPr>
          <p:cNvSpPr/>
          <p:nvPr/>
        </p:nvSpPr>
        <p:spPr>
          <a:xfrm>
            <a:off x="3331700" y="2894135"/>
            <a:ext cx="2757268" cy="1422300"/>
          </a:xfrm>
          <a:prstGeom prst="right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Locust Invasion</a:t>
            </a:r>
          </a:p>
        </p:txBody>
      </p:sp>
      <p:sp>
        <p:nvSpPr>
          <p:cNvPr id="12" name="Callout: Right Arrow 11">
            <a:extLst>
              <a:ext uri="{FF2B5EF4-FFF2-40B4-BE49-F238E27FC236}">
                <a16:creationId xmlns:a16="http://schemas.microsoft.com/office/drawing/2014/main" id="{BA277016-DA3E-89CE-EC2F-934291200474}"/>
              </a:ext>
            </a:extLst>
          </p:cNvPr>
          <p:cNvSpPr/>
          <p:nvPr/>
        </p:nvSpPr>
        <p:spPr>
          <a:xfrm>
            <a:off x="6171028" y="2891787"/>
            <a:ext cx="2757268" cy="1422300"/>
          </a:xfrm>
          <a:prstGeom prst="rightArrowCallout">
            <a:avLst/>
          </a:prstGeom>
          <a:solidFill>
            <a:srgbClr val="BF9C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Drought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3FA7F-A46F-F360-5C9C-B1CE8ED5A441}"/>
              </a:ext>
            </a:extLst>
          </p:cNvPr>
          <p:cNvSpPr/>
          <p:nvPr/>
        </p:nvSpPr>
        <p:spPr>
          <a:xfrm>
            <a:off x="9038489" y="2903507"/>
            <a:ext cx="1748781" cy="14223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Fires</a:t>
            </a:r>
          </a:p>
        </p:txBody>
      </p:sp>
    </p:spTree>
    <p:extLst>
      <p:ext uri="{BB962C8B-B14F-4D97-AF65-F5344CB8AC3E}">
        <p14:creationId xmlns:p14="http://schemas.microsoft.com/office/powerpoint/2010/main" val="380270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llout: Right Arrow 2">
            <a:extLst>
              <a:ext uri="{FF2B5EF4-FFF2-40B4-BE49-F238E27FC236}">
                <a16:creationId xmlns:a16="http://schemas.microsoft.com/office/drawing/2014/main" id="{CCE717DD-8DBC-EA07-1DC6-2E6E6713D363}"/>
              </a:ext>
            </a:extLst>
          </p:cNvPr>
          <p:cNvSpPr/>
          <p:nvPr/>
        </p:nvSpPr>
        <p:spPr>
          <a:xfrm>
            <a:off x="492373" y="2882414"/>
            <a:ext cx="2757268" cy="14223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Heavy Rains</a:t>
            </a:r>
          </a:p>
        </p:txBody>
      </p:sp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77D9771C-210A-D0FF-FE51-9477EB102731}"/>
              </a:ext>
            </a:extLst>
          </p:cNvPr>
          <p:cNvSpPr/>
          <p:nvPr/>
        </p:nvSpPr>
        <p:spPr>
          <a:xfrm>
            <a:off x="3331700" y="2894135"/>
            <a:ext cx="2757268" cy="1422300"/>
          </a:xfrm>
          <a:prstGeom prst="right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Locust Invasion</a:t>
            </a:r>
          </a:p>
        </p:txBody>
      </p:sp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462FCBDB-3423-1D5A-1B39-153190CDFB4C}"/>
              </a:ext>
            </a:extLst>
          </p:cNvPr>
          <p:cNvSpPr/>
          <p:nvPr/>
        </p:nvSpPr>
        <p:spPr>
          <a:xfrm>
            <a:off x="6171028" y="2891787"/>
            <a:ext cx="2757268" cy="1422300"/>
          </a:xfrm>
          <a:prstGeom prst="rightArrowCallout">
            <a:avLst/>
          </a:prstGeom>
          <a:solidFill>
            <a:srgbClr val="BF9C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Drought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8ABC66-4F15-5126-3DA9-7712C8484A3C}"/>
              </a:ext>
            </a:extLst>
          </p:cNvPr>
          <p:cNvSpPr txBox="1"/>
          <p:nvPr/>
        </p:nvSpPr>
        <p:spPr>
          <a:xfrm>
            <a:off x="3756075" y="4417256"/>
            <a:ext cx="7427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1:4			1:12			1:19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6369E6-C737-9554-91E6-D32E85F0DF38}"/>
              </a:ext>
            </a:extLst>
          </p:cNvPr>
          <p:cNvSpPr/>
          <p:nvPr/>
        </p:nvSpPr>
        <p:spPr>
          <a:xfrm>
            <a:off x="9038489" y="2903507"/>
            <a:ext cx="1748781" cy="14223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Fires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8D8D36-1831-818D-70C0-FD666C619A32}"/>
              </a:ext>
            </a:extLst>
          </p:cNvPr>
          <p:cNvSpPr txBox="1"/>
          <p:nvPr/>
        </p:nvSpPr>
        <p:spPr>
          <a:xfrm rot="19238817">
            <a:off x="4458796" y="5093031"/>
            <a:ext cx="2290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Literal</a:t>
            </a:r>
          </a:p>
        </p:txBody>
      </p:sp>
    </p:spTree>
    <p:extLst>
      <p:ext uri="{BB962C8B-B14F-4D97-AF65-F5344CB8AC3E}">
        <p14:creationId xmlns:p14="http://schemas.microsoft.com/office/powerpoint/2010/main" val="347259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E3279E-89B5-67F6-F196-78E41F2760D5}"/>
              </a:ext>
            </a:extLst>
          </p:cNvPr>
          <p:cNvSpPr txBox="1"/>
          <p:nvPr/>
        </p:nvSpPr>
        <p:spPr>
          <a:xfrm>
            <a:off x="327546" y="321018"/>
            <a:ext cx="11573302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recent Locust Invasion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7A8FB-1985-31A2-2D40-6826B9688D8D}"/>
              </a:ext>
            </a:extLst>
          </p:cNvPr>
          <p:cNvSpPr txBox="1"/>
          <p:nvPr/>
        </p:nvSpPr>
        <p:spPr>
          <a:xfrm>
            <a:off x="343466" y="2343163"/>
            <a:ext cx="11573302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future “Day of the Lord”</a:t>
            </a:r>
          </a:p>
        </p:txBody>
      </p:sp>
      <p:pic>
        <p:nvPicPr>
          <p:cNvPr id="1026" name="Picture 2" descr="Image result for locust">
            <a:extLst>
              <a:ext uri="{FF2B5EF4-FFF2-40B4-BE49-F238E27FC236}">
                <a16:creationId xmlns:a16="http://schemas.microsoft.com/office/drawing/2014/main" id="{F73C141F-9486-F84F-D7EF-73C98CD4A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7" r="14011"/>
          <a:stretch/>
        </p:blipFill>
        <p:spPr bwMode="auto">
          <a:xfrm>
            <a:off x="8442000" y="409431"/>
            <a:ext cx="2326090" cy="128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ilitary history of the Neo-Assyrian Empire - Wikipedia">
            <a:extLst>
              <a:ext uri="{FF2B5EF4-FFF2-40B4-BE49-F238E27FC236}">
                <a16:creationId xmlns:a16="http://schemas.microsoft.com/office/drawing/2014/main" id="{A6C2DC4E-CD27-44DB-10B6-C5A2F0D87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4065" y="2147721"/>
            <a:ext cx="2896869" cy="184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605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E3279E-89B5-67F6-F196-78E41F2760D5}"/>
              </a:ext>
            </a:extLst>
          </p:cNvPr>
          <p:cNvSpPr txBox="1"/>
          <p:nvPr/>
        </p:nvSpPr>
        <p:spPr>
          <a:xfrm>
            <a:off x="327546" y="321018"/>
            <a:ext cx="11573302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recent Locust Invasion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7A8FB-1985-31A2-2D40-6826B9688D8D}"/>
              </a:ext>
            </a:extLst>
          </p:cNvPr>
          <p:cNvSpPr txBox="1"/>
          <p:nvPr/>
        </p:nvSpPr>
        <p:spPr>
          <a:xfrm>
            <a:off x="343466" y="2343163"/>
            <a:ext cx="11573302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future “Day of the Lord”</a:t>
            </a:r>
          </a:p>
        </p:txBody>
      </p:sp>
      <p:pic>
        <p:nvPicPr>
          <p:cNvPr id="1026" name="Picture 2" descr="Image result for locust">
            <a:extLst>
              <a:ext uri="{FF2B5EF4-FFF2-40B4-BE49-F238E27FC236}">
                <a16:creationId xmlns:a16="http://schemas.microsoft.com/office/drawing/2014/main" id="{F73C141F-9486-F84F-D7EF-73C98CD4A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7" r="14011"/>
          <a:stretch/>
        </p:blipFill>
        <p:spPr bwMode="auto">
          <a:xfrm>
            <a:off x="8442000" y="409431"/>
            <a:ext cx="2326090" cy="128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locust">
            <a:extLst>
              <a:ext uri="{FF2B5EF4-FFF2-40B4-BE49-F238E27FC236}">
                <a16:creationId xmlns:a16="http://schemas.microsoft.com/office/drawing/2014/main" id="{7B8CE049-DC58-3659-95AE-3DCFFCFE9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7" r="14011"/>
          <a:stretch/>
        </p:blipFill>
        <p:spPr bwMode="auto">
          <a:xfrm flipH="1">
            <a:off x="8274146" y="2332018"/>
            <a:ext cx="2322576" cy="11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ilitary history of the Neo-Assyrian Empire - Wikipedia">
            <a:extLst>
              <a:ext uri="{FF2B5EF4-FFF2-40B4-BE49-F238E27FC236}">
                <a16:creationId xmlns:a16="http://schemas.microsoft.com/office/drawing/2014/main" id="{A6C2DC4E-CD27-44DB-10B6-C5A2F0D87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4065" y="2147721"/>
            <a:ext cx="2896869" cy="184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14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137A8FB-1985-31A2-2D40-6826B9688D8D}"/>
              </a:ext>
            </a:extLst>
          </p:cNvPr>
          <p:cNvSpPr txBox="1"/>
          <p:nvPr/>
        </p:nvSpPr>
        <p:spPr>
          <a:xfrm>
            <a:off x="343466" y="205270"/>
            <a:ext cx="11573302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future “Day of the Lord”</a:t>
            </a:r>
          </a:p>
        </p:txBody>
      </p:sp>
      <p:pic>
        <p:nvPicPr>
          <p:cNvPr id="12" name="Picture 2" descr="Image result for locust">
            <a:extLst>
              <a:ext uri="{FF2B5EF4-FFF2-40B4-BE49-F238E27FC236}">
                <a16:creationId xmlns:a16="http://schemas.microsoft.com/office/drawing/2014/main" id="{7B8CE049-DC58-3659-95AE-3DCFFCFE9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7" r="14011"/>
          <a:stretch/>
        </p:blipFill>
        <p:spPr bwMode="auto">
          <a:xfrm flipH="1">
            <a:off x="8274146" y="194125"/>
            <a:ext cx="2322576" cy="11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ilitary history of the Neo-Assyrian Empire - Wikipedia">
            <a:extLst>
              <a:ext uri="{FF2B5EF4-FFF2-40B4-BE49-F238E27FC236}">
                <a16:creationId xmlns:a16="http://schemas.microsoft.com/office/drawing/2014/main" id="{A6C2DC4E-CD27-44DB-10B6-C5A2F0D87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4065" y="9828"/>
            <a:ext cx="2896869" cy="184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43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B08F3C-9E57-86E9-FB72-5596FC8BADC7}"/>
              </a:ext>
            </a:extLst>
          </p:cNvPr>
          <p:cNvSpPr txBox="1"/>
          <p:nvPr/>
        </p:nvSpPr>
        <p:spPr>
          <a:xfrm>
            <a:off x="170148" y="152907"/>
            <a:ext cx="982112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Blow a trumpet in Zion,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sound an alarm on My holy mountain!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Let all the inhabitants of the land tremble,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the day of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is coming;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Indeed, it is near,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day of darkness and gloom,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day of clouds and thick darkness.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 dawn is spread over the mountains,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 there 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 great and mighty people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 has never been anything like it,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Nor will there be again after it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To the years of many generations.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826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B08F3C-9E57-86E9-FB72-5596FC8BADC7}"/>
              </a:ext>
            </a:extLst>
          </p:cNvPr>
          <p:cNvSpPr txBox="1"/>
          <p:nvPr/>
        </p:nvSpPr>
        <p:spPr>
          <a:xfrm>
            <a:off x="170148" y="152907"/>
            <a:ext cx="98211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fire consumes before them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behind them a flame devours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land is like the Garden of Eden before them,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a desolate wilderness behind them,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nothing at all escapes them.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" name="Callout: Right Arrow 2">
            <a:extLst>
              <a:ext uri="{FF2B5EF4-FFF2-40B4-BE49-F238E27FC236}">
                <a16:creationId xmlns:a16="http://schemas.microsoft.com/office/drawing/2014/main" id="{F32D709E-EEFE-258A-3CE7-B04116EF0904}"/>
              </a:ext>
            </a:extLst>
          </p:cNvPr>
          <p:cNvSpPr/>
          <p:nvPr/>
        </p:nvSpPr>
        <p:spPr>
          <a:xfrm>
            <a:off x="2030935" y="2894135"/>
            <a:ext cx="2757268" cy="1422300"/>
          </a:xfrm>
          <a:prstGeom prst="righ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Fires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2FC766-76C4-0FA4-D8E8-99AAE1F53260}"/>
              </a:ext>
            </a:extLst>
          </p:cNvPr>
          <p:cNvSpPr/>
          <p:nvPr/>
        </p:nvSpPr>
        <p:spPr>
          <a:xfrm>
            <a:off x="7660454" y="2903507"/>
            <a:ext cx="1748781" cy="14223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Fires</a:t>
            </a:r>
          </a:p>
        </p:txBody>
      </p:sp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1B0347C2-893F-A0E3-D1BA-3ABAD91F6A5E}"/>
              </a:ext>
            </a:extLst>
          </p:cNvPr>
          <p:cNvSpPr/>
          <p:nvPr/>
        </p:nvSpPr>
        <p:spPr>
          <a:xfrm>
            <a:off x="4851406" y="2907015"/>
            <a:ext cx="2757268" cy="1422300"/>
          </a:xfrm>
          <a:prstGeom prst="right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Invasion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A92390-0C21-619D-CF02-FEE738E740AB}"/>
              </a:ext>
            </a:extLst>
          </p:cNvPr>
          <p:cNvSpPr txBox="1"/>
          <p:nvPr/>
        </p:nvSpPr>
        <p:spPr>
          <a:xfrm rot="19238817">
            <a:off x="4158895" y="4038939"/>
            <a:ext cx="3688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Figurative,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Literal</a:t>
            </a:r>
          </a:p>
        </p:txBody>
      </p:sp>
    </p:spTree>
    <p:extLst>
      <p:ext uri="{BB962C8B-B14F-4D97-AF65-F5344CB8AC3E}">
        <p14:creationId xmlns:p14="http://schemas.microsoft.com/office/powerpoint/2010/main" val="23510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B08F3C-9E57-86E9-FB72-5596FC8BADC7}"/>
              </a:ext>
            </a:extLst>
          </p:cNvPr>
          <p:cNvSpPr txBox="1"/>
          <p:nvPr/>
        </p:nvSpPr>
        <p:spPr>
          <a:xfrm>
            <a:off x="170148" y="152907"/>
            <a:ext cx="98211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fire consumes before them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behind them a flame devours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land is like the Garden of Eden before them,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a desolate wilderness behind them,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nothing at all escapes them.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" name="Callout: Right Arrow 2">
            <a:extLst>
              <a:ext uri="{FF2B5EF4-FFF2-40B4-BE49-F238E27FC236}">
                <a16:creationId xmlns:a16="http://schemas.microsoft.com/office/drawing/2014/main" id="{F32D709E-EEFE-258A-3CE7-B04116EF0904}"/>
              </a:ext>
            </a:extLst>
          </p:cNvPr>
          <p:cNvSpPr/>
          <p:nvPr/>
        </p:nvSpPr>
        <p:spPr>
          <a:xfrm>
            <a:off x="2030935" y="2894135"/>
            <a:ext cx="2757268" cy="1422300"/>
          </a:xfrm>
          <a:prstGeom prst="righ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Fires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2FC766-76C4-0FA4-D8E8-99AAE1F53260}"/>
              </a:ext>
            </a:extLst>
          </p:cNvPr>
          <p:cNvSpPr/>
          <p:nvPr/>
        </p:nvSpPr>
        <p:spPr>
          <a:xfrm>
            <a:off x="7660454" y="2903507"/>
            <a:ext cx="1748781" cy="14223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Fires</a:t>
            </a:r>
          </a:p>
        </p:txBody>
      </p:sp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1B0347C2-893F-A0E3-D1BA-3ABAD91F6A5E}"/>
              </a:ext>
            </a:extLst>
          </p:cNvPr>
          <p:cNvSpPr/>
          <p:nvPr/>
        </p:nvSpPr>
        <p:spPr>
          <a:xfrm>
            <a:off x="4851406" y="2907015"/>
            <a:ext cx="2757268" cy="1422300"/>
          </a:xfrm>
          <a:prstGeom prst="right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Invasion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A92390-0C21-619D-CF02-FEE738E740AB}"/>
              </a:ext>
            </a:extLst>
          </p:cNvPr>
          <p:cNvSpPr txBox="1"/>
          <p:nvPr/>
        </p:nvSpPr>
        <p:spPr>
          <a:xfrm rot="19238817">
            <a:off x="4013932" y="2463603"/>
            <a:ext cx="8141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a locust invasion 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now used of an army</a:t>
            </a:r>
          </a:p>
        </p:txBody>
      </p:sp>
    </p:spTree>
    <p:extLst>
      <p:ext uri="{BB962C8B-B14F-4D97-AF65-F5344CB8AC3E}">
        <p14:creationId xmlns:p14="http://schemas.microsoft.com/office/powerpoint/2010/main" val="494108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B08F3C-9E57-86E9-FB72-5596FC8BADC7}"/>
              </a:ext>
            </a:extLst>
          </p:cNvPr>
          <p:cNvSpPr txBox="1"/>
          <p:nvPr/>
        </p:nvSpPr>
        <p:spPr>
          <a:xfrm>
            <a:off x="170148" y="152907"/>
            <a:ext cx="982112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Their appearance is like the appearance of horses;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like war horses, so they run.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With a noise as of chariots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They leap about on the tops of the mountains,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the crackling of a flame of fire consuming the stubble,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a mighty people drawn up for battle.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Before them the people are in anguish;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All faces turn pale.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They run like warriors,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They climb the wall like soldiers;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each of them marches in line,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Nor do they lose their way.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4453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B08F3C-9E57-86E9-FB72-5596FC8BADC7}"/>
              </a:ext>
            </a:extLst>
          </p:cNvPr>
          <p:cNvSpPr txBox="1"/>
          <p:nvPr/>
        </p:nvSpPr>
        <p:spPr>
          <a:xfrm>
            <a:off x="170148" y="152907"/>
            <a:ext cx="982112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They do not crowd each other,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Every warrior of them marches in his path;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When they burst through the defenses,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They do not break ranks.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They storm the city,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They run on the wall;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They climb into the houses,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They enter through the windows like a thief.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Before them the earth quakes,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heavens tremble,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sun and the moon become dark,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stars lose their brightness.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F2577A-0D8E-6855-B2B0-CFC1C14411A8}"/>
              </a:ext>
            </a:extLst>
          </p:cNvPr>
          <p:cNvSpPr/>
          <p:nvPr/>
        </p:nvSpPr>
        <p:spPr>
          <a:xfrm>
            <a:off x="6413694" y="3810005"/>
            <a:ext cx="5628249" cy="236988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“Homes become fortresses when hoppers mass by thousands and seep in like water if a crack allows.”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 Apr. ‘53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65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E3279E-89B5-67F6-F196-78E41F2760D5}"/>
              </a:ext>
            </a:extLst>
          </p:cNvPr>
          <p:cNvSpPr txBox="1"/>
          <p:nvPr/>
        </p:nvSpPr>
        <p:spPr>
          <a:xfrm>
            <a:off x="327546" y="321018"/>
            <a:ext cx="11573302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7A8FB-1985-31A2-2D40-6826B9688D8D}"/>
              </a:ext>
            </a:extLst>
          </p:cNvPr>
          <p:cNvSpPr txBox="1"/>
          <p:nvPr/>
        </p:nvSpPr>
        <p:spPr>
          <a:xfrm>
            <a:off x="343466" y="2343163"/>
            <a:ext cx="11573302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24B251-43FE-0D09-3E8D-47657E7E1587}"/>
              </a:ext>
            </a:extLst>
          </p:cNvPr>
          <p:cNvSpPr txBox="1"/>
          <p:nvPr/>
        </p:nvSpPr>
        <p:spPr>
          <a:xfrm>
            <a:off x="4425769" y="1056544"/>
            <a:ext cx="2525782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Military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Invasion?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BE0A8FF0-9FC6-36CC-EEB8-3A4BE23F5ED6}"/>
              </a:ext>
            </a:extLst>
          </p:cNvPr>
          <p:cNvSpPr/>
          <p:nvPr/>
        </p:nvSpPr>
        <p:spPr>
          <a:xfrm>
            <a:off x="3348110" y="321018"/>
            <a:ext cx="822960" cy="2791586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 descr="Military history of the Neo-Assyrian Empire - Wikipedia">
            <a:extLst>
              <a:ext uri="{FF2B5EF4-FFF2-40B4-BE49-F238E27FC236}">
                <a16:creationId xmlns:a16="http://schemas.microsoft.com/office/drawing/2014/main" id="{5C375F0D-2596-EA0E-1D27-8110F100C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34922" y="267288"/>
            <a:ext cx="4949297" cy="31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5F5343-C98A-76C4-9EE3-A83E8B471E13}"/>
              </a:ext>
            </a:extLst>
          </p:cNvPr>
          <p:cNvSpPr txBox="1"/>
          <p:nvPr/>
        </p:nvSpPr>
        <p:spPr>
          <a:xfrm>
            <a:off x="3080944" y="3848130"/>
            <a:ext cx="551441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Joel 2:17 “…make not your heritage a reproach, a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byword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among the nations.”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(ESV, most modern translations)</a:t>
            </a:r>
          </a:p>
        </p:txBody>
      </p:sp>
    </p:spTree>
    <p:extLst>
      <p:ext uri="{BB962C8B-B14F-4D97-AF65-F5344CB8AC3E}">
        <p14:creationId xmlns:p14="http://schemas.microsoft.com/office/powerpoint/2010/main" val="482570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Jeff Smelser\Exton\locusts006.jpg">
            <a:extLst>
              <a:ext uri="{FF2B5EF4-FFF2-40B4-BE49-F238E27FC236}">
                <a16:creationId xmlns:a16="http://schemas.microsoft.com/office/drawing/2014/main" id="{EE200348-2EB1-3E6C-F306-BA84C7523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1151" y="8029"/>
            <a:ext cx="7376163" cy="690287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B08F3C-9E57-86E9-FB72-5596FC8BADC7}"/>
              </a:ext>
            </a:extLst>
          </p:cNvPr>
          <p:cNvSpPr txBox="1"/>
          <p:nvPr/>
        </p:nvSpPr>
        <p:spPr>
          <a:xfrm>
            <a:off x="170148" y="152907"/>
            <a:ext cx="982112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They do not crowd each other,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Every warrior of them marches in his path;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When they burst through the defenses,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They do not break ranks.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They storm the city,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They run on the wall;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They climb into the houses,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They enter through the windows like a thief.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Before them the earth quakes,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heavens tremble,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sun and the moon become dark,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stars lose their brightness.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8FE07-9388-A3DD-AB74-3468966B4319}"/>
              </a:ext>
            </a:extLst>
          </p:cNvPr>
          <p:cNvSpPr txBox="1"/>
          <p:nvPr/>
        </p:nvSpPr>
        <p:spPr>
          <a:xfrm>
            <a:off x="7255412" y="6480639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 Apr. ‘53</a:t>
            </a:r>
          </a:p>
        </p:txBody>
      </p:sp>
    </p:spTree>
    <p:extLst>
      <p:ext uri="{BB962C8B-B14F-4D97-AF65-F5344CB8AC3E}">
        <p14:creationId xmlns:p14="http://schemas.microsoft.com/office/powerpoint/2010/main" val="2418567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B08F3C-9E57-86E9-FB72-5596FC8BADC7}"/>
              </a:ext>
            </a:extLst>
          </p:cNvPr>
          <p:cNvSpPr txBox="1"/>
          <p:nvPr/>
        </p:nvSpPr>
        <p:spPr>
          <a:xfrm>
            <a:off x="170148" y="152907"/>
            <a:ext cx="982112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They do not crowd each other,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Every warrior of them marches in his path;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When they burst through the defenses,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They do not break ranks.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They storm the city,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They run on the wall;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They climb into the houses,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They enter through the windows like a thief.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Before them the earth quakes,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heavens tremble,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sun and the moon become dark,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stars lose their brightness.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114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B08F3C-9E57-86E9-FB72-5596FC8BADC7}"/>
              </a:ext>
            </a:extLst>
          </p:cNvPr>
          <p:cNvSpPr txBox="1"/>
          <p:nvPr/>
        </p:nvSpPr>
        <p:spPr>
          <a:xfrm>
            <a:off x="170148" y="152907"/>
            <a:ext cx="98211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utters His voice before His army;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His camp is indeed very great,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 mighty is one who carries out His word.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day of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is indeed great and very awesome,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 who can endure it?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8953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B08F3C-9E57-86E9-FB72-5596FC8BADC7}"/>
              </a:ext>
            </a:extLst>
          </p:cNvPr>
          <p:cNvSpPr txBox="1"/>
          <p:nvPr/>
        </p:nvSpPr>
        <p:spPr>
          <a:xfrm>
            <a:off x="170148" y="152907"/>
            <a:ext cx="982112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Yet even now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,” declares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Return to Me with all your heart,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with fasting, weeping, and mourning;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 tear your heart and not merely your garments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Now return to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your God,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He is gracious and compassionate,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Slow to anger, abounding in mercy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 relenting of catastrophe.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knows, He might turn and relent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leave a blessing behind Him,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Resulting in a grain offering and a drink offering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your God.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3208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B08F3C-9E57-86E9-FB72-5596FC8BADC7}"/>
              </a:ext>
            </a:extLst>
          </p:cNvPr>
          <p:cNvSpPr txBox="1"/>
          <p:nvPr/>
        </p:nvSpPr>
        <p:spPr>
          <a:xfrm>
            <a:off x="170148" y="152907"/>
            <a:ext cx="1036655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Then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will be zealous for His land,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 will have compassion for His people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will answer and say to His people,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“Behold, I am going to send you grain, new wine, and oil,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you will be satisfied in full with them;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 will never again make you a disgrace among the nations.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I will remove the northern army far from you,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 will drive it into a dry and desolate land,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Its advance guard into the eastern sea,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its rear guard into the western sea.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its stench will ascend and its odor of decay will come up,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has done great things.”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3345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B08F3C-9E57-86E9-FB72-5596FC8BADC7}"/>
              </a:ext>
            </a:extLst>
          </p:cNvPr>
          <p:cNvSpPr txBox="1"/>
          <p:nvPr/>
        </p:nvSpPr>
        <p:spPr>
          <a:xfrm>
            <a:off x="170148" y="152907"/>
            <a:ext cx="1036655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Then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will be zealous for His land,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 will have compassion for His people.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will answer and say to His people,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“Behold, I am going to send you grain, new wine, and oil,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you will be satisfied in full with them;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 never again make you a disgrace among the nations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I will remove the northern army far from you,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 will drive it into a dry and desolate land,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Its advance guard into the eastern sea,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its rear guard into the western sea.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its stench will ascend and its odor of decay will come up,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has done great things.”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54A42-1CD9-4049-BAD4-74DC449FF591}"/>
              </a:ext>
            </a:extLst>
          </p:cNvPr>
          <p:cNvSpPr txBox="1"/>
          <p:nvPr/>
        </p:nvSpPr>
        <p:spPr>
          <a:xfrm rot="19238817">
            <a:off x="8477677" y="2615532"/>
            <a:ext cx="3688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Messianic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F93E5-087D-6685-395A-ACA805A8BA1C}"/>
              </a:ext>
            </a:extLst>
          </p:cNvPr>
          <p:cNvSpPr txBox="1"/>
          <p:nvPr/>
        </p:nvSpPr>
        <p:spPr>
          <a:xfrm>
            <a:off x="7452100" y="4820884"/>
            <a:ext cx="4741283" cy="20621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2 takes us beyond the “Day of the Lord” to the Messianic 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5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B08F3C-9E57-86E9-FB72-5596FC8BADC7}"/>
              </a:ext>
            </a:extLst>
          </p:cNvPr>
          <p:cNvSpPr txBox="1"/>
          <p:nvPr/>
        </p:nvSpPr>
        <p:spPr>
          <a:xfrm>
            <a:off x="170148" y="152907"/>
            <a:ext cx="1036655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Then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will be zealous for His land,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 will have compassion for His people.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will answer and say to His people,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“Behold, I am going to send you grain, new wine, and oil,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you will be satisfied in full with them;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 will never again make you a disgrace among the nations.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 remove the northern army far from you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 will drive it into a dry and desolate land,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Its advance guard into the eastern sea,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its rear guard into the western sea.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its stench will ascend and its odor of decay will come up,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has done great things.”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ABB9EF-EDA3-3670-C3A0-87743805E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8731" b="7936"/>
          <a:stretch/>
        </p:blipFill>
        <p:spPr bwMode="auto">
          <a:xfrm>
            <a:off x="7092" y="1037791"/>
            <a:ext cx="12177815" cy="581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19DAA995-A804-7C64-80A1-0A0083837446}"/>
              </a:ext>
            </a:extLst>
          </p:cNvPr>
          <p:cNvSpPr/>
          <p:nvPr/>
        </p:nvSpPr>
        <p:spPr>
          <a:xfrm flipH="1">
            <a:off x="3875313" y="2809875"/>
            <a:ext cx="5373190" cy="18954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4B7E6F-0E36-F81A-7288-ACC8193D9901}"/>
              </a:ext>
            </a:extLst>
          </p:cNvPr>
          <p:cNvSpPr txBox="1"/>
          <p:nvPr/>
        </p:nvSpPr>
        <p:spPr>
          <a:xfrm>
            <a:off x="8360229" y="4754032"/>
            <a:ext cx="145433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Babylon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FAD26-7A6C-14D2-DFAD-469A6E3C02A5}"/>
              </a:ext>
            </a:extLst>
          </p:cNvPr>
          <p:cNvSpPr txBox="1"/>
          <p:nvPr/>
        </p:nvSpPr>
        <p:spPr>
          <a:xfrm>
            <a:off x="7735389" y="2400976"/>
            <a:ext cx="145433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Assyria</a:t>
            </a:r>
          </a:p>
        </p:txBody>
      </p:sp>
    </p:spTree>
    <p:extLst>
      <p:ext uri="{BB962C8B-B14F-4D97-AF65-F5344CB8AC3E}">
        <p14:creationId xmlns:p14="http://schemas.microsoft.com/office/powerpoint/2010/main" val="88895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B08F3C-9E57-86E9-FB72-5596FC8BADC7}"/>
              </a:ext>
            </a:extLst>
          </p:cNvPr>
          <p:cNvSpPr txBox="1"/>
          <p:nvPr/>
        </p:nvSpPr>
        <p:spPr>
          <a:xfrm>
            <a:off x="170148" y="152907"/>
            <a:ext cx="1036655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Then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will be zealous for His land,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 will have compassion for His people.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will answer and say to His people,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“Behold, I am going to send you grain, new wine, and oil,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you will be satisfied in full with them;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 will never again make you a disgrace among the nations.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I will remove the northern army far from you,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 drive it into a dry and desolate land,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Its advance guard into the eastern sea,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its rear guard into the western sea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its stench will ascend and its odor of decay will come up,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has done great things.”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218BFD-7470-ED00-4F0C-22DC08BA912B}"/>
              </a:ext>
            </a:extLst>
          </p:cNvPr>
          <p:cNvSpPr/>
          <p:nvPr/>
        </p:nvSpPr>
        <p:spPr>
          <a:xfrm>
            <a:off x="7223367" y="3622744"/>
            <a:ext cx="4978908" cy="261297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“Some swarms inexplicably commit suicide, flying out to sea after veering away from good feeding areas.”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 Apr. ‘53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21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B08F3C-9E57-86E9-FB72-5596FC8BADC7}"/>
              </a:ext>
            </a:extLst>
          </p:cNvPr>
          <p:cNvSpPr txBox="1"/>
          <p:nvPr/>
        </p:nvSpPr>
        <p:spPr>
          <a:xfrm>
            <a:off x="170148" y="152907"/>
            <a:ext cx="1202185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28 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“It will come about after this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That I will pour out My Spirit on all mankind;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your sons and your daughters will prophesy,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Your old men will have dreams,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Your young men will see visions.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29 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even on the male and female servants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 pour out My Spirit in those days.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30 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 display wonders in the sky and on the earth,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Blood, fire, and columns of smoke.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31 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sun will be turned into darkness,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moon into blood,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Before the great and awesome day of the </a:t>
            </a:r>
            <a: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comes.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32 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it will come about that everyone who calls on the name of the </a:t>
            </a:r>
            <a: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Will be saved;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 on Mount Zion and in Jerusalem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 will be those who escape,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Just as the </a:t>
            </a:r>
            <a: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has said,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Even among the survivors whom the </a:t>
            </a:r>
            <a: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calls.</a:t>
            </a:r>
          </a:p>
        </p:txBody>
      </p:sp>
    </p:spTree>
    <p:extLst>
      <p:ext uri="{BB962C8B-B14F-4D97-AF65-F5344CB8AC3E}">
        <p14:creationId xmlns:p14="http://schemas.microsoft.com/office/powerpoint/2010/main" val="29323957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B08F3C-9E57-86E9-FB72-5596FC8BADC7}"/>
              </a:ext>
            </a:extLst>
          </p:cNvPr>
          <p:cNvSpPr txBox="1"/>
          <p:nvPr/>
        </p:nvSpPr>
        <p:spPr>
          <a:xfrm>
            <a:off x="170148" y="152907"/>
            <a:ext cx="1202185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28 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“It will come about after this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That I will pour out My Spirit on all mankind;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your sons and your daughters will prophesy,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Your old men will have dreams,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Your young men will see visions.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29 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even on the male and female servants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 pour out My Spirit in those days.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30 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 display wonders in the sky and on the earth,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Blood, fire, and columns of smoke.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31 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sun will be turned into darkness,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moon into blood,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Before the great and awesome day of the </a:t>
            </a:r>
            <a: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comes.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32 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it will come about that everyone who calls on the name of the </a:t>
            </a:r>
            <a: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Will be saved;</a:t>
            </a:r>
          </a:p>
        </p:txBody>
      </p:sp>
    </p:spTree>
    <p:extLst>
      <p:ext uri="{BB962C8B-B14F-4D97-AF65-F5344CB8AC3E}">
        <p14:creationId xmlns:p14="http://schemas.microsoft.com/office/powerpoint/2010/main" val="368028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E3279E-89B5-67F6-F196-78E41F2760D5}"/>
              </a:ext>
            </a:extLst>
          </p:cNvPr>
          <p:cNvSpPr txBox="1"/>
          <p:nvPr/>
        </p:nvSpPr>
        <p:spPr>
          <a:xfrm>
            <a:off x="327546" y="321018"/>
            <a:ext cx="11573302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recent Locust Invasion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7A8FB-1985-31A2-2D40-6826B9688D8D}"/>
              </a:ext>
            </a:extLst>
          </p:cNvPr>
          <p:cNvSpPr txBox="1"/>
          <p:nvPr/>
        </p:nvSpPr>
        <p:spPr>
          <a:xfrm>
            <a:off x="343466" y="2343163"/>
            <a:ext cx="11573302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future “Day of the Lord”</a:t>
            </a:r>
          </a:p>
        </p:txBody>
      </p:sp>
      <p:pic>
        <p:nvPicPr>
          <p:cNvPr id="1026" name="Picture 2" descr="Image result for locust">
            <a:extLst>
              <a:ext uri="{FF2B5EF4-FFF2-40B4-BE49-F238E27FC236}">
                <a16:creationId xmlns:a16="http://schemas.microsoft.com/office/drawing/2014/main" id="{F73C141F-9486-F84F-D7EF-73C98CD4A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7" r="14011"/>
          <a:stretch/>
        </p:blipFill>
        <p:spPr bwMode="auto">
          <a:xfrm>
            <a:off x="8442000" y="409431"/>
            <a:ext cx="2326090" cy="128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ilitary history of the Neo-Assyrian Empire - Wikipedia">
            <a:extLst>
              <a:ext uri="{FF2B5EF4-FFF2-40B4-BE49-F238E27FC236}">
                <a16:creationId xmlns:a16="http://schemas.microsoft.com/office/drawing/2014/main" id="{A6C2DC4E-CD27-44DB-10B6-C5A2F0D87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4065" y="2147721"/>
            <a:ext cx="2896869" cy="184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81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B08F3C-9E57-86E9-FB72-5596FC8BADC7}"/>
              </a:ext>
            </a:extLst>
          </p:cNvPr>
          <p:cNvSpPr txBox="1"/>
          <p:nvPr/>
        </p:nvSpPr>
        <p:spPr>
          <a:xfrm>
            <a:off x="170148" y="152907"/>
            <a:ext cx="1202185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“It will come about after this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That I will pour out My Spirit on all mankind;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your sons and your daughters will prophesy,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Your old men will have dreams,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Your young men will see visions.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even on the male and female servants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 pour out My Spirit in those days.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 display wonders in the sky and on the earth,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Blood, fire, and columns of smoke.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sun will be turned into darkness,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moon into blood,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Before the great and awesome day of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comes.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it will come about that everyone who calls on the name of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Will be saved;</a:t>
            </a:r>
          </a:p>
        </p:txBody>
      </p:sp>
    </p:spTree>
    <p:extLst>
      <p:ext uri="{BB962C8B-B14F-4D97-AF65-F5344CB8AC3E}">
        <p14:creationId xmlns:p14="http://schemas.microsoft.com/office/powerpoint/2010/main" val="2461180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B7A738-C3B3-2FED-0522-A56715F93EC8}"/>
              </a:ext>
            </a:extLst>
          </p:cNvPr>
          <p:cNvSpPr/>
          <p:nvPr/>
        </p:nvSpPr>
        <p:spPr>
          <a:xfrm>
            <a:off x="1368761" y="4752304"/>
            <a:ext cx="8921459" cy="6250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CF8FE-1B71-06E9-8F98-D208C57FBAE1}"/>
              </a:ext>
            </a:extLst>
          </p:cNvPr>
          <p:cNvSpPr txBox="1"/>
          <p:nvPr/>
        </p:nvSpPr>
        <p:spPr>
          <a:xfrm>
            <a:off x="24526" y="8980"/>
            <a:ext cx="117338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Acts 2</a:t>
            </a:r>
            <a:r>
              <a:rPr kumimoji="0" lang="en-US" sz="27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they were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all filled with the Holy Spirit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and began to speak with different tongues…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this is what has been spoken through the prophet Joel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: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73287E-D9A6-46BE-ADA9-393EB722E4E0}"/>
              </a:ext>
            </a:extLst>
          </p:cNvPr>
          <p:cNvSpPr txBox="1"/>
          <p:nvPr/>
        </p:nvSpPr>
        <p:spPr>
          <a:xfrm>
            <a:off x="1368761" y="874124"/>
            <a:ext cx="903219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28 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“It will come about after this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That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 pour out My Spirit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on all mankind;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your sons and your daughters will prophesy,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Your old men will have dreams,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Your young men will see visions.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29</a:t>
            </a: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even on the male and female servants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 pour out My Spirit in those days.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30</a:t>
            </a: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 display wonders in the sky and on the earth,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Blood, fire, and columns of smoke.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31</a:t>
            </a: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sun will be turned into darkness,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moon into blood,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Before the great and awesome day of the </a:t>
            </a:r>
            <a:r>
              <a:rPr kumimoji="0" lang="en-US" sz="21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comes.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32</a:t>
            </a: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it will come about that everyone who calls on the name of the </a:t>
            </a:r>
            <a:r>
              <a:rPr kumimoji="0" lang="en-US" sz="21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Will be saved;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B1CE21-76EE-FC61-5346-D16491A4C019}"/>
              </a:ext>
            </a:extLst>
          </p:cNvPr>
          <p:cNvSpPr/>
          <p:nvPr/>
        </p:nvSpPr>
        <p:spPr>
          <a:xfrm>
            <a:off x="1445173" y="4761882"/>
            <a:ext cx="238514" cy="2409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468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B7A738-C3B3-2FED-0522-A56715F93EC8}"/>
              </a:ext>
            </a:extLst>
          </p:cNvPr>
          <p:cNvSpPr/>
          <p:nvPr/>
        </p:nvSpPr>
        <p:spPr>
          <a:xfrm>
            <a:off x="1368761" y="4752304"/>
            <a:ext cx="8921459" cy="6250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CF8FE-1B71-06E9-8F98-D208C57FBAE1}"/>
              </a:ext>
            </a:extLst>
          </p:cNvPr>
          <p:cNvSpPr txBox="1"/>
          <p:nvPr/>
        </p:nvSpPr>
        <p:spPr>
          <a:xfrm>
            <a:off x="24526" y="8980"/>
            <a:ext cx="117338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Acts 2</a:t>
            </a:r>
            <a:r>
              <a:rPr kumimoji="0" lang="en-US" sz="27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they were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all filled with the Holy Spirit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and began to speak with different tongues…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this is what has been spoken through the prophet Joel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: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0AD3A-9E4A-7DCE-9923-DB01FA76BB22}"/>
              </a:ext>
            </a:extLst>
          </p:cNvPr>
          <p:cNvSpPr txBox="1"/>
          <p:nvPr/>
        </p:nvSpPr>
        <p:spPr>
          <a:xfrm>
            <a:off x="24526" y="5377334"/>
            <a:ext cx="1216747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“Repent, and each of you be baptized in the name of Jesus Christ for the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forgiveness of your sins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; and you will receive the gift of the Holy Spirit.…the Lord was adding to their number day by day those who were being saved.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73287E-D9A6-46BE-ADA9-393EB722E4E0}"/>
              </a:ext>
            </a:extLst>
          </p:cNvPr>
          <p:cNvSpPr txBox="1"/>
          <p:nvPr/>
        </p:nvSpPr>
        <p:spPr>
          <a:xfrm>
            <a:off x="1368761" y="874124"/>
            <a:ext cx="903219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28 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“It will come about after this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That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 pour out My Spirit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on all mankind;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your sons and your daughters will prophesy,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Your old men will have dreams,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Your young men will see visions.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29</a:t>
            </a: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even on the male and female servants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 pour out My Spirit in those days.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30</a:t>
            </a: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 display wonders in the sky and on the earth,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Blood, fire, and columns of smoke.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31</a:t>
            </a: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sun will be turned into darkness,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moon into blood,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Before the great and awesome day of the </a:t>
            </a:r>
            <a:r>
              <a:rPr kumimoji="0" lang="en-US" sz="21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comes.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32</a:t>
            </a: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it will come about that everyone who calls on the name of the </a:t>
            </a:r>
            <a:r>
              <a:rPr kumimoji="0" lang="en-US" sz="21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Will be saved;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4FBC0-F865-9C40-FE80-B69BFF86E08F}"/>
              </a:ext>
            </a:extLst>
          </p:cNvPr>
          <p:cNvSpPr/>
          <p:nvPr/>
        </p:nvSpPr>
        <p:spPr>
          <a:xfrm>
            <a:off x="1445173" y="4761882"/>
            <a:ext cx="238514" cy="2409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1551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B7A738-C3B3-2FED-0522-A56715F93EC8}"/>
              </a:ext>
            </a:extLst>
          </p:cNvPr>
          <p:cNvSpPr/>
          <p:nvPr/>
        </p:nvSpPr>
        <p:spPr>
          <a:xfrm>
            <a:off x="1368761" y="4752304"/>
            <a:ext cx="8921459" cy="6250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CF8FE-1B71-06E9-8F98-D208C57FBAE1}"/>
              </a:ext>
            </a:extLst>
          </p:cNvPr>
          <p:cNvSpPr txBox="1"/>
          <p:nvPr/>
        </p:nvSpPr>
        <p:spPr>
          <a:xfrm>
            <a:off x="24526" y="8980"/>
            <a:ext cx="117338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Acts 2</a:t>
            </a:r>
            <a:r>
              <a:rPr kumimoji="0" lang="en-US" sz="27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they were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all filled with the Holy Spirit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and began to speak with different tongues…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this is what has been spoken through the prophet Joel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: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0AD3A-9E4A-7DCE-9923-DB01FA76BB22}"/>
              </a:ext>
            </a:extLst>
          </p:cNvPr>
          <p:cNvSpPr txBox="1"/>
          <p:nvPr/>
        </p:nvSpPr>
        <p:spPr>
          <a:xfrm>
            <a:off x="24526" y="5377334"/>
            <a:ext cx="1216747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“Repent, and each of you be baptized in the name of Jesus Christ for the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forgiveness of your sins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; and you will receive the gift of the Holy Spirit.…the Lord was adding to their number day by day those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were being saved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73287E-D9A6-46BE-ADA9-393EB722E4E0}"/>
              </a:ext>
            </a:extLst>
          </p:cNvPr>
          <p:cNvSpPr txBox="1"/>
          <p:nvPr/>
        </p:nvSpPr>
        <p:spPr>
          <a:xfrm>
            <a:off x="1368761" y="874124"/>
            <a:ext cx="903219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28 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“It will come about after this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That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 pour out My Spirit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on all mankind;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your sons and your daughters will prophesy,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Your old men will have dreams,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Your young men will see visions.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29</a:t>
            </a: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even on the male and female servants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 pour out My Spirit in those days.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30</a:t>
            </a: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 display wonders in the sky and on the earth,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Blood, fire, and columns of smoke.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31</a:t>
            </a: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sun will be turned into darkness,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moon into blood,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Before the great and awesome day of the </a:t>
            </a:r>
            <a:r>
              <a:rPr kumimoji="0" lang="en-US" sz="21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comes.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32</a:t>
            </a:r>
            <a:r>
              <a:rPr kumimoji="0" lang="en-US" sz="21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it will come about that everyone who calls on the name of the </a:t>
            </a:r>
            <a:r>
              <a:rPr kumimoji="0" lang="en-US" sz="21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Will be saved;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0B7C98-542F-F44B-C399-F6D0D476D162}"/>
              </a:ext>
            </a:extLst>
          </p:cNvPr>
          <p:cNvSpPr/>
          <p:nvPr/>
        </p:nvSpPr>
        <p:spPr>
          <a:xfrm>
            <a:off x="1445173" y="4761882"/>
            <a:ext cx="238514" cy="2409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5248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E3279E-89B5-67F6-F196-78E41F2760D5}"/>
              </a:ext>
            </a:extLst>
          </p:cNvPr>
          <p:cNvSpPr txBox="1"/>
          <p:nvPr/>
        </p:nvSpPr>
        <p:spPr>
          <a:xfrm>
            <a:off x="327546" y="321018"/>
            <a:ext cx="11573302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recent Locust Invasion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7A8FB-1985-31A2-2D40-6826B9688D8D}"/>
              </a:ext>
            </a:extLst>
          </p:cNvPr>
          <p:cNvSpPr txBox="1"/>
          <p:nvPr/>
        </p:nvSpPr>
        <p:spPr>
          <a:xfrm>
            <a:off x="343466" y="2343163"/>
            <a:ext cx="11573302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future “Day of the Lord”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453E77-AF10-3747-480A-A1F9F9AFAE59}"/>
              </a:ext>
            </a:extLst>
          </p:cNvPr>
          <p:cNvSpPr txBox="1"/>
          <p:nvPr/>
        </p:nvSpPr>
        <p:spPr>
          <a:xfrm>
            <a:off x="359386" y="4324366"/>
            <a:ext cx="11573302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subsequent Day of Judgment upon the enemies of God’s people</a:t>
            </a:r>
          </a:p>
        </p:txBody>
      </p:sp>
      <p:pic>
        <p:nvPicPr>
          <p:cNvPr id="1026" name="Picture 2" descr="Image result for locust">
            <a:extLst>
              <a:ext uri="{FF2B5EF4-FFF2-40B4-BE49-F238E27FC236}">
                <a16:creationId xmlns:a16="http://schemas.microsoft.com/office/drawing/2014/main" id="{F73C141F-9486-F84F-D7EF-73C98CD4A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7" r="14011"/>
          <a:stretch/>
        </p:blipFill>
        <p:spPr bwMode="auto">
          <a:xfrm>
            <a:off x="8442000" y="409431"/>
            <a:ext cx="2326090" cy="128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1DE9C3-811A-AEDC-1AE1-3AB675DFDE6A}"/>
              </a:ext>
            </a:extLst>
          </p:cNvPr>
          <p:cNvSpPr txBox="1"/>
          <p:nvPr/>
        </p:nvSpPr>
        <p:spPr>
          <a:xfrm>
            <a:off x="6569612" y="2582316"/>
            <a:ext cx="533123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Coming Judgment  (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 of the Lord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Then, Restoration (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out my Spirit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85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uiExpand="1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63A7890-8FEE-7458-884B-C62503E83E5C}"/>
              </a:ext>
            </a:extLst>
          </p:cNvPr>
          <p:cNvSpPr/>
          <p:nvPr/>
        </p:nvSpPr>
        <p:spPr>
          <a:xfrm>
            <a:off x="75973" y="4312712"/>
            <a:ext cx="7748147" cy="12468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F93508-B273-001A-9DCB-2B289F453CDE}"/>
              </a:ext>
            </a:extLst>
          </p:cNvPr>
          <p:cNvSpPr txBox="1"/>
          <p:nvPr/>
        </p:nvSpPr>
        <p:spPr>
          <a:xfrm>
            <a:off x="7432177" y="3320705"/>
            <a:ext cx="763012" cy="9920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8366B5BB-1909-6D2E-92DC-E96FCB3DFF75}"/>
              </a:ext>
            </a:extLst>
          </p:cNvPr>
          <p:cNvSpPr/>
          <p:nvPr/>
        </p:nvSpPr>
        <p:spPr>
          <a:xfrm>
            <a:off x="8054032" y="4008788"/>
            <a:ext cx="3294445" cy="1927778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 2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BC5F2B-7AD9-38E7-7746-40386B56F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6" y="701326"/>
            <a:ext cx="11029665" cy="223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549E6-7AA4-F88B-2B41-3867DDB3B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57" y="1593926"/>
            <a:ext cx="784985" cy="55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F59D0A18-24F3-248D-699C-0512625730A9}"/>
              </a:ext>
            </a:extLst>
          </p:cNvPr>
          <p:cNvSpPr/>
          <p:nvPr/>
        </p:nvSpPr>
        <p:spPr>
          <a:xfrm>
            <a:off x="6900876" y="2430395"/>
            <a:ext cx="923244" cy="1077119"/>
          </a:xfrm>
          <a:prstGeom prst="up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 1</a:t>
            </a: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E476AF11-2440-4873-0B7E-01CC75BE04BA}"/>
              </a:ext>
            </a:extLst>
          </p:cNvPr>
          <p:cNvSpPr/>
          <p:nvPr/>
        </p:nvSpPr>
        <p:spPr>
          <a:xfrm>
            <a:off x="8054032" y="2422807"/>
            <a:ext cx="1228838" cy="351375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435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Day of the Lord</a:t>
            </a:r>
          </a:p>
        </p:txBody>
      </p:sp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71B69A68-994C-50AD-43E3-4B98F2646BE8}"/>
              </a:ext>
            </a:extLst>
          </p:cNvPr>
          <p:cNvSpPr/>
          <p:nvPr/>
        </p:nvSpPr>
        <p:spPr>
          <a:xfrm>
            <a:off x="10119639" y="2408024"/>
            <a:ext cx="1228838" cy="351375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4355"/>
            </a:avLst>
          </a:prstGeom>
          <a:gradFill flip="none" rotWithShape="1">
            <a:gsLst>
              <a:gs pos="0">
                <a:srgbClr val="002060"/>
              </a:gs>
              <a:gs pos="52200">
                <a:srgbClr val="8594B3"/>
              </a:gs>
              <a:gs pos="100000">
                <a:schemeClr val="bg1">
                  <a:alpha val="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God’s Spirit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8DF5CD0A-C523-3D0F-37B9-195BB1FF3193}"/>
              </a:ext>
            </a:extLst>
          </p:cNvPr>
          <p:cNvSpPr/>
          <p:nvPr/>
        </p:nvSpPr>
        <p:spPr>
          <a:xfrm>
            <a:off x="11187958" y="2430396"/>
            <a:ext cx="923244" cy="1251174"/>
          </a:xfrm>
          <a:prstGeom prst="up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 3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AF145E69-D1FF-FEB6-5A63-1D3F11F51312}"/>
              </a:ext>
            </a:extLst>
          </p:cNvPr>
          <p:cNvSpPr/>
          <p:nvPr/>
        </p:nvSpPr>
        <p:spPr>
          <a:xfrm>
            <a:off x="9192815" y="4023359"/>
            <a:ext cx="2155661" cy="504092"/>
          </a:xfrm>
          <a:prstGeom prst="flowChartProcess">
            <a:avLst/>
          </a:prstGeom>
          <a:gradFill flip="none" rotWithShape="1">
            <a:gsLst>
              <a:gs pos="0">
                <a:srgbClr val="002060"/>
              </a:gs>
              <a:gs pos="39000">
                <a:srgbClr val="002060"/>
              </a:gs>
              <a:gs pos="73000">
                <a:srgbClr val="8594B3"/>
              </a:gs>
              <a:gs pos="100000">
                <a:schemeClr val="bg1">
                  <a:alpha val="8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Restoration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C53DB3-E103-9758-7C4C-D2E3B9AB257F}"/>
              </a:ext>
            </a:extLst>
          </p:cNvPr>
          <p:cNvSpPr txBox="1"/>
          <p:nvPr/>
        </p:nvSpPr>
        <p:spPr>
          <a:xfrm>
            <a:off x="11200984" y="-7413"/>
            <a:ext cx="915043" cy="3159711"/>
          </a:xfrm>
          <a:prstGeom prst="rect">
            <a:avLst/>
          </a:prstGeom>
          <a:solidFill>
            <a:srgbClr val="002060"/>
          </a:solidFill>
        </p:spPr>
        <p:txBody>
          <a:bodyPr vert="wordArtVert" wrap="none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CONFLICT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258E62-1C58-E1FA-3087-77AD4DAAA46D}"/>
              </a:ext>
            </a:extLst>
          </p:cNvPr>
          <p:cNvSpPr txBox="1"/>
          <p:nvPr/>
        </p:nvSpPr>
        <p:spPr>
          <a:xfrm>
            <a:off x="25754" y="3511158"/>
            <a:ext cx="837127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“For behold, in those days and at that time,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When I </a:t>
            </a:r>
            <a:r>
              <a:rPr kumimoji="0" lang="en-US" sz="265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restore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the fortunes of Judah and Jerusalem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 gather all the nations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bring them down to the Valley of Jehoshaphat.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Then I will enter into judgment with them there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On behalf of My people and My inheritance, Israel,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Whom they have scattered among the nations;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they have divided up My land.</a:t>
            </a:r>
            <a:endParaRPr kumimoji="0" lang="en-US" sz="2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4667FE66-E43D-7E56-D43B-E6FCD72649A8}"/>
              </a:ext>
            </a:extLst>
          </p:cNvPr>
          <p:cNvSpPr/>
          <p:nvPr/>
        </p:nvSpPr>
        <p:spPr>
          <a:xfrm>
            <a:off x="4353059" y="2834641"/>
            <a:ext cx="6793951" cy="124680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D2D67AED-B82A-69F9-2EBF-9E9CA91B64C7}"/>
              </a:ext>
            </a:extLst>
          </p:cNvPr>
          <p:cNvSpPr/>
          <p:nvPr/>
        </p:nvSpPr>
        <p:spPr>
          <a:xfrm rot="20409379">
            <a:off x="3595184" y="2359265"/>
            <a:ext cx="7994145" cy="124680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BE6D11-EA85-CDAE-002B-BEDF4839B324}"/>
              </a:ext>
            </a:extLst>
          </p:cNvPr>
          <p:cNvSpPr txBox="1"/>
          <p:nvPr/>
        </p:nvSpPr>
        <p:spPr>
          <a:xfrm>
            <a:off x="8514453" y="2816286"/>
            <a:ext cx="294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2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3.7037E-7 L 0.08294 -0.000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 0.00232 L -0.07058 0.0027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1 0.00556 L 0.04166 0.0048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11" grpId="0" animBg="1"/>
      <p:bldP spid="6" grpId="0" animBg="1"/>
      <p:bldP spid="6" grpId="1" animBg="1"/>
      <p:bldP spid="6" grpId="2" animBg="1"/>
      <p:bldP spid="6" grpId="3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/>
      <p:bldP spid="16" grpId="0" animBg="1"/>
      <p:bldP spid="18" grpId="0" animBg="1"/>
      <p:bldP spid="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F93508-B273-001A-9DCB-2B289F453CDE}"/>
              </a:ext>
            </a:extLst>
          </p:cNvPr>
          <p:cNvSpPr txBox="1"/>
          <p:nvPr/>
        </p:nvSpPr>
        <p:spPr>
          <a:xfrm>
            <a:off x="7432177" y="3320705"/>
            <a:ext cx="763012" cy="9920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8366B5BB-1909-6D2E-92DC-E96FCB3DFF75}"/>
              </a:ext>
            </a:extLst>
          </p:cNvPr>
          <p:cNvSpPr/>
          <p:nvPr/>
        </p:nvSpPr>
        <p:spPr>
          <a:xfrm>
            <a:off x="8054032" y="4008788"/>
            <a:ext cx="3294445" cy="1927778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 2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BC5F2B-7AD9-38E7-7746-40386B56F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6" y="701326"/>
            <a:ext cx="11029665" cy="223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549E6-7AA4-F88B-2B41-3867DDB3B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57" y="1593926"/>
            <a:ext cx="784985" cy="55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F59D0A18-24F3-248D-699C-0512625730A9}"/>
              </a:ext>
            </a:extLst>
          </p:cNvPr>
          <p:cNvSpPr/>
          <p:nvPr/>
        </p:nvSpPr>
        <p:spPr>
          <a:xfrm>
            <a:off x="6900876" y="2430395"/>
            <a:ext cx="923244" cy="1077119"/>
          </a:xfrm>
          <a:prstGeom prst="up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 1</a:t>
            </a: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E476AF11-2440-4873-0B7E-01CC75BE04BA}"/>
              </a:ext>
            </a:extLst>
          </p:cNvPr>
          <p:cNvSpPr/>
          <p:nvPr/>
        </p:nvSpPr>
        <p:spPr>
          <a:xfrm>
            <a:off x="8054032" y="2422807"/>
            <a:ext cx="1228838" cy="351375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435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Day of the Lord</a:t>
            </a:r>
          </a:p>
        </p:txBody>
      </p:sp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71B69A68-994C-50AD-43E3-4B98F2646BE8}"/>
              </a:ext>
            </a:extLst>
          </p:cNvPr>
          <p:cNvSpPr/>
          <p:nvPr/>
        </p:nvSpPr>
        <p:spPr>
          <a:xfrm>
            <a:off x="10119639" y="2408024"/>
            <a:ext cx="1228838" cy="351375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4355"/>
            </a:avLst>
          </a:prstGeom>
          <a:gradFill flip="none" rotWithShape="1">
            <a:gsLst>
              <a:gs pos="0">
                <a:srgbClr val="002060"/>
              </a:gs>
              <a:gs pos="52200">
                <a:srgbClr val="8594B3"/>
              </a:gs>
              <a:gs pos="100000">
                <a:schemeClr val="bg1">
                  <a:alpha val="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God’s Spirit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8DF5CD0A-C523-3D0F-37B9-195BB1FF3193}"/>
              </a:ext>
            </a:extLst>
          </p:cNvPr>
          <p:cNvSpPr/>
          <p:nvPr/>
        </p:nvSpPr>
        <p:spPr>
          <a:xfrm>
            <a:off x="11187958" y="2430396"/>
            <a:ext cx="923244" cy="1251174"/>
          </a:xfrm>
          <a:prstGeom prst="up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 3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AF145E69-D1FF-FEB6-5A63-1D3F11F51312}"/>
              </a:ext>
            </a:extLst>
          </p:cNvPr>
          <p:cNvSpPr/>
          <p:nvPr/>
        </p:nvSpPr>
        <p:spPr>
          <a:xfrm>
            <a:off x="9192815" y="4023359"/>
            <a:ext cx="2155661" cy="504092"/>
          </a:xfrm>
          <a:prstGeom prst="flowChartProcess">
            <a:avLst/>
          </a:prstGeom>
          <a:gradFill flip="none" rotWithShape="1">
            <a:gsLst>
              <a:gs pos="0">
                <a:srgbClr val="002060"/>
              </a:gs>
              <a:gs pos="39000">
                <a:srgbClr val="002060"/>
              </a:gs>
              <a:gs pos="73000">
                <a:srgbClr val="8594B3"/>
              </a:gs>
              <a:gs pos="100000">
                <a:schemeClr val="bg1">
                  <a:alpha val="8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Restoration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C53DB3-E103-9758-7C4C-D2E3B9AB257F}"/>
              </a:ext>
            </a:extLst>
          </p:cNvPr>
          <p:cNvSpPr txBox="1"/>
          <p:nvPr/>
        </p:nvSpPr>
        <p:spPr>
          <a:xfrm>
            <a:off x="11200984" y="-7413"/>
            <a:ext cx="915043" cy="3159711"/>
          </a:xfrm>
          <a:prstGeom prst="rect">
            <a:avLst/>
          </a:prstGeom>
          <a:solidFill>
            <a:srgbClr val="002060"/>
          </a:solidFill>
        </p:spPr>
        <p:txBody>
          <a:bodyPr vert="wordArtVert" wrap="none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CONFLICT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258E62-1C58-E1FA-3087-77AD4DAAA46D}"/>
              </a:ext>
            </a:extLst>
          </p:cNvPr>
          <p:cNvSpPr txBox="1"/>
          <p:nvPr/>
        </p:nvSpPr>
        <p:spPr>
          <a:xfrm>
            <a:off x="25754" y="3511158"/>
            <a:ext cx="837127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“For behold, in those days and at that time,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When I </a:t>
            </a:r>
            <a:r>
              <a:rPr kumimoji="0" lang="en-US" sz="265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restore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the fortunes of Judah and Jerusalem,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 gather all the nations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bring them down to the Valley of Jehoshaphat.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Then I will enter into judgment with them there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On behalf of My people and My inheritance, Israel,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Whom they have scattered among the nations;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they have divided up My land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endParaRPr kumimoji="0" lang="en-US" sz="2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4667FE66-E43D-7E56-D43B-E6FCD72649A8}"/>
              </a:ext>
            </a:extLst>
          </p:cNvPr>
          <p:cNvSpPr/>
          <p:nvPr/>
        </p:nvSpPr>
        <p:spPr>
          <a:xfrm>
            <a:off x="4353059" y="2834641"/>
            <a:ext cx="6793951" cy="124680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D2D67AED-B82A-69F9-2EBF-9E9CA91B64C7}"/>
              </a:ext>
            </a:extLst>
          </p:cNvPr>
          <p:cNvSpPr/>
          <p:nvPr/>
        </p:nvSpPr>
        <p:spPr>
          <a:xfrm rot="20409379">
            <a:off x="3595184" y="2359265"/>
            <a:ext cx="7994145" cy="124680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BE6D11-EA85-CDAE-002B-BEDF4839B324}"/>
              </a:ext>
            </a:extLst>
          </p:cNvPr>
          <p:cNvSpPr txBox="1"/>
          <p:nvPr/>
        </p:nvSpPr>
        <p:spPr>
          <a:xfrm>
            <a:off x="8514453" y="2816286"/>
            <a:ext cx="294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62B572-B95F-C571-C09F-29AE0EA21C26}"/>
              </a:ext>
            </a:extLst>
          </p:cNvPr>
          <p:cNvSpPr txBox="1"/>
          <p:nvPr/>
        </p:nvSpPr>
        <p:spPr>
          <a:xfrm>
            <a:off x="607012" y="161181"/>
            <a:ext cx="10974928" cy="65556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EZEKIEL 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I will bring you out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, and all your army…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from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 the remote parts of the north with all its troops…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in the latter years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you will come into the land that is restored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from the sword…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“you will say, ‘I will go up against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the land of unwalled villages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. I will go against those who are 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at rest, who live securely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, all of them living without walls’”…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“You will come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from your place out of the remote parts of the north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, you and many peoples with you, all of them riding horses, a large assembly and a mighty army;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you will come up against My people Israel like a cloud to cover the land.”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‘This is what the Lord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God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 says: “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Are you the one of whom I spoke in former days through My servants the prophets of Israel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, who prophesied in those days for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many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 years that I would bring you against them?</a:t>
            </a:r>
          </a:p>
        </p:txBody>
      </p:sp>
    </p:spTree>
    <p:extLst>
      <p:ext uri="{BB962C8B-B14F-4D97-AF65-F5344CB8AC3E}">
        <p14:creationId xmlns:p14="http://schemas.microsoft.com/office/powerpoint/2010/main" val="147146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0845FFE-6C7D-B6EB-D2EA-868162D6102A}"/>
              </a:ext>
            </a:extLst>
          </p:cNvPr>
          <p:cNvSpPr/>
          <p:nvPr/>
        </p:nvSpPr>
        <p:spPr>
          <a:xfrm>
            <a:off x="265843" y="3454984"/>
            <a:ext cx="11482110" cy="11334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1EE2D7-8EA8-6E3D-FD24-3FE436D4F7F5}"/>
              </a:ext>
            </a:extLst>
          </p:cNvPr>
          <p:cNvSpPr/>
          <p:nvPr/>
        </p:nvSpPr>
        <p:spPr>
          <a:xfrm>
            <a:off x="10284927" y="91440"/>
            <a:ext cx="1463026" cy="66751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EA53A4-713A-682C-1B9F-6617E1201E83}"/>
              </a:ext>
            </a:extLst>
          </p:cNvPr>
          <p:cNvSpPr txBox="1"/>
          <p:nvPr/>
        </p:nvSpPr>
        <p:spPr>
          <a:xfrm>
            <a:off x="186689" y="91440"/>
            <a:ext cx="11457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Daniel 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 = 4 empires 	Stone=God’s kingdom		Conflict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542A5C4-2AAD-EC0C-E962-DEC224EA1396}"/>
              </a:ext>
            </a:extLst>
          </p:cNvPr>
          <p:cNvSpPr/>
          <p:nvPr/>
        </p:nvSpPr>
        <p:spPr>
          <a:xfrm>
            <a:off x="5153962" y="613767"/>
            <a:ext cx="535511" cy="47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3067AA3-7064-D55D-EA23-50858B1BC186}"/>
              </a:ext>
            </a:extLst>
          </p:cNvPr>
          <p:cNvSpPr/>
          <p:nvPr/>
        </p:nvSpPr>
        <p:spPr>
          <a:xfrm>
            <a:off x="9610005" y="617577"/>
            <a:ext cx="535511" cy="47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D5065A-FEBF-8695-7325-3488277E6548}"/>
              </a:ext>
            </a:extLst>
          </p:cNvPr>
          <p:cNvSpPr txBox="1"/>
          <p:nvPr/>
        </p:nvSpPr>
        <p:spPr>
          <a:xfrm>
            <a:off x="186690" y="1181100"/>
            <a:ext cx="12123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Daniel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4 beasts = 4 empires	Son of Man receives kingdom	Conflict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07C8B9B-EDAE-57AB-553C-34767E6F4106}"/>
              </a:ext>
            </a:extLst>
          </p:cNvPr>
          <p:cNvSpPr/>
          <p:nvPr/>
        </p:nvSpPr>
        <p:spPr>
          <a:xfrm>
            <a:off x="4259103" y="1714857"/>
            <a:ext cx="535511" cy="47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C42106A-9534-1B32-94F6-86BE74DBFDEE}"/>
              </a:ext>
            </a:extLst>
          </p:cNvPr>
          <p:cNvSpPr/>
          <p:nvPr/>
        </p:nvSpPr>
        <p:spPr>
          <a:xfrm>
            <a:off x="9756270" y="1707237"/>
            <a:ext cx="535511" cy="47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DACD3B-BB6A-7CA3-4077-9D11A8A0CA1B}"/>
              </a:ext>
            </a:extLst>
          </p:cNvPr>
          <p:cNvSpPr txBox="1"/>
          <p:nvPr/>
        </p:nvSpPr>
        <p:spPr>
          <a:xfrm>
            <a:off x="186691" y="2293620"/>
            <a:ext cx="11594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Ezekiel 36-39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Spirit on God’s kingdom, “David” over kingdom	Conflict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9F05604-2598-DC65-443D-786B271CCE23}"/>
              </a:ext>
            </a:extLst>
          </p:cNvPr>
          <p:cNvSpPr/>
          <p:nvPr/>
        </p:nvSpPr>
        <p:spPr>
          <a:xfrm>
            <a:off x="9887882" y="2854047"/>
            <a:ext cx="442571" cy="47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1FE308-03A0-0EBE-798B-FAF7322B2329}"/>
              </a:ext>
            </a:extLst>
          </p:cNvPr>
          <p:cNvSpPr txBox="1"/>
          <p:nvPr/>
        </p:nvSpPr>
        <p:spPr>
          <a:xfrm>
            <a:off x="171450" y="3520440"/>
            <a:ext cx="12123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Joel 2-3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Spirit poured out, kingdom		Conflict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775D83C-F784-BB43-C9FE-C05B68B48B0A}"/>
              </a:ext>
            </a:extLst>
          </p:cNvPr>
          <p:cNvSpPr/>
          <p:nvPr/>
        </p:nvSpPr>
        <p:spPr>
          <a:xfrm>
            <a:off x="9648770" y="4046577"/>
            <a:ext cx="535511" cy="47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8CCC19-5DA2-D1A2-1305-469416A040BB}"/>
              </a:ext>
            </a:extLst>
          </p:cNvPr>
          <p:cNvSpPr txBox="1"/>
          <p:nvPr/>
        </p:nvSpPr>
        <p:spPr>
          <a:xfrm>
            <a:off x="163830" y="4530090"/>
            <a:ext cx="12123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Good News of the kingdom		Conflict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DBE8486-ED95-B875-79E4-A1CC43DB3A97}"/>
              </a:ext>
            </a:extLst>
          </p:cNvPr>
          <p:cNvSpPr/>
          <p:nvPr/>
        </p:nvSpPr>
        <p:spPr>
          <a:xfrm>
            <a:off x="9655396" y="5079087"/>
            <a:ext cx="535511" cy="47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A12049-B45E-C9DC-F2E8-B201D019152F}"/>
              </a:ext>
            </a:extLst>
          </p:cNvPr>
          <p:cNvSpPr txBox="1"/>
          <p:nvPr/>
        </p:nvSpPr>
        <p:spPr>
          <a:xfrm>
            <a:off x="156210" y="5654040"/>
            <a:ext cx="12123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Revelation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John &amp; Readers in the Kingdom		Conflict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B1CCE3F-1AE3-2DAE-DE16-71F7C5B11E5B}"/>
              </a:ext>
            </a:extLst>
          </p:cNvPr>
          <p:cNvSpPr/>
          <p:nvPr/>
        </p:nvSpPr>
        <p:spPr>
          <a:xfrm>
            <a:off x="9655892" y="6237327"/>
            <a:ext cx="535511" cy="47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CCF922-2AF0-25AB-9AF5-3CF10DEE286A}"/>
              </a:ext>
            </a:extLst>
          </p:cNvPr>
          <p:cNvCxnSpPr/>
          <p:nvPr/>
        </p:nvCxnSpPr>
        <p:spPr>
          <a:xfrm>
            <a:off x="297180" y="1168658"/>
            <a:ext cx="11532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8022B9-8C6B-00F6-76A6-B293E2A74018}"/>
              </a:ext>
            </a:extLst>
          </p:cNvPr>
          <p:cNvCxnSpPr/>
          <p:nvPr/>
        </p:nvCxnSpPr>
        <p:spPr>
          <a:xfrm>
            <a:off x="346710" y="2304038"/>
            <a:ext cx="11532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AA789E-54F7-D7D8-090D-7BE7111AEF4C}"/>
              </a:ext>
            </a:extLst>
          </p:cNvPr>
          <p:cNvCxnSpPr/>
          <p:nvPr/>
        </p:nvCxnSpPr>
        <p:spPr>
          <a:xfrm>
            <a:off x="270510" y="3427988"/>
            <a:ext cx="11532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115B79-2BCF-BEA0-C418-FD114B94B87B}"/>
              </a:ext>
            </a:extLst>
          </p:cNvPr>
          <p:cNvCxnSpPr/>
          <p:nvPr/>
        </p:nvCxnSpPr>
        <p:spPr>
          <a:xfrm>
            <a:off x="293370" y="4593848"/>
            <a:ext cx="11532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21B8D5-8EF5-3BFE-71EA-7A0B07A2B0B5}"/>
              </a:ext>
            </a:extLst>
          </p:cNvPr>
          <p:cNvCxnSpPr/>
          <p:nvPr/>
        </p:nvCxnSpPr>
        <p:spPr>
          <a:xfrm>
            <a:off x="308610" y="5649218"/>
            <a:ext cx="11532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A492BD6-370F-9184-4305-C1697944EC2B}"/>
              </a:ext>
            </a:extLst>
          </p:cNvPr>
          <p:cNvSpPr txBox="1"/>
          <p:nvPr/>
        </p:nvSpPr>
        <p:spPr>
          <a:xfrm rot="19360378">
            <a:off x="7469246" y="1629729"/>
            <a:ext cx="5337451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Enemies of God’s people gather against God’s people, but God’s judgment comes against them, and God’s people prevail</a:t>
            </a:r>
          </a:p>
        </p:txBody>
      </p:sp>
    </p:spTree>
    <p:extLst>
      <p:ext uri="{BB962C8B-B14F-4D97-AF65-F5344CB8AC3E}">
        <p14:creationId xmlns:p14="http://schemas.microsoft.com/office/powerpoint/2010/main" val="191519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3" grpId="0" animBg="1"/>
      <p:bldP spid="6" grpId="0" animBg="1"/>
      <p:bldP spid="9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63A7890-8FEE-7458-884B-C62503E83E5C}"/>
              </a:ext>
            </a:extLst>
          </p:cNvPr>
          <p:cNvSpPr/>
          <p:nvPr/>
        </p:nvSpPr>
        <p:spPr>
          <a:xfrm>
            <a:off x="75973" y="4312712"/>
            <a:ext cx="7748147" cy="12468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8366B5BB-1909-6D2E-92DC-E96FCB3DFF75}"/>
              </a:ext>
            </a:extLst>
          </p:cNvPr>
          <p:cNvSpPr/>
          <p:nvPr/>
        </p:nvSpPr>
        <p:spPr>
          <a:xfrm>
            <a:off x="8054032" y="4008788"/>
            <a:ext cx="3294445" cy="1927778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 2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BC5F2B-7AD9-38E7-7746-40386B56F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6" y="701326"/>
            <a:ext cx="11029665" cy="223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549E6-7AA4-F88B-2B41-3867DDB3B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57" y="1593926"/>
            <a:ext cx="784985" cy="55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F59D0A18-24F3-248D-699C-0512625730A9}"/>
              </a:ext>
            </a:extLst>
          </p:cNvPr>
          <p:cNvSpPr/>
          <p:nvPr/>
        </p:nvSpPr>
        <p:spPr>
          <a:xfrm>
            <a:off x="6900876" y="2430395"/>
            <a:ext cx="923244" cy="1077119"/>
          </a:xfrm>
          <a:prstGeom prst="up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 1</a:t>
            </a: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E476AF11-2440-4873-0B7E-01CC75BE04BA}"/>
              </a:ext>
            </a:extLst>
          </p:cNvPr>
          <p:cNvSpPr/>
          <p:nvPr/>
        </p:nvSpPr>
        <p:spPr>
          <a:xfrm>
            <a:off x="8054032" y="2422807"/>
            <a:ext cx="1228838" cy="351375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435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Day of the Lord</a:t>
            </a:r>
          </a:p>
        </p:txBody>
      </p:sp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71B69A68-994C-50AD-43E3-4B98F2646BE8}"/>
              </a:ext>
            </a:extLst>
          </p:cNvPr>
          <p:cNvSpPr/>
          <p:nvPr/>
        </p:nvSpPr>
        <p:spPr>
          <a:xfrm>
            <a:off x="10119639" y="2408024"/>
            <a:ext cx="1228838" cy="351375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4355"/>
            </a:avLst>
          </a:prstGeom>
          <a:gradFill flip="none" rotWithShape="1">
            <a:gsLst>
              <a:gs pos="0">
                <a:srgbClr val="002060"/>
              </a:gs>
              <a:gs pos="52200">
                <a:srgbClr val="8594B3"/>
              </a:gs>
              <a:gs pos="100000">
                <a:schemeClr val="bg1">
                  <a:alpha val="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God’s Spirit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8DF5CD0A-C523-3D0F-37B9-195BB1FF3193}"/>
              </a:ext>
            </a:extLst>
          </p:cNvPr>
          <p:cNvSpPr/>
          <p:nvPr/>
        </p:nvSpPr>
        <p:spPr>
          <a:xfrm>
            <a:off x="11187958" y="2430396"/>
            <a:ext cx="923244" cy="1251174"/>
          </a:xfrm>
          <a:prstGeom prst="up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 3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AF145E69-D1FF-FEB6-5A63-1D3F11F51312}"/>
              </a:ext>
            </a:extLst>
          </p:cNvPr>
          <p:cNvSpPr/>
          <p:nvPr/>
        </p:nvSpPr>
        <p:spPr>
          <a:xfrm>
            <a:off x="9192815" y="4023359"/>
            <a:ext cx="2155661" cy="504092"/>
          </a:xfrm>
          <a:prstGeom prst="flowChartProcess">
            <a:avLst/>
          </a:prstGeom>
          <a:gradFill flip="none" rotWithShape="1">
            <a:gsLst>
              <a:gs pos="0">
                <a:srgbClr val="002060"/>
              </a:gs>
              <a:gs pos="39000">
                <a:srgbClr val="002060"/>
              </a:gs>
              <a:gs pos="73000">
                <a:srgbClr val="8594B3"/>
              </a:gs>
              <a:gs pos="100000">
                <a:schemeClr val="bg1">
                  <a:alpha val="8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Restoration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C53DB3-E103-9758-7C4C-D2E3B9AB257F}"/>
              </a:ext>
            </a:extLst>
          </p:cNvPr>
          <p:cNvSpPr txBox="1"/>
          <p:nvPr/>
        </p:nvSpPr>
        <p:spPr>
          <a:xfrm>
            <a:off x="11200984" y="-7413"/>
            <a:ext cx="915043" cy="3159711"/>
          </a:xfrm>
          <a:prstGeom prst="rect">
            <a:avLst/>
          </a:prstGeom>
          <a:solidFill>
            <a:srgbClr val="002060"/>
          </a:solidFill>
        </p:spPr>
        <p:txBody>
          <a:bodyPr vert="wordArtVert" wrap="none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CONFLICT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258E62-1C58-E1FA-3087-77AD4DAAA46D}"/>
              </a:ext>
            </a:extLst>
          </p:cNvPr>
          <p:cNvSpPr txBox="1"/>
          <p:nvPr/>
        </p:nvSpPr>
        <p:spPr>
          <a:xfrm>
            <a:off x="25754" y="3511158"/>
            <a:ext cx="837127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“For behold, in those days and at that time,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When I restore the fortunes of Judah and Jerusalem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 gather all the nations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bring them down to the Valley of Jehoshaphat.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Then I will enter into judgment with them there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On behalf of My people and My inheritance, Israel,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Whom they have scattered among the nations;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they have divided up My land.</a:t>
            </a:r>
            <a:endParaRPr kumimoji="0" lang="en-US" sz="2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D2D67AED-B82A-69F9-2EBF-9E9CA91B64C7}"/>
              </a:ext>
            </a:extLst>
          </p:cNvPr>
          <p:cNvSpPr/>
          <p:nvPr/>
        </p:nvSpPr>
        <p:spPr>
          <a:xfrm rot="20409379">
            <a:off x="3595184" y="2359265"/>
            <a:ext cx="7994145" cy="124680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A77DF5-4788-4B96-96A5-496BE890FD8F}"/>
              </a:ext>
            </a:extLst>
          </p:cNvPr>
          <p:cNvSpPr txBox="1"/>
          <p:nvPr/>
        </p:nvSpPr>
        <p:spPr>
          <a:xfrm>
            <a:off x="8514453" y="2816286"/>
            <a:ext cx="294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4448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2BC5F2B-7AD9-38E7-7746-40386B56F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6" y="701326"/>
            <a:ext cx="11029665" cy="223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549E6-7AA4-F88B-2B41-3867DDB3B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57" y="1593926"/>
            <a:ext cx="784985" cy="55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E476AF11-2440-4873-0B7E-01CC75BE04BA}"/>
              </a:ext>
            </a:extLst>
          </p:cNvPr>
          <p:cNvSpPr/>
          <p:nvPr/>
        </p:nvSpPr>
        <p:spPr>
          <a:xfrm>
            <a:off x="8054032" y="2422807"/>
            <a:ext cx="1228838" cy="351375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435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Day of the Lord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D9B797-4154-1F6F-ED9C-C77993F7BCB8}"/>
              </a:ext>
            </a:extLst>
          </p:cNvPr>
          <p:cNvSpPr txBox="1"/>
          <p:nvPr/>
        </p:nvSpPr>
        <p:spPr>
          <a:xfrm>
            <a:off x="8514453" y="2816286"/>
            <a:ext cx="294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071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E3279E-89B5-67F6-F196-78E41F2760D5}"/>
              </a:ext>
            </a:extLst>
          </p:cNvPr>
          <p:cNvSpPr txBox="1"/>
          <p:nvPr/>
        </p:nvSpPr>
        <p:spPr>
          <a:xfrm>
            <a:off x="327546" y="321018"/>
            <a:ext cx="11573302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recent Locust Invasion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7A8FB-1985-31A2-2D40-6826B9688D8D}"/>
              </a:ext>
            </a:extLst>
          </p:cNvPr>
          <p:cNvSpPr txBox="1"/>
          <p:nvPr/>
        </p:nvSpPr>
        <p:spPr>
          <a:xfrm>
            <a:off x="343466" y="2343163"/>
            <a:ext cx="11573302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future “Day of the Lord”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453E77-AF10-3747-480A-A1F9F9AFAE59}"/>
              </a:ext>
            </a:extLst>
          </p:cNvPr>
          <p:cNvSpPr txBox="1"/>
          <p:nvPr/>
        </p:nvSpPr>
        <p:spPr>
          <a:xfrm>
            <a:off x="359386" y="4324366"/>
            <a:ext cx="11573302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subsequent Day of Judgment upon the enemies of God’s people</a:t>
            </a:r>
          </a:p>
        </p:txBody>
      </p:sp>
      <p:pic>
        <p:nvPicPr>
          <p:cNvPr id="1026" name="Picture 2" descr="Image result for locust">
            <a:extLst>
              <a:ext uri="{FF2B5EF4-FFF2-40B4-BE49-F238E27FC236}">
                <a16:creationId xmlns:a16="http://schemas.microsoft.com/office/drawing/2014/main" id="{F73C141F-9486-F84F-D7EF-73C98CD4A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7" r="14011"/>
          <a:stretch/>
        </p:blipFill>
        <p:spPr bwMode="auto">
          <a:xfrm>
            <a:off x="8442000" y="409431"/>
            <a:ext cx="2326090" cy="128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locust">
            <a:extLst>
              <a:ext uri="{FF2B5EF4-FFF2-40B4-BE49-F238E27FC236}">
                <a16:creationId xmlns:a16="http://schemas.microsoft.com/office/drawing/2014/main" id="{7B8CE049-DC58-3659-95AE-3DCFFCFE9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7" r="14011"/>
          <a:stretch/>
        </p:blipFill>
        <p:spPr bwMode="auto">
          <a:xfrm flipH="1">
            <a:off x="8274146" y="2332018"/>
            <a:ext cx="2322576" cy="11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ilitary history of the Neo-Assyrian Empire - Wikipedia">
            <a:extLst>
              <a:ext uri="{FF2B5EF4-FFF2-40B4-BE49-F238E27FC236}">
                <a16:creationId xmlns:a16="http://schemas.microsoft.com/office/drawing/2014/main" id="{A6C2DC4E-CD27-44DB-10B6-C5A2F0D87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4065" y="2147721"/>
            <a:ext cx="2896869" cy="184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846DC1-61BC-42BE-D5C0-04DFE06B5373}"/>
              </a:ext>
            </a:extLst>
          </p:cNvPr>
          <p:cNvSpPr txBox="1"/>
          <p:nvPr/>
        </p:nvSpPr>
        <p:spPr>
          <a:xfrm rot="20567784">
            <a:off x="2749575" y="4371613"/>
            <a:ext cx="59406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army is coming and it’s going to be like a locust invasion</a:t>
            </a:r>
          </a:p>
        </p:txBody>
      </p:sp>
    </p:spTree>
    <p:extLst>
      <p:ext uri="{BB962C8B-B14F-4D97-AF65-F5344CB8AC3E}">
        <p14:creationId xmlns:p14="http://schemas.microsoft.com/office/powerpoint/2010/main" val="114679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2BC5F2B-7AD9-38E7-7746-40386B56F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6" y="701326"/>
            <a:ext cx="11029665" cy="223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549E6-7AA4-F88B-2B41-3867DDB3B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57" y="1593926"/>
            <a:ext cx="784985" cy="55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B15F27-0D90-CCE8-E485-362888C94534}"/>
              </a:ext>
            </a:extLst>
          </p:cNvPr>
          <p:cNvSpPr txBox="1"/>
          <p:nvPr/>
        </p:nvSpPr>
        <p:spPr>
          <a:xfrm rot="18123885">
            <a:off x="6812924" y="3013655"/>
            <a:ext cx="141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Isaiah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9B05452-E5D5-5D0F-9789-CB81158B3B08}"/>
              </a:ext>
            </a:extLst>
          </p:cNvPr>
          <p:cNvCxnSpPr>
            <a:cxnSpLocks/>
          </p:cNvCxnSpPr>
          <p:nvPr/>
        </p:nvCxnSpPr>
        <p:spPr>
          <a:xfrm flipV="1">
            <a:off x="7714445" y="2305319"/>
            <a:ext cx="412123" cy="734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F670A27-7518-4A59-C74B-887C6515699B}"/>
              </a:ext>
            </a:extLst>
          </p:cNvPr>
          <p:cNvSpPr txBox="1"/>
          <p:nvPr/>
        </p:nvSpPr>
        <p:spPr>
          <a:xfrm rot="18123885">
            <a:off x="6167553" y="3748426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AEE594-E1FB-B193-B1BF-B9D3B4B68C3F}"/>
              </a:ext>
            </a:extLst>
          </p:cNvPr>
          <p:cNvCxnSpPr>
            <a:cxnSpLocks/>
          </p:cNvCxnSpPr>
          <p:nvPr/>
        </p:nvCxnSpPr>
        <p:spPr>
          <a:xfrm flipV="1">
            <a:off x="8330489" y="2341808"/>
            <a:ext cx="412123" cy="734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8107AC7-6A51-54ED-B87D-B057CF16D3D1}"/>
              </a:ext>
            </a:extLst>
          </p:cNvPr>
          <p:cNvSpPr txBox="1"/>
          <p:nvPr/>
        </p:nvSpPr>
        <p:spPr>
          <a:xfrm rot="18125118">
            <a:off x="6255559" y="3841446"/>
            <a:ext cx="376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Babylon, 539 B.C.</a:t>
            </a:r>
          </a:p>
        </p:txBody>
      </p:sp>
    </p:spTree>
    <p:extLst>
      <p:ext uri="{BB962C8B-B14F-4D97-AF65-F5344CB8AC3E}">
        <p14:creationId xmlns:p14="http://schemas.microsoft.com/office/powerpoint/2010/main" val="672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05F6D5-2B0A-4DAF-1FA8-390E35198925}"/>
              </a:ext>
            </a:extLst>
          </p:cNvPr>
          <p:cNvSpPr txBox="1"/>
          <p:nvPr/>
        </p:nvSpPr>
        <p:spPr>
          <a:xfrm>
            <a:off x="296214" y="695457"/>
            <a:ext cx="230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Isaiah 13:6, 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982E9-D3A5-52C5-1702-7893C0BC89F6}"/>
              </a:ext>
            </a:extLst>
          </p:cNvPr>
          <p:cNvSpPr txBox="1"/>
          <p:nvPr/>
        </p:nvSpPr>
        <p:spPr>
          <a:xfrm>
            <a:off x="3089501" y="696133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4DD5E3-3B6E-C94F-A206-5ADD5FBB907D}"/>
              </a:ext>
            </a:extLst>
          </p:cNvPr>
          <p:cNvSpPr txBox="1"/>
          <p:nvPr/>
        </p:nvSpPr>
        <p:spPr>
          <a:xfrm>
            <a:off x="3255137" y="1299469"/>
            <a:ext cx="78335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Isaiah 13:10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“For the stars of heaven and their constellations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Will not flash their light;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sun will be dark when it rises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moon will not shed its light.”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8D386-0807-79B1-8BA6-C92024756AEA}"/>
              </a:ext>
            </a:extLst>
          </p:cNvPr>
          <p:cNvSpPr txBox="1"/>
          <p:nvPr/>
        </p:nvSpPr>
        <p:spPr>
          <a:xfrm>
            <a:off x="7054050" y="706864"/>
            <a:ext cx="376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Babylon, 539 B.C.</a:t>
            </a:r>
          </a:p>
        </p:txBody>
      </p:sp>
    </p:spTree>
    <p:extLst>
      <p:ext uri="{BB962C8B-B14F-4D97-AF65-F5344CB8AC3E}">
        <p14:creationId xmlns:p14="http://schemas.microsoft.com/office/powerpoint/2010/main" val="386348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C9EF008-075A-2AE6-A876-501DB2C3DCE9}"/>
              </a:ext>
            </a:extLst>
          </p:cNvPr>
          <p:cNvSpPr/>
          <p:nvPr/>
        </p:nvSpPr>
        <p:spPr>
          <a:xfrm>
            <a:off x="7460369" y="3320802"/>
            <a:ext cx="1059753" cy="3972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05F6D5-2B0A-4DAF-1FA8-390E35198925}"/>
              </a:ext>
            </a:extLst>
          </p:cNvPr>
          <p:cNvSpPr txBox="1"/>
          <p:nvPr/>
        </p:nvSpPr>
        <p:spPr>
          <a:xfrm>
            <a:off x="296214" y="695457"/>
            <a:ext cx="230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Isaiah 13:6, 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982E9-D3A5-52C5-1702-7893C0BC89F6}"/>
              </a:ext>
            </a:extLst>
          </p:cNvPr>
          <p:cNvSpPr txBox="1"/>
          <p:nvPr/>
        </p:nvSpPr>
        <p:spPr>
          <a:xfrm>
            <a:off x="3089501" y="696133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4DD5E3-3B6E-C94F-A206-5ADD5FBB907D}"/>
              </a:ext>
            </a:extLst>
          </p:cNvPr>
          <p:cNvSpPr txBox="1"/>
          <p:nvPr/>
        </p:nvSpPr>
        <p:spPr>
          <a:xfrm>
            <a:off x="3216500" y="1994927"/>
            <a:ext cx="78335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Ezekiel 32:7-8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“And when I extinguish you,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 cover the heavens and darken their stars;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 cover the sun with a cloud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moon will not give its light.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All the shining lights in the heavens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 darken over you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will set darkness on your land,”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Declares the Lord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God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8D386-0807-79B1-8BA6-C92024756AEA}"/>
              </a:ext>
            </a:extLst>
          </p:cNvPr>
          <p:cNvSpPr txBox="1"/>
          <p:nvPr/>
        </p:nvSpPr>
        <p:spPr>
          <a:xfrm>
            <a:off x="7054050" y="706864"/>
            <a:ext cx="376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Babylon, 539 B.C.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D424C-8CA6-835C-5D12-6B2CEACB4690}"/>
              </a:ext>
            </a:extLst>
          </p:cNvPr>
          <p:cNvSpPr txBox="1"/>
          <p:nvPr/>
        </p:nvSpPr>
        <p:spPr>
          <a:xfrm>
            <a:off x="306945" y="1414527"/>
            <a:ext cx="230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Ezekiel 30:3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ED721-7B26-4D59-0D73-F427D4DC2C63}"/>
              </a:ext>
            </a:extLst>
          </p:cNvPr>
          <p:cNvSpPr txBox="1"/>
          <p:nvPr/>
        </p:nvSpPr>
        <p:spPr>
          <a:xfrm>
            <a:off x="3100232" y="1415203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5D43A1-AD1E-D571-3F18-948003D00FFC}"/>
              </a:ext>
            </a:extLst>
          </p:cNvPr>
          <p:cNvSpPr txBox="1"/>
          <p:nvPr/>
        </p:nvSpPr>
        <p:spPr>
          <a:xfrm>
            <a:off x="7064781" y="1425934"/>
            <a:ext cx="376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Egypt</a:t>
            </a:r>
          </a:p>
        </p:txBody>
      </p:sp>
    </p:spTree>
    <p:extLst>
      <p:ext uri="{BB962C8B-B14F-4D97-AF65-F5344CB8AC3E}">
        <p14:creationId xmlns:p14="http://schemas.microsoft.com/office/powerpoint/2010/main" val="327673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E65F23C-AC19-533C-E68E-14DAF0EDC9BB}"/>
              </a:ext>
            </a:extLst>
          </p:cNvPr>
          <p:cNvSpPr/>
          <p:nvPr/>
        </p:nvSpPr>
        <p:spPr>
          <a:xfrm>
            <a:off x="5025787" y="2932291"/>
            <a:ext cx="2498841" cy="3972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9EF008-075A-2AE6-A876-501DB2C3DCE9}"/>
              </a:ext>
            </a:extLst>
          </p:cNvPr>
          <p:cNvSpPr/>
          <p:nvPr/>
        </p:nvSpPr>
        <p:spPr>
          <a:xfrm>
            <a:off x="5182483" y="2483674"/>
            <a:ext cx="2498841" cy="3972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05F6D5-2B0A-4DAF-1FA8-390E35198925}"/>
              </a:ext>
            </a:extLst>
          </p:cNvPr>
          <p:cNvSpPr txBox="1"/>
          <p:nvPr/>
        </p:nvSpPr>
        <p:spPr>
          <a:xfrm>
            <a:off x="296214" y="695457"/>
            <a:ext cx="230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Isaiah 13:6, 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982E9-D3A5-52C5-1702-7893C0BC89F6}"/>
              </a:ext>
            </a:extLst>
          </p:cNvPr>
          <p:cNvSpPr txBox="1"/>
          <p:nvPr/>
        </p:nvSpPr>
        <p:spPr>
          <a:xfrm>
            <a:off x="3089501" y="696133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4DD5E3-3B6E-C94F-A206-5ADD5FBB907D}"/>
              </a:ext>
            </a:extLst>
          </p:cNvPr>
          <p:cNvSpPr txBox="1"/>
          <p:nvPr/>
        </p:nvSpPr>
        <p:spPr>
          <a:xfrm>
            <a:off x="3216500" y="1994927"/>
            <a:ext cx="78335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Ezekiel 30:3-4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Indeed, the day of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is near;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It will be a day of clouds,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time of doom for the nations.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sword will come upon Egypt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8D386-0807-79B1-8BA6-C92024756AEA}"/>
              </a:ext>
            </a:extLst>
          </p:cNvPr>
          <p:cNvSpPr txBox="1"/>
          <p:nvPr/>
        </p:nvSpPr>
        <p:spPr>
          <a:xfrm>
            <a:off x="7054050" y="706864"/>
            <a:ext cx="376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Babylon, 539 B.C.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D424C-8CA6-835C-5D12-6B2CEACB4690}"/>
              </a:ext>
            </a:extLst>
          </p:cNvPr>
          <p:cNvSpPr txBox="1"/>
          <p:nvPr/>
        </p:nvSpPr>
        <p:spPr>
          <a:xfrm>
            <a:off x="306945" y="1414527"/>
            <a:ext cx="230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Ezekiel 30:3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ED721-7B26-4D59-0D73-F427D4DC2C63}"/>
              </a:ext>
            </a:extLst>
          </p:cNvPr>
          <p:cNvSpPr txBox="1"/>
          <p:nvPr/>
        </p:nvSpPr>
        <p:spPr>
          <a:xfrm>
            <a:off x="3100232" y="1415203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5D43A1-AD1E-D571-3F18-948003D00FFC}"/>
              </a:ext>
            </a:extLst>
          </p:cNvPr>
          <p:cNvSpPr txBox="1"/>
          <p:nvPr/>
        </p:nvSpPr>
        <p:spPr>
          <a:xfrm>
            <a:off x="7064781" y="1425934"/>
            <a:ext cx="376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Egypt</a:t>
            </a:r>
          </a:p>
        </p:txBody>
      </p:sp>
    </p:spTree>
    <p:extLst>
      <p:ext uri="{BB962C8B-B14F-4D97-AF65-F5344CB8AC3E}">
        <p14:creationId xmlns:p14="http://schemas.microsoft.com/office/powerpoint/2010/main" val="397847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0B24CCE-9C7A-98F7-EE6B-4A883B86C817}"/>
              </a:ext>
            </a:extLst>
          </p:cNvPr>
          <p:cNvSpPr/>
          <p:nvPr/>
        </p:nvSpPr>
        <p:spPr>
          <a:xfrm>
            <a:off x="4752305" y="4130025"/>
            <a:ext cx="4101776" cy="3972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05F6D5-2B0A-4DAF-1FA8-390E35198925}"/>
              </a:ext>
            </a:extLst>
          </p:cNvPr>
          <p:cNvSpPr txBox="1"/>
          <p:nvPr/>
        </p:nvSpPr>
        <p:spPr>
          <a:xfrm>
            <a:off x="296214" y="695457"/>
            <a:ext cx="230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Isaiah 13:6, 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982E9-D3A5-52C5-1702-7893C0BC89F6}"/>
              </a:ext>
            </a:extLst>
          </p:cNvPr>
          <p:cNvSpPr txBox="1"/>
          <p:nvPr/>
        </p:nvSpPr>
        <p:spPr>
          <a:xfrm>
            <a:off x="3089501" y="696133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4DD5E3-3B6E-C94F-A206-5ADD5FBB907D}"/>
              </a:ext>
            </a:extLst>
          </p:cNvPr>
          <p:cNvSpPr txBox="1"/>
          <p:nvPr/>
        </p:nvSpPr>
        <p:spPr>
          <a:xfrm>
            <a:off x="3242258" y="2806295"/>
            <a:ext cx="78335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Zephaniah 30:15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day of destruction and desolation,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day of darkness and gloom,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day of clouds and thick darkness,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8D386-0807-79B1-8BA6-C92024756AEA}"/>
              </a:ext>
            </a:extLst>
          </p:cNvPr>
          <p:cNvSpPr txBox="1"/>
          <p:nvPr/>
        </p:nvSpPr>
        <p:spPr>
          <a:xfrm>
            <a:off x="7054050" y="706864"/>
            <a:ext cx="376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Babylon, 539 B.C.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D424C-8CA6-835C-5D12-6B2CEACB4690}"/>
              </a:ext>
            </a:extLst>
          </p:cNvPr>
          <p:cNvSpPr txBox="1"/>
          <p:nvPr/>
        </p:nvSpPr>
        <p:spPr>
          <a:xfrm>
            <a:off x="306945" y="1414527"/>
            <a:ext cx="230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Ezekiel 30:3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ED721-7B26-4D59-0D73-F427D4DC2C63}"/>
              </a:ext>
            </a:extLst>
          </p:cNvPr>
          <p:cNvSpPr txBox="1"/>
          <p:nvPr/>
        </p:nvSpPr>
        <p:spPr>
          <a:xfrm>
            <a:off x="3100232" y="1415203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5D43A1-AD1E-D571-3F18-948003D00FFC}"/>
              </a:ext>
            </a:extLst>
          </p:cNvPr>
          <p:cNvSpPr txBox="1"/>
          <p:nvPr/>
        </p:nvSpPr>
        <p:spPr>
          <a:xfrm>
            <a:off x="7064781" y="1425934"/>
            <a:ext cx="376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Egypt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108E94-897B-6304-4AEB-4C9CD7766C99}"/>
              </a:ext>
            </a:extLst>
          </p:cNvPr>
          <p:cNvSpPr txBox="1"/>
          <p:nvPr/>
        </p:nvSpPr>
        <p:spPr>
          <a:xfrm>
            <a:off x="304796" y="2185111"/>
            <a:ext cx="291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Zephaniah 2:7, 14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B4191D-9021-FE85-D322-BDB19F91C35D}"/>
              </a:ext>
            </a:extLst>
          </p:cNvPr>
          <p:cNvSpPr txBox="1"/>
          <p:nvPr/>
        </p:nvSpPr>
        <p:spPr>
          <a:xfrm>
            <a:off x="3098084" y="2185787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B4FCB6-D845-7749-A85A-87118C9A917D}"/>
              </a:ext>
            </a:extLst>
          </p:cNvPr>
          <p:cNvSpPr txBox="1"/>
          <p:nvPr/>
        </p:nvSpPr>
        <p:spPr>
          <a:xfrm>
            <a:off x="7062633" y="2196518"/>
            <a:ext cx="376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Judah, 586 B.C.</a:t>
            </a:r>
          </a:p>
        </p:txBody>
      </p:sp>
    </p:spTree>
    <p:extLst>
      <p:ext uri="{BB962C8B-B14F-4D97-AF65-F5344CB8AC3E}">
        <p14:creationId xmlns:p14="http://schemas.microsoft.com/office/powerpoint/2010/main" val="40123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  <p:bldP spid="1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CBA4717-897C-A1EE-7902-DA08D068567F}"/>
              </a:ext>
            </a:extLst>
          </p:cNvPr>
          <p:cNvSpPr/>
          <p:nvPr/>
        </p:nvSpPr>
        <p:spPr>
          <a:xfrm>
            <a:off x="3561769" y="5817157"/>
            <a:ext cx="4963149" cy="3972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606C6B-E0FE-FCEC-AE13-50ADBD9D7EBF}"/>
              </a:ext>
            </a:extLst>
          </p:cNvPr>
          <p:cNvSpPr/>
          <p:nvPr/>
        </p:nvSpPr>
        <p:spPr>
          <a:xfrm>
            <a:off x="8140330" y="5402890"/>
            <a:ext cx="3757767" cy="3972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B24CCE-9C7A-98F7-EE6B-4A883B86C817}"/>
              </a:ext>
            </a:extLst>
          </p:cNvPr>
          <p:cNvSpPr/>
          <p:nvPr/>
        </p:nvSpPr>
        <p:spPr>
          <a:xfrm>
            <a:off x="4101628" y="4928516"/>
            <a:ext cx="3728887" cy="3972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05F6D5-2B0A-4DAF-1FA8-390E35198925}"/>
              </a:ext>
            </a:extLst>
          </p:cNvPr>
          <p:cNvSpPr txBox="1"/>
          <p:nvPr/>
        </p:nvSpPr>
        <p:spPr>
          <a:xfrm>
            <a:off x="296214" y="695457"/>
            <a:ext cx="230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Isaiah 13:6, 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982E9-D3A5-52C5-1702-7893C0BC89F6}"/>
              </a:ext>
            </a:extLst>
          </p:cNvPr>
          <p:cNvSpPr txBox="1"/>
          <p:nvPr/>
        </p:nvSpPr>
        <p:spPr>
          <a:xfrm>
            <a:off x="3089501" y="696133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4DD5E3-3B6E-C94F-A206-5ADD5FBB907D}"/>
              </a:ext>
            </a:extLst>
          </p:cNvPr>
          <p:cNvSpPr txBox="1"/>
          <p:nvPr/>
        </p:nvSpPr>
        <p:spPr>
          <a:xfrm>
            <a:off x="2601533" y="3617660"/>
            <a:ext cx="95561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Amos 5:18-20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Woe to you who are longing for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day of the </a:t>
            </a:r>
            <a:r>
              <a:rPr kumimoji="0" lang="en-US" sz="2800" b="1" i="0" u="sng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what purpose will 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day of the </a:t>
            </a:r>
            <a:r>
              <a:rPr kumimoji="0" lang="en-US" sz="2800" b="1" i="0" u="sng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be to you?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It will be darkness and not light;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Will 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day of the </a:t>
            </a:r>
            <a:r>
              <a:rPr kumimoji="0" lang="en-US" sz="2800" b="1" i="0" u="sng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not be darkness instead of light,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Even gloom with no brightness in it?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8D386-0807-79B1-8BA6-C92024756AEA}"/>
              </a:ext>
            </a:extLst>
          </p:cNvPr>
          <p:cNvSpPr txBox="1"/>
          <p:nvPr/>
        </p:nvSpPr>
        <p:spPr>
          <a:xfrm>
            <a:off x="7054050" y="706864"/>
            <a:ext cx="376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Babylon, 539 B.C.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D424C-8CA6-835C-5D12-6B2CEACB4690}"/>
              </a:ext>
            </a:extLst>
          </p:cNvPr>
          <p:cNvSpPr txBox="1"/>
          <p:nvPr/>
        </p:nvSpPr>
        <p:spPr>
          <a:xfrm>
            <a:off x="306945" y="1414527"/>
            <a:ext cx="230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Ezekiel 30:3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ED721-7B26-4D59-0D73-F427D4DC2C63}"/>
              </a:ext>
            </a:extLst>
          </p:cNvPr>
          <p:cNvSpPr txBox="1"/>
          <p:nvPr/>
        </p:nvSpPr>
        <p:spPr>
          <a:xfrm>
            <a:off x="3100232" y="1415203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5D43A1-AD1E-D571-3F18-948003D00FFC}"/>
              </a:ext>
            </a:extLst>
          </p:cNvPr>
          <p:cNvSpPr txBox="1"/>
          <p:nvPr/>
        </p:nvSpPr>
        <p:spPr>
          <a:xfrm>
            <a:off x="7064781" y="1425934"/>
            <a:ext cx="376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Egypt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108E94-897B-6304-4AEB-4C9CD7766C99}"/>
              </a:ext>
            </a:extLst>
          </p:cNvPr>
          <p:cNvSpPr txBox="1"/>
          <p:nvPr/>
        </p:nvSpPr>
        <p:spPr>
          <a:xfrm>
            <a:off x="304796" y="2185111"/>
            <a:ext cx="291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Zephaniah 2:7, 14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B4191D-9021-FE85-D322-BDB19F91C35D}"/>
              </a:ext>
            </a:extLst>
          </p:cNvPr>
          <p:cNvSpPr txBox="1"/>
          <p:nvPr/>
        </p:nvSpPr>
        <p:spPr>
          <a:xfrm>
            <a:off x="3098084" y="2185787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B4FCB6-D845-7749-A85A-87118C9A917D}"/>
              </a:ext>
            </a:extLst>
          </p:cNvPr>
          <p:cNvSpPr txBox="1"/>
          <p:nvPr/>
        </p:nvSpPr>
        <p:spPr>
          <a:xfrm>
            <a:off x="7062633" y="2196518"/>
            <a:ext cx="376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Judah, 586 B.C.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64264F-24F4-5F57-8B21-DB30C3EB7CE9}"/>
              </a:ext>
            </a:extLst>
          </p:cNvPr>
          <p:cNvSpPr txBox="1"/>
          <p:nvPr/>
        </p:nvSpPr>
        <p:spPr>
          <a:xfrm>
            <a:off x="302648" y="2917060"/>
            <a:ext cx="291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2:7, 14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745487-8008-66AD-480E-2A6A68FC1EF7}"/>
              </a:ext>
            </a:extLst>
          </p:cNvPr>
          <p:cNvSpPr txBox="1"/>
          <p:nvPr/>
        </p:nvSpPr>
        <p:spPr>
          <a:xfrm>
            <a:off x="3095936" y="2917736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CEDBF7-E788-7B33-E38D-A1B51BF66FDF}"/>
              </a:ext>
            </a:extLst>
          </p:cNvPr>
          <p:cNvSpPr txBox="1"/>
          <p:nvPr/>
        </p:nvSpPr>
        <p:spPr>
          <a:xfrm>
            <a:off x="7060486" y="2928467"/>
            <a:ext cx="3757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Israel &amp; Judah, 722 B.C., 586 B.C.</a:t>
            </a:r>
          </a:p>
        </p:txBody>
      </p:sp>
    </p:spTree>
    <p:extLst>
      <p:ext uri="{BB962C8B-B14F-4D97-AF65-F5344CB8AC3E}">
        <p14:creationId xmlns:p14="http://schemas.microsoft.com/office/powerpoint/2010/main" val="382214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6" grpId="0" animBg="1"/>
      <p:bldP spid="7" grpId="0"/>
      <p:bldP spid="1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05F6D5-2B0A-4DAF-1FA8-390E35198925}"/>
              </a:ext>
            </a:extLst>
          </p:cNvPr>
          <p:cNvSpPr txBox="1"/>
          <p:nvPr/>
        </p:nvSpPr>
        <p:spPr>
          <a:xfrm>
            <a:off x="296214" y="695457"/>
            <a:ext cx="230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Isaiah 13:6, 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982E9-D3A5-52C5-1702-7893C0BC89F6}"/>
              </a:ext>
            </a:extLst>
          </p:cNvPr>
          <p:cNvSpPr txBox="1"/>
          <p:nvPr/>
        </p:nvSpPr>
        <p:spPr>
          <a:xfrm>
            <a:off x="3089501" y="696133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8D386-0807-79B1-8BA6-C92024756AEA}"/>
              </a:ext>
            </a:extLst>
          </p:cNvPr>
          <p:cNvSpPr txBox="1"/>
          <p:nvPr/>
        </p:nvSpPr>
        <p:spPr>
          <a:xfrm>
            <a:off x="7054050" y="706864"/>
            <a:ext cx="376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Babylon, 539 B.C.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D424C-8CA6-835C-5D12-6B2CEACB4690}"/>
              </a:ext>
            </a:extLst>
          </p:cNvPr>
          <p:cNvSpPr txBox="1"/>
          <p:nvPr/>
        </p:nvSpPr>
        <p:spPr>
          <a:xfrm>
            <a:off x="306945" y="1414527"/>
            <a:ext cx="230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Ezekiel 30:3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ED721-7B26-4D59-0D73-F427D4DC2C63}"/>
              </a:ext>
            </a:extLst>
          </p:cNvPr>
          <p:cNvSpPr txBox="1"/>
          <p:nvPr/>
        </p:nvSpPr>
        <p:spPr>
          <a:xfrm>
            <a:off x="3100232" y="1415203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5D43A1-AD1E-D571-3F18-948003D00FFC}"/>
              </a:ext>
            </a:extLst>
          </p:cNvPr>
          <p:cNvSpPr txBox="1"/>
          <p:nvPr/>
        </p:nvSpPr>
        <p:spPr>
          <a:xfrm>
            <a:off x="7064781" y="1425934"/>
            <a:ext cx="376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Egypt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108E94-897B-6304-4AEB-4C9CD7766C99}"/>
              </a:ext>
            </a:extLst>
          </p:cNvPr>
          <p:cNvSpPr txBox="1"/>
          <p:nvPr/>
        </p:nvSpPr>
        <p:spPr>
          <a:xfrm>
            <a:off x="304796" y="2185111"/>
            <a:ext cx="291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Zephaniah 2:7, 14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B4191D-9021-FE85-D322-BDB19F91C35D}"/>
              </a:ext>
            </a:extLst>
          </p:cNvPr>
          <p:cNvSpPr txBox="1"/>
          <p:nvPr/>
        </p:nvSpPr>
        <p:spPr>
          <a:xfrm>
            <a:off x="3098084" y="2185787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B4FCB6-D845-7749-A85A-87118C9A917D}"/>
              </a:ext>
            </a:extLst>
          </p:cNvPr>
          <p:cNvSpPr txBox="1"/>
          <p:nvPr/>
        </p:nvSpPr>
        <p:spPr>
          <a:xfrm>
            <a:off x="7062633" y="2196518"/>
            <a:ext cx="376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Judah, 586 B.C.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64264F-24F4-5F57-8B21-DB30C3EB7CE9}"/>
              </a:ext>
            </a:extLst>
          </p:cNvPr>
          <p:cNvSpPr txBox="1"/>
          <p:nvPr/>
        </p:nvSpPr>
        <p:spPr>
          <a:xfrm>
            <a:off x="302648" y="2917060"/>
            <a:ext cx="291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2:7, 14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745487-8008-66AD-480E-2A6A68FC1EF7}"/>
              </a:ext>
            </a:extLst>
          </p:cNvPr>
          <p:cNvSpPr txBox="1"/>
          <p:nvPr/>
        </p:nvSpPr>
        <p:spPr>
          <a:xfrm>
            <a:off x="3095936" y="2917736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CEDBF7-E788-7B33-E38D-A1B51BF66FDF}"/>
              </a:ext>
            </a:extLst>
          </p:cNvPr>
          <p:cNvSpPr txBox="1"/>
          <p:nvPr/>
        </p:nvSpPr>
        <p:spPr>
          <a:xfrm>
            <a:off x="7060486" y="2928467"/>
            <a:ext cx="3757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Israel &amp; Judah, 722 B.C., 586 B.C.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309C48-25AF-956D-61A2-920B9EA5E37E}"/>
              </a:ext>
            </a:extLst>
          </p:cNvPr>
          <p:cNvSpPr txBox="1"/>
          <p:nvPr/>
        </p:nvSpPr>
        <p:spPr>
          <a:xfrm>
            <a:off x="300500" y="3855071"/>
            <a:ext cx="2911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Joel 1:15, 	2:1,11,15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21025B-9B99-B4D9-BAC6-4AC51F4DE23C}"/>
              </a:ext>
            </a:extLst>
          </p:cNvPr>
          <p:cNvSpPr txBox="1"/>
          <p:nvPr/>
        </p:nvSpPr>
        <p:spPr>
          <a:xfrm>
            <a:off x="3093788" y="3855747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A81BE8-EB08-770F-E3AD-0535AF903480}"/>
              </a:ext>
            </a:extLst>
          </p:cNvPr>
          <p:cNvSpPr txBox="1"/>
          <p:nvPr/>
        </p:nvSpPr>
        <p:spPr>
          <a:xfrm>
            <a:off x="7058338" y="3866478"/>
            <a:ext cx="3757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“Zion”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9E7A33-7201-EBF4-17DC-61F806A676A9}"/>
              </a:ext>
            </a:extLst>
          </p:cNvPr>
          <p:cNvSpPr txBox="1"/>
          <p:nvPr/>
        </p:nvSpPr>
        <p:spPr>
          <a:xfrm>
            <a:off x="3197179" y="4261710"/>
            <a:ext cx="683546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Joel 2:2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day of darkness and gloom,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day of clouds and thick darkness.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Joel 2:10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sun and the moon become dark,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stars lose their brightness.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1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05F6D5-2B0A-4DAF-1FA8-390E35198925}"/>
              </a:ext>
            </a:extLst>
          </p:cNvPr>
          <p:cNvSpPr txBox="1"/>
          <p:nvPr/>
        </p:nvSpPr>
        <p:spPr>
          <a:xfrm>
            <a:off x="296214" y="695457"/>
            <a:ext cx="230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Isaiah 13:6, 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982E9-D3A5-52C5-1702-7893C0BC89F6}"/>
              </a:ext>
            </a:extLst>
          </p:cNvPr>
          <p:cNvSpPr txBox="1"/>
          <p:nvPr/>
        </p:nvSpPr>
        <p:spPr>
          <a:xfrm>
            <a:off x="3089501" y="696133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8D386-0807-79B1-8BA6-C92024756AEA}"/>
              </a:ext>
            </a:extLst>
          </p:cNvPr>
          <p:cNvSpPr txBox="1"/>
          <p:nvPr/>
        </p:nvSpPr>
        <p:spPr>
          <a:xfrm>
            <a:off x="7054050" y="706864"/>
            <a:ext cx="376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Babylon, 539 B.C.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D424C-8CA6-835C-5D12-6B2CEACB4690}"/>
              </a:ext>
            </a:extLst>
          </p:cNvPr>
          <p:cNvSpPr txBox="1"/>
          <p:nvPr/>
        </p:nvSpPr>
        <p:spPr>
          <a:xfrm>
            <a:off x="306945" y="1414527"/>
            <a:ext cx="230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Ezekiel 30:3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ED721-7B26-4D59-0D73-F427D4DC2C63}"/>
              </a:ext>
            </a:extLst>
          </p:cNvPr>
          <p:cNvSpPr txBox="1"/>
          <p:nvPr/>
        </p:nvSpPr>
        <p:spPr>
          <a:xfrm>
            <a:off x="3100232" y="1415203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5D43A1-AD1E-D571-3F18-948003D00FFC}"/>
              </a:ext>
            </a:extLst>
          </p:cNvPr>
          <p:cNvSpPr txBox="1"/>
          <p:nvPr/>
        </p:nvSpPr>
        <p:spPr>
          <a:xfrm>
            <a:off x="7064781" y="1425934"/>
            <a:ext cx="376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Egypt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108E94-897B-6304-4AEB-4C9CD7766C99}"/>
              </a:ext>
            </a:extLst>
          </p:cNvPr>
          <p:cNvSpPr txBox="1"/>
          <p:nvPr/>
        </p:nvSpPr>
        <p:spPr>
          <a:xfrm>
            <a:off x="304796" y="2185111"/>
            <a:ext cx="291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Zephaniah 2:7, 14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B4191D-9021-FE85-D322-BDB19F91C35D}"/>
              </a:ext>
            </a:extLst>
          </p:cNvPr>
          <p:cNvSpPr txBox="1"/>
          <p:nvPr/>
        </p:nvSpPr>
        <p:spPr>
          <a:xfrm>
            <a:off x="3098084" y="2185787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B4FCB6-D845-7749-A85A-87118C9A917D}"/>
              </a:ext>
            </a:extLst>
          </p:cNvPr>
          <p:cNvSpPr txBox="1"/>
          <p:nvPr/>
        </p:nvSpPr>
        <p:spPr>
          <a:xfrm>
            <a:off x="7062633" y="2196518"/>
            <a:ext cx="376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Judah, 586 B.C.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64264F-24F4-5F57-8B21-DB30C3EB7CE9}"/>
              </a:ext>
            </a:extLst>
          </p:cNvPr>
          <p:cNvSpPr txBox="1"/>
          <p:nvPr/>
        </p:nvSpPr>
        <p:spPr>
          <a:xfrm>
            <a:off x="302648" y="2917060"/>
            <a:ext cx="291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2:7, 14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745487-8008-66AD-480E-2A6A68FC1EF7}"/>
              </a:ext>
            </a:extLst>
          </p:cNvPr>
          <p:cNvSpPr txBox="1"/>
          <p:nvPr/>
        </p:nvSpPr>
        <p:spPr>
          <a:xfrm>
            <a:off x="3095936" y="2917736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CEDBF7-E788-7B33-E38D-A1B51BF66FDF}"/>
              </a:ext>
            </a:extLst>
          </p:cNvPr>
          <p:cNvSpPr txBox="1"/>
          <p:nvPr/>
        </p:nvSpPr>
        <p:spPr>
          <a:xfrm>
            <a:off x="7060486" y="2928467"/>
            <a:ext cx="3757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Israel &amp; Judah, 722 B.C., 586 B.C.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309C48-25AF-956D-61A2-920B9EA5E37E}"/>
              </a:ext>
            </a:extLst>
          </p:cNvPr>
          <p:cNvSpPr txBox="1"/>
          <p:nvPr/>
        </p:nvSpPr>
        <p:spPr>
          <a:xfrm>
            <a:off x="300500" y="3855071"/>
            <a:ext cx="2911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Joel 1:15, 	2:1,11,15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21025B-9B99-B4D9-BAC6-4AC51F4DE23C}"/>
              </a:ext>
            </a:extLst>
          </p:cNvPr>
          <p:cNvSpPr txBox="1"/>
          <p:nvPr/>
        </p:nvSpPr>
        <p:spPr>
          <a:xfrm>
            <a:off x="3093788" y="3855747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A81BE8-EB08-770F-E3AD-0535AF903480}"/>
              </a:ext>
            </a:extLst>
          </p:cNvPr>
          <p:cNvSpPr txBox="1"/>
          <p:nvPr/>
        </p:nvSpPr>
        <p:spPr>
          <a:xfrm>
            <a:off x="7058338" y="3866478"/>
            <a:ext cx="3757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“Zion”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40A79D-3FF1-E934-4CD2-0A2F6216C1B6}"/>
              </a:ext>
            </a:extLst>
          </p:cNvPr>
          <p:cNvSpPr txBox="1"/>
          <p:nvPr/>
        </p:nvSpPr>
        <p:spPr>
          <a:xfrm>
            <a:off x="2846230" y="4765182"/>
            <a:ext cx="84099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POINT: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Sun, Moon, Stars Going Dark does not necessarily mean “End of the World”</a:t>
            </a:r>
          </a:p>
        </p:txBody>
      </p:sp>
    </p:spTree>
    <p:extLst>
      <p:ext uri="{BB962C8B-B14F-4D97-AF65-F5344CB8AC3E}">
        <p14:creationId xmlns:p14="http://schemas.microsoft.com/office/powerpoint/2010/main" val="14579102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037E05-E88B-192D-AD04-33B3A5C5C5C7}"/>
              </a:ext>
            </a:extLst>
          </p:cNvPr>
          <p:cNvSpPr/>
          <p:nvPr/>
        </p:nvSpPr>
        <p:spPr>
          <a:xfrm>
            <a:off x="192024" y="4727448"/>
            <a:ext cx="10762488" cy="7982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05F6D5-2B0A-4DAF-1FA8-390E35198925}"/>
              </a:ext>
            </a:extLst>
          </p:cNvPr>
          <p:cNvSpPr txBox="1"/>
          <p:nvPr/>
        </p:nvSpPr>
        <p:spPr>
          <a:xfrm>
            <a:off x="296214" y="695457"/>
            <a:ext cx="230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Isaiah 13:6, 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982E9-D3A5-52C5-1702-7893C0BC89F6}"/>
              </a:ext>
            </a:extLst>
          </p:cNvPr>
          <p:cNvSpPr txBox="1"/>
          <p:nvPr/>
        </p:nvSpPr>
        <p:spPr>
          <a:xfrm>
            <a:off x="3089501" y="696133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8D386-0807-79B1-8BA6-C92024756AEA}"/>
              </a:ext>
            </a:extLst>
          </p:cNvPr>
          <p:cNvSpPr txBox="1"/>
          <p:nvPr/>
        </p:nvSpPr>
        <p:spPr>
          <a:xfrm>
            <a:off x="7054050" y="706864"/>
            <a:ext cx="376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Babylon, 539 B.C.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D424C-8CA6-835C-5D12-6B2CEACB4690}"/>
              </a:ext>
            </a:extLst>
          </p:cNvPr>
          <p:cNvSpPr txBox="1"/>
          <p:nvPr/>
        </p:nvSpPr>
        <p:spPr>
          <a:xfrm>
            <a:off x="306945" y="1414527"/>
            <a:ext cx="230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Ezekiel 30:3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ED721-7B26-4D59-0D73-F427D4DC2C63}"/>
              </a:ext>
            </a:extLst>
          </p:cNvPr>
          <p:cNvSpPr txBox="1"/>
          <p:nvPr/>
        </p:nvSpPr>
        <p:spPr>
          <a:xfrm>
            <a:off x="3100232" y="1415203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5D43A1-AD1E-D571-3F18-948003D00FFC}"/>
              </a:ext>
            </a:extLst>
          </p:cNvPr>
          <p:cNvSpPr txBox="1"/>
          <p:nvPr/>
        </p:nvSpPr>
        <p:spPr>
          <a:xfrm>
            <a:off x="7064781" y="1425934"/>
            <a:ext cx="376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Egypt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108E94-897B-6304-4AEB-4C9CD7766C99}"/>
              </a:ext>
            </a:extLst>
          </p:cNvPr>
          <p:cNvSpPr txBox="1"/>
          <p:nvPr/>
        </p:nvSpPr>
        <p:spPr>
          <a:xfrm>
            <a:off x="304796" y="2185111"/>
            <a:ext cx="291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Zephaniah 2:7, 14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B4191D-9021-FE85-D322-BDB19F91C35D}"/>
              </a:ext>
            </a:extLst>
          </p:cNvPr>
          <p:cNvSpPr txBox="1"/>
          <p:nvPr/>
        </p:nvSpPr>
        <p:spPr>
          <a:xfrm>
            <a:off x="3098084" y="2185787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B4FCB6-D845-7749-A85A-87118C9A917D}"/>
              </a:ext>
            </a:extLst>
          </p:cNvPr>
          <p:cNvSpPr txBox="1"/>
          <p:nvPr/>
        </p:nvSpPr>
        <p:spPr>
          <a:xfrm>
            <a:off x="7062633" y="2196518"/>
            <a:ext cx="376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Judah, 586 B.C.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64264F-24F4-5F57-8B21-DB30C3EB7CE9}"/>
              </a:ext>
            </a:extLst>
          </p:cNvPr>
          <p:cNvSpPr txBox="1"/>
          <p:nvPr/>
        </p:nvSpPr>
        <p:spPr>
          <a:xfrm>
            <a:off x="302648" y="2917060"/>
            <a:ext cx="291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2:7, 14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745487-8008-66AD-480E-2A6A68FC1EF7}"/>
              </a:ext>
            </a:extLst>
          </p:cNvPr>
          <p:cNvSpPr txBox="1"/>
          <p:nvPr/>
        </p:nvSpPr>
        <p:spPr>
          <a:xfrm>
            <a:off x="3095936" y="2917736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CEDBF7-E788-7B33-E38D-A1B51BF66FDF}"/>
              </a:ext>
            </a:extLst>
          </p:cNvPr>
          <p:cNvSpPr txBox="1"/>
          <p:nvPr/>
        </p:nvSpPr>
        <p:spPr>
          <a:xfrm>
            <a:off x="7060486" y="2928467"/>
            <a:ext cx="3757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Israel &amp; Judah, 722 B.C., 586 B.C.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309C48-25AF-956D-61A2-920B9EA5E37E}"/>
              </a:ext>
            </a:extLst>
          </p:cNvPr>
          <p:cNvSpPr txBox="1"/>
          <p:nvPr/>
        </p:nvSpPr>
        <p:spPr>
          <a:xfrm>
            <a:off x="300500" y="3855071"/>
            <a:ext cx="2911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Joel 1:15, 	2:1,11,15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21025B-9B99-B4D9-BAC6-4AC51F4DE23C}"/>
              </a:ext>
            </a:extLst>
          </p:cNvPr>
          <p:cNvSpPr txBox="1"/>
          <p:nvPr/>
        </p:nvSpPr>
        <p:spPr>
          <a:xfrm>
            <a:off x="3093788" y="3855747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A81BE8-EB08-770F-E3AD-0535AF903480}"/>
              </a:ext>
            </a:extLst>
          </p:cNvPr>
          <p:cNvSpPr txBox="1"/>
          <p:nvPr/>
        </p:nvSpPr>
        <p:spPr>
          <a:xfrm>
            <a:off x="7058338" y="3866478"/>
            <a:ext cx="3757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of “Zion”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21A4D2-02C5-2AD0-7122-2379B3A81183}"/>
              </a:ext>
            </a:extLst>
          </p:cNvPr>
          <p:cNvSpPr txBox="1"/>
          <p:nvPr/>
        </p:nvSpPr>
        <p:spPr>
          <a:xfrm>
            <a:off x="298352" y="4844599"/>
            <a:ext cx="291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Peter 3:10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19EF8B-AC17-6FA5-C7F7-1471FA56549F}"/>
              </a:ext>
            </a:extLst>
          </p:cNvPr>
          <p:cNvSpPr txBox="1"/>
          <p:nvPr/>
        </p:nvSpPr>
        <p:spPr>
          <a:xfrm>
            <a:off x="3091640" y="4845275"/>
            <a:ext cx="306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“Day of the Lord”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152612-BF93-4692-F4B0-42C97F8E857D}"/>
              </a:ext>
            </a:extLst>
          </p:cNvPr>
          <p:cNvSpPr txBox="1"/>
          <p:nvPr/>
        </p:nvSpPr>
        <p:spPr>
          <a:xfrm>
            <a:off x="7056190" y="4856006"/>
            <a:ext cx="3757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End of Time</a:t>
            </a:r>
          </a:p>
        </p:txBody>
      </p:sp>
    </p:spTree>
    <p:extLst>
      <p:ext uri="{BB962C8B-B14F-4D97-AF65-F5344CB8AC3E}">
        <p14:creationId xmlns:p14="http://schemas.microsoft.com/office/powerpoint/2010/main" val="291665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0845FFE-6C7D-B6EB-D2EA-868162D6102A}"/>
              </a:ext>
            </a:extLst>
          </p:cNvPr>
          <p:cNvSpPr/>
          <p:nvPr/>
        </p:nvSpPr>
        <p:spPr>
          <a:xfrm>
            <a:off x="265843" y="3454984"/>
            <a:ext cx="11482110" cy="11334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1EE2D7-8EA8-6E3D-FD24-3FE436D4F7F5}"/>
              </a:ext>
            </a:extLst>
          </p:cNvPr>
          <p:cNvSpPr/>
          <p:nvPr/>
        </p:nvSpPr>
        <p:spPr>
          <a:xfrm>
            <a:off x="10284927" y="91440"/>
            <a:ext cx="1463026" cy="66751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EA53A4-713A-682C-1B9F-6617E1201E83}"/>
              </a:ext>
            </a:extLst>
          </p:cNvPr>
          <p:cNvSpPr txBox="1"/>
          <p:nvPr/>
        </p:nvSpPr>
        <p:spPr>
          <a:xfrm>
            <a:off x="186689" y="91440"/>
            <a:ext cx="11457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Daniel 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 = 4 empires 	Stone=God’s kingdom		Conflict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542A5C4-2AAD-EC0C-E962-DEC224EA1396}"/>
              </a:ext>
            </a:extLst>
          </p:cNvPr>
          <p:cNvSpPr/>
          <p:nvPr/>
        </p:nvSpPr>
        <p:spPr>
          <a:xfrm>
            <a:off x="5153962" y="613767"/>
            <a:ext cx="535511" cy="47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3067AA3-7064-D55D-EA23-50858B1BC186}"/>
              </a:ext>
            </a:extLst>
          </p:cNvPr>
          <p:cNvSpPr/>
          <p:nvPr/>
        </p:nvSpPr>
        <p:spPr>
          <a:xfrm>
            <a:off x="9610005" y="617577"/>
            <a:ext cx="535511" cy="47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D5065A-FEBF-8695-7325-3488277E6548}"/>
              </a:ext>
            </a:extLst>
          </p:cNvPr>
          <p:cNvSpPr txBox="1"/>
          <p:nvPr/>
        </p:nvSpPr>
        <p:spPr>
          <a:xfrm>
            <a:off x="186690" y="1181100"/>
            <a:ext cx="12123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Daniel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4 beasts = 4 empires	Son of Man receives kingdom	Conflict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07C8B9B-EDAE-57AB-553C-34767E6F4106}"/>
              </a:ext>
            </a:extLst>
          </p:cNvPr>
          <p:cNvSpPr/>
          <p:nvPr/>
        </p:nvSpPr>
        <p:spPr>
          <a:xfrm>
            <a:off x="4259103" y="1714857"/>
            <a:ext cx="535511" cy="47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C42106A-9534-1B32-94F6-86BE74DBFDEE}"/>
              </a:ext>
            </a:extLst>
          </p:cNvPr>
          <p:cNvSpPr/>
          <p:nvPr/>
        </p:nvSpPr>
        <p:spPr>
          <a:xfrm>
            <a:off x="9756270" y="1707237"/>
            <a:ext cx="535511" cy="47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DACD3B-BB6A-7CA3-4077-9D11A8A0CA1B}"/>
              </a:ext>
            </a:extLst>
          </p:cNvPr>
          <p:cNvSpPr txBox="1"/>
          <p:nvPr/>
        </p:nvSpPr>
        <p:spPr>
          <a:xfrm>
            <a:off x="186691" y="2293620"/>
            <a:ext cx="11594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Ezekiel 36-39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Spirit on God’s kingdom, “David” over kingdom	Conflict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9F05604-2598-DC65-443D-786B271CCE23}"/>
              </a:ext>
            </a:extLst>
          </p:cNvPr>
          <p:cNvSpPr/>
          <p:nvPr/>
        </p:nvSpPr>
        <p:spPr>
          <a:xfrm>
            <a:off x="9887882" y="2854047"/>
            <a:ext cx="442571" cy="47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1FE308-03A0-0EBE-798B-FAF7322B2329}"/>
              </a:ext>
            </a:extLst>
          </p:cNvPr>
          <p:cNvSpPr txBox="1"/>
          <p:nvPr/>
        </p:nvSpPr>
        <p:spPr>
          <a:xfrm>
            <a:off x="171450" y="3520440"/>
            <a:ext cx="12123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Joel 2-3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Spirit poured out, kingdom		Conflict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775D83C-F784-BB43-C9FE-C05B68B48B0A}"/>
              </a:ext>
            </a:extLst>
          </p:cNvPr>
          <p:cNvSpPr/>
          <p:nvPr/>
        </p:nvSpPr>
        <p:spPr>
          <a:xfrm>
            <a:off x="9648770" y="4046577"/>
            <a:ext cx="535511" cy="47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8CCC19-5DA2-D1A2-1305-469416A040BB}"/>
              </a:ext>
            </a:extLst>
          </p:cNvPr>
          <p:cNvSpPr txBox="1"/>
          <p:nvPr/>
        </p:nvSpPr>
        <p:spPr>
          <a:xfrm>
            <a:off x="163830" y="4530090"/>
            <a:ext cx="12123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Good News of the kingdom		Conflict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DBE8486-ED95-B875-79E4-A1CC43DB3A97}"/>
              </a:ext>
            </a:extLst>
          </p:cNvPr>
          <p:cNvSpPr/>
          <p:nvPr/>
        </p:nvSpPr>
        <p:spPr>
          <a:xfrm>
            <a:off x="9655396" y="5079087"/>
            <a:ext cx="535511" cy="47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A12049-B45E-C9DC-F2E8-B201D019152F}"/>
              </a:ext>
            </a:extLst>
          </p:cNvPr>
          <p:cNvSpPr txBox="1"/>
          <p:nvPr/>
        </p:nvSpPr>
        <p:spPr>
          <a:xfrm>
            <a:off x="156210" y="5654040"/>
            <a:ext cx="12123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Revelation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John &amp; Readers in the Kingdom		Conflict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B1CCE3F-1AE3-2DAE-DE16-71F7C5B11E5B}"/>
              </a:ext>
            </a:extLst>
          </p:cNvPr>
          <p:cNvSpPr/>
          <p:nvPr/>
        </p:nvSpPr>
        <p:spPr>
          <a:xfrm>
            <a:off x="9655892" y="6237327"/>
            <a:ext cx="535511" cy="47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CCF922-2AF0-25AB-9AF5-3CF10DEE286A}"/>
              </a:ext>
            </a:extLst>
          </p:cNvPr>
          <p:cNvCxnSpPr/>
          <p:nvPr/>
        </p:nvCxnSpPr>
        <p:spPr>
          <a:xfrm>
            <a:off x="297180" y="1168658"/>
            <a:ext cx="11532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8022B9-8C6B-00F6-76A6-B293E2A74018}"/>
              </a:ext>
            </a:extLst>
          </p:cNvPr>
          <p:cNvCxnSpPr/>
          <p:nvPr/>
        </p:nvCxnSpPr>
        <p:spPr>
          <a:xfrm>
            <a:off x="346710" y="2304038"/>
            <a:ext cx="11532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AA789E-54F7-D7D8-090D-7BE7111AEF4C}"/>
              </a:ext>
            </a:extLst>
          </p:cNvPr>
          <p:cNvCxnSpPr/>
          <p:nvPr/>
        </p:nvCxnSpPr>
        <p:spPr>
          <a:xfrm>
            <a:off x="270510" y="3427988"/>
            <a:ext cx="11532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115B79-2BCF-BEA0-C418-FD114B94B87B}"/>
              </a:ext>
            </a:extLst>
          </p:cNvPr>
          <p:cNvCxnSpPr/>
          <p:nvPr/>
        </p:nvCxnSpPr>
        <p:spPr>
          <a:xfrm>
            <a:off x="293370" y="4593848"/>
            <a:ext cx="11532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21B8D5-8EF5-3BFE-71EA-7A0B07A2B0B5}"/>
              </a:ext>
            </a:extLst>
          </p:cNvPr>
          <p:cNvCxnSpPr/>
          <p:nvPr/>
        </p:nvCxnSpPr>
        <p:spPr>
          <a:xfrm>
            <a:off x="308610" y="5649218"/>
            <a:ext cx="11532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A492BD6-370F-9184-4305-C1697944EC2B}"/>
              </a:ext>
            </a:extLst>
          </p:cNvPr>
          <p:cNvSpPr txBox="1"/>
          <p:nvPr/>
        </p:nvSpPr>
        <p:spPr>
          <a:xfrm rot="19360378">
            <a:off x="7469246" y="1629729"/>
            <a:ext cx="5337451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Enemies of God’s people gather against God’s people, but God’s judgment comes against them, and God’s people prevail</a:t>
            </a:r>
          </a:p>
        </p:txBody>
      </p:sp>
    </p:spTree>
    <p:extLst>
      <p:ext uri="{BB962C8B-B14F-4D97-AF65-F5344CB8AC3E}">
        <p14:creationId xmlns:p14="http://schemas.microsoft.com/office/powerpoint/2010/main" val="421186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E3279E-89B5-67F6-F196-78E41F2760D5}"/>
              </a:ext>
            </a:extLst>
          </p:cNvPr>
          <p:cNvSpPr txBox="1"/>
          <p:nvPr/>
        </p:nvSpPr>
        <p:spPr>
          <a:xfrm>
            <a:off x="327546" y="321018"/>
            <a:ext cx="11573302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recent Locust Invasion</a:t>
            </a:r>
          </a:p>
        </p:txBody>
      </p:sp>
    </p:spTree>
    <p:extLst>
      <p:ext uri="{BB962C8B-B14F-4D97-AF65-F5344CB8AC3E}">
        <p14:creationId xmlns:p14="http://schemas.microsoft.com/office/powerpoint/2010/main" val="17307502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63A7890-8FEE-7458-884B-C62503E83E5C}"/>
              </a:ext>
            </a:extLst>
          </p:cNvPr>
          <p:cNvSpPr/>
          <p:nvPr/>
        </p:nvSpPr>
        <p:spPr>
          <a:xfrm>
            <a:off x="75973" y="4312712"/>
            <a:ext cx="7748147" cy="12468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BC5F2B-7AD9-38E7-7746-40386B56F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6" y="701326"/>
            <a:ext cx="11029665" cy="223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549E6-7AA4-F88B-2B41-3867DDB3B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57" y="1593926"/>
            <a:ext cx="784985" cy="55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8DF5CD0A-C523-3D0F-37B9-195BB1FF3193}"/>
              </a:ext>
            </a:extLst>
          </p:cNvPr>
          <p:cNvSpPr/>
          <p:nvPr/>
        </p:nvSpPr>
        <p:spPr>
          <a:xfrm>
            <a:off x="11187958" y="2430396"/>
            <a:ext cx="923244" cy="1251174"/>
          </a:xfrm>
          <a:prstGeom prst="up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C53DB3-E103-9758-7C4C-D2E3B9AB257F}"/>
              </a:ext>
            </a:extLst>
          </p:cNvPr>
          <p:cNvSpPr txBox="1"/>
          <p:nvPr/>
        </p:nvSpPr>
        <p:spPr>
          <a:xfrm>
            <a:off x="11200984" y="-7413"/>
            <a:ext cx="915043" cy="3159711"/>
          </a:xfrm>
          <a:prstGeom prst="rect">
            <a:avLst/>
          </a:prstGeom>
          <a:solidFill>
            <a:srgbClr val="002060"/>
          </a:solidFill>
        </p:spPr>
        <p:txBody>
          <a:bodyPr vert="wordArtVert" wrap="none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CONFLICT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258E62-1C58-E1FA-3087-77AD4DAAA46D}"/>
              </a:ext>
            </a:extLst>
          </p:cNvPr>
          <p:cNvSpPr txBox="1"/>
          <p:nvPr/>
        </p:nvSpPr>
        <p:spPr>
          <a:xfrm>
            <a:off x="25754" y="3511158"/>
            <a:ext cx="837127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“For behold, in those days and at that time,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When I restore the fortunes of Judah and Jerusalem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 gather all the nations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bring them down to the Valley of Jehoshaphat.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Then I will enter into judgment with them there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On behalf of My people and My inheritance, Israel,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Whom they have scattered among the nations;</a:t>
            </a:r>
            <a:b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they have divided up My land.</a:t>
            </a:r>
            <a:endParaRPr kumimoji="0" lang="en-US" sz="2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D2D67AED-B82A-69F9-2EBF-9E9CA91B64C7}"/>
              </a:ext>
            </a:extLst>
          </p:cNvPr>
          <p:cNvSpPr/>
          <p:nvPr/>
        </p:nvSpPr>
        <p:spPr>
          <a:xfrm rot="20409379">
            <a:off x="3595184" y="2359265"/>
            <a:ext cx="7994145" cy="124680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4466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2BC5F2B-7AD9-38E7-7746-40386B56F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6" y="701326"/>
            <a:ext cx="11029665" cy="223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549E6-7AA4-F88B-2B41-3867DDB3B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57" y="1593926"/>
            <a:ext cx="784985" cy="55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8DF5CD0A-C523-3D0F-37B9-195BB1FF3193}"/>
              </a:ext>
            </a:extLst>
          </p:cNvPr>
          <p:cNvSpPr/>
          <p:nvPr/>
        </p:nvSpPr>
        <p:spPr>
          <a:xfrm>
            <a:off x="11187958" y="2430396"/>
            <a:ext cx="923244" cy="1251174"/>
          </a:xfrm>
          <a:prstGeom prst="up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C53DB3-E103-9758-7C4C-D2E3B9AB257F}"/>
              </a:ext>
            </a:extLst>
          </p:cNvPr>
          <p:cNvSpPr txBox="1"/>
          <p:nvPr/>
        </p:nvSpPr>
        <p:spPr>
          <a:xfrm>
            <a:off x="11200984" y="-7413"/>
            <a:ext cx="915043" cy="3159711"/>
          </a:xfrm>
          <a:prstGeom prst="rect">
            <a:avLst/>
          </a:prstGeom>
          <a:solidFill>
            <a:srgbClr val="002060"/>
          </a:solidFill>
        </p:spPr>
        <p:txBody>
          <a:bodyPr vert="wordArtVert" wrap="none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CONFLICT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258E62-1C58-E1FA-3087-77AD4DAAA46D}"/>
              </a:ext>
            </a:extLst>
          </p:cNvPr>
          <p:cNvSpPr txBox="1"/>
          <p:nvPr/>
        </p:nvSpPr>
        <p:spPr>
          <a:xfrm>
            <a:off x="5731099" y="4361163"/>
            <a:ext cx="6431619" cy="2223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Joel 3:14-15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day of the </a:t>
            </a:r>
            <a:r>
              <a:rPr kumimoji="0" lang="en-US" sz="2800" b="1" i="0" u="sng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is near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 the valley of decision.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sun and moon have become dark,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stars have lost their brightness.</a:t>
            </a:r>
            <a:endParaRPr kumimoji="0" lang="en-US" sz="2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C18BF58-E5D0-978F-F073-3D05CDACD67A}"/>
              </a:ext>
            </a:extLst>
          </p:cNvPr>
          <p:cNvSpPr/>
          <p:nvPr/>
        </p:nvSpPr>
        <p:spPr>
          <a:xfrm rot="19344263">
            <a:off x="8694853" y="3676524"/>
            <a:ext cx="2739343" cy="634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7912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8DF5CD0A-C523-3D0F-37B9-195BB1FF3193}"/>
              </a:ext>
            </a:extLst>
          </p:cNvPr>
          <p:cNvSpPr/>
          <p:nvPr/>
        </p:nvSpPr>
        <p:spPr>
          <a:xfrm>
            <a:off x="11187958" y="2430396"/>
            <a:ext cx="923244" cy="1251174"/>
          </a:xfrm>
          <a:prstGeom prst="up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C53DB3-E103-9758-7C4C-D2E3B9AB257F}"/>
              </a:ext>
            </a:extLst>
          </p:cNvPr>
          <p:cNvSpPr txBox="1"/>
          <p:nvPr/>
        </p:nvSpPr>
        <p:spPr>
          <a:xfrm>
            <a:off x="11200984" y="-7413"/>
            <a:ext cx="915043" cy="3159711"/>
          </a:xfrm>
          <a:prstGeom prst="rect">
            <a:avLst/>
          </a:prstGeom>
          <a:solidFill>
            <a:srgbClr val="002060"/>
          </a:solidFill>
        </p:spPr>
        <p:txBody>
          <a:bodyPr vert="wordArtVert" wrap="none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CONFLICT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20A866-5A58-3AFE-F4FB-5AD113BDA292}"/>
              </a:ext>
            </a:extLst>
          </p:cNvPr>
          <p:cNvSpPr txBox="1"/>
          <p:nvPr/>
        </p:nvSpPr>
        <p:spPr>
          <a:xfrm>
            <a:off x="4288673" y="681382"/>
            <a:ext cx="61561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Enemies of God’s People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Joel 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Beat your plowshares into swords,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your pruning hooks into spears;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1EC625-2328-CE2B-F9DB-5D1CB8C29575}"/>
              </a:ext>
            </a:extLst>
          </p:cNvPr>
          <p:cNvSpPr txBox="1"/>
          <p:nvPr/>
        </p:nvSpPr>
        <p:spPr>
          <a:xfrm>
            <a:off x="4222128" y="3770169"/>
            <a:ext cx="78582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God’s People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Isaiah 2:4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 they will beat their swords into plowshares, and their spears into pruning knives.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5078E6-E03E-0F87-8D7A-5D8003C3537A}"/>
              </a:ext>
            </a:extLst>
          </p:cNvPr>
          <p:cNvSpPr txBox="1"/>
          <p:nvPr/>
        </p:nvSpPr>
        <p:spPr>
          <a:xfrm>
            <a:off x="4219979" y="5442275"/>
            <a:ext cx="82210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Micah 4:3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Then they will beat their swords into plowshares,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their spears into pruning hooks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91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213248B-295B-3B1D-98AB-BE3993B716F2}"/>
              </a:ext>
            </a:extLst>
          </p:cNvPr>
          <p:cNvSpPr txBox="1"/>
          <p:nvPr/>
        </p:nvSpPr>
        <p:spPr>
          <a:xfrm>
            <a:off x="1184856" y="19218"/>
            <a:ext cx="11010989" cy="6593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different aspects of God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of Peace					God of War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Eyes						God’s Face</a:t>
            </a:r>
          </a:p>
          <a:p>
            <a:pPr marL="1371600" marR="0" lvl="3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3:12 (Psalm 34:15-16) </a:t>
            </a:r>
          </a:p>
          <a:p>
            <a:pPr marL="1371600" marR="0" lvl="3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the eyes of the Lord are toward the righteous,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His ears attend to their prayer,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face of the Lord is against evildoers.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Times New Roman" panose="02020603050405020304" pitchFamily="18" charset="0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depends on who you are…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Righteous					Evildoers</a:t>
            </a:r>
          </a:p>
          <a:p>
            <a:pPr marL="1371600" marR="0" lvl="3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Joel 3:2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Then I will enter into judgment with them there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On behalf of My people and My inheritance, Israel,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inheritance					Enemy of his inheritance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sit in the heavens			Those who dwell on the earth</a:t>
            </a:r>
          </a:p>
        </p:txBody>
      </p:sp>
    </p:spTree>
    <p:extLst>
      <p:ext uri="{BB962C8B-B14F-4D97-AF65-F5344CB8AC3E}">
        <p14:creationId xmlns:p14="http://schemas.microsoft.com/office/powerpoint/2010/main" val="10304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D02328-8D6D-4AB3-B3C2-F88D53877EE5}"/>
              </a:ext>
            </a:extLst>
          </p:cNvPr>
          <p:cNvSpPr/>
          <p:nvPr/>
        </p:nvSpPr>
        <p:spPr>
          <a:xfrm>
            <a:off x="202882" y="1890117"/>
            <a:ext cx="7453512" cy="228495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CE4E1-3263-3C18-7E8C-9ED26875EF85}"/>
              </a:ext>
            </a:extLst>
          </p:cNvPr>
          <p:cNvSpPr txBox="1"/>
          <p:nvPr/>
        </p:nvSpPr>
        <p:spPr>
          <a:xfrm>
            <a:off x="202882" y="204758"/>
            <a:ext cx="755808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word of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that came to Joel, the son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Pethuel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Hear this, you elders,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listen, all inhabitants of the land.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Has anything like this happened in your days,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Or in your fathers’ days?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Tell your sons about it,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 have your sons tell their sons,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their sons the next generation.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E3279E-89B5-67F6-F196-78E41F2760D5}"/>
              </a:ext>
            </a:extLst>
          </p:cNvPr>
          <p:cNvSpPr txBox="1"/>
          <p:nvPr/>
        </p:nvSpPr>
        <p:spPr>
          <a:xfrm>
            <a:off x="8256896" y="566678"/>
            <a:ext cx="3316405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Memorable Event</a:t>
            </a:r>
          </a:p>
        </p:txBody>
      </p:sp>
    </p:spTree>
    <p:extLst>
      <p:ext uri="{BB962C8B-B14F-4D97-AF65-F5344CB8AC3E}">
        <p14:creationId xmlns:p14="http://schemas.microsoft.com/office/powerpoint/2010/main" val="26717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3CE4E1-3263-3C18-7E8C-9ED26875EF85}"/>
              </a:ext>
            </a:extLst>
          </p:cNvPr>
          <p:cNvSpPr txBox="1"/>
          <p:nvPr/>
        </p:nvSpPr>
        <p:spPr>
          <a:xfrm>
            <a:off x="202882" y="204758"/>
            <a:ext cx="755808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What the gnawing locust has left, the swarming locust has eaten;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what the swarming locust has left, the creeping locust has eaten;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what the creeping locust has left, the stripping locust has eaten.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AB17F-0354-138B-FB2B-90490E8BE78D}"/>
              </a:ext>
            </a:extLst>
          </p:cNvPr>
          <p:cNvSpPr txBox="1"/>
          <p:nvPr/>
        </p:nvSpPr>
        <p:spPr>
          <a:xfrm>
            <a:off x="8256896" y="566678"/>
            <a:ext cx="3316405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Memorable Event</a:t>
            </a:r>
          </a:p>
        </p:txBody>
      </p:sp>
    </p:spTree>
    <p:extLst>
      <p:ext uri="{BB962C8B-B14F-4D97-AF65-F5344CB8AC3E}">
        <p14:creationId xmlns:p14="http://schemas.microsoft.com/office/powerpoint/2010/main" val="9854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6814</Words>
  <Application>Microsoft Office PowerPoint</Application>
  <PresentationFormat>Widescreen</PresentationFormat>
  <Paragraphs>359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Arial</vt:lpstr>
      <vt:lpstr>Calibri</vt:lpstr>
      <vt:lpstr>Calibri Light</vt:lpstr>
      <vt:lpstr>Helmet</vt:lpstr>
      <vt:lpstr>Palatino Linotype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Exton Class</dc:creator>
  <cp:lastModifiedBy>Exton Class</cp:lastModifiedBy>
  <cp:revision>1</cp:revision>
  <dcterms:created xsi:type="dcterms:W3CDTF">2022-06-12T16:12:37Z</dcterms:created>
  <dcterms:modified xsi:type="dcterms:W3CDTF">2022-06-12T16:12:53Z</dcterms:modified>
</cp:coreProperties>
</file>