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344" r:id="rId6"/>
    <p:sldId id="731" r:id="rId7"/>
    <p:sldId id="732" r:id="rId8"/>
    <p:sldId id="733" r:id="rId9"/>
    <p:sldId id="734" r:id="rId10"/>
    <p:sldId id="735" r:id="rId11"/>
    <p:sldId id="736" r:id="rId12"/>
    <p:sldId id="737" r:id="rId13"/>
    <p:sldId id="738" r:id="rId14"/>
    <p:sldId id="739" r:id="rId15"/>
    <p:sldId id="336" r:id="rId16"/>
    <p:sldId id="740" r:id="rId17"/>
    <p:sldId id="337" r:id="rId18"/>
    <p:sldId id="741" r:id="rId19"/>
    <p:sldId id="338" r:id="rId20"/>
    <p:sldId id="742" r:id="rId21"/>
    <p:sldId id="743" r:id="rId22"/>
    <p:sldId id="744" r:id="rId23"/>
    <p:sldId id="745" r:id="rId24"/>
    <p:sldId id="746" r:id="rId25"/>
    <p:sldId id="747" r:id="rId26"/>
    <p:sldId id="748" r:id="rId27"/>
    <p:sldId id="749" r:id="rId28"/>
    <p:sldId id="345" r:id="rId29"/>
    <p:sldId id="750" r:id="rId30"/>
    <p:sldId id="751" r:id="rId31"/>
    <p:sldId id="752" r:id="rId32"/>
    <p:sldId id="753" r:id="rId33"/>
    <p:sldId id="754" r:id="rId34"/>
    <p:sldId id="755" r:id="rId35"/>
    <p:sldId id="339" r:id="rId36"/>
    <p:sldId id="340" r:id="rId37"/>
    <p:sldId id="341" r:id="rId38"/>
    <p:sldId id="756" r:id="rId39"/>
    <p:sldId id="757" r:id="rId40"/>
    <p:sldId id="758" r:id="rId41"/>
    <p:sldId id="759" r:id="rId42"/>
    <p:sldId id="342" r:id="rId43"/>
    <p:sldId id="798" r:id="rId44"/>
    <p:sldId id="799" r:id="rId45"/>
    <p:sldId id="800" r:id="rId46"/>
    <p:sldId id="801" r:id="rId47"/>
    <p:sldId id="802" r:id="rId48"/>
    <p:sldId id="803" r:id="rId49"/>
    <p:sldId id="804" r:id="rId50"/>
    <p:sldId id="805" r:id="rId51"/>
    <p:sldId id="806" r:id="rId52"/>
    <p:sldId id="807" r:id="rId53"/>
    <p:sldId id="808" r:id="rId54"/>
    <p:sldId id="809" r:id="rId55"/>
    <p:sldId id="810" r:id="rId56"/>
    <p:sldId id="79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3134-A91B-567E-A942-C1B1E814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910D8-695E-1620-51A7-13071B51E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760BA-A5FD-526C-A592-F6C3C920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5476-F598-4A5F-8EF4-BE5E53DDE7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C0EF8-D6CD-E79E-2FA3-3D5E5B23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D4F09-AF96-F90B-9B01-E0F3C096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5EE0-6A9E-4436-95A7-66EAB929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652D-B4C3-DB5A-CDD8-8BDE7122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FFF21-EF87-1757-8A0B-1DB58B34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06893-7BC6-728E-8B20-30CC55C5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5476-F598-4A5F-8EF4-BE5E53DDE7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A4297-0474-7CC0-7F9E-DA2D5E34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1DCB2-B3D5-EC6C-EF16-37AB0FD1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5EE0-6A9E-4436-95A7-66EAB929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6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B3BD0-B576-B337-AA1A-E1CB03378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0B5D4-429D-ED1C-FE2A-D5A5D783E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2D861-3BAB-4D4F-DBB0-B3CC81DA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5476-F598-4A5F-8EF4-BE5E53DDE7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62657-3F93-F8ED-8D25-DE1BB6F3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AA63C-D8A2-2F84-9176-45D8A172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5EE0-6A9E-4436-95A7-66EAB929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70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9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98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39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39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2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5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1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55E3D-4B67-C772-7B79-2E4F7372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D981-1A18-F326-5434-D9DA0683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FB3A9-C9F9-F269-8FC2-86D7ACA5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5476-F598-4A5F-8EF4-BE5E53DDE7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10785-230A-69C5-1D62-DCB83CF0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5D447-75AE-5588-1007-32D9B409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5EE0-6A9E-4436-95A7-66EAB929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23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9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73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01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1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9D54F-75E8-1A25-21C3-6169A4F67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087B1-1265-F10D-1A13-D53D16E9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74EA1-7EAC-66DC-01C0-E84F1349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5476-F598-4A5F-8EF4-BE5E53DDE7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2F2A2-ADCC-A53B-02FF-949C22CB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4D462-DDCF-C3A8-8EBC-B0A2E0DF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5EE0-6A9E-4436-95A7-66EAB929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0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28BF-3289-B752-A5DE-D65DAB86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63D2F-C1C6-5E42-9A71-9E867E70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8605C-E59B-0451-A218-F79E87ABD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E6CDA-FB79-90E5-BBFE-2C8FF1FF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5476-F598-4A5F-8EF4-BE5E53DDE7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2E9C6-9F6B-1CCC-2C3E-B682F3A1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43045-866E-1603-2D93-CCFC0ECB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5EE0-6A9E-4436-95A7-66EAB929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2C18-71AE-0D5B-D153-CB7BA6B6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ED872-27FE-32C8-1656-68835B7C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76BF9-1DE4-4EDD-CEBF-BF914705E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AD173-031B-E9CD-66DD-3A6B8F837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0EEFEF-9D4F-9586-58A7-FBB275A72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C0EA1-9493-C6C1-4ABC-3BC3DA30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5476-F598-4A5F-8EF4-BE5E53DDE7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901C7D-3A93-DD56-349C-E59A4807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493EA-333F-2405-1852-4CF7BBF1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5EE0-6A9E-4436-95A7-66EAB929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0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6F2F-71EE-AD5E-F1C2-1A12435C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ACA5C-3A4D-8FE9-06B3-AC3337F8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5476-F598-4A5F-8EF4-BE5E53DDE7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39EF9-4833-22B6-16A9-9076F82D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7B103-276A-9A4F-038E-E3B1F202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5EE0-6A9E-4436-95A7-66EAB929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8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31939-9D58-C75C-FEA6-9225FE9C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5476-F598-4A5F-8EF4-BE5E53DDE7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8D6E7-F57D-1032-36DB-24C273EC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D1E96-2A2F-475E-43EC-D73A3F8C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5EE0-6A9E-4436-95A7-66EAB929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1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B31D-B465-0FDB-9317-26D04BCB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E07C8-BEB1-1B70-EE1B-ED7FF3541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E9DD6-A8AC-C8C6-3D0B-AABC886B8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8FE48-F31E-BF7C-E88C-D86A00EF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5476-F598-4A5F-8EF4-BE5E53DDE7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E47DC-92BF-374E-B54D-E14B4B0B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3BCF9-C73C-18FD-88CB-609D12FF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5EE0-6A9E-4436-95A7-66EAB929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3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8DB5-A37E-AEE3-0FF0-C64EA8A0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0F721-48E8-140B-CA2E-78064F181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252BB-2E90-3467-F89B-FE4ED99A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53E44-B2EF-58A3-8EAE-1124918A5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5476-F598-4A5F-8EF4-BE5E53DDE7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D9242-3AF9-1764-78B8-657A0D13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D0F27-0166-5A70-2680-31ADA246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5EE0-6A9E-4436-95A7-66EAB929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E1994-0BA3-699B-46AC-9DE59DB8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CE1B3-728E-04BF-0A5D-0403431A0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09A54-D8B5-52A2-DFCA-8F6273F9A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5476-F598-4A5F-8EF4-BE5E53DDE7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CB7F-B096-C4F6-6057-D90BFF442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A503F-F04A-1535-265C-7A4B83D2D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5EE0-6A9E-4436-95A7-66EAB929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7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7EFE-E4D4-4FB3-8F2A-5D27584EDD00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3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0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A3A121-2ECC-D15E-F597-90AEA94386BB}"/>
              </a:ext>
            </a:extLst>
          </p:cNvPr>
          <p:cNvSpPr txBox="1"/>
          <p:nvPr/>
        </p:nvSpPr>
        <p:spPr>
          <a:xfrm>
            <a:off x="3817620" y="674370"/>
            <a:ext cx="376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C77D5-DE0B-A0B5-0D1D-F31929FF2A93}"/>
              </a:ext>
            </a:extLst>
          </p:cNvPr>
          <p:cNvSpPr txBox="1"/>
          <p:nvPr/>
        </p:nvSpPr>
        <p:spPr>
          <a:xfrm>
            <a:off x="3103808" y="2627290"/>
            <a:ext cx="508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“Faithful Love”</a:t>
            </a:r>
          </a:p>
        </p:txBody>
      </p:sp>
    </p:spTree>
    <p:extLst>
      <p:ext uri="{BB962C8B-B14F-4D97-AF65-F5344CB8AC3E}">
        <p14:creationId xmlns:p14="http://schemas.microsoft.com/office/powerpoint/2010/main" val="76633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77B357-9FF6-8080-80EE-1C23FEBB8778}"/>
              </a:ext>
            </a:extLst>
          </p:cNvPr>
          <p:cNvSpPr txBox="1"/>
          <p:nvPr/>
        </p:nvSpPr>
        <p:spPr>
          <a:xfrm>
            <a:off x="373670" y="240030"/>
            <a:ext cx="4226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 takes a wife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 is unfaithful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 bears three children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Their names have symbolic meaning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28E26-CE15-88DE-4DF6-2DFDD0568F21}"/>
              </a:ext>
            </a:extLst>
          </p:cNvPr>
          <p:cNvSpPr txBox="1"/>
          <p:nvPr/>
        </p:nvSpPr>
        <p:spPr>
          <a:xfrm>
            <a:off x="6701499" y="235565"/>
            <a:ext cx="42431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3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 buys a woman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is not intimate with her “for many days”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3E942-AE8C-54C2-BF77-B777742A458B}"/>
              </a:ext>
            </a:extLst>
          </p:cNvPr>
          <p:cNvSpPr txBox="1"/>
          <p:nvPr/>
        </p:nvSpPr>
        <p:spPr>
          <a:xfrm>
            <a:off x="538872" y="5545522"/>
            <a:ext cx="1084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MUCH IS CLEAR…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Pictures Israel’s unfaithfulness to God, and God’s response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20F4C-6F62-ABCD-F03B-76602ED262A0}"/>
              </a:ext>
            </a:extLst>
          </p:cNvPr>
          <p:cNvSpPr/>
          <p:nvPr/>
        </p:nvSpPr>
        <p:spPr>
          <a:xfrm>
            <a:off x="209763" y="4005775"/>
            <a:ext cx="3814187" cy="808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Hosea’s Family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60595-4557-7953-9D29-AA53C82F202F}"/>
              </a:ext>
            </a:extLst>
          </p:cNvPr>
          <p:cNvSpPr/>
          <p:nvPr/>
        </p:nvSpPr>
        <p:spPr>
          <a:xfrm>
            <a:off x="4023949" y="4003627"/>
            <a:ext cx="3485887" cy="80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God’s Family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FDC1A0-1D9C-8979-0159-604338E78218}"/>
              </a:ext>
            </a:extLst>
          </p:cNvPr>
          <p:cNvSpPr/>
          <p:nvPr/>
        </p:nvSpPr>
        <p:spPr>
          <a:xfrm>
            <a:off x="7509835" y="4001479"/>
            <a:ext cx="2245215" cy="808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 &amp; Wife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461D96-F160-440B-6BA7-22BC6F06A3B8}"/>
              </a:ext>
            </a:extLst>
          </p:cNvPr>
          <p:cNvSpPr/>
          <p:nvPr/>
        </p:nvSpPr>
        <p:spPr>
          <a:xfrm>
            <a:off x="9755049" y="4001479"/>
            <a:ext cx="2401540" cy="80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&amp; Wife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AC546-14EE-E500-CD59-FF2D1CE7DA5A}"/>
              </a:ext>
            </a:extLst>
          </p:cNvPr>
          <p:cNvSpPr txBox="1"/>
          <p:nvPr/>
        </p:nvSpPr>
        <p:spPr>
          <a:xfrm>
            <a:off x="1031568" y="3465898"/>
            <a:ext cx="240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D9836-0426-B3B0-9CD7-5E4D1714C99D}"/>
              </a:ext>
            </a:extLst>
          </p:cNvPr>
          <p:cNvSpPr txBox="1"/>
          <p:nvPr/>
        </p:nvSpPr>
        <p:spPr>
          <a:xfrm>
            <a:off x="4518012" y="3477620"/>
            <a:ext cx="240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A8043-FE8F-5519-891A-712108C3C0F6}"/>
              </a:ext>
            </a:extLst>
          </p:cNvPr>
          <p:cNvSpPr txBox="1"/>
          <p:nvPr/>
        </p:nvSpPr>
        <p:spPr>
          <a:xfrm>
            <a:off x="7554290" y="3475275"/>
            <a:ext cx="240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3:1-3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8FC878-C107-1CA9-7A69-DD961BECC3C9}"/>
              </a:ext>
            </a:extLst>
          </p:cNvPr>
          <p:cNvSpPr txBox="1"/>
          <p:nvPr/>
        </p:nvSpPr>
        <p:spPr>
          <a:xfrm>
            <a:off x="9619896" y="3472930"/>
            <a:ext cx="240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3:4-5</a:t>
            </a:r>
          </a:p>
        </p:txBody>
      </p:sp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id="{D324CE71-A589-F1D4-1763-5EC7F925B2BD}"/>
              </a:ext>
            </a:extLst>
          </p:cNvPr>
          <p:cNvSpPr/>
          <p:nvPr/>
        </p:nvSpPr>
        <p:spPr>
          <a:xfrm>
            <a:off x="122734" y="165224"/>
            <a:ext cx="4395277" cy="4083217"/>
          </a:xfrm>
          <a:prstGeom prst="downArrowCallout">
            <a:avLst>
              <a:gd name="adj1" fmla="val 15523"/>
              <a:gd name="adj2" fmla="val 34496"/>
              <a:gd name="adj3" fmla="val 18330"/>
              <a:gd name="adj4" fmla="val 68960"/>
            </a:avLst>
          </a:prstGeom>
          <a:noFill/>
          <a:ln>
            <a:gradFill flip="none" rotWithShape="1">
              <a:gsLst>
                <a:gs pos="93000">
                  <a:schemeClr val="tx1"/>
                </a:gs>
                <a:gs pos="0">
                  <a:schemeClr val="tx1"/>
                </a:gs>
                <a:gs pos="95000">
                  <a:schemeClr val="bg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86CC6D0D-235D-C474-E230-A22C5B851EF3}"/>
              </a:ext>
            </a:extLst>
          </p:cNvPr>
          <p:cNvSpPr/>
          <p:nvPr/>
        </p:nvSpPr>
        <p:spPr>
          <a:xfrm>
            <a:off x="6665739" y="162879"/>
            <a:ext cx="4152316" cy="4083217"/>
          </a:xfrm>
          <a:prstGeom prst="downArrowCallout">
            <a:avLst>
              <a:gd name="adj1" fmla="val 15523"/>
              <a:gd name="adj2" fmla="val 34496"/>
              <a:gd name="adj3" fmla="val 18330"/>
              <a:gd name="adj4" fmla="val 68960"/>
            </a:avLst>
          </a:prstGeom>
          <a:noFill/>
          <a:ln>
            <a:gradFill flip="none" rotWithShape="1">
              <a:gsLst>
                <a:gs pos="93000">
                  <a:schemeClr val="tx1"/>
                </a:gs>
                <a:gs pos="0">
                  <a:schemeClr val="tx1"/>
                </a:gs>
                <a:gs pos="95000">
                  <a:schemeClr val="bg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269845-D833-C8D4-0F0E-371E68CE3111}"/>
              </a:ext>
            </a:extLst>
          </p:cNvPr>
          <p:cNvSpPr/>
          <p:nvPr/>
        </p:nvSpPr>
        <p:spPr>
          <a:xfrm>
            <a:off x="3541690" y="4014358"/>
            <a:ext cx="482258" cy="8081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75E722-9AAE-0039-682F-AF04AB800394}"/>
              </a:ext>
            </a:extLst>
          </p:cNvPr>
          <p:cNvSpPr/>
          <p:nvPr/>
        </p:nvSpPr>
        <p:spPr>
          <a:xfrm>
            <a:off x="6999998" y="4012014"/>
            <a:ext cx="482258" cy="8081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87B73E-8F8E-7ADE-A6A6-145785AEAFFC}"/>
              </a:ext>
            </a:extLst>
          </p:cNvPr>
          <p:cNvSpPr/>
          <p:nvPr/>
        </p:nvSpPr>
        <p:spPr>
          <a:xfrm>
            <a:off x="11656410" y="3997942"/>
            <a:ext cx="482258" cy="8081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95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8787BD2-4813-C5EE-D632-64F51245F5FD}"/>
              </a:ext>
            </a:extLst>
          </p:cNvPr>
          <p:cNvSpPr txBox="1"/>
          <p:nvPr/>
        </p:nvSpPr>
        <p:spPr>
          <a:xfrm>
            <a:off x="169244" y="160807"/>
            <a:ext cx="11883563" cy="353943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first spoke through Hosea,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said to Hosea, “Go, take to yourself a wife of whoredom and have children of whoredom, for the land commits great whoredom by forsaking the 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he went and took Gomer, the daughter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Diblaim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she conceived and bore him a son….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“Call his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Jezreel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 in just a little while I will punish the house of Jehu for the blood of Jezreel, and I will put an end to the kingdom of the house of Israel.</a:t>
            </a:r>
          </a:p>
        </p:txBody>
      </p:sp>
    </p:spTree>
    <p:extLst>
      <p:ext uri="{BB962C8B-B14F-4D97-AF65-F5344CB8AC3E}">
        <p14:creationId xmlns:p14="http://schemas.microsoft.com/office/powerpoint/2010/main" val="428927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8787BD2-4813-C5EE-D632-64F51245F5FD}"/>
              </a:ext>
            </a:extLst>
          </p:cNvPr>
          <p:cNvSpPr txBox="1"/>
          <p:nvPr/>
        </p:nvSpPr>
        <p:spPr>
          <a:xfrm>
            <a:off x="169244" y="160807"/>
            <a:ext cx="11883563" cy="353943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first spoke through Hosea,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said to Hosea, “Go, take to yourself a wife of whoredom and have children of whoredom, for the land commits great whoredom by forsaking the 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he went and took Gomer, the daughter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Diblaim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she conceived and bore him a son….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“Call his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Jezreel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 in just a little while I will punish the house of Jehu for the blood of Jezreel, and I will put an end to the kingdom of the house of Israel.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F0FC3-41C7-E496-814E-FFC3EED6CD6F}"/>
              </a:ext>
            </a:extLst>
          </p:cNvPr>
          <p:cNvSpPr txBox="1"/>
          <p:nvPr/>
        </p:nvSpPr>
        <p:spPr>
          <a:xfrm>
            <a:off x="541020" y="4014125"/>
            <a:ext cx="10847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Was the Marriage Literal or merely a Literary Device?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the woman a harlot before Hosea married her?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the children Hosea’s?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Chapter 3 a retelling of Hosea’s taking her in marriage, or is it the story of Hosea taking her back after her infidelity?</a:t>
            </a:r>
          </a:p>
        </p:txBody>
      </p:sp>
    </p:spTree>
    <p:extLst>
      <p:ext uri="{BB962C8B-B14F-4D97-AF65-F5344CB8AC3E}">
        <p14:creationId xmlns:p14="http://schemas.microsoft.com/office/powerpoint/2010/main" val="81871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8787BD2-4813-C5EE-D632-64F51245F5FD}"/>
              </a:ext>
            </a:extLst>
          </p:cNvPr>
          <p:cNvSpPr txBox="1"/>
          <p:nvPr/>
        </p:nvSpPr>
        <p:spPr>
          <a:xfrm>
            <a:off x="169244" y="160807"/>
            <a:ext cx="11883563" cy="353943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first spoke through Hosea,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said to Hosea, “Go, take to yourself a wife of whoredom and have children of whoredom, for the land commits great whoredom by forsaking the 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he went and took Gomer, the daughter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Diblaim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she conceived and bore him a son….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“Call his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Jezreel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 in just a little while I will punish the house of Jehu for the blood of Jezreel, and I will put an end to the kingdom of the house of Israel.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F0FC3-41C7-E496-814E-FFC3EED6CD6F}"/>
              </a:ext>
            </a:extLst>
          </p:cNvPr>
          <p:cNvSpPr txBox="1"/>
          <p:nvPr/>
        </p:nvSpPr>
        <p:spPr>
          <a:xfrm>
            <a:off x="541020" y="4014125"/>
            <a:ext cx="10847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Was the Marriage Literal or merely a Literary Device?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the woman a harlot before Hosea married her?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the children Hosea’s?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Chapter 3 a retelling of Hosea’s taking her in marriage, or is it the story of Hosea taking her back after her infidelity?</a:t>
            </a:r>
          </a:p>
        </p:txBody>
      </p:sp>
    </p:spTree>
    <p:extLst>
      <p:ext uri="{BB962C8B-B14F-4D97-AF65-F5344CB8AC3E}">
        <p14:creationId xmlns:p14="http://schemas.microsoft.com/office/powerpoint/2010/main" val="226953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8787BD2-4813-C5EE-D632-64F51245F5FD}"/>
              </a:ext>
            </a:extLst>
          </p:cNvPr>
          <p:cNvSpPr txBox="1"/>
          <p:nvPr/>
        </p:nvSpPr>
        <p:spPr>
          <a:xfrm>
            <a:off x="169244" y="160807"/>
            <a:ext cx="11883563" cy="353943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first spoke through Hosea,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said to Hosea, “Go, take to yourself a wife of whoredom and have children of whoredom, for the land commits great whoredom by forsaking the 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he went and took Gomer, the daughter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Diblaim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she conceived and bore him a son….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“Call his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Jezreel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 in just a little while I will punish the house of Jehu for the blood of Jezreel, and I will put an end to the kingdom of the house of Israel.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F0FC3-41C7-E496-814E-FFC3EED6CD6F}"/>
              </a:ext>
            </a:extLst>
          </p:cNvPr>
          <p:cNvSpPr txBox="1"/>
          <p:nvPr/>
        </p:nvSpPr>
        <p:spPr>
          <a:xfrm>
            <a:off x="541019" y="4014125"/>
            <a:ext cx="11384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the Marriage Literal or merely a Literary Device?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Was the woman a harlot before Hosea married her?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the children Hosea’s?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Chapter 3 a retelling of Hosea’s taking her in marriage, or is it the story of Hosea taking her back after her infidelity, or a different woman?</a:t>
            </a:r>
          </a:p>
        </p:txBody>
      </p:sp>
    </p:spTree>
    <p:extLst>
      <p:ext uri="{BB962C8B-B14F-4D97-AF65-F5344CB8AC3E}">
        <p14:creationId xmlns:p14="http://schemas.microsoft.com/office/powerpoint/2010/main" val="141549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8787BD2-4813-C5EE-D632-64F51245F5FD}"/>
              </a:ext>
            </a:extLst>
          </p:cNvPr>
          <p:cNvSpPr txBox="1"/>
          <p:nvPr/>
        </p:nvSpPr>
        <p:spPr>
          <a:xfrm>
            <a:off x="169244" y="160807"/>
            <a:ext cx="11883563" cy="353943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first spoke through Hosea,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said to Hosea, 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Go, take to yourself a wife of whoredom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have children of whoredom, for the land commits great whoredom by forsaking the 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he went and took Gomer, the daughter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Diblaim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she conceived and bore him a son….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“Call his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Jezreel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 in just a little while I will punish the house of Jehu for the blood of Jezreel, and I will put an end to the kingdom of the house of Israel.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F0FC3-41C7-E496-814E-FFC3EED6CD6F}"/>
              </a:ext>
            </a:extLst>
          </p:cNvPr>
          <p:cNvSpPr txBox="1"/>
          <p:nvPr/>
        </p:nvSpPr>
        <p:spPr>
          <a:xfrm>
            <a:off x="541019" y="4014125"/>
            <a:ext cx="11384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the Marriage Literal or merely a Literary Device?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Was the woman a harlot before Hosea married her?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the children Hosea’s?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Chapter 3 a retelling of Hosea’s taking her in marriage, or is it the story of Hosea taking her back after her infidelity, or a different woman?</a:t>
            </a:r>
          </a:p>
        </p:txBody>
      </p:sp>
    </p:spTree>
    <p:extLst>
      <p:ext uri="{BB962C8B-B14F-4D97-AF65-F5344CB8AC3E}">
        <p14:creationId xmlns:p14="http://schemas.microsoft.com/office/powerpoint/2010/main" val="281836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8787BD2-4813-C5EE-D632-64F51245F5FD}"/>
              </a:ext>
            </a:extLst>
          </p:cNvPr>
          <p:cNvSpPr txBox="1"/>
          <p:nvPr/>
        </p:nvSpPr>
        <p:spPr>
          <a:xfrm>
            <a:off x="169244" y="160807"/>
            <a:ext cx="11883563" cy="353943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first spoke through Hosea,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said to Hosea, “Go, take to yourself a wife of whoredom and have children of whoredom, for the land commits great whoredom by forsaking the 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he went and took Gomer, the daughter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Diblaim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she conceived and bore him a son….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“Call his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Jezreel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 in just a little while I will punish the house of Jehu for the blood of Jezreel, and I will put an end to the kingdom of the house of Israel.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F0FC3-41C7-E496-814E-FFC3EED6CD6F}"/>
              </a:ext>
            </a:extLst>
          </p:cNvPr>
          <p:cNvSpPr txBox="1"/>
          <p:nvPr/>
        </p:nvSpPr>
        <p:spPr>
          <a:xfrm>
            <a:off x="541020" y="4014125"/>
            <a:ext cx="11371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the Marriage Literal or merely a Literary Device?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the woman a harlot before Hosea married her?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Are the children Hosea’s?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Chapter 3 a retelling of Hosea’s taking her in marriage, or is it the story of Hosea taking her back after her infidelity, or a different woman?</a:t>
            </a:r>
          </a:p>
        </p:txBody>
      </p:sp>
    </p:spTree>
    <p:extLst>
      <p:ext uri="{BB962C8B-B14F-4D97-AF65-F5344CB8AC3E}">
        <p14:creationId xmlns:p14="http://schemas.microsoft.com/office/powerpoint/2010/main" val="54815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8787BD2-4813-C5EE-D632-64F51245F5FD}"/>
              </a:ext>
            </a:extLst>
          </p:cNvPr>
          <p:cNvSpPr txBox="1"/>
          <p:nvPr/>
        </p:nvSpPr>
        <p:spPr>
          <a:xfrm>
            <a:off x="169244" y="160807"/>
            <a:ext cx="11883563" cy="353943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first spoke through Hosea,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said to Hosea, “Go, take to yourself a wife of whoredom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have children of whoredom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 the land commits great whoredom by forsaking the 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he went and took Gomer, the daughter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Diblaim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she conceived and bore him a son….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“Call his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Jezreel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 in just a little while I will punish the house of Jehu for the blood of Jezreel, and I will put an end to the kingdom of the house of Israel.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F0FC3-41C7-E496-814E-FFC3EED6CD6F}"/>
              </a:ext>
            </a:extLst>
          </p:cNvPr>
          <p:cNvSpPr txBox="1"/>
          <p:nvPr/>
        </p:nvSpPr>
        <p:spPr>
          <a:xfrm>
            <a:off x="541020" y="4014125"/>
            <a:ext cx="11371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the Marriage Literal or merely a Literary Device?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the woman a harlot before Hosea married her?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Are the children Hosea’s?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Chapter 3 a retelling of Hosea’s taking her in marriage, or is it the story of Hosea taking her back after her infidelity, or a different woman?</a:t>
            </a:r>
          </a:p>
        </p:txBody>
      </p:sp>
    </p:spTree>
    <p:extLst>
      <p:ext uri="{BB962C8B-B14F-4D97-AF65-F5344CB8AC3E}">
        <p14:creationId xmlns:p14="http://schemas.microsoft.com/office/powerpoint/2010/main" val="381206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8787BD2-4813-C5EE-D632-64F51245F5FD}"/>
              </a:ext>
            </a:extLst>
          </p:cNvPr>
          <p:cNvSpPr txBox="1"/>
          <p:nvPr/>
        </p:nvSpPr>
        <p:spPr>
          <a:xfrm>
            <a:off x="169244" y="160807"/>
            <a:ext cx="11883563" cy="353943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first spoke through Hosea,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said to Hosea, “Go, take to yourself a wife of whoredom and have children of whoredom, for the land commits great whoredom by forsaking the 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he went and took Gomer, the daughter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Diblaim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she conceived and bore him a son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….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“Call his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Jezreel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 in just a little while I will punish the house of Jehu for the blood of Jezreel, and I will put an end to the kingdom of the house of Israel.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F0FC3-41C7-E496-814E-FFC3EED6CD6F}"/>
              </a:ext>
            </a:extLst>
          </p:cNvPr>
          <p:cNvSpPr txBox="1"/>
          <p:nvPr/>
        </p:nvSpPr>
        <p:spPr>
          <a:xfrm>
            <a:off x="541019" y="4014125"/>
            <a:ext cx="11333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the Marriage Literal or merely a Literary Device?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the woman a harlot before Hosea married her?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Are the children Hosea’s?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Chapter 3 a retelling of Hosea’s taking her in marriage, or is it the story of Hosea taking her back after her infidelity, or a different woman?</a:t>
            </a:r>
          </a:p>
        </p:txBody>
      </p:sp>
    </p:spTree>
    <p:extLst>
      <p:ext uri="{BB962C8B-B14F-4D97-AF65-F5344CB8AC3E}">
        <p14:creationId xmlns:p14="http://schemas.microsoft.com/office/powerpoint/2010/main" val="23342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050EB-6750-2C7C-C389-E5D83600E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53"/>
            <a:ext cx="12192000" cy="6537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884182-40EF-CECF-32D4-48FFABC80078}"/>
              </a:ext>
            </a:extLst>
          </p:cNvPr>
          <p:cNvSpPr/>
          <p:nvPr/>
        </p:nvSpPr>
        <p:spPr>
          <a:xfrm>
            <a:off x="6215270" y="980661"/>
            <a:ext cx="5552660" cy="2719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3F1DB-3260-FB75-DC1D-7B45016EE00B}"/>
              </a:ext>
            </a:extLst>
          </p:cNvPr>
          <p:cNvSpPr txBox="1"/>
          <p:nvPr/>
        </p:nvSpPr>
        <p:spPr>
          <a:xfrm>
            <a:off x="169244" y="160807"/>
            <a:ext cx="11883563" cy="353943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first spoke through Hosea,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said to Hosea, “Go, take to yourself a wife of whoredom and have children of whoredom, for the land commits great whoredom by forsaking the 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he went and took Gomer, the daughter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Diblaim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she conceived and bore him a son….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“Call his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Jezreel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 in just a little while I will punish the house of Jehu for the blood of Jezreel, and I will put an end to the kingdom of the house of Israel.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548052-EFC2-1FF6-15F7-664BAD02157B}"/>
              </a:ext>
            </a:extLst>
          </p:cNvPr>
          <p:cNvSpPr/>
          <p:nvPr/>
        </p:nvSpPr>
        <p:spPr>
          <a:xfrm>
            <a:off x="5433392" y="3482116"/>
            <a:ext cx="304800" cy="347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09B0D7-70D7-06BD-2DC6-B704E16AEF1F}"/>
              </a:ext>
            </a:extLst>
          </p:cNvPr>
          <p:cNvSpPr/>
          <p:nvPr/>
        </p:nvSpPr>
        <p:spPr>
          <a:xfrm>
            <a:off x="5576552" y="3786386"/>
            <a:ext cx="1842612" cy="7469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Naboth’s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Vineyard</a:t>
            </a:r>
          </a:p>
        </p:txBody>
      </p:sp>
    </p:spTree>
    <p:extLst>
      <p:ext uri="{BB962C8B-B14F-4D97-AF65-F5344CB8AC3E}">
        <p14:creationId xmlns:p14="http://schemas.microsoft.com/office/powerpoint/2010/main" val="16406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AAC5A-F887-DBA9-BE02-F43D2033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5" y="144721"/>
            <a:ext cx="11539111" cy="23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17E6C0-5F38-51BB-1716-1C417A14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68" y="1046742"/>
            <a:ext cx="900982" cy="6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E767132E-338A-67FE-4B18-DDCA401035A8}"/>
              </a:ext>
            </a:extLst>
          </p:cNvPr>
          <p:cNvSpPr/>
          <p:nvPr/>
        </p:nvSpPr>
        <p:spPr>
          <a:xfrm>
            <a:off x="413958" y="2483894"/>
            <a:ext cx="4542571" cy="4229386"/>
          </a:xfrm>
          <a:prstGeom prst="upArrowCallout">
            <a:avLst>
              <a:gd name="adj1" fmla="val 13754"/>
              <a:gd name="adj2" fmla="val 16878"/>
              <a:gd name="adj3" fmla="val 15941"/>
              <a:gd name="adj4" fmla="val 7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Genesis 22:17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indeed I will greatly bless you, and I will greatly multiply your seed as the stars of the heavens and as the sand, which is on the seashore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37B43-C71D-3279-DF55-C085F3DDFDC9}"/>
              </a:ext>
            </a:extLst>
          </p:cNvPr>
          <p:cNvSpPr txBox="1"/>
          <p:nvPr/>
        </p:nvSpPr>
        <p:spPr>
          <a:xfrm>
            <a:off x="5199924" y="2393745"/>
            <a:ext cx="391831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John 3:16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“For God so loved the world, that He gave His only Son, so that everyone who believes in Him will not perish, but have eternal life.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518C94-F055-1359-B484-47C04E4FFD7F}"/>
              </a:ext>
            </a:extLst>
          </p:cNvPr>
          <p:cNvSpPr txBox="1"/>
          <p:nvPr/>
        </p:nvSpPr>
        <p:spPr>
          <a:xfrm>
            <a:off x="9195517" y="2366645"/>
            <a:ext cx="30034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Galatians 3:29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ye are Christ’s, then are ye Abraham’s seed, heirs according to promise.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050EB-6750-2C7C-C389-E5D83600E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53"/>
            <a:ext cx="12192000" cy="6537493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20D9BBEC-8E88-1C27-44A2-BB613722B4D3}"/>
              </a:ext>
            </a:extLst>
          </p:cNvPr>
          <p:cNvSpPr/>
          <p:nvPr/>
        </p:nvSpPr>
        <p:spPr>
          <a:xfrm rot="678597">
            <a:off x="7407964" y="1749288"/>
            <a:ext cx="1616765" cy="18288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Syrians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A9E041D-9A2F-283A-FF97-767A7AFE11F5}"/>
              </a:ext>
            </a:extLst>
          </p:cNvPr>
          <p:cNvSpPr/>
          <p:nvPr/>
        </p:nvSpPr>
        <p:spPr>
          <a:xfrm rot="20631576">
            <a:off x="5457914" y="3659464"/>
            <a:ext cx="2136878" cy="12457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Joram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050EB-6750-2C7C-C389-E5D83600E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53"/>
            <a:ext cx="12192000" cy="6537493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187F9345-3A2C-F483-6611-8CC1B0476B25}"/>
              </a:ext>
            </a:extLst>
          </p:cNvPr>
          <p:cNvSpPr/>
          <p:nvPr/>
        </p:nvSpPr>
        <p:spPr>
          <a:xfrm rot="267948">
            <a:off x="5655212" y="3260186"/>
            <a:ext cx="2070614" cy="1044526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Joram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DE848C8-B6A3-2B80-B4D1-F39F736EA975}"/>
              </a:ext>
            </a:extLst>
          </p:cNvPr>
          <p:cNvSpPr/>
          <p:nvPr/>
        </p:nvSpPr>
        <p:spPr>
          <a:xfrm rot="456131">
            <a:off x="4881491" y="3713710"/>
            <a:ext cx="1111348" cy="2490304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Ahaziah</a:t>
            </a:r>
          </a:p>
        </p:txBody>
      </p:sp>
    </p:spTree>
    <p:extLst>
      <p:ext uri="{BB962C8B-B14F-4D97-AF65-F5344CB8AC3E}">
        <p14:creationId xmlns:p14="http://schemas.microsoft.com/office/powerpoint/2010/main" val="29328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050EB-6750-2C7C-C389-E5D83600E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53"/>
            <a:ext cx="12192000" cy="653749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1F468E-4AAE-43E4-C833-60BACF49887C}"/>
              </a:ext>
            </a:extLst>
          </p:cNvPr>
          <p:cNvSpPr/>
          <p:nvPr/>
        </p:nvSpPr>
        <p:spPr>
          <a:xfrm>
            <a:off x="5350020" y="3573202"/>
            <a:ext cx="2218398" cy="21523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Jehu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Jehoahaz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Jehoash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Jeroboam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Zechariah</a:t>
            </a:r>
          </a:p>
        </p:txBody>
      </p:sp>
    </p:spTree>
    <p:extLst>
      <p:ext uri="{BB962C8B-B14F-4D97-AF65-F5344CB8AC3E}">
        <p14:creationId xmlns:p14="http://schemas.microsoft.com/office/powerpoint/2010/main" val="1649086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050EB-6750-2C7C-C389-E5D83600E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53"/>
            <a:ext cx="12192000" cy="653749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1F468E-4AAE-43E4-C833-60BACF49887C}"/>
              </a:ext>
            </a:extLst>
          </p:cNvPr>
          <p:cNvSpPr/>
          <p:nvPr/>
        </p:nvSpPr>
        <p:spPr>
          <a:xfrm>
            <a:off x="5350020" y="3573202"/>
            <a:ext cx="2218398" cy="21523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Jehu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Jehoahaz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Jehoash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Jeroboam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Zechariah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847FA-3EC3-2106-8D4A-5DC276B61E28}"/>
              </a:ext>
            </a:extLst>
          </p:cNvPr>
          <p:cNvSpPr/>
          <p:nvPr/>
        </p:nvSpPr>
        <p:spPr>
          <a:xfrm>
            <a:off x="6215270" y="980661"/>
            <a:ext cx="5552660" cy="2719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0593E-F183-81D3-7BCB-84A73ACC516F}"/>
              </a:ext>
            </a:extLst>
          </p:cNvPr>
          <p:cNvSpPr txBox="1"/>
          <p:nvPr/>
        </p:nvSpPr>
        <p:spPr>
          <a:xfrm>
            <a:off x="169244" y="160807"/>
            <a:ext cx="11883563" cy="353943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first spoke through Hosea,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said to Hosea, “Go, take to yourself a wife of whoredom and have children of whoredom, for the land commits great whoredom by forsaking the 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he went and took Gomer, the daughter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Diblaim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she conceived and bore him a son….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“Call his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Jezreel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 in just a little while I will punish the house of Jehu for the blood of Jezreel, and I will put an end to the kingdom of the house of Israel.</a:t>
            </a:r>
          </a:p>
        </p:txBody>
      </p:sp>
    </p:spTree>
    <p:extLst>
      <p:ext uri="{BB962C8B-B14F-4D97-AF65-F5344CB8AC3E}">
        <p14:creationId xmlns:p14="http://schemas.microsoft.com/office/powerpoint/2010/main" val="4264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8787BD2-4813-C5EE-D632-64F51245F5FD}"/>
              </a:ext>
            </a:extLst>
          </p:cNvPr>
          <p:cNvSpPr txBox="1"/>
          <p:nvPr/>
        </p:nvSpPr>
        <p:spPr>
          <a:xfrm>
            <a:off x="169245" y="160809"/>
            <a:ext cx="11752246" cy="3108543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She conceived again and bore a daughter. 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“Call her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 Mercy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 I will no more have mercy on the house of Israel, to forgive them at all….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she had weaned No Mercy, she conceived and bore a son.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said, “Call his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Not My People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 for you are not my people, and I am not your God.”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33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8787BD2-4813-C5EE-D632-64F51245F5FD}"/>
              </a:ext>
            </a:extLst>
          </p:cNvPr>
          <p:cNvSpPr txBox="1"/>
          <p:nvPr/>
        </p:nvSpPr>
        <p:spPr>
          <a:xfrm>
            <a:off x="4917858" y="3294066"/>
            <a:ext cx="4165115" cy="52322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  Gomer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395CA-49CF-A0D7-CE3E-3819A7ED6F07}"/>
              </a:ext>
            </a:extLst>
          </p:cNvPr>
          <p:cNvSpPr txBox="1"/>
          <p:nvPr/>
        </p:nvSpPr>
        <p:spPr>
          <a:xfrm>
            <a:off x="3835028" y="4625591"/>
            <a:ext cx="6660105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Jezreel	Lo-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ruhamah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(son)		(daughter)		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D7C6D3-171D-FB7F-389D-ABC9B88F3638}"/>
              </a:ext>
            </a:extLst>
          </p:cNvPr>
          <p:cNvCxnSpPr/>
          <p:nvPr/>
        </p:nvCxnSpPr>
        <p:spPr>
          <a:xfrm>
            <a:off x="6073140" y="356744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C23FF3-2D2D-B405-6268-C917A5D19685}"/>
              </a:ext>
            </a:extLst>
          </p:cNvPr>
          <p:cNvCxnSpPr>
            <a:cxnSpLocks/>
          </p:cNvCxnSpPr>
          <p:nvPr/>
        </p:nvCxnSpPr>
        <p:spPr>
          <a:xfrm>
            <a:off x="6569022" y="3628140"/>
            <a:ext cx="0" cy="528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5271C6-A2BE-7249-DAC9-3230DD3A85B0}"/>
              </a:ext>
            </a:extLst>
          </p:cNvPr>
          <p:cNvCxnSpPr>
            <a:cxnSpLocks/>
          </p:cNvCxnSpPr>
          <p:nvPr/>
        </p:nvCxnSpPr>
        <p:spPr>
          <a:xfrm flipH="1">
            <a:off x="4499597" y="4159028"/>
            <a:ext cx="2076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859815-B838-3EE9-5EF8-B59E26207AD8}"/>
              </a:ext>
            </a:extLst>
          </p:cNvPr>
          <p:cNvCxnSpPr>
            <a:cxnSpLocks/>
          </p:cNvCxnSpPr>
          <p:nvPr/>
        </p:nvCxnSpPr>
        <p:spPr>
          <a:xfrm>
            <a:off x="4491931" y="4143738"/>
            <a:ext cx="0" cy="48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AF6C3E-E267-126D-7C43-16149F2B6639}"/>
              </a:ext>
            </a:extLst>
          </p:cNvPr>
          <p:cNvCxnSpPr>
            <a:cxnSpLocks/>
          </p:cNvCxnSpPr>
          <p:nvPr/>
        </p:nvCxnSpPr>
        <p:spPr>
          <a:xfrm>
            <a:off x="6576161" y="4154469"/>
            <a:ext cx="0" cy="48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19CB3A-D293-4A5C-E904-98D90291B7E1}"/>
              </a:ext>
            </a:extLst>
          </p:cNvPr>
          <p:cNvCxnSpPr/>
          <p:nvPr/>
        </p:nvCxnSpPr>
        <p:spPr>
          <a:xfrm>
            <a:off x="6076950" y="362840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131BF0-D9CB-BF73-1989-91407E411BDA}"/>
              </a:ext>
            </a:extLst>
          </p:cNvPr>
          <p:cNvSpPr txBox="1"/>
          <p:nvPr/>
        </p:nvSpPr>
        <p:spPr>
          <a:xfrm>
            <a:off x="169245" y="160809"/>
            <a:ext cx="11752246" cy="3108543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She conceived again and bore a daughter. 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“Call her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 Mercy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 I will no more have mercy on the house of Israel, to forgive them at all….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she had weaned No Mercy, she conceived and bore a son.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said, “Call his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Not My People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 for you are not my people, and I am not your God.”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DC0931-2D60-5240-2038-FBCF33DF2A80}"/>
              </a:ext>
            </a:extLst>
          </p:cNvPr>
          <p:cNvSpPr txBox="1"/>
          <p:nvPr/>
        </p:nvSpPr>
        <p:spPr>
          <a:xfrm>
            <a:off x="3561445" y="5516298"/>
            <a:ext cx="1749595" cy="945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“bore him a son”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40035F-7DBC-F9D2-9CBF-8C0978B65BAB}"/>
              </a:ext>
            </a:extLst>
          </p:cNvPr>
          <p:cNvSpPr txBox="1"/>
          <p:nvPr/>
        </p:nvSpPr>
        <p:spPr>
          <a:xfrm>
            <a:off x="5587685" y="5457171"/>
            <a:ext cx="1924555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“conceived again and gave birth”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11257D-F027-7477-06B5-7D4E2CAF558F}"/>
              </a:ext>
            </a:extLst>
          </p:cNvPr>
          <p:cNvSpPr txBox="1"/>
          <p:nvPr/>
        </p:nvSpPr>
        <p:spPr>
          <a:xfrm>
            <a:off x="3882850" y="1019508"/>
            <a:ext cx="209574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ruhamah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A105A9-56DD-A6D5-6E12-AF33ADE72C5C}"/>
              </a:ext>
            </a:extLst>
          </p:cNvPr>
          <p:cNvSpPr txBox="1"/>
          <p:nvPr/>
        </p:nvSpPr>
        <p:spPr>
          <a:xfrm>
            <a:off x="7202342" y="1440388"/>
            <a:ext cx="2418177" cy="47565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ammi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15" grpId="0" animBg="1"/>
      <p:bldP spid="17" grpId="0" animBg="1"/>
      <p:bldP spid="26" grpId="0" animBg="1"/>
      <p:bldP spid="26" grpId="1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8787BD2-4813-C5EE-D632-64F51245F5FD}"/>
              </a:ext>
            </a:extLst>
          </p:cNvPr>
          <p:cNvSpPr txBox="1"/>
          <p:nvPr/>
        </p:nvSpPr>
        <p:spPr>
          <a:xfrm>
            <a:off x="4917858" y="3294066"/>
            <a:ext cx="4165115" cy="52322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  Gomer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395CA-49CF-A0D7-CE3E-3819A7ED6F07}"/>
              </a:ext>
            </a:extLst>
          </p:cNvPr>
          <p:cNvSpPr txBox="1"/>
          <p:nvPr/>
        </p:nvSpPr>
        <p:spPr>
          <a:xfrm>
            <a:off x="3835028" y="4625591"/>
            <a:ext cx="6660105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Jezreel	Lo-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ruhamah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  Lo-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ammi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(son)		(daughter)		(son)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D7C6D3-171D-FB7F-389D-ABC9B88F3638}"/>
              </a:ext>
            </a:extLst>
          </p:cNvPr>
          <p:cNvCxnSpPr/>
          <p:nvPr/>
        </p:nvCxnSpPr>
        <p:spPr>
          <a:xfrm>
            <a:off x="6073140" y="356744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C23FF3-2D2D-B405-6268-C917A5D19685}"/>
              </a:ext>
            </a:extLst>
          </p:cNvPr>
          <p:cNvCxnSpPr>
            <a:cxnSpLocks/>
          </p:cNvCxnSpPr>
          <p:nvPr/>
        </p:nvCxnSpPr>
        <p:spPr>
          <a:xfrm>
            <a:off x="6569022" y="3628140"/>
            <a:ext cx="0" cy="528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5271C6-A2BE-7249-DAC9-3230DD3A85B0}"/>
              </a:ext>
            </a:extLst>
          </p:cNvPr>
          <p:cNvCxnSpPr>
            <a:cxnSpLocks/>
          </p:cNvCxnSpPr>
          <p:nvPr/>
        </p:nvCxnSpPr>
        <p:spPr>
          <a:xfrm flipH="1">
            <a:off x="4499597" y="4159028"/>
            <a:ext cx="4392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859815-B838-3EE9-5EF8-B59E26207AD8}"/>
              </a:ext>
            </a:extLst>
          </p:cNvPr>
          <p:cNvCxnSpPr>
            <a:cxnSpLocks/>
          </p:cNvCxnSpPr>
          <p:nvPr/>
        </p:nvCxnSpPr>
        <p:spPr>
          <a:xfrm>
            <a:off x="4491931" y="4143738"/>
            <a:ext cx="0" cy="48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AF6C3E-E267-126D-7C43-16149F2B6639}"/>
              </a:ext>
            </a:extLst>
          </p:cNvPr>
          <p:cNvCxnSpPr>
            <a:cxnSpLocks/>
          </p:cNvCxnSpPr>
          <p:nvPr/>
        </p:nvCxnSpPr>
        <p:spPr>
          <a:xfrm>
            <a:off x="6576161" y="4154469"/>
            <a:ext cx="0" cy="48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548845-22E0-D13B-6C32-5538889A0FB7}"/>
              </a:ext>
            </a:extLst>
          </p:cNvPr>
          <p:cNvCxnSpPr>
            <a:cxnSpLocks/>
          </p:cNvCxnSpPr>
          <p:nvPr/>
        </p:nvCxnSpPr>
        <p:spPr>
          <a:xfrm>
            <a:off x="8881484" y="4154469"/>
            <a:ext cx="0" cy="48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19CB3A-D293-4A5C-E904-98D90291B7E1}"/>
              </a:ext>
            </a:extLst>
          </p:cNvPr>
          <p:cNvCxnSpPr/>
          <p:nvPr/>
        </p:nvCxnSpPr>
        <p:spPr>
          <a:xfrm>
            <a:off x="6076950" y="362840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131BF0-D9CB-BF73-1989-91407E411BDA}"/>
              </a:ext>
            </a:extLst>
          </p:cNvPr>
          <p:cNvSpPr txBox="1"/>
          <p:nvPr/>
        </p:nvSpPr>
        <p:spPr>
          <a:xfrm>
            <a:off x="169245" y="160809"/>
            <a:ext cx="11752246" cy="3108543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She conceived again and bore a daughter. 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“Call her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 Mercy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for I will no more have mercy on the house of Israel, to forgive them at all….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she had weaned No Mercy, she conceived and bore a son.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said, “Call his name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Not My People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 for you are not my people, and I am not your God.”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DC0931-2D60-5240-2038-FBCF33DF2A80}"/>
              </a:ext>
            </a:extLst>
          </p:cNvPr>
          <p:cNvSpPr txBox="1"/>
          <p:nvPr/>
        </p:nvSpPr>
        <p:spPr>
          <a:xfrm>
            <a:off x="3561445" y="5516298"/>
            <a:ext cx="1749595" cy="945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“bore him a son”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40035F-7DBC-F9D2-9CBF-8C0978B65BAB}"/>
              </a:ext>
            </a:extLst>
          </p:cNvPr>
          <p:cNvSpPr txBox="1"/>
          <p:nvPr/>
        </p:nvSpPr>
        <p:spPr>
          <a:xfrm>
            <a:off x="5587685" y="5457171"/>
            <a:ext cx="1924555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“conceived again and gave birth”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EEC3C7-9CD9-1D95-064F-333D97492DF0}"/>
              </a:ext>
            </a:extLst>
          </p:cNvPr>
          <p:cNvSpPr txBox="1"/>
          <p:nvPr/>
        </p:nvSpPr>
        <p:spPr>
          <a:xfrm>
            <a:off x="7966451" y="5463799"/>
            <a:ext cx="1924555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“conceived again and gave birth”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2FA9E3-E3F2-5ED0-3D22-8589E65D7B4F}"/>
              </a:ext>
            </a:extLst>
          </p:cNvPr>
          <p:cNvSpPr txBox="1"/>
          <p:nvPr/>
        </p:nvSpPr>
        <p:spPr>
          <a:xfrm>
            <a:off x="7202342" y="1440388"/>
            <a:ext cx="2418177" cy="47565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ammi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9A395CA-49CF-A0D7-CE3E-3819A7ED6F07}"/>
              </a:ext>
            </a:extLst>
          </p:cNvPr>
          <p:cNvSpPr txBox="1"/>
          <p:nvPr/>
        </p:nvSpPr>
        <p:spPr>
          <a:xfrm>
            <a:off x="3835028" y="4625593"/>
            <a:ext cx="6660105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Jezreel	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 Mercy	   Not My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(son)		(daughter)		(son)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EAE718-B553-78DC-76F9-5A0E6D7E3B98}"/>
              </a:ext>
            </a:extLst>
          </p:cNvPr>
          <p:cNvSpPr txBox="1"/>
          <p:nvPr/>
        </p:nvSpPr>
        <p:spPr>
          <a:xfrm>
            <a:off x="4305703" y="1131911"/>
            <a:ext cx="453800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DF81CB-1DF4-06B8-90ED-00A93B767F59}"/>
              </a:ext>
            </a:extLst>
          </p:cNvPr>
          <p:cNvSpPr txBox="1"/>
          <p:nvPr/>
        </p:nvSpPr>
        <p:spPr>
          <a:xfrm>
            <a:off x="4917858" y="3294066"/>
            <a:ext cx="4165115" cy="52322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  Gomer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531F06-97BF-2137-12F7-6B488B435AFD}"/>
              </a:ext>
            </a:extLst>
          </p:cNvPr>
          <p:cNvCxnSpPr/>
          <p:nvPr/>
        </p:nvCxnSpPr>
        <p:spPr>
          <a:xfrm>
            <a:off x="6073140" y="356744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670227-97DD-7393-ECB1-6E779627824D}"/>
              </a:ext>
            </a:extLst>
          </p:cNvPr>
          <p:cNvCxnSpPr>
            <a:cxnSpLocks/>
          </p:cNvCxnSpPr>
          <p:nvPr/>
        </p:nvCxnSpPr>
        <p:spPr>
          <a:xfrm>
            <a:off x="6569022" y="3628140"/>
            <a:ext cx="0" cy="528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748F72-60E6-5D9C-ADCF-8AB2DE05AE1B}"/>
              </a:ext>
            </a:extLst>
          </p:cNvPr>
          <p:cNvCxnSpPr>
            <a:cxnSpLocks/>
          </p:cNvCxnSpPr>
          <p:nvPr/>
        </p:nvCxnSpPr>
        <p:spPr>
          <a:xfrm flipH="1">
            <a:off x="4499597" y="4159028"/>
            <a:ext cx="4392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73F6BEC-A747-1C40-0CD9-3F17E56CEAFC}"/>
              </a:ext>
            </a:extLst>
          </p:cNvPr>
          <p:cNvCxnSpPr>
            <a:cxnSpLocks/>
          </p:cNvCxnSpPr>
          <p:nvPr/>
        </p:nvCxnSpPr>
        <p:spPr>
          <a:xfrm>
            <a:off x="4491931" y="4143738"/>
            <a:ext cx="0" cy="48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2C767B-F749-A080-F19D-8ED5365E6974}"/>
              </a:ext>
            </a:extLst>
          </p:cNvPr>
          <p:cNvCxnSpPr>
            <a:cxnSpLocks/>
          </p:cNvCxnSpPr>
          <p:nvPr/>
        </p:nvCxnSpPr>
        <p:spPr>
          <a:xfrm>
            <a:off x="6576161" y="4154469"/>
            <a:ext cx="0" cy="48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BFC1D5-D385-6FA0-71B3-ED876CB3A36D}"/>
              </a:ext>
            </a:extLst>
          </p:cNvPr>
          <p:cNvCxnSpPr>
            <a:cxnSpLocks/>
          </p:cNvCxnSpPr>
          <p:nvPr/>
        </p:nvCxnSpPr>
        <p:spPr>
          <a:xfrm>
            <a:off x="8881484" y="4154469"/>
            <a:ext cx="0" cy="48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9BBD1B-306D-564C-AC80-A62DF48D1439}"/>
              </a:ext>
            </a:extLst>
          </p:cNvPr>
          <p:cNvCxnSpPr/>
          <p:nvPr/>
        </p:nvCxnSpPr>
        <p:spPr>
          <a:xfrm>
            <a:off x="6076950" y="362840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DA28AE-5894-3217-BDBF-13F423DE0AA9}"/>
              </a:ext>
            </a:extLst>
          </p:cNvPr>
          <p:cNvSpPr txBox="1"/>
          <p:nvPr/>
        </p:nvSpPr>
        <p:spPr>
          <a:xfrm>
            <a:off x="8456372" y="3049945"/>
            <a:ext cx="1590541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“Wife of Harlotry”</a:t>
            </a:r>
          </a:p>
        </p:txBody>
      </p:sp>
    </p:spTree>
    <p:extLst>
      <p:ext uri="{BB962C8B-B14F-4D97-AF65-F5344CB8AC3E}">
        <p14:creationId xmlns:p14="http://schemas.microsoft.com/office/powerpoint/2010/main" val="13306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C3DEC5-FF77-4432-E7BD-D334561E4950}"/>
              </a:ext>
            </a:extLst>
          </p:cNvPr>
          <p:cNvSpPr txBox="1"/>
          <p:nvPr/>
        </p:nvSpPr>
        <p:spPr>
          <a:xfrm>
            <a:off x="8552315" y="3088583"/>
            <a:ext cx="2940497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“Their mother has played the harlot”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8A386D-3A1C-DE8D-9277-4245A3CE6E66}"/>
              </a:ext>
            </a:extLst>
          </p:cNvPr>
          <p:cNvSpPr txBox="1"/>
          <p:nvPr/>
        </p:nvSpPr>
        <p:spPr>
          <a:xfrm>
            <a:off x="3506107" y="4465792"/>
            <a:ext cx="6836611" cy="10250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 will have no compassion on her children,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Because they are children of harlotry”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B532AF-9AD1-43E2-9E49-40B28BC81706}"/>
              </a:ext>
            </a:extLst>
          </p:cNvPr>
          <p:cNvSpPr txBox="1"/>
          <p:nvPr/>
        </p:nvSpPr>
        <p:spPr>
          <a:xfrm>
            <a:off x="4305703" y="1131911"/>
            <a:ext cx="453800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80B4B4-FFC1-FD88-09C2-6713B1D3259C}"/>
              </a:ext>
            </a:extLst>
          </p:cNvPr>
          <p:cNvSpPr txBox="1"/>
          <p:nvPr/>
        </p:nvSpPr>
        <p:spPr>
          <a:xfrm>
            <a:off x="4917858" y="3294066"/>
            <a:ext cx="4251899" cy="52322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God 	 Israel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94A101-CE60-343B-4948-77109A89A69F}"/>
              </a:ext>
            </a:extLst>
          </p:cNvPr>
          <p:cNvCxnSpPr/>
          <p:nvPr/>
        </p:nvCxnSpPr>
        <p:spPr>
          <a:xfrm>
            <a:off x="6073140" y="356744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5C08CA-2F19-BA2F-5920-4EEBEAEBC6B1}"/>
              </a:ext>
            </a:extLst>
          </p:cNvPr>
          <p:cNvCxnSpPr/>
          <p:nvPr/>
        </p:nvCxnSpPr>
        <p:spPr>
          <a:xfrm>
            <a:off x="6076950" y="362840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5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C3DEC5-FF77-4432-E7BD-D334561E4950}"/>
              </a:ext>
            </a:extLst>
          </p:cNvPr>
          <p:cNvSpPr txBox="1"/>
          <p:nvPr/>
        </p:nvSpPr>
        <p:spPr>
          <a:xfrm>
            <a:off x="7979292" y="2521911"/>
            <a:ext cx="4165113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 will go after my lovers, Who give me my bread…”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B532AF-9AD1-43E2-9E49-40B28BC81706}"/>
              </a:ext>
            </a:extLst>
          </p:cNvPr>
          <p:cNvSpPr txBox="1"/>
          <p:nvPr/>
        </p:nvSpPr>
        <p:spPr>
          <a:xfrm>
            <a:off x="4305703" y="1131911"/>
            <a:ext cx="453800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D8DB3-04CA-F0B1-A3F6-994BDEDB06BC}"/>
              </a:ext>
            </a:extLst>
          </p:cNvPr>
          <p:cNvSpPr txBox="1"/>
          <p:nvPr/>
        </p:nvSpPr>
        <p:spPr>
          <a:xfrm>
            <a:off x="10901672" y="1962186"/>
            <a:ext cx="1096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Israel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1B3A3B-8AD9-94A5-1518-1396CD7E45B6}"/>
              </a:ext>
            </a:extLst>
          </p:cNvPr>
          <p:cNvSpPr txBox="1"/>
          <p:nvPr/>
        </p:nvSpPr>
        <p:spPr>
          <a:xfrm>
            <a:off x="4917858" y="3294066"/>
            <a:ext cx="4251899" cy="52322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God 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04ACFC6-3CDF-66D8-43E2-1F768FB2ED1B}"/>
              </a:ext>
            </a:extLst>
          </p:cNvPr>
          <p:cNvCxnSpPr/>
          <p:nvPr/>
        </p:nvCxnSpPr>
        <p:spPr>
          <a:xfrm>
            <a:off x="6073140" y="356744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5B6DB3E-39E1-CAF2-5EC4-E183B1A592E8}"/>
              </a:ext>
            </a:extLst>
          </p:cNvPr>
          <p:cNvCxnSpPr/>
          <p:nvPr/>
        </p:nvCxnSpPr>
        <p:spPr>
          <a:xfrm>
            <a:off x="6076950" y="362840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73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AAC5A-F887-DBA9-BE02-F43D2033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5" y="144721"/>
            <a:ext cx="11539111" cy="23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17E6C0-5F38-51BB-1716-1C417A14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68" y="1046742"/>
            <a:ext cx="900982" cy="6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E767132E-338A-67FE-4B18-DDCA401035A8}"/>
              </a:ext>
            </a:extLst>
          </p:cNvPr>
          <p:cNvSpPr/>
          <p:nvPr/>
        </p:nvSpPr>
        <p:spPr>
          <a:xfrm>
            <a:off x="413958" y="2483894"/>
            <a:ext cx="4542571" cy="4229386"/>
          </a:xfrm>
          <a:prstGeom prst="upArrowCallout">
            <a:avLst>
              <a:gd name="adj1" fmla="val 13754"/>
              <a:gd name="adj2" fmla="val 16878"/>
              <a:gd name="adj3" fmla="val 15941"/>
              <a:gd name="adj4" fmla="val 7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Genesis 22:17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indeed I will greatly bless you, and I will greatly multiply your seed as the stars of the heavens and as the sand, which is on the seashore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2D878-1CD9-B3DB-0A24-5F11F737BC14}"/>
              </a:ext>
            </a:extLst>
          </p:cNvPr>
          <p:cNvSpPr txBox="1"/>
          <p:nvPr/>
        </p:nvSpPr>
        <p:spPr>
          <a:xfrm>
            <a:off x="5576554" y="2677298"/>
            <a:ext cx="65098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1:10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Yet the number of the sons of Israel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Will be like the sand of the sea,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Which cannot be measured or counted;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in the place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Where it is said to them,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are not My people,”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 will be said to them,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are the sons of the living God.”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102C57D1-C55A-D251-2DF5-F9B908F460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73059" y="1971046"/>
            <a:ext cx="306405" cy="42797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71ABD64E-31FA-C179-E0C7-FFE0EAA3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781" y="1147679"/>
            <a:ext cx="337045" cy="76919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43328622-FD0D-DE43-DFD7-4825FC2585E0}"/>
              </a:ext>
            </a:extLst>
          </p:cNvPr>
          <p:cNvSpPr/>
          <p:nvPr/>
        </p:nvSpPr>
        <p:spPr>
          <a:xfrm>
            <a:off x="8530532" y="1240825"/>
            <a:ext cx="306405" cy="638741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E79613-FA6B-B7F2-542A-C1E38DAC7A92}"/>
              </a:ext>
            </a:extLst>
          </p:cNvPr>
          <p:cNvSpPr txBox="1"/>
          <p:nvPr/>
        </p:nvSpPr>
        <p:spPr>
          <a:xfrm>
            <a:off x="8470524" y="2324010"/>
            <a:ext cx="1449823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</a:t>
            </a:r>
          </a:p>
        </p:txBody>
      </p:sp>
    </p:spTree>
    <p:extLst>
      <p:ext uri="{BB962C8B-B14F-4D97-AF65-F5344CB8AC3E}">
        <p14:creationId xmlns:p14="http://schemas.microsoft.com/office/powerpoint/2010/main" val="3023541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C3DEC5-FF77-4432-E7BD-D334561E4950}"/>
              </a:ext>
            </a:extLst>
          </p:cNvPr>
          <p:cNvSpPr txBox="1"/>
          <p:nvPr/>
        </p:nvSpPr>
        <p:spPr>
          <a:xfrm>
            <a:off x="7979292" y="2521911"/>
            <a:ext cx="4165113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she will seek them, but will not find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B532AF-9AD1-43E2-9E49-40B28BC81706}"/>
              </a:ext>
            </a:extLst>
          </p:cNvPr>
          <p:cNvSpPr txBox="1"/>
          <p:nvPr/>
        </p:nvSpPr>
        <p:spPr>
          <a:xfrm>
            <a:off x="4305703" y="1131911"/>
            <a:ext cx="453800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D8DB3-04CA-F0B1-A3F6-994BDEDB06BC}"/>
              </a:ext>
            </a:extLst>
          </p:cNvPr>
          <p:cNvSpPr txBox="1"/>
          <p:nvPr/>
        </p:nvSpPr>
        <p:spPr>
          <a:xfrm>
            <a:off x="10901672" y="1962186"/>
            <a:ext cx="1096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Israel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FDA66-F2D9-F2B4-FF87-2C9469381B05}"/>
              </a:ext>
            </a:extLst>
          </p:cNvPr>
          <p:cNvSpPr txBox="1"/>
          <p:nvPr/>
        </p:nvSpPr>
        <p:spPr>
          <a:xfrm>
            <a:off x="4917858" y="3294066"/>
            <a:ext cx="4251899" cy="52322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God 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D6943B-8153-82F8-45A7-51D53B550051}"/>
              </a:ext>
            </a:extLst>
          </p:cNvPr>
          <p:cNvCxnSpPr/>
          <p:nvPr/>
        </p:nvCxnSpPr>
        <p:spPr>
          <a:xfrm>
            <a:off x="6073140" y="356744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3852F0-90D7-4789-773E-B6C88BC1B021}"/>
              </a:ext>
            </a:extLst>
          </p:cNvPr>
          <p:cNvCxnSpPr/>
          <p:nvPr/>
        </p:nvCxnSpPr>
        <p:spPr>
          <a:xfrm>
            <a:off x="6076950" y="362840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5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C3DEC5-FF77-4432-E7BD-D334561E4950}"/>
              </a:ext>
            </a:extLst>
          </p:cNvPr>
          <p:cNvSpPr txBox="1"/>
          <p:nvPr/>
        </p:nvSpPr>
        <p:spPr>
          <a:xfrm>
            <a:off x="7979292" y="2521911"/>
            <a:ext cx="4165113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Then she will say, “I will go back to my first husband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B532AF-9AD1-43E2-9E49-40B28BC81706}"/>
              </a:ext>
            </a:extLst>
          </p:cNvPr>
          <p:cNvSpPr txBox="1"/>
          <p:nvPr/>
        </p:nvSpPr>
        <p:spPr>
          <a:xfrm>
            <a:off x="4305703" y="1131911"/>
            <a:ext cx="453800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D8DB3-04CA-F0B1-A3F6-994BDEDB06BC}"/>
              </a:ext>
            </a:extLst>
          </p:cNvPr>
          <p:cNvSpPr txBox="1"/>
          <p:nvPr/>
        </p:nvSpPr>
        <p:spPr>
          <a:xfrm>
            <a:off x="10901672" y="1962186"/>
            <a:ext cx="1096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Israel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4B1241-EC0F-28AF-96DC-AA4AF4CDDF09}"/>
              </a:ext>
            </a:extLst>
          </p:cNvPr>
          <p:cNvSpPr txBox="1"/>
          <p:nvPr/>
        </p:nvSpPr>
        <p:spPr>
          <a:xfrm>
            <a:off x="4917858" y="3294066"/>
            <a:ext cx="4251899" cy="52322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God 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094DF4-3F36-380B-2048-3A398C34AF06}"/>
              </a:ext>
            </a:extLst>
          </p:cNvPr>
          <p:cNvCxnSpPr/>
          <p:nvPr/>
        </p:nvCxnSpPr>
        <p:spPr>
          <a:xfrm>
            <a:off x="6073140" y="356744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8FF139-673E-8E33-72BC-B0E6F6EB4ECB}"/>
              </a:ext>
            </a:extLst>
          </p:cNvPr>
          <p:cNvCxnSpPr/>
          <p:nvPr/>
        </p:nvCxnSpPr>
        <p:spPr>
          <a:xfrm>
            <a:off x="6076950" y="362840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15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BB532AF-9AD1-43E2-9E49-40B28BC81706}"/>
              </a:ext>
            </a:extLst>
          </p:cNvPr>
          <p:cNvSpPr txBox="1"/>
          <p:nvPr/>
        </p:nvSpPr>
        <p:spPr>
          <a:xfrm>
            <a:off x="4305703" y="1131911"/>
            <a:ext cx="453800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D8DB3-04CA-F0B1-A3F6-994BDEDB06BC}"/>
              </a:ext>
            </a:extLst>
          </p:cNvPr>
          <p:cNvSpPr txBox="1"/>
          <p:nvPr/>
        </p:nvSpPr>
        <p:spPr>
          <a:xfrm>
            <a:off x="10901672" y="1962186"/>
            <a:ext cx="1096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Israel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44BDD-794C-CFEA-457A-FAD9D2EE5582}"/>
              </a:ext>
            </a:extLst>
          </p:cNvPr>
          <p:cNvSpPr txBox="1"/>
          <p:nvPr/>
        </p:nvSpPr>
        <p:spPr>
          <a:xfrm>
            <a:off x="262543" y="2457800"/>
            <a:ext cx="4701903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“…I am going to persuade her,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Bring her into the wilderness,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speak kindly to her.”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F89AED-DAE5-4A93-9870-181EDD32A30B}"/>
              </a:ext>
            </a:extLst>
          </p:cNvPr>
          <p:cNvSpPr txBox="1"/>
          <p:nvPr/>
        </p:nvSpPr>
        <p:spPr>
          <a:xfrm>
            <a:off x="4917858" y="3294066"/>
            <a:ext cx="4251899" cy="52322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God 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F0C07D-2B4C-BC4B-CC76-65C7F485EA27}"/>
              </a:ext>
            </a:extLst>
          </p:cNvPr>
          <p:cNvCxnSpPr/>
          <p:nvPr/>
        </p:nvCxnSpPr>
        <p:spPr>
          <a:xfrm>
            <a:off x="6073140" y="356744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B389DC-D500-E576-0910-770501FD0619}"/>
              </a:ext>
            </a:extLst>
          </p:cNvPr>
          <p:cNvCxnSpPr/>
          <p:nvPr/>
        </p:nvCxnSpPr>
        <p:spPr>
          <a:xfrm>
            <a:off x="6076950" y="362840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BB532AF-9AD1-43E2-9E49-40B28BC81706}"/>
              </a:ext>
            </a:extLst>
          </p:cNvPr>
          <p:cNvSpPr txBox="1"/>
          <p:nvPr/>
        </p:nvSpPr>
        <p:spPr>
          <a:xfrm>
            <a:off x="4305703" y="1131911"/>
            <a:ext cx="453800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44BDD-794C-CFEA-457A-FAD9D2EE5582}"/>
              </a:ext>
            </a:extLst>
          </p:cNvPr>
          <p:cNvSpPr txBox="1"/>
          <p:nvPr/>
        </p:nvSpPr>
        <p:spPr>
          <a:xfrm>
            <a:off x="262543" y="2457800"/>
            <a:ext cx="4701903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“…I am going to persuade her,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Bring her into the wilderness,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speak kindly to her.”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F89AED-DAE5-4A93-9870-181EDD32A30B}"/>
              </a:ext>
            </a:extLst>
          </p:cNvPr>
          <p:cNvSpPr txBox="1"/>
          <p:nvPr/>
        </p:nvSpPr>
        <p:spPr>
          <a:xfrm>
            <a:off x="4917858" y="3294066"/>
            <a:ext cx="4251899" cy="52322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God 	 Israel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F0C07D-2B4C-BC4B-CC76-65C7F485EA27}"/>
              </a:ext>
            </a:extLst>
          </p:cNvPr>
          <p:cNvCxnSpPr/>
          <p:nvPr/>
        </p:nvCxnSpPr>
        <p:spPr>
          <a:xfrm>
            <a:off x="6073140" y="356744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B389DC-D500-E576-0910-770501FD0619}"/>
              </a:ext>
            </a:extLst>
          </p:cNvPr>
          <p:cNvCxnSpPr/>
          <p:nvPr/>
        </p:nvCxnSpPr>
        <p:spPr>
          <a:xfrm>
            <a:off x="6076950" y="362840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451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77B357-9FF6-8080-80EE-1C23FEBB8778}"/>
              </a:ext>
            </a:extLst>
          </p:cNvPr>
          <p:cNvSpPr txBox="1"/>
          <p:nvPr/>
        </p:nvSpPr>
        <p:spPr>
          <a:xfrm>
            <a:off x="373670" y="240030"/>
            <a:ext cx="4226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 takes a wife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 is unfaithful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 bears three children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Their names have symbolic meaning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28E26-CE15-88DE-4DF6-2DFDD0568F21}"/>
              </a:ext>
            </a:extLst>
          </p:cNvPr>
          <p:cNvSpPr txBox="1"/>
          <p:nvPr/>
        </p:nvSpPr>
        <p:spPr>
          <a:xfrm>
            <a:off x="6701499" y="235565"/>
            <a:ext cx="42431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3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 buys a woman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is not intimate with her “for many days”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3E942-AE8C-54C2-BF77-B777742A458B}"/>
              </a:ext>
            </a:extLst>
          </p:cNvPr>
          <p:cNvSpPr txBox="1"/>
          <p:nvPr/>
        </p:nvSpPr>
        <p:spPr>
          <a:xfrm>
            <a:off x="538872" y="5545522"/>
            <a:ext cx="1084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MUCH IS CLEAR…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Pictures Israel’s unfaithfulness to God, and God’s response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20F4C-6F62-ABCD-F03B-76602ED262A0}"/>
              </a:ext>
            </a:extLst>
          </p:cNvPr>
          <p:cNvSpPr/>
          <p:nvPr/>
        </p:nvSpPr>
        <p:spPr>
          <a:xfrm>
            <a:off x="209763" y="4005775"/>
            <a:ext cx="3814187" cy="808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Hosea’s Family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60595-4557-7953-9D29-AA53C82F202F}"/>
              </a:ext>
            </a:extLst>
          </p:cNvPr>
          <p:cNvSpPr/>
          <p:nvPr/>
        </p:nvSpPr>
        <p:spPr>
          <a:xfrm>
            <a:off x="4023949" y="4003627"/>
            <a:ext cx="3485887" cy="80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God’s Family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FDC1A0-1D9C-8979-0159-604338E78218}"/>
              </a:ext>
            </a:extLst>
          </p:cNvPr>
          <p:cNvSpPr/>
          <p:nvPr/>
        </p:nvSpPr>
        <p:spPr>
          <a:xfrm>
            <a:off x="7509835" y="4001479"/>
            <a:ext cx="2245215" cy="808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 &amp; Wife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461D96-F160-440B-6BA7-22BC6F06A3B8}"/>
              </a:ext>
            </a:extLst>
          </p:cNvPr>
          <p:cNvSpPr/>
          <p:nvPr/>
        </p:nvSpPr>
        <p:spPr>
          <a:xfrm>
            <a:off x="9755049" y="4001479"/>
            <a:ext cx="2401540" cy="80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&amp; Wife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AC546-14EE-E500-CD59-FF2D1CE7DA5A}"/>
              </a:ext>
            </a:extLst>
          </p:cNvPr>
          <p:cNvSpPr txBox="1"/>
          <p:nvPr/>
        </p:nvSpPr>
        <p:spPr>
          <a:xfrm>
            <a:off x="1031568" y="3465898"/>
            <a:ext cx="240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D9836-0426-B3B0-9CD7-5E4D1714C99D}"/>
              </a:ext>
            </a:extLst>
          </p:cNvPr>
          <p:cNvSpPr txBox="1"/>
          <p:nvPr/>
        </p:nvSpPr>
        <p:spPr>
          <a:xfrm>
            <a:off x="4518012" y="3477620"/>
            <a:ext cx="240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A8043-FE8F-5519-891A-712108C3C0F6}"/>
              </a:ext>
            </a:extLst>
          </p:cNvPr>
          <p:cNvSpPr txBox="1"/>
          <p:nvPr/>
        </p:nvSpPr>
        <p:spPr>
          <a:xfrm>
            <a:off x="7554290" y="3475275"/>
            <a:ext cx="240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3:1-3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8FC878-C107-1CA9-7A69-DD961BECC3C9}"/>
              </a:ext>
            </a:extLst>
          </p:cNvPr>
          <p:cNvSpPr txBox="1"/>
          <p:nvPr/>
        </p:nvSpPr>
        <p:spPr>
          <a:xfrm>
            <a:off x="9619896" y="3472930"/>
            <a:ext cx="240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3:4-5</a:t>
            </a:r>
          </a:p>
        </p:txBody>
      </p:sp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id="{D324CE71-A589-F1D4-1763-5EC7F925B2BD}"/>
              </a:ext>
            </a:extLst>
          </p:cNvPr>
          <p:cNvSpPr/>
          <p:nvPr/>
        </p:nvSpPr>
        <p:spPr>
          <a:xfrm>
            <a:off x="122734" y="165224"/>
            <a:ext cx="4395277" cy="4083217"/>
          </a:xfrm>
          <a:prstGeom prst="downArrowCallout">
            <a:avLst>
              <a:gd name="adj1" fmla="val 15523"/>
              <a:gd name="adj2" fmla="val 34496"/>
              <a:gd name="adj3" fmla="val 18330"/>
              <a:gd name="adj4" fmla="val 68960"/>
            </a:avLst>
          </a:prstGeom>
          <a:noFill/>
          <a:ln>
            <a:gradFill flip="none" rotWithShape="1">
              <a:gsLst>
                <a:gs pos="93000">
                  <a:schemeClr val="tx1"/>
                </a:gs>
                <a:gs pos="0">
                  <a:schemeClr val="tx1"/>
                </a:gs>
                <a:gs pos="95000">
                  <a:schemeClr val="bg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86CC6D0D-235D-C474-E230-A22C5B851EF3}"/>
              </a:ext>
            </a:extLst>
          </p:cNvPr>
          <p:cNvSpPr/>
          <p:nvPr/>
        </p:nvSpPr>
        <p:spPr>
          <a:xfrm>
            <a:off x="6665739" y="162879"/>
            <a:ext cx="4152316" cy="4083217"/>
          </a:xfrm>
          <a:prstGeom prst="downArrowCallout">
            <a:avLst>
              <a:gd name="adj1" fmla="val 15523"/>
              <a:gd name="adj2" fmla="val 34496"/>
              <a:gd name="adj3" fmla="val 18330"/>
              <a:gd name="adj4" fmla="val 68960"/>
            </a:avLst>
          </a:prstGeom>
          <a:noFill/>
          <a:ln>
            <a:gradFill flip="none" rotWithShape="1">
              <a:gsLst>
                <a:gs pos="93000">
                  <a:schemeClr val="tx1"/>
                </a:gs>
                <a:gs pos="0">
                  <a:schemeClr val="tx1"/>
                </a:gs>
                <a:gs pos="95000">
                  <a:schemeClr val="bg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269845-D833-C8D4-0F0E-371E68CE3111}"/>
              </a:ext>
            </a:extLst>
          </p:cNvPr>
          <p:cNvSpPr/>
          <p:nvPr/>
        </p:nvSpPr>
        <p:spPr>
          <a:xfrm>
            <a:off x="3541690" y="4014358"/>
            <a:ext cx="482258" cy="8081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75E722-9AAE-0039-682F-AF04AB800394}"/>
              </a:ext>
            </a:extLst>
          </p:cNvPr>
          <p:cNvSpPr/>
          <p:nvPr/>
        </p:nvSpPr>
        <p:spPr>
          <a:xfrm>
            <a:off x="6999998" y="4012014"/>
            <a:ext cx="482258" cy="8081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87B73E-8F8E-7ADE-A6A6-145785AEAFFC}"/>
              </a:ext>
            </a:extLst>
          </p:cNvPr>
          <p:cNvSpPr/>
          <p:nvPr/>
        </p:nvSpPr>
        <p:spPr>
          <a:xfrm>
            <a:off x="11656410" y="3997942"/>
            <a:ext cx="482258" cy="8081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257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220F4C-6F62-ABCD-F03B-76602ED262A0}"/>
              </a:ext>
            </a:extLst>
          </p:cNvPr>
          <p:cNvSpPr/>
          <p:nvPr/>
        </p:nvSpPr>
        <p:spPr>
          <a:xfrm>
            <a:off x="209763" y="4005775"/>
            <a:ext cx="3814187" cy="808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Hosea’s Family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60595-4557-7953-9D29-AA53C82F202F}"/>
              </a:ext>
            </a:extLst>
          </p:cNvPr>
          <p:cNvSpPr/>
          <p:nvPr/>
        </p:nvSpPr>
        <p:spPr>
          <a:xfrm>
            <a:off x="4023949" y="4003627"/>
            <a:ext cx="3485887" cy="80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God’s Family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AC546-14EE-E500-CD59-FF2D1CE7DA5A}"/>
              </a:ext>
            </a:extLst>
          </p:cNvPr>
          <p:cNvSpPr txBox="1"/>
          <p:nvPr/>
        </p:nvSpPr>
        <p:spPr>
          <a:xfrm>
            <a:off x="1031568" y="3465898"/>
            <a:ext cx="240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D9836-0426-B3B0-9CD7-5E4D1714C99D}"/>
              </a:ext>
            </a:extLst>
          </p:cNvPr>
          <p:cNvSpPr txBox="1"/>
          <p:nvPr/>
        </p:nvSpPr>
        <p:spPr>
          <a:xfrm>
            <a:off x="4518012" y="3477620"/>
            <a:ext cx="240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269845-D833-C8D4-0F0E-371E68CE3111}"/>
              </a:ext>
            </a:extLst>
          </p:cNvPr>
          <p:cNvSpPr/>
          <p:nvPr/>
        </p:nvSpPr>
        <p:spPr>
          <a:xfrm>
            <a:off x="3541690" y="4014358"/>
            <a:ext cx="482258" cy="8081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75E722-9AAE-0039-682F-AF04AB800394}"/>
              </a:ext>
            </a:extLst>
          </p:cNvPr>
          <p:cNvSpPr/>
          <p:nvPr/>
        </p:nvSpPr>
        <p:spPr>
          <a:xfrm>
            <a:off x="6999998" y="4012014"/>
            <a:ext cx="482258" cy="8081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248BE0E-DF3F-8AAF-0468-771D382D52B3}"/>
              </a:ext>
            </a:extLst>
          </p:cNvPr>
          <p:cNvSpPr/>
          <p:nvPr/>
        </p:nvSpPr>
        <p:spPr>
          <a:xfrm rot="19804911">
            <a:off x="2472744" y="1416676"/>
            <a:ext cx="1249251" cy="266625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1:10-2:1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119572B-AC59-E849-8D67-07318A792152}"/>
              </a:ext>
            </a:extLst>
          </p:cNvPr>
          <p:cNvSpPr/>
          <p:nvPr/>
        </p:nvSpPr>
        <p:spPr>
          <a:xfrm rot="19804911">
            <a:off x="6015459" y="1428398"/>
            <a:ext cx="1249251" cy="2666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2:14-23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74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C3DEC5-FF77-4432-E7BD-D334561E4950}"/>
              </a:ext>
            </a:extLst>
          </p:cNvPr>
          <p:cNvSpPr txBox="1"/>
          <p:nvPr/>
        </p:nvSpPr>
        <p:spPr>
          <a:xfrm>
            <a:off x="8452452" y="2747199"/>
            <a:ext cx="223445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bought 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85F1DF-1D5A-F5A4-A0F4-E990886C6C53}"/>
              </a:ext>
            </a:extLst>
          </p:cNvPr>
          <p:cNvSpPr txBox="1"/>
          <p:nvPr/>
        </p:nvSpPr>
        <p:spPr>
          <a:xfrm>
            <a:off x="4305703" y="1131911"/>
            <a:ext cx="453800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3:1-3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Hosea’s persistent love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FEADE-FCF2-4569-E00A-46C9A6D35C16}"/>
              </a:ext>
            </a:extLst>
          </p:cNvPr>
          <p:cNvSpPr txBox="1"/>
          <p:nvPr/>
        </p:nvSpPr>
        <p:spPr>
          <a:xfrm>
            <a:off x="-3" y="4753"/>
            <a:ext cx="398374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the </a:t>
            </a:r>
            <a:r>
              <a:rPr kumimoji="0" lang="en-US" sz="2800" b="0" i="1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me, “Go again, love a woman who is loved by her husband, yet is committing adultery…” </a:t>
            </a:r>
            <a:r>
              <a:rPr kumimoji="0" lang="en-US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I purchased her for myself for fifteen shekels of silver, and a homer and 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lethech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of barley. </a:t>
            </a:r>
            <a:r>
              <a:rPr kumimoji="0" lang="en-US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I said to her, “You shall live with me for many days. You shall not play the prostitute, nor shall you have another man; so I will also be toward you.”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1393C-DECD-7C65-2E08-F36716D5A2AF}"/>
              </a:ext>
            </a:extLst>
          </p:cNvPr>
          <p:cNvSpPr txBox="1"/>
          <p:nvPr/>
        </p:nvSpPr>
        <p:spPr>
          <a:xfrm>
            <a:off x="4917858" y="3294066"/>
            <a:ext cx="4251899" cy="52322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Hosea 	 Gomer?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87C2D0-3F7E-DA37-CC13-FEDE1CE5914B}"/>
              </a:ext>
            </a:extLst>
          </p:cNvPr>
          <p:cNvCxnSpPr/>
          <p:nvPr/>
        </p:nvCxnSpPr>
        <p:spPr>
          <a:xfrm>
            <a:off x="6073140" y="356744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990C47-1F37-278C-CDC2-D3C4D4B622A2}"/>
              </a:ext>
            </a:extLst>
          </p:cNvPr>
          <p:cNvCxnSpPr/>
          <p:nvPr/>
        </p:nvCxnSpPr>
        <p:spPr>
          <a:xfrm>
            <a:off x="6076950" y="362840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26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985F1DF-1D5A-F5A4-A0F4-E990886C6C53}"/>
              </a:ext>
            </a:extLst>
          </p:cNvPr>
          <p:cNvSpPr txBox="1"/>
          <p:nvPr/>
        </p:nvSpPr>
        <p:spPr>
          <a:xfrm>
            <a:off x="4305703" y="1131911"/>
            <a:ext cx="453800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3:1-3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Hosea’s persistent love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FEADE-FCF2-4569-E00A-46C9A6D35C16}"/>
              </a:ext>
            </a:extLst>
          </p:cNvPr>
          <p:cNvSpPr txBox="1"/>
          <p:nvPr/>
        </p:nvSpPr>
        <p:spPr>
          <a:xfrm>
            <a:off x="-3" y="4753"/>
            <a:ext cx="39837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the </a:t>
            </a:r>
            <a:r>
              <a:rPr kumimoji="0" lang="en-US" sz="2800" b="0" i="1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me, “Go again, love a woman who is loved by her husband, yet is committing adultery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 the Lord loves the sons of Israel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though they turn to other gods and love raisin cakes.”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C7516-7391-568B-7495-3A3F2A87DC0A}"/>
              </a:ext>
            </a:extLst>
          </p:cNvPr>
          <p:cNvSpPr txBox="1"/>
          <p:nvPr/>
        </p:nvSpPr>
        <p:spPr>
          <a:xfrm>
            <a:off x="4917858" y="3294066"/>
            <a:ext cx="4165115" cy="52322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God   Israel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85D6F-2478-B206-94A7-89B32D8CCC9A}"/>
              </a:ext>
            </a:extLst>
          </p:cNvPr>
          <p:cNvCxnSpPr/>
          <p:nvPr/>
        </p:nvCxnSpPr>
        <p:spPr>
          <a:xfrm>
            <a:off x="6073140" y="356744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4D1C6F-45A6-B574-E10F-2BCF2AF8583D}"/>
              </a:ext>
            </a:extLst>
          </p:cNvPr>
          <p:cNvCxnSpPr/>
          <p:nvPr/>
        </p:nvCxnSpPr>
        <p:spPr>
          <a:xfrm>
            <a:off x="6076950" y="362840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055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BB532AF-9AD1-43E2-9E49-40B28BC81706}"/>
              </a:ext>
            </a:extLst>
          </p:cNvPr>
          <p:cNvSpPr txBox="1"/>
          <p:nvPr/>
        </p:nvSpPr>
        <p:spPr>
          <a:xfrm>
            <a:off x="4305703" y="1131911"/>
            <a:ext cx="453800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3:4-5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God’s persistent 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9100AA-2D5C-5C7E-D249-35DF83BE615C}"/>
              </a:ext>
            </a:extLst>
          </p:cNvPr>
          <p:cNvSpPr txBox="1"/>
          <p:nvPr/>
        </p:nvSpPr>
        <p:spPr>
          <a:xfrm>
            <a:off x="0" y="51016"/>
            <a:ext cx="38350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sons of Israel will live for many days without a king or leader, without sacrifice or memorial stone, and without ephod or household idols.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Israel in captivity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312586-B69E-1405-3434-C102005488E1}"/>
              </a:ext>
            </a:extLst>
          </p:cNvPr>
          <p:cNvSpPr txBox="1"/>
          <p:nvPr/>
        </p:nvSpPr>
        <p:spPr>
          <a:xfrm>
            <a:off x="4917858" y="3294066"/>
            <a:ext cx="4251899" cy="52322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God 	 Israel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FD1430-9E8D-3689-525C-91B171624E80}"/>
              </a:ext>
            </a:extLst>
          </p:cNvPr>
          <p:cNvCxnSpPr/>
          <p:nvPr/>
        </p:nvCxnSpPr>
        <p:spPr>
          <a:xfrm>
            <a:off x="6073140" y="356744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540107-3350-B02B-4C71-B42770C1ED99}"/>
              </a:ext>
            </a:extLst>
          </p:cNvPr>
          <p:cNvCxnSpPr/>
          <p:nvPr/>
        </p:nvCxnSpPr>
        <p:spPr>
          <a:xfrm>
            <a:off x="6076950" y="362840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9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BB532AF-9AD1-43E2-9E49-40B28BC81706}"/>
              </a:ext>
            </a:extLst>
          </p:cNvPr>
          <p:cNvSpPr txBox="1"/>
          <p:nvPr/>
        </p:nvSpPr>
        <p:spPr>
          <a:xfrm>
            <a:off x="4305703" y="1131911"/>
            <a:ext cx="453800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3:4-5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God’s persistent 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9100AA-2D5C-5C7E-D249-35DF83BE615C}"/>
              </a:ext>
            </a:extLst>
          </p:cNvPr>
          <p:cNvSpPr txBox="1"/>
          <p:nvPr/>
        </p:nvSpPr>
        <p:spPr>
          <a:xfrm>
            <a:off x="0" y="51016"/>
            <a:ext cx="383502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sons of Israel will live for many days without a king or leader, without sacrifice or memorial stone, and without ephod or household idols. </a:t>
            </a:r>
            <a:r>
              <a:rPr kumimoji="0" lang="en-US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Afterward the sons of Israel will return and seek the </a:t>
            </a:r>
            <a:r>
              <a:rPr kumimoji="0" lang="en-US" sz="2800" b="0" i="1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their God and David their king; and they will come trembling to the </a:t>
            </a:r>
            <a:r>
              <a:rPr kumimoji="0" lang="en-US" sz="2800" b="0" i="1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to His goodness in the last days.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84D79-FB54-448B-C0B8-C1B4651A0697}"/>
              </a:ext>
            </a:extLst>
          </p:cNvPr>
          <p:cNvSpPr txBox="1"/>
          <p:nvPr/>
        </p:nvSpPr>
        <p:spPr>
          <a:xfrm>
            <a:off x="4917858" y="3294066"/>
            <a:ext cx="4251899" cy="523220"/>
          </a:xfrm>
          <a:prstGeom prst="rect">
            <a:avLst/>
          </a:prstGeom>
          <a:noFill/>
        </p:spPr>
        <p:txBody>
          <a:bodyPr wrap="square" numCol="2" spcCol="365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God 	 Israel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253173-B588-A7A1-8303-389771FA0246}"/>
              </a:ext>
            </a:extLst>
          </p:cNvPr>
          <p:cNvCxnSpPr/>
          <p:nvPr/>
        </p:nvCxnSpPr>
        <p:spPr>
          <a:xfrm>
            <a:off x="6073140" y="356744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C8DEBF-9441-73ED-1CEF-B7F139F2BF90}"/>
              </a:ext>
            </a:extLst>
          </p:cNvPr>
          <p:cNvCxnSpPr/>
          <p:nvPr/>
        </p:nvCxnSpPr>
        <p:spPr>
          <a:xfrm>
            <a:off x="6076950" y="3628407"/>
            <a:ext cx="1000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8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AAC5A-F887-DBA9-BE02-F43D2033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5" y="144721"/>
            <a:ext cx="11539111" cy="23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17E6C0-5F38-51BB-1716-1C417A14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68" y="1046742"/>
            <a:ext cx="900982" cy="6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>
            <a:extLst>
              <a:ext uri="{FF2B5EF4-FFF2-40B4-BE49-F238E27FC236}">
                <a16:creationId xmlns:a16="http://schemas.microsoft.com/office/drawing/2014/main" id="{4510F80C-AEA0-DE55-0312-8F0E1072E8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73059" y="1971046"/>
            <a:ext cx="306405" cy="42797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D63BBEB2-8C58-4BA0-9319-7E3B898BF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781" y="1147679"/>
            <a:ext cx="337045" cy="76919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84BDB0DD-EEB0-64D1-FD7C-FB83B9AA9061}"/>
              </a:ext>
            </a:extLst>
          </p:cNvPr>
          <p:cNvSpPr/>
          <p:nvPr/>
        </p:nvSpPr>
        <p:spPr>
          <a:xfrm>
            <a:off x="8530532" y="1240825"/>
            <a:ext cx="306405" cy="638741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F9CF1-EE81-4F39-1260-2E0B1239E5CB}"/>
              </a:ext>
            </a:extLst>
          </p:cNvPr>
          <p:cNvSpPr txBox="1"/>
          <p:nvPr/>
        </p:nvSpPr>
        <p:spPr>
          <a:xfrm>
            <a:off x="8470524" y="2324010"/>
            <a:ext cx="1449823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29AD4D-667F-9CEE-E2FB-76B2688CBE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4" r="41500"/>
          <a:stretch/>
        </p:blipFill>
        <p:spPr>
          <a:xfrm>
            <a:off x="-4" y="19573"/>
            <a:ext cx="6963508" cy="6537493"/>
          </a:xfrm>
          <a:prstGeom prst="rect">
            <a:avLst/>
          </a:prstGeom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42047F28-5DB0-E1DA-B125-0E7D7802F991}"/>
              </a:ext>
            </a:extLst>
          </p:cNvPr>
          <p:cNvSpPr/>
          <p:nvPr/>
        </p:nvSpPr>
        <p:spPr>
          <a:xfrm rot="19857086">
            <a:off x="4811150" y="3995226"/>
            <a:ext cx="590843" cy="90033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6438E7F-407B-01B7-B29C-F5DC1A27A586}"/>
              </a:ext>
            </a:extLst>
          </p:cNvPr>
          <p:cNvSpPr/>
          <p:nvPr/>
        </p:nvSpPr>
        <p:spPr>
          <a:xfrm rot="19857086">
            <a:off x="4682196" y="2684588"/>
            <a:ext cx="590843" cy="90033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8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40ED78-9EF5-A42E-A40C-2BC52789E817}"/>
              </a:ext>
            </a:extLst>
          </p:cNvPr>
          <p:cNvSpPr txBox="1"/>
          <p:nvPr/>
        </p:nvSpPr>
        <p:spPr>
          <a:xfrm>
            <a:off x="231820" y="1088544"/>
            <a:ext cx="117197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Aways…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God’s Faithful Love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(Hosea 11:1-11)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is Grieved by our sin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(Hosea 2:10-13, 5:14-15)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Whom the Lord loveth, 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chasteneth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(Heb 12:6, Prov 3:12)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1078 - Faithful Love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1078 - Faithful Love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1078 - Faithful Love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1078 - Faithful Love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1078 - Faithful Love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1078 - Faithful Love - 1.5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1078 - Faithful Love - 1.6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1078 - Faithful Love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1078 - Faithful Love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orkdirs\wp\Class\timeline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529"/>
          <a:stretch/>
        </p:blipFill>
        <p:spPr bwMode="auto">
          <a:xfrm>
            <a:off x="3246549" y="81561"/>
            <a:ext cx="883557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Line 3"/>
          <p:cNvSpPr>
            <a:spLocks noChangeShapeType="1"/>
          </p:cNvSpPr>
          <p:nvPr/>
        </p:nvSpPr>
        <p:spPr bwMode="auto">
          <a:xfrm flipH="1" flipV="1">
            <a:off x="6985953" y="2182481"/>
            <a:ext cx="493468" cy="75819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6477112" y="928691"/>
            <a:ext cx="542815" cy="136267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13216" y="1072161"/>
            <a:ext cx="493468" cy="113157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A320E-DC87-A4A1-191D-0A94B2262F06}"/>
              </a:ext>
            </a:extLst>
          </p:cNvPr>
          <p:cNvSpPr txBox="1"/>
          <p:nvPr/>
        </p:nvSpPr>
        <p:spPr>
          <a:xfrm>
            <a:off x="6728551" y="2765411"/>
            <a:ext cx="131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</a:t>
            </a:r>
          </a:p>
        </p:txBody>
      </p:sp>
    </p:spTree>
    <p:extLst>
      <p:ext uri="{BB962C8B-B14F-4D97-AF65-F5344CB8AC3E}">
        <p14:creationId xmlns:p14="http://schemas.microsoft.com/office/powerpoint/2010/main" val="1092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1078 - Faithful Love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1078 - Faithful Love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1078 - Faithful Love - 2.5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1078 - Faithful Love - 2.6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40ED78-9EF5-A42E-A40C-2BC52789E817}"/>
              </a:ext>
            </a:extLst>
          </p:cNvPr>
          <p:cNvSpPr txBox="1"/>
          <p:nvPr/>
        </p:nvSpPr>
        <p:spPr>
          <a:xfrm>
            <a:off x="231820" y="1088544"/>
            <a:ext cx="117197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Aways…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God’s Faithful Love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(Hosea 11:1-11)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is Grieved by our sin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(Hosea 1:10-13, 5:14-15)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Whom the Lord loveth, 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chasteneth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(Heb 12:6, Prov 3:12)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God’s Judgment WILL come;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Zeboiim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(Hosea 11:8,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	     Amos 6-12)</a:t>
            </a:r>
          </a:p>
        </p:txBody>
      </p:sp>
    </p:spTree>
    <p:extLst>
      <p:ext uri="{BB962C8B-B14F-4D97-AF65-F5344CB8AC3E}">
        <p14:creationId xmlns:p14="http://schemas.microsoft.com/office/powerpoint/2010/main" val="34704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Workdirs\wp\Class\timeline.bmp">
            <a:extLst>
              <a:ext uri="{FF2B5EF4-FFF2-40B4-BE49-F238E27FC236}">
                <a16:creationId xmlns:a16="http://schemas.microsoft.com/office/drawing/2014/main" id="{E100A534-64E2-E032-8FE1-8ECE74C98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529"/>
          <a:stretch/>
        </p:blipFill>
        <p:spPr bwMode="auto">
          <a:xfrm>
            <a:off x="3246549" y="81561"/>
            <a:ext cx="883557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00373F-2AD1-6CDA-DF7F-4F9E970B1ACB}"/>
              </a:ext>
            </a:extLst>
          </p:cNvPr>
          <p:cNvSpPr txBox="1"/>
          <p:nvPr/>
        </p:nvSpPr>
        <p:spPr>
          <a:xfrm rot="18255610">
            <a:off x="5464274" y="2734661"/>
            <a:ext cx="131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Jotham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BF512-D1A5-4ED3-F7EA-1B1CA45AB5AD}"/>
              </a:ext>
            </a:extLst>
          </p:cNvPr>
          <p:cNvSpPr txBox="1"/>
          <p:nvPr/>
        </p:nvSpPr>
        <p:spPr>
          <a:xfrm rot="18255610">
            <a:off x="5809859" y="2650466"/>
            <a:ext cx="1318021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Ahaz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8BE81-5A00-9D20-3355-2CED2DF8C751}"/>
              </a:ext>
            </a:extLst>
          </p:cNvPr>
          <p:cNvSpPr txBox="1"/>
          <p:nvPr/>
        </p:nvSpPr>
        <p:spPr>
          <a:xfrm rot="18255610">
            <a:off x="5802573" y="2852567"/>
            <a:ext cx="176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Hezekiah</a:t>
            </a:r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30EB9022-B8F4-525B-5B2E-C9E9EF9569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1860" y="2080519"/>
            <a:ext cx="247765" cy="35572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3">
            <a:extLst>
              <a:ext uri="{FF2B5EF4-FFF2-40B4-BE49-F238E27FC236}">
                <a16:creationId xmlns:a16="http://schemas.microsoft.com/office/drawing/2014/main" id="{DBA25DD4-0C63-B5E0-8164-2B7F63D8E1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5777" y="2093397"/>
            <a:ext cx="201466" cy="40509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3">
            <a:extLst>
              <a:ext uri="{FF2B5EF4-FFF2-40B4-BE49-F238E27FC236}">
                <a16:creationId xmlns:a16="http://schemas.microsoft.com/office/drawing/2014/main" id="{552E5CBA-2C3A-6C0F-0C23-706F36F360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11437" y="2093397"/>
            <a:ext cx="7046" cy="45446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id="{DD0C42BF-AADE-6BA0-F4B5-7994F352C9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81934" y="2104129"/>
            <a:ext cx="53344" cy="40294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46055-9278-C62D-9B5F-BD141CB3352D}"/>
              </a:ext>
            </a:extLst>
          </p:cNvPr>
          <p:cNvSpPr txBox="1"/>
          <p:nvPr/>
        </p:nvSpPr>
        <p:spPr>
          <a:xfrm rot="18255610">
            <a:off x="5241745" y="2670346"/>
            <a:ext cx="1089274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Uzziah</a:t>
            </a:r>
          </a:p>
        </p:txBody>
      </p:sp>
    </p:spTree>
    <p:extLst>
      <p:ext uri="{BB962C8B-B14F-4D97-AF65-F5344CB8AC3E}">
        <p14:creationId xmlns:p14="http://schemas.microsoft.com/office/powerpoint/2010/main" val="35614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Workdirs\wp\Class\timeline.bmp">
            <a:extLst>
              <a:ext uri="{FF2B5EF4-FFF2-40B4-BE49-F238E27FC236}">
                <a16:creationId xmlns:a16="http://schemas.microsoft.com/office/drawing/2014/main" id="{F610E1D8-DE65-0C11-351B-4D242D7DD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529"/>
          <a:stretch/>
        </p:blipFill>
        <p:spPr bwMode="auto">
          <a:xfrm>
            <a:off x="3246549" y="81561"/>
            <a:ext cx="883557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2A1D6C-8986-26AD-4D00-2F2715B59B8C}"/>
              </a:ext>
            </a:extLst>
          </p:cNvPr>
          <p:cNvSpPr txBox="1"/>
          <p:nvPr/>
        </p:nvSpPr>
        <p:spPr>
          <a:xfrm rot="19339815">
            <a:off x="5670654" y="300400"/>
            <a:ext cx="14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Jereboam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3">
            <a:extLst>
              <a:ext uri="{FF2B5EF4-FFF2-40B4-BE49-F238E27FC236}">
                <a16:creationId xmlns:a16="http://schemas.microsoft.com/office/drawing/2014/main" id="{AC4F29A0-6E2D-55ED-2D1B-4547FA7CB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3050" y="630232"/>
            <a:ext cx="196248" cy="4959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CE7D0FD8-E507-0261-913A-B52E51C7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333" y="941569"/>
            <a:ext cx="278550" cy="136267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A13191A2-D6B8-DB31-48F1-7D30EB322417}"/>
              </a:ext>
            </a:extLst>
          </p:cNvPr>
          <p:cNvSpPr/>
          <p:nvPr/>
        </p:nvSpPr>
        <p:spPr>
          <a:xfrm>
            <a:off x="6516057" y="1085039"/>
            <a:ext cx="230206" cy="113157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168431-8737-9ED6-B0D4-2A5A9F3FFEF6}"/>
              </a:ext>
            </a:extLst>
          </p:cNvPr>
          <p:cNvSpPr txBox="1"/>
          <p:nvPr/>
        </p:nvSpPr>
        <p:spPr>
          <a:xfrm rot="18255610">
            <a:off x="5464274" y="2734661"/>
            <a:ext cx="131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Jotham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31980F-D3BA-C590-E032-7D226068EAB1}"/>
              </a:ext>
            </a:extLst>
          </p:cNvPr>
          <p:cNvSpPr txBox="1"/>
          <p:nvPr/>
        </p:nvSpPr>
        <p:spPr>
          <a:xfrm rot="18255610">
            <a:off x="5809859" y="2650466"/>
            <a:ext cx="1318021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Ahaz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EAB8BB-0BDE-B1A4-87C4-DF3D8AEAAED4}"/>
              </a:ext>
            </a:extLst>
          </p:cNvPr>
          <p:cNvSpPr txBox="1"/>
          <p:nvPr/>
        </p:nvSpPr>
        <p:spPr>
          <a:xfrm rot="18255610">
            <a:off x="5802573" y="2852567"/>
            <a:ext cx="176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Hezekiah</a:t>
            </a:r>
          </a:p>
        </p:txBody>
      </p:sp>
      <p:sp>
        <p:nvSpPr>
          <p:cNvPr id="24" name="Line 3">
            <a:extLst>
              <a:ext uri="{FF2B5EF4-FFF2-40B4-BE49-F238E27FC236}">
                <a16:creationId xmlns:a16="http://schemas.microsoft.com/office/drawing/2014/main" id="{55424898-4D12-6265-3ABF-442702A95B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1860" y="2080519"/>
            <a:ext cx="247765" cy="35572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Line 3">
            <a:extLst>
              <a:ext uri="{FF2B5EF4-FFF2-40B4-BE49-F238E27FC236}">
                <a16:creationId xmlns:a16="http://schemas.microsoft.com/office/drawing/2014/main" id="{CC1D1074-98D1-3492-84B5-398420B62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5777" y="2093397"/>
            <a:ext cx="201466" cy="40509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3">
            <a:extLst>
              <a:ext uri="{FF2B5EF4-FFF2-40B4-BE49-F238E27FC236}">
                <a16:creationId xmlns:a16="http://schemas.microsoft.com/office/drawing/2014/main" id="{58572D1C-78D1-C751-A465-96A0718426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11437" y="2093397"/>
            <a:ext cx="7046" cy="45446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Line 3">
            <a:extLst>
              <a:ext uri="{FF2B5EF4-FFF2-40B4-BE49-F238E27FC236}">
                <a16:creationId xmlns:a16="http://schemas.microsoft.com/office/drawing/2014/main" id="{B44AFFFB-E528-6A48-493F-5EA396E4B4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81934" y="2104129"/>
            <a:ext cx="53344" cy="40294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47B67C-64DB-C20F-593B-D89781226F6D}"/>
              </a:ext>
            </a:extLst>
          </p:cNvPr>
          <p:cNvSpPr txBox="1"/>
          <p:nvPr/>
        </p:nvSpPr>
        <p:spPr>
          <a:xfrm rot="18255610">
            <a:off x="5241745" y="2670346"/>
            <a:ext cx="1089274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Uzziah</a:t>
            </a:r>
          </a:p>
        </p:txBody>
      </p:sp>
    </p:spTree>
    <p:extLst>
      <p:ext uri="{BB962C8B-B14F-4D97-AF65-F5344CB8AC3E}">
        <p14:creationId xmlns:p14="http://schemas.microsoft.com/office/powerpoint/2010/main" val="7702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Workdirs\wp\Class\timeline.bmp">
            <a:extLst>
              <a:ext uri="{FF2B5EF4-FFF2-40B4-BE49-F238E27FC236}">
                <a16:creationId xmlns:a16="http://schemas.microsoft.com/office/drawing/2014/main" id="{F610E1D8-DE65-0C11-351B-4D242D7DD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529"/>
          <a:stretch/>
        </p:blipFill>
        <p:spPr bwMode="auto">
          <a:xfrm>
            <a:off x="3246549" y="81561"/>
            <a:ext cx="883557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2A1D6C-8986-26AD-4D00-2F2715B59B8C}"/>
              </a:ext>
            </a:extLst>
          </p:cNvPr>
          <p:cNvSpPr txBox="1"/>
          <p:nvPr/>
        </p:nvSpPr>
        <p:spPr>
          <a:xfrm rot="19339815">
            <a:off x="5670654" y="300400"/>
            <a:ext cx="14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Jereboam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3">
            <a:extLst>
              <a:ext uri="{FF2B5EF4-FFF2-40B4-BE49-F238E27FC236}">
                <a16:creationId xmlns:a16="http://schemas.microsoft.com/office/drawing/2014/main" id="{AC4F29A0-6E2D-55ED-2D1B-4547FA7CB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3050" y="630232"/>
            <a:ext cx="196248" cy="4959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CE7D0FD8-E507-0261-913A-B52E51C7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204" y="941569"/>
            <a:ext cx="656809" cy="136267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A13191A2-D6B8-DB31-48F1-7D30EB322417}"/>
              </a:ext>
            </a:extLst>
          </p:cNvPr>
          <p:cNvSpPr/>
          <p:nvPr/>
        </p:nvSpPr>
        <p:spPr>
          <a:xfrm>
            <a:off x="6359752" y="1085039"/>
            <a:ext cx="542817" cy="113157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168431-8737-9ED6-B0D4-2A5A9F3FFEF6}"/>
              </a:ext>
            </a:extLst>
          </p:cNvPr>
          <p:cNvSpPr txBox="1"/>
          <p:nvPr/>
        </p:nvSpPr>
        <p:spPr>
          <a:xfrm rot="18255610">
            <a:off x="5464274" y="2734661"/>
            <a:ext cx="131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Jotham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31980F-D3BA-C590-E032-7D226068EAB1}"/>
              </a:ext>
            </a:extLst>
          </p:cNvPr>
          <p:cNvSpPr txBox="1"/>
          <p:nvPr/>
        </p:nvSpPr>
        <p:spPr>
          <a:xfrm rot="18255610">
            <a:off x="5809859" y="2650466"/>
            <a:ext cx="1318021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Ahaz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EAB8BB-0BDE-B1A4-87C4-DF3D8AEAAED4}"/>
              </a:ext>
            </a:extLst>
          </p:cNvPr>
          <p:cNvSpPr txBox="1"/>
          <p:nvPr/>
        </p:nvSpPr>
        <p:spPr>
          <a:xfrm rot="18255610">
            <a:off x="5802573" y="2852567"/>
            <a:ext cx="176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Hezekiah</a:t>
            </a:r>
          </a:p>
        </p:txBody>
      </p:sp>
      <p:sp>
        <p:nvSpPr>
          <p:cNvPr id="24" name="Line 3">
            <a:extLst>
              <a:ext uri="{FF2B5EF4-FFF2-40B4-BE49-F238E27FC236}">
                <a16:creationId xmlns:a16="http://schemas.microsoft.com/office/drawing/2014/main" id="{55424898-4D12-6265-3ABF-442702A95B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1860" y="2080519"/>
            <a:ext cx="247765" cy="35572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Line 3">
            <a:extLst>
              <a:ext uri="{FF2B5EF4-FFF2-40B4-BE49-F238E27FC236}">
                <a16:creationId xmlns:a16="http://schemas.microsoft.com/office/drawing/2014/main" id="{CC1D1074-98D1-3492-84B5-398420B62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5777" y="2093397"/>
            <a:ext cx="201466" cy="40509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3">
            <a:extLst>
              <a:ext uri="{FF2B5EF4-FFF2-40B4-BE49-F238E27FC236}">
                <a16:creationId xmlns:a16="http://schemas.microsoft.com/office/drawing/2014/main" id="{58572D1C-78D1-C751-A465-96A0718426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11437" y="2093397"/>
            <a:ext cx="7046" cy="45446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Line 3">
            <a:extLst>
              <a:ext uri="{FF2B5EF4-FFF2-40B4-BE49-F238E27FC236}">
                <a16:creationId xmlns:a16="http://schemas.microsoft.com/office/drawing/2014/main" id="{B44AFFFB-E528-6A48-493F-5EA396E4B4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81934" y="2104129"/>
            <a:ext cx="53344" cy="40294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47B67C-64DB-C20F-593B-D89781226F6D}"/>
              </a:ext>
            </a:extLst>
          </p:cNvPr>
          <p:cNvSpPr txBox="1"/>
          <p:nvPr/>
        </p:nvSpPr>
        <p:spPr>
          <a:xfrm rot="18255610">
            <a:off x="5241745" y="2670346"/>
            <a:ext cx="1089274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Uzziah</a:t>
            </a:r>
          </a:p>
        </p:txBody>
      </p:sp>
    </p:spTree>
    <p:extLst>
      <p:ext uri="{BB962C8B-B14F-4D97-AF65-F5344CB8AC3E}">
        <p14:creationId xmlns:p14="http://schemas.microsoft.com/office/powerpoint/2010/main" val="379662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ED8782-18D0-336A-E069-A45550DB5A95}"/>
              </a:ext>
            </a:extLst>
          </p:cNvPr>
          <p:cNvSpPr txBox="1"/>
          <p:nvPr/>
        </p:nvSpPr>
        <p:spPr>
          <a:xfrm>
            <a:off x="541019" y="2901758"/>
            <a:ext cx="11397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the Marriage Literal or merely a Literary Device?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the woman a harlot before Hosea married her?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the children Hosea’s?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Chapter 3 a retelling of Hosea’s taking her in marriage, or is it the story of Hosea taking her back after her infidelity, or a different woman?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3E942-AE8C-54C2-BF77-B777742A458B}"/>
              </a:ext>
            </a:extLst>
          </p:cNvPr>
          <p:cNvSpPr txBox="1"/>
          <p:nvPr/>
        </p:nvSpPr>
        <p:spPr>
          <a:xfrm>
            <a:off x="538872" y="5545522"/>
            <a:ext cx="1084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MUCH IS CLEAR…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Pictures Israel’s unfaithfulness to God, and God’s 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BBC16-DFB2-6B79-FBF1-DF73CB374744}"/>
              </a:ext>
            </a:extLst>
          </p:cNvPr>
          <p:cNvSpPr txBox="1"/>
          <p:nvPr/>
        </p:nvSpPr>
        <p:spPr>
          <a:xfrm>
            <a:off x="373670" y="240030"/>
            <a:ext cx="4226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 takes a wife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 is unfaithful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 bears three children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Their names have symbolic meaning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CCFEA-68F4-AE23-F74F-D5419EC8538C}"/>
              </a:ext>
            </a:extLst>
          </p:cNvPr>
          <p:cNvSpPr txBox="1"/>
          <p:nvPr/>
        </p:nvSpPr>
        <p:spPr>
          <a:xfrm>
            <a:off x="6701499" y="235565"/>
            <a:ext cx="42431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3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 buys a woman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is not intimate with her “for many days”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C9B99D94-7B29-79AF-9767-C59989DA9FFE}"/>
              </a:ext>
            </a:extLst>
          </p:cNvPr>
          <p:cNvSpPr/>
          <p:nvPr/>
        </p:nvSpPr>
        <p:spPr>
          <a:xfrm rot="16200000">
            <a:off x="4892789" y="-779098"/>
            <a:ext cx="976794" cy="3428135"/>
          </a:xfrm>
          <a:prstGeom prst="upArrow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3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2961</Words>
  <Application>Microsoft Office PowerPoint</Application>
  <PresentationFormat>Widescreen</PresentationFormat>
  <Paragraphs>266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Palatino Linotype</vt:lpstr>
      <vt:lpstr>system-ui</vt:lpstr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1078 - Faithful Love - Title</vt:lpstr>
      <vt:lpstr>1078 - Faithful Love - 1.1</vt:lpstr>
      <vt:lpstr>1078 - Faithful Love - 1.2</vt:lpstr>
      <vt:lpstr>1078 - Faithful Love - 1.3</vt:lpstr>
      <vt:lpstr>1078 - Faithful Love - 1.4</vt:lpstr>
      <vt:lpstr>1078 - Faithful Love - 1.5</vt:lpstr>
      <vt:lpstr>1078 - Faithful Love - 1.6</vt:lpstr>
      <vt:lpstr>1078 - Faithful Love - 2.1</vt:lpstr>
      <vt:lpstr>1078 - Faithful Love - 2.2</vt:lpstr>
      <vt:lpstr>1078 - Faithful Love - 2.3</vt:lpstr>
      <vt:lpstr>1078 - Faithful Love - 2.4</vt:lpstr>
      <vt:lpstr>1078 - Faithful Love - 2.5</vt:lpstr>
      <vt:lpstr>1078 - Faithful Love - 2.6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Exton Class</dc:creator>
  <cp:lastModifiedBy>Exton Class</cp:lastModifiedBy>
  <cp:revision>1</cp:revision>
  <dcterms:created xsi:type="dcterms:W3CDTF">2022-06-05T16:23:24Z</dcterms:created>
  <dcterms:modified xsi:type="dcterms:W3CDTF">2022-06-05T16:23:45Z</dcterms:modified>
</cp:coreProperties>
</file>