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336" r:id="rId3"/>
    <p:sldId id="257" r:id="rId4"/>
    <p:sldId id="301" r:id="rId5"/>
    <p:sldId id="305" r:id="rId6"/>
    <p:sldId id="302" r:id="rId7"/>
    <p:sldId id="306" r:id="rId8"/>
    <p:sldId id="304" r:id="rId9"/>
    <p:sldId id="303" r:id="rId10"/>
    <p:sldId id="307" r:id="rId11"/>
    <p:sldId id="323" r:id="rId12"/>
    <p:sldId id="321" r:id="rId13"/>
    <p:sldId id="320" r:id="rId14"/>
    <p:sldId id="314" r:id="rId15"/>
    <p:sldId id="313" r:id="rId16"/>
    <p:sldId id="312" r:id="rId17"/>
    <p:sldId id="311" r:id="rId18"/>
    <p:sldId id="310" r:id="rId19"/>
    <p:sldId id="309" r:id="rId20"/>
    <p:sldId id="308" r:id="rId21"/>
    <p:sldId id="317" r:id="rId22"/>
    <p:sldId id="318" r:id="rId23"/>
    <p:sldId id="319" r:id="rId24"/>
    <p:sldId id="315" r:id="rId25"/>
    <p:sldId id="322" r:id="rId26"/>
    <p:sldId id="328" r:id="rId27"/>
    <p:sldId id="326" r:id="rId28"/>
    <p:sldId id="325" r:id="rId29"/>
    <p:sldId id="329" r:id="rId30"/>
    <p:sldId id="327" r:id="rId31"/>
    <p:sldId id="337" r:id="rId32"/>
    <p:sldId id="330" r:id="rId33"/>
    <p:sldId id="331" r:id="rId34"/>
    <p:sldId id="332" r:id="rId35"/>
    <p:sldId id="333" r:id="rId36"/>
    <p:sldId id="334" r:id="rId37"/>
    <p:sldId id="335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30069-E22B-5061-1E3F-2924E8921F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C51CE6-94DB-2A61-606E-92FCD185AB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177835-D0AF-9972-94FF-598FBB36E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02514-CCEC-42D5-9A0F-1C51E0D0070A}" type="datetimeFigureOut">
              <a:rPr lang="en-US" smtClean="0"/>
              <a:t>6/19/2022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69651D-162C-DCDB-5FCD-E8A2108CD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86CF1C-BEC6-AA6F-1906-321E7089B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0552D-EEC1-47DE-A034-4E0D41EFFC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363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CD84A-C3A0-A07F-4243-883EA3578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F24C39-F243-8D3D-5227-DDDE6C1DE6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1BBB1E-EB38-2AE8-1C1A-D373EAE21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02514-CCEC-42D5-9A0F-1C51E0D0070A}" type="datetimeFigureOut">
              <a:rPr lang="en-US" smtClean="0"/>
              <a:t>6/19/2022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8C6919-7E05-282C-34EB-AAAF41C02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3907BA-15EC-AE2E-6356-20FEF245A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0552D-EEC1-47DE-A034-4E0D41EFFC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990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AE434C4-0179-6DC5-F081-3C125C0EEB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0AB51E-799A-7F28-4238-33CD1AB638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BC0205-692D-17E8-B740-50AC306EA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02514-CCEC-42D5-9A0F-1C51E0D0070A}" type="datetimeFigureOut">
              <a:rPr lang="en-US" smtClean="0"/>
              <a:t>6/19/2022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5C6D80-4DB8-563B-164C-EA143BD54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AD9DB6-1070-8756-1B94-85D63533F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0552D-EEC1-47DE-A034-4E0D41EFFC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908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A7EFE-E4D4-4FB3-8F2A-5D27584EDD00}" type="datetimeFigureOut">
              <a:rPr lang="en-US" smtClean="0"/>
              <a:t>6/19/2022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301D7-188D-4EBD-B2A9-B14041ADB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2805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A7EFE-E4D4-4FB3-8F2A-5D27584EDD00}" type="datetimeFigureOut">
              <a:rPr lang="en-US" smtClean="0"/>
              <a:t>6/19/2022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301D7-188D-4EBD-B2A9-B14041ADB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4319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A7EFE-E4D4-4FB3-8F2A-5D27584EDD00}" type="datetimeFigureOut">
              <a:rPr lang="en-US" smtClean="0"/>
              <a:t>6/19/2022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301D7-188D-4EBD-B2A9-B14041ADB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0628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A7EFE-E4D4-4FB3-8F2A-5D27584EDD00}" type="datetimeFigureOut">
              <a:rPr lang="en-US" smtClean="0"/>
              <a:t>6/19/2022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301D7-188D-4EBD-B2A9-B14041ADB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7303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A7EFE-E4D4-4FB3-8F2A-5D27584EDD00}" type="datetimeFigureOut">
              <a:rPr lang="en-US" smtClean="0"/>
              <a:t>6/19/2022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301D7-188D-4EBD-B2A9-B14041ADB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174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A7EFE-E4D4-4FB3-8F2A-5D27584EDD00}" type="datetimeFigureOut">
              <a:rPr lang="en-US" smtClean="0"/>
              <a:t>6/19/2022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301D7-188D-4EBD-B2A9-B14041ADB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7077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A7EFE-E4D4-4FB3-8F2A-5D27584EDD00}" type="datetimeFigureOut">
              <a:rPr lang="en-US" smtClean="0"/>
              <a:t>6/19/2022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301D7-188D-4EBD-B2A9-B14041ADB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2209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A7EFE-E4D4-4FB3-8F2A-5D27584EDD00}" type="datetimeFigureOut">
              <a:rPr lang="en-US" smtClean="0"/>
              <a:t>6/19/2022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301D7-188D-4EBD-B2A9-B14041ADB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502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FB866-F65C-B0A1-4157-E5A09D96C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DC3458-F8B0-E5A8-8283-C097F0045D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FA0AFE-B8A1-1A5A-F3BD-7E57C5CA7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02514-CCEC-42D5-9A0F-1C51E0D0070A}" type="datetimeFigureOut">
              <a:rPr lang="en-US" smtClean="0"/>
              <a:t>6/19/2022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84B134-7CA3-8D10-C621-0A6D1A5F5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02102D-AC7E-2152-639A-1FAF9B7A0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0552D-EEC1-47DE-A034-4E0D41EFFC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6364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A7EFE-E4D4-4FB3-8F2A-5D27584EDD00}" type="datetimeFigureOut">
              <a:rPr lang="en-US" smtClean="0"/>
              <a:t>6/19/2022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301D7-188D-4EBD-B2A9-B14041ADB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7510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A7EFE-E4D4-4FB3-8F2A-5D27584EDD00}" type="datetimeFigureOut">
              <a:rPr lang="en-US" smtClean="0"/>
              <a:t>6/19/2022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301D7-188D-4EBD-B2A9-B14041ADB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1148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A7EFE-E4D4-4FB3-8F2A-5D27584EDD00}" type="datetimeFigureOut">
              <a:rPr lang="en-US" smtClean="0"/>
              <a:t>6/19/2022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301D7-188D-4EBD-B2A9-B14041ADB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257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E9C2D-FA13-417F-63E1-1AFCD04F6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5B7627-ACC3-2847-84DD-C7AA3490B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7FE809-3411-2C13-A096-5FDDD840B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02514-CCEC-42D5-9A0F-1C51E0D0070A}" type="datetimeFigureOut">
              <a:rPr lang="en-US" smtClean="0"/>
              <a:t>6/19/2022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885861-A6B6-60AF-4AE2-40160B199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9F8B4E-BA67-DD7A-19AC-52D2A0DCF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0552D-EEC1-47DE-A034-4E0D41EFFC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89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6C6ED-E106-B179-A3A0-1B238D042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FF859-C64D-10FB-9F92-29D67E95F5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CEF394-A96F-31C1-6759-35BEC68950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9ABA43-B3D7-2B08-AC67-73F187A21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02514-CCEC-42D5-9A0F-1C51E0D0070A}" type="datetimeFigureOut">
              <a:rPr lang="en-US" smtClean="0"/>
              <a:t>6/19/2022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6D647F-3289-42AC-C1A4-B61B5E014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C1DEA6-B683-0589-8D2C-CA50D0C58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0552D-EEC1-47DE-A034-4E0D41EFFC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61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9ED5E-C8FB-8787-5362-83240A689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AC5C10-6517-AE5C-57F7-083F5216ED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21AB77-4BFD-9B68-AB4E-89207A582A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F00B96-BCD5-D1F5-D1F0-73D345070F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81AF42-99F0-5B62-B28B-10C95DF78C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8E7269F-4E4A-0483-D406-E43B7F058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02514-CCEC-42D5-9A0F-1C51E0D0070A}" type="datetimeFigureOut">
              <a:rPr lang="en-US" smtClean="0"/>
              <a:t>6/19/2022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E4E259-F08D-94E7-D232-9E1AD0847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0A3D7D9-D68C-8CB8-0187-A60828760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0552D-EEC1-47DE-A034-4E0D41EFFC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390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6EF0A-2161-0002-F649-56CE4D1D8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FEA195-13F3-29DE-B63A-8DB5835CF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02514-CCEC-42D5-9A0F-1C51E0D0070A}" type="datetimeFigureOut">
              <a:rPr lang="en-US" smtClean="0"/>
              <a:t>6/19/2022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B3AD6B-90F9-4A47-3A62-0E7463183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970548-7729-E4AD-D85B-59DDBDA24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0552D-EEC1-47DE-A034-4E0D41EFFC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030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31CE8C-A47B-35A6-4947-50A9816E3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02514-CCEC-42D5-9A0F-1C51E0D0070A}" type="datetimeFigureOut">
              <a:rPr lang="en-US" smtClean="0"/>
              <a:t>6/19/2022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537FD1-7234-F815-C9AE-AFE0B76BB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FC0B5B-F757-D232-E601-1951D06E8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0552D-EEC1-47DE-A034-4E0D41EFFC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239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CB981-5149-4C7E-78DA-AB12C94E0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8ABD0C-2628-F290-D7FD-A46F853DC1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682A9E-1F7E-E0F1-6C4A-5FFCD8502E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93F431-6823-7C8A-2B49-B5370E82B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02514-CCEC-42D5-9A0F-1C51E0D0070A}" type="datetimeFigureOut">
              <a:rPr lang="en-US" smtClean="0"/>
              <a:t>6/19/2022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570D42-5003-3167-4110-45CBBAEA3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EE5084-4241-2826-4057-9BF0D30B3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0552D-EEC1-47DE-A034-4E0D41EFFC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918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E404F-EAAD-D8B5-D604-D1EE4F8B3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F1FB67-4D58-601A-F414-D917B6088E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725BA9-D10F-0092-AF02-F0AECF008C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2AE63E-B01E-C839-E2D9-AF834C2E6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02514-CCEC-42D5-9A0F-1C51E0D0070A}" type="datetimeFigureOut">
              <a:rPr lang="en-US" smtClean="0"/>
              <a:t>6/19/2022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998AE2-7AFE-A231-564C-62C8205FD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7C2F41-6D8B-6EF7-A825-178068022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0552D-EEC1-47DE-A034-4E0D41EFFC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149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A44A32-E3BC-E06B-0313-2D8E09218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F7DCE5-76BB-F727-D29F-241A8A4CED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EB88EE-C1AB-3055-C1CA-43D316F3B7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002514-CCEC-42D5-9A0F-1C51E0D0070A}" type="datetimeFigureOut">
              <a:rPr lang="en-US" smtClean="0"/>
              <a:t>6/19/2022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BF927A-E9D4-9CDE-A130-1D07EDF5D6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F3326F-79B9-7BB8-43F8-FD58FE5B96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10552D-EEC1-47DE-A034-4E0D41EFFC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771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A7EFE-E4D4-4FB3-8F2A-5D27584EDD00}" type="datetimeFigureOut">
              <a:rPr lang="en-US" smtClean="0"/>
              <a:t>6/19/2022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B301D7-188D-4EBD-B2A9-B14041ADB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023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97E8D76-4577-89E4-E0C1-8BEAA518C1A1}"/>
              </a:ext>
            </a:extLst>
          </p:cNvPr>
          <p:cNvSpPr txBox="1"/>
          <p:nvPr/>
        </p:nvSpPr>
        <p:spPr>
          <a:xfrm>
            <a:off x="3613427" y="768626"/>
            <a:ext cx="50093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Amos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96567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B05AEC0-7956-4C5B-36C4-7BF0CDF553DF}"/>
              </a:ext>
            </a:extLst>
          </p:cNvPr>
          <p:cNvSpPr txBox="1"/>
          <p:nvPr/>
        </p:nvSpPr>
        <p:spPr>
          <a:xfrm>
            <a:off x="3006969" y="3472432"/>
            <a:ext cx="6098344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1:1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The words of Amos, who was </a:t>
            </a:r>
            <a:r>
              <a:rPr kumimoji="0" lang="en-US" sz="28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among the 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sheepherders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from Tekoa, which he saw in visions concerning Israel in the days of Uzziah king of Judah, and in the days of Jeroboam son of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Joash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, king of Israel, two years before the earthquake.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CD2D6B-911F-64C3-80A9-33B841C216E1}"/>
              </a:ext>
            </a:extLst>
          </p:cNvPr>
          <p:cNvSpPr txBox="1"/>
          <p:nvPr/>
        </p:nvSpPr>
        <p:spPr>
          <a:xfrm>
            <a:off x="5795889" y="1050612"/>
            <a:ext cx="624957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7:14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Then Amos replied to Amaziah, “I am not a prophet, nor am I the son of a prophet; for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I am a herdsman and a grower of sycamore figs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. 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06BB70-848E-8E02-2BCF-051131C3A286}"/>
              </a:ext>
            </a:extLst>
          </p:cNvPr>
          <p:cNvSpPr txBox="1"/>
          <p:nvPr/>
        </p:nvSpPr>
        <p:spPr>
          <a:xfrm>
            <a:off x="9202822" y="2949986"/>
            <a:ext cx="2993866" cy="2677656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3:12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“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as the shepherd snatches from the lion’s mouth a couple of legs or a piece of an ear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63814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B05AEC0-7956-4C5B-36C4-7BF0CDF553DF}"/>
              </a:ext>
            </a:extLst>
          </p:cNvPr>
          <p:cNvSpPr txBox="1"/>
          <p:nvPr/>
        </p:nvSpPr>
        <p:spPr>
          <a:xfrm>
            <a:off x="3006969" y="3472432"/>
            <a:ext cx="6098344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1:1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The words of Amos, who was </a:t>
            </a:r>
            <a:r>
              <a:rPr kumimoji="0" lang="en-US" sz="28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among the 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sheepherders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from Tekoa, which he saw in visions concerning Israel in the days of Uzziah king of Judah, and in the days of Jeroboam son of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Joash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, king of Israel, two years before the earthquake.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CD2D6B-911F-64C3-80A9-33B841C216E1}"/>
              </a:ext>
            </a:extLst>
          </p:cNvPr>
          <p:cNvSpPr txBox="1"/>
          <p:nvPr/>
        </p:nvSpPr>
        <p:spPr>
          <a:xfrm>
            <a:off x="5795889" y="1050612"/>
            <a:ext cx="624957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7:14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Then Amos replied to Amaziah, “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I am not a prophet, nor am I the son of a prophet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; for I am a herdsman and a grower of sycamore figs. 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06BB70-848E-8E02-2BCF-051131C3A286}"/>
              </a:ext>
            </a:extLst>
          </p:cNvPr>
          <p:cNvSpPr txBox="1"/>
          <p:nvPr/>
        </p:nvSpPr>
        <p:spPr>
          <a:xfrm>
            <a:off x="9202822" y="2949986"/>
            <a:ext cx="2993866" cy="3108543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5:8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“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He who made the Pleiades and Orion,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changes deep darkness into morning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251369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B05AEC0-7956-4C5B-36C4-7BF0CDF553DF}"/>
              </a:ext>
            </a:extLst>
          </p:cNvPr>
          <p:cNvSpPr txBox="1"/>
          <p:nvPr/>
        </p:nvSpPr>
        <p:spPr>
          <a:xfrm>
            <a:off x="3006969" y="3472432"/>
            <a:ext cx="6098344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1:1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The words of Amos, who was </a:t>
            </a:r>
            <a:r>
              <a:rPr kumimoji="0" lang="en-US" sz="28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among the 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sheepherders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from Tekoa, which he saw in visions concerning Israel in the days of Uzziah king of Judah, and in the days of Jeroboam son of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Joash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, king of Israel, two years before the earthquake.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CD2D6B-911F-64C3-80A9-33B841C216E1}"/>
              </a:ext>
            </a:extLst>
          </p:cNvPr>
          <p:cNvSpPr txBox="1"/>
          <p:nvPr/>
        </p:nvSpPr>
        <p:spPr>
          <a:xfrm>
            <a:off x="5795889" y="1050612"/>
            <a:ext cx="624957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7:14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Then Amos replied to Amaziah, “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I am not a prophet, nor am I the son of a prophet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; for I am a herdsman and a grower of sycamore figs. 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06BB70-848E-8E02-2BCF-051131C3A286}"/>
              </a:ext>
            </a:extLst>
          </p:cNvPr>
          <p:cNvSpPr txBox="1"/>
          <p:nvPr/>
        </p:nvSpPr>
        <p:spPr>
          <a:xfrm>
            <a:off x="9202822" y="2949986"/>
            <a:ext cx="2993866" cy="2246769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he had a way with words…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3:2-8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5:18-20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9:2-4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37969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31C1542-C49C-01B2-4975-DF64BA7BE6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1956"/>
          <a:stretch/>
        </p:blipFill>
        <p:spPr>
          <a:xfrm>
            <a:off x="-1" y="0"/>
            <a:ext cx="72448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4148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EC98A7-B944-38D0-FCE1-890508E937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1522"/>
          <a:stretch/>
        </p:blipFill>
        <p:spPr>
          <a:xfrm>
            <a:off x="0" y="0"/>
            <a:ext cx="7299102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841A286-A631-DDC5-9E96-1A8D0AB9E448}"/>
              </a:ext>
            </a:extLst>
          </p:cNvPr>
          <p:cNvSpPr txBox="1"/>
          <p:nvPr/>
        </p:nvSpPr>
        <p:spPr>
          <a:xfrm rot="18439378">
            <a:off x="4325257" y="1698177"/>
            <a:ext cx="16110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Gilead</a:t>
            </a:r>
          </a:p>
        </p:txBody>
      </p:sp>
      <p:sp>
        <p:nvSpPr>
          <p:cNvPr id="7" name="Callout: Left Arrow 6">
            <a:extLst>
              <a:ext uri="{FF2B5EF4-FFF2-40B4-BE49-F238E27FC236}">
                <a16:creationId xmlns:a16="http://schemas.microsoft.com/office/drawing/2014/main" id="{FA758FA9-843D-2456-A637-6E8FB070AEFE}"/>
              </a:ext>
            </a:extLst>
          </p:cNvPr>
          <p:cNvSpPr/>
          <p:nvPr/>
        </p:nvSpPr>
        <p:spPr>
          <a:xfrm rot="2069791">
            <a:off x="5566563" y="740541"/>
            <a:ext cx="6561846" cy="2677656"/>
          </a:xfrm>
          <a:prstGeom prst="leftArrowCallout">
            <a:avLst>
              <a:gd name="adj1" fmla="val 12866"/>
              <a:gd name="adj2" fmla="val 15348"/>
              <a:gd name="adj3" fmla="val 17002"/>
              <a:gd name="adj4" fmla="val 81804"/>
            </a:avLst>
          </a:prstGeom>
          <a:solidFill>
            <a:schemeClr val="bg1"/>
          </a:solidFill>
          <a:effectLst>
            <a:outerShdw blurRad="50800" dist="762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3 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This is what the </a:t>
            </a:r>
            <a:r>
              <a:rPr kumimoji="0" lang="en-US" sz="2800" b="0" i="0" u="none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Lord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says: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“For three offenses of Damascus, and for four,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I will not revoke its punishment,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Because they threshed Gilead with iron sledges.</a:t>
            </a:r>
          </a:p>
        </p:txBody>
      </p:sp>
    </p:spTree>
    <p:extLst>
      <p:ext uri="{BB962C8B-B14F-4D97-AF65-F5344CB8AC3E}">
        <p14:creationId xmlns:p14="http://schemas.microsoft.com/office/powerpoint/2010/main" val="102948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87DAEA-39DF-811E-E161-54EAB16B6E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1522"/>
          <a:stretch/>
        </p:blipFill>
        <p:spPr>
          <a:xfrm>
            <a:off x="0" y="0"/>
            <a:ext cx="7299102" cy="6858000"/>
          </a:xfrm>
          <a:prstGeom prst="rect">
            <a:avLst/>
          </a:prstGeom>
        </p:spPr>
      </p:pic>
      <p:sp>
        <p:nvSpPr>
          <p:cNvPr id="6" name="Callout: Left Arrow 5">
            <a:extLst>
              <a:ext uri="{FF2B5EF4-FFF2-40B4-BE49-F238E27FC236}">
                <a16:creationId xmlns:a16="http://schemas.microsoft.com/office/drawing/2014/main" id="{AF672A59-9F3D-CB69-82D2-F1FC96FE3B22}"/>
              </a:ext>
            </a:extLst>
          </p:cNvPr>
          <p:cNvSpPr/>
          <p:nvPr/>
        </p:nvSpPr>
        <p:spPr>
          <a:xfrm>
            <a:off x="3091544" y="2409369"/>
            <a:ext cx="9085942" cy="2677656"/>
          </a:xfrm>
          <a:prstGeom prst="leftArrowCallout">
            <a:avLst>
              <a:gd name="adj1" fmla="val 12866"/>
              <a:gd name="adj2" fmla="val 15348"/>
              <a:gd name="adj3" fmla="val 17002"/>
              <a:gd name="adj4" fmla="val 74082"/>
            </a:avLst>
          </a:prstGeom>
          <a:solidFill>
            <a:schemeClr val="bg1"/>
          </a:solidFill>
          <a:effectLst>
            <a:outerShdw blurRad="50800" dist="762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6 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This is what the </a:t>
            </a:r>
            <a:r>
              <a:rPr kumimoji="0" lang="en-US" sz="2800" b="0" i="0" u="none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Lord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 says: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“For three offenses of Gaza, and for four,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I will not revoke its punishment,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Because they led into exile an entire population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To turn them over to Edom.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37813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6FA3E2-F7BE-C322-2B41-9A88062DF5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1522"/>
          <a:stretch/>
        </p:blipFill>
        <p:spPr>
          <a:xfrm>
            <a:off x="0" y="0"/>
            <a:ext cx="7299102" cy="6858000"/>
          </a:xfrm>
          <a:prstGeom prst="rect">
            <a:avLst/>
          </a:prstGeom>
        </p:spPr>
      </p:pic>
      <p:sp>
        <p:nvSpPr>
          <p:cNvPr id="7" name="Callout: Left Arrow 6">
            <a:extLst>
              <a:ext uri="{FF2B5EF4-FFF2-40B4-BE49-F238E27FC236}">
                <a16:creationId xmlns:a16="http://schemas.microsoft.com/office/drawing/2014/main" id="{0DEB7366-7552-6E6D-FDC5-47117897C119}"/>
              </a:ext>
            </a:extLst>
          </p:cNvPr>
          <p:cNvSpPr/>
          <p:nvPr/>
        </p:nvSpPr>
        <p:spPr>
          <a:xfrm rot="677203">
            <a:off x="3792622" y="391386"/>
            <a:ext cx="8395465" cy="2246769"/>
          </a:xfrm>
          <a:prstGeom prst="leftArrowCallout">
            <a:avLst>
              <a:gd name="adj1" fmla="val 12866"/>
              <a:gd name="adj2" fmla="val 15348"/>
              <a:gd name="adj3" fmla="val 17002"/>
              <a:gd name="adj4" fmla="val 79802"/>
            </a:avLst>
          </a:prstGeom>
          <a:solidFill>
            <a:schemeClr val="bg1"/>
          </a:solidFill>
          <a:effectLst>
            <a:outerShdw blurRad="50800" dist="762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9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This is what the </a:t>
            </a:r>
            <a:r>
              <a:rPr kumimoji="0" lang="en-US" sz="2800" b="0" i="0" u="none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Lord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 says: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“For three offenses of 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Tyre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, and for four,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I will not revoke its punishment,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Because they turned an entire population over to Edom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3252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6469E9-FC33-AE58-7B80-2F1D02201A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1630"/>
          <a:stretch/>
        </p:blipFill>
        <p:spPr>
          <a:xfrm>
            <a:off x="0" y="0"/>
            <a:ext cx="7285533" cy="6858000"/>
          </a:xfrm>
          <a:prstGeom prst="rect">
            <a:avLst/>
          </a:prstGeom>
        </p:spPr>
      </p:pic>
      <p:sp>
        <p:nvSpPr>
          <p:cNvPr id="4" name="Callout: Left Arrow 3">
            <a:extLst>
              <a:ext uri="{FF2B5EF4-FFF2-40B4-BE49-F238E27FC236}">
                <a16:creationId xmlns:a16="http://schemas.microsoft.com/office/drawing/2014/main" id="{AD0DB142-9692-2356-963F-010EEEAF9CAB}"/>
              </a:ext>
            </a:extLst>
          </p:cNvPr>
          <p:cNvSpPr/>
          <p:nvPr/>
        </p:nvSpPr>
        <p:spPr>
          <a:xfrm>
            <a:off x="4770784" y="5241680"/>
            <a:ext cx="7404802" cy="1631216"/>
          </a:xfrm>
          <a:prstGeom prst="leftArrowCallout">
            <a:avLst>
              <a:gd name="adj1" fmla="val 12866"/>
              <a:gd name="adj2" fmla="val 15348"/>
              <a:gd name="adj3" fmla="val 17002"/>
              <a:gd name="adj4" fmla="val 92338"/>
            </a:avLst>
          </a:prstGeom>
          <a:solidFill>
            <a:schemeClr val="bg1"/>
          </a:solidFill>
          <a:effectLst>
            <a:outerShdw blurRad="50800" dist="762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</a:t>
            </a:r>
            <a:r>
              <a:rPr kumimoji="0" lang="en-US" sz="25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11 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This is what the </a:t>
            </a:r>
            <a:r>
              <a:rPr kumimoji="0" lang="en-US" sz="2500" b="0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Lord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 says:</a:t>
            </a:r>
            <a:b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“For three offenses of Edom, and for four,</a:t>
            </a:r>
            <a:b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I will not revoke its punishment,</a:t>
            </a:r>
            <a:b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Because he pursued his brother with the sword</a:t>
            </a:r>
          </a:p>
        </p:txBody>
      </p:sp>
    </p:spTree>
    <p:extLst>
      <p:ext uri="{BB962C8B-B14F-4D97-AF65-F5344CB8AC3E}">
        <p14:creationId xmlns:p14="http://schemas.microsoft.com/office/powerpoint/2010/main" val="61375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A93CB4-3EC5-9BEB-D1BF-59C109ECF2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1631"/>
          <a:stretch/>
        </p:blipFill>
        <p:spPr>
          <a:xfrm>
            <a:off x="0" y="-7726"/>
            <a:ext cx="7315200" cy="6885926"/>
          </a:xfrm>
          <a:prstGeom prst="rect">
            <a:avLst/>
          </a:prstGeom>
        </p:spPr>
      </p:pic>
      <p:sp>
        <p:nvSpPr>
          <p:cNvPr id="4" name="Callout: Left Arrow 3">
            <a:extLst>
              <a:ext uri="{FF2B5EF4-FFF2-40B4-BE49-F238E27FC236}">
                <a16:creationId xmlns:a16="http://schemas.microsoft.com/office/drawing/2014/main" id="{3B15F7D8-FACD-B4FB-2B84-25F3D65390B0}"/>
              </a:ext>
            </a:extLst>
          </p:cNvPr>
          <p:cNvSpPr/>
          <p:nvPr/>
        </p:nvSpPr>
        <p:spPr>
          <a:xfrm>
            <a:off x="5671931" y="1831627"/>
            <a:ext cx="6058507" cy="2785378"/>
          </a:xfrm>
          <a:prstGeom prst="leftArrowCallout">
            <a:avLst>
              <a:gd name="adj1" fmla="val 12866"/>
              <a:gd name="adj2" fmla="val 15348"/>
              <a:gd name="adj3" fmla="val 17002"/>
              <a:gd name="adj4" fmla="val 79604"/>
            </a:avLst>
          </a:prstGeom>
          <a:solidFill>
            <a:schemeClr val="bg1"/>
          </a:solidFill>
          <a:effectLst>
            <a:outerShdw blurRad="50800" dist="762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</a:t>
            </a:r>
            <a:r>
              <a:rPr kumimoji="0" lang="en-US" sz="25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13 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This is what the </a:t>
            </a:r>
            <a:r>
              <a:rPr kumimoji="0" lang="en-US" sz="2500" b="0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Lord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 says:</a:t>
            </a:r>
            <a:b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“For three offenses of the sons of Ammon, and for four,</a:t>
            </a:r>
            <a:b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I will not revoke its punishment,</a:t>
            </a:r>
            <a:b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Because they ripped open the pregnant women of Gilead</a:t>
            </a:r>
            <a:b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In order to enlarge their borders.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56974A-9C08-84AD-EBFB-6EFF9EAD9DBE}"/>
              </a:ext>
            </a:extLst>
          </p:cNvPr>
          <p:cNvSpPr txBox="1"/>
          <p:nvPr/>
        </p:nvSpPr>
        <p:spPr>
          <a:xfrm rot="18439378">
            <a:off x="4325257" y="1698177"/>
            <a:ext cx="16110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Gilead</a:t>
            </a:r>
          </a:p>
        </p:txBody>
      </p:sp>
    </p:spTree>
    <p:extLst>
      <p:ext uri="{BB962C8B-B14F-4D97-AF65-F5344CB8AC3E}">
        <p14:creationId xmlns:p14="http://schemas.microsoft.com/office/powerpoint/2010/main" val="61425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607B938-F083-3A8D-EB6C-1AAE67DB2B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2174"/>
          <a:stretch/>
        </p:blipFill>
        <p:spPr>
          <a:xfrm>
            <a:off x="-1" y="0"/>
            <a:ext cx="7217699" cy="6858000"/>
          </a:xfrm>
          <a:prstGeom prst="rect">
            <a:avLst/>
          </a:prstGeom>
        </p:spPr>
      </p:pic>
      <p:sp>
        <p:nvSpPr>
          <p:cNvPr id="4" name="Callout: Left Arrow 3">
            <a:extLst>
              <a:ext uri="{FF2B5EF4-FFF2-40B4-BE49-F238E27FC236}">
                <a16:creationId xmlns:a16="http://schemas.microsoft.com/office/drawing/2014/main" id="{332EE5E2-9A29-39AB-E6D8-6127D9C03A39}"/>
              </a:ext>
            </a:extLst>
          </p:cNvPr>
          <p:cNvSpPr/>
          <p:nvPr/>
        </p:nvSpPr>
        <p:spPr>
          <a:xfrm>
            <a:off x="5526158" y="3488151"/>
            <a:ext cx="6016487" cy="2677656"/>
          </a:xfrm>
          <a:prstGeom prst="leftArrowCallout">
            <a:avLst>
              <a:gd name="adj1" fmla="val 12866"/>
              <a:gd name="adj2" fmla="val 15348"/>
              <a:gd name="adj3" fmla="val 17002"/>
              <a:gd name="adj4" fmla="val 88236"/>
            </a:avLst>
          </a:prstGeom>
          <a:solidFill>
            <a:schemeClr val="bg1"/>
          </a:solidFill>
          <a:effectLst>
            <a:outerShdw blurRad="50800" dist="762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This is what the </a:t>
            </a:r>
            <a:r>
              <a:rPr kumimoji="0" lang="en-US" sz="2800" b="0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Lord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 says: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“For three offenses of Moab, and for four,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I will not revoke its punishment,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Because he burned the bones of the king of Edom to lime.</a:t>
            </a:r>
          </a:p>
        </p:txBody>
      </p:sp>
    </p:spTree>
    <p:extLst>
      <p:ext uri="{BB962C8B-B14F-4D97-AF65-F5344CB8AC3E}">
        <p14:creationId xmlns:p14="http://schemas.microsoft.com/office/powerpoint/2010/main" val="1832227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B4DCB21-9880-1536-390C-683D9F2FB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95" y="144721"/>
            <a:ext cx="11539111" cy="2339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B943D92-79A5-952F-749D-CE851A37B95E}"/>
              </a:ext>
            </a:extLst>
          </p:cNvPr>
          <p:cNvSpPr txBox="1"/>
          <p:nvPr/>
        </p:nvSpPr>
        <p:spPr>
          <a:xfrm>
            <a:off x="3006969" y="3472432"/>
            <a:ext cx="6098344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1:1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The words of Amos, who was among the sheepherders from Tekoa, which he saw in visions concerning Israel in the days of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Uzziah king of Judah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, and in the days of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Jeroboam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son of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Joash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,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king of Israel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, two years before the earthquake.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03414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4939DF6-4C50-DD87-0DBF-9C6B3C2F41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7143"/>
          <a:stretch/>
        </p:blipFill>
        <p:spPr>
          <a:xfrm>
            <a:off x="-1" y="-174171"/>
            <a:ext cx="9821117" cy="7228114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F43C0731-6C4D-7C86-DC20-FB67B5176661}"/>
              </a:ext>
            </a:extLst>
          </p:cNvPr>
          <p:cNvSpPr/>
          <p:nvPr/>
        </p:nvSpPr>
        <p:spPr>
          <a:xfrm rot="18644033">
            <a:off x="2053905" y="3692002"/>
            <a:ext cx="5022144" cy="2517913"/>
          </a:xfrm>
          <a:prstGeom prst="ellipse">
            <a:avLst/>
          </a:prstGeom>
          <a:noFill/>
          <a:ln w="666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Judah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2:4-5</a:t>
            </a:r>
          </a:p>
        </p:txBody>
      </p:sp>
    </p:spTree>
    <p:extLst>
      <p:ext uri="{BB962C8B-B14F-4D97-AF65-F5344CB8AC3E}">
        <p14:creationId xmlns:p14="http://schemas.microsoft.com/office/powerpoint/2010/main" val="36642795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4939DF6-4C50-DD87-0DBF-9C6B3C2F41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7143"/>
          <a:stretch/>
        </p:blipFill>
        <p:spPr>
          <a:xfrm>
            <a:off x="-1" y="-174171"/>
            <a:ext cx="9821117" cy="7228114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3A7F8688-A473-05D8-3338-1298AB399E55}"/>
              </a:ext>
            </a:extLst>
          </p:cNvPr>
          <p:cNvSpPr/>
          <p:nvPr/>
        </p:nvSpPr>
        <p:spPr>
          <a:xfrm rot="19389300">
            <a:off x="4852772" y="-447436"/>
            <a:ext cx="2836549" cy="4433559"/>
          </a:xfrm>
          <a:prstGeom prst="ellipse">
            <a:avLst/>
          </a:prstGeom>
          <a:noFill/>
          <a:ln w="666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Israel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D29755-F0C8-8CE4-1296-DC0FAE44DD67}"/>
              </a:ext>
            </a:extLst>
          </p:cNvPr>
          <p:cNvSpPr txBox="1"/>
          <p:nvPr/>
        </p:nvSpPr>
        <p:spPr>
          <a:xfrm>
            <a:off x="7933604" y="-47864"/>
            <a:ext cx="4258395" cy="7119898"/>
          </a:xfrm>
          <a:prstGeom prst="rect">
            <a:avLst/>
          </a:prstGeom>
          <a:solidFill>
            <a:schemeClr val="tx1"/>
          </a:solidFill>
        </p:spPr>
        <p:txBody>
          <a:bodyPr wrap="square" tIns="182880" bIns="18288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7 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9 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“…Then I will rise up against the house of Jeroboam with the sword.”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30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10 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Then Amaziah, the priest of Bethel, sent word to Jeroboam king of Israel, saying, “Amos has conspired against you… 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11 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For this is what Amos says: ‘Jeroboam will die by the sword, and Israel will certainly go from its land into exile.’”</a:t>
            </a:r>
          </a:p>
        </p:txBody>
      </p:sp>
    </p:spTree>
    <p:extLst>
      <p:ext uri="{BB962C8B-B14F-4D97-AF65-F5344CB8AC3E}">
        <p14:creationId xmlns:p14="http://schemas.microsoft.com/office/powerpoint/2010/main" val="4292158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4939DF6-4C50-DD87-0DBF-9C6B3C2F41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7143"/>
          <a:stretch/>
        </p:blipFill>
        <p:spPr>
          <a:xfrm>
            <a:off x="-1" y="-174171"/>
            <a:ext cx="9821117" cy="7228114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F43C0731-6C4D-7C86-DC20-FB67B5176661}"/>
              </a:ext>
            </a:extLst>
          </p:cNvPr>
          <p:cNvSpPr/>
          <p:nvPr/>
        </p:nvSpPr>
        <p:spPr>
          <a:xfrm rot="19389300">
            <a:off x="4852772" y="-447436"/>
            <a:ext cx="2836549" cy="4433559"/>
          </a:xfrm>
          <a:prstGeom prst="ellipse">
            <a:avLst/>
          </a:prstGeom>
          <a:noFill/>
          <a:ln w="666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Israel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D29755-F0C8-8CE4-1296-DC0FAE44DD67}"/>
              </a:ext>
            </a:extLst>
          </p:cNvPr>
          <p:cNvSpPr txBox="1"/>
          <p:nvPr/>
        </p:nvSpPr>
        <p:spPr>
          <a:xfrm>
            <a:off x="7933604" y="1863250"/>
            <a:ext cx="4258395" cy="3970318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7 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12 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Then Amaziah said to Amos, “Go, you seer, flee to the land of Judah; and eat bread there and do your prophesying there! 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13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 But do not prophesy at Bethel any longer, for it is a sanctuary of the king and a royal residence.”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E6226D-0C3E-FDEB-62BB-1E17DB204307}"/>
              </a:ext>
            </a:extLst>
          </p:cNvPr>
          <p:cNvSpPr txBox="1"/>
          <p:nvPr/>
        </p:nvSpPr>
        <p:spPr>
          <a:xfrm>
            <a:off x="5602515" y="2452914"/>
            <a:ext cx="123371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Bethel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ED922CD-3219-AEE2-089C-1A8F226D2EF2}"/>
              </a:ext>
            </a:extLst>
          </p:cNvPr>
          <p:cNvSpPr/>
          <p:nvPr/>
        </p:nvSpPr>
        <p:spPr>
          <a:xfrm>
            <a:off x="5443197" y="2656114"/>
            <a:ext cx="173833" cy="17417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5877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F078AA9-B4EE-4521-BB14-CE98F73456DC}"/>
              </a:ext>
            </a:extLst>
          </p:cNvPr>
          <p:cNvSpPr txBox="1"/>
          <p:nvPr/>
        </p:nvSpPr>
        <p:spPr>
          <a:xfrm>
            <a:off x="890082" y="2610047"/>
            <a:ext cx="123371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Bethel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276E88-633E-651C-9D15-17AB6D340108}"/>
              </a:ext>
            </a:extLst>
          </p:cNvPr>
          <p:cNvSpPr txBox="1"/>
          <p:nvPr/>
        </p:nvSpPr>
        <p:spPr>
          <a:xfrm>
            <a:off x="2695223" y="2631103"/>
            <a:ext cx="6197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Golden Calf     -   set up by Jeroboam I</a:t>
            </a:r>
          </a:p>
        </p:txBody>
      </p:sp>
      <p:pic>
        <p:nvPicPr>
          <p:cNvPr id="7" name="Picture 2" descr="C:\Workdirs\wp\Class\timeline.bmp">
            <a:extLst>
              <a:ext uri="{FF2B5EF4-FFF2-40B4-BE49-F238E27FC236}">
                <a16:creationId xmlns:a16="http://schemas.microsoft.com/office/drawing/2014/main" id="{5200D6EB-22BE-7B24-612A-BD5BC8B5CB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r="4529"/>
          <a:stretch/>
        </p:blipFill>
        <p:spPr bwMode="auto">
          <a:xfrm>
            <a:off x="3246549" y="81561"/>
            <a:ext cx="8835571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87EFD66-F44D-A22A-BDFB-499A139DE45E}"/>
              </a:ext>
            </a:extLst>
          </p:cNvPr>
          <p:cNvSpPr txBox="1"/>
          <p:nvPr/>
        </p:nvSpPr>
        <p:spPr>
          <a:xfrm rot="19339815">
            <a:off x="5579214" y="300400"/>
            <a:ext cx="1462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Jereboam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Line 3">
            <a:extLst>
              <a:ext uri="{FF2B5EF4-FFF2-40B4-BE49-F238E27FC236}">
                <a16:creationId xmlns:a16="http://schemas.microsoft.com/office/drawing/2014/main" id="{A30E9404-6270-D06D-E5E6-ACE0BFA04F15}"/>
              </a:ext>
            </a:extLst>
          </p:cNvPr>
          <p:cNvSpPr>
            <a:spLocks noChangeShapeType="1"/>
          </p:cNvSpPr>
          <p:nvPr/>
        </p:nvSpPr>
        <p:spPr bwMode="auto">
          <a:xfrm>
            <a:off x="6371610" y="630232"/>
            <a:ext cx="196248" cy="495937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23D382-1131-7A2D-732D-7695085AD375}"/>
              </a:ext>
            </a:extLst>
          </p:cNvPr>
          <p:cNvSpPr txBox="1"/>
          <p:nvPr/>
        </p:nvSpPr>
        <p:spPr>
          <a:xfrm rot="19339815">
            <a:off x="5586471" y="293143"/>
            <a:ext cx="1462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Jereboam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Line 3">
            <a:extLst>
              <a:ext uri="{FF2B5EF4-FFF2-40B4-BE49-F238E27FC236}">
                <a16:creationId xmlns:a16="http://schemas.microsoft.com/office/drawing/2014/main" id="{E85C9212-B485-1CA5-D116-202CF180105B}"/>
              </a:ext>
            </a:extLst>
          </p:cNvPr>
          <p:cNvSpPr>
            <a:spLocks noChangeShapeType="1"/>
          </p:cNvSpPr>
          <p:nvPr/>
        </p:nvSpPr>
        <p:spPr bwMode="auto">
          <a:xfrm>
            <a:off x="6378867" y="622975"/>
            <a:ext cx="196248" cy="495937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161ACD5-D286-2F08-50AB-BBCEE2F10C9B}"/>
              </a:ext>
            </a:extLst>
          </p:cNvPr>
          <p:cNvSpPr txBox="1"/>
          <p:nvPr/>
        </p:nvSpPr>
        <p:spPr>
          <a:xfrm rot="19339815">
            <a:off x="6677184" y="-142193"/>
            <a:ext cx="350099" cy="381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BCC840-A98E-6EF6-8802-5CD434E73D96}"/>
              </a:ext>
            </a:extLst>
          </p:cNvPr>
          <p:cNvSpPr txBox="1"/>
          <p:nvPr/>
        </p:nvSpPr>
        <p:spPr>
          <a:xfrm rot="19339815">
            <a:off x="4850655" y="-152687"/>
            <a:ext cx="3500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A786C3E-5FD0-7A0F-36D3-EC9EC14CE561}"/>
              </a:ext>
            </a:extLst>
          </p:cNvPr>
          <p:cNvSpPr txBox="1"/>
          <p:nvPr/>
        </p:nvSpPr>
        <p:spPr>
          <a:xfrm>
            <a:off x="2711144" y="3151993"/>
            <a:ext cx="6197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Baal Worship   -   Ahab &amp; Jezebel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7C8C92A-86A9-8E0C-CF6D-CBF5B7748202}"/>
              </a:ext>
            </a:extLst>
          </p:cNvPr>
          <p:cNvSpPr txBox="1"/>
          <p:nvPr/>
        </p:nvSpPr>
        <p:spPr>
          <a:xfrm>
            <a:off x="3111690" y="4067033"/>
            <a:ext cx="57970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yet…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F59A513-8FCB-CA6B-5C32-AB14B87A2CFA}"/>
              </a:ext>
            </a:extLst>
          </p:cNvPr>
          <p:cNvSpPr txBox="1"/>
          <p:nvPr/>
        </p:nvSpPr>
        <p:spPr>
          <a:xfrm>
            <a:off x="1143135" y="5090348"/>
            <a:ext cx="975977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“Woe to those who are carefree in Zion,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to those who feel secure on the mountain of Samaria”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4195DBF-D65A-42FF-5EF1-EC4F46F95A0B}"/>
              </a:ext>
            </a:extLst>
          </p:cNvPr>
          <p:cNvSpPr txBox="1"/>
          <p:nvPr/>
        </p:nvSpPr>
        <p:spPr>
          <a:xfrm>
            <a:off x="1143135" y="5094685"/>
            <a:ext cx="1025819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“Woe to them that are at ease in Zion,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to them that are secure in the mountain of Samaria”</a:t>
            </a:r>
          </a:p>
        </p:txBody>
      </p:sp>
    </p:spTree>
    <p:extLst>
      <p:ext uri="{BB962C8B-B14F-4D97-AF65-F5344CB8AC3E}">
        <p14:creationId xmlns:p14="http://schemas.microsoft.com/office/powerpoint/2010/main" val="6054421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1.11111E-6 L -0.16094 -0.0023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47" y="-11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16107 0.0002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60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 animBg="1"/>
      <p:bldP spid="10" grpId="0"/>
      <p:bldP spid="10" grpId="1"/>
      <p:bldP spid="11" grpId="0" animBg="1"/>
      <p:bldP spid="11" grpId="1" animBg="1"/>
      <p:bldP spid="12" grpId="0"/>
      <p:bldP spid="13" grpId="0"/>
      <p:bldP spid="14" grpId="0"/>
      <p:bldP spid="16" grpId="0"/>
      <p:bldP spid="17" grpId="0"/>
      <p:bldP spid="1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F857AD6-60A5-4616-5897-9735D47E7E6A}"/>
              </a:ext>
            </a:extLst>
          </p:cNvPr>
          <p:cNvSpPr txBox="1"/>
          <p:nvPr/>
        </p:nvSpPr>
        <p:spPr>
          <a:xfrm>
            <a:off x="115477" y="89149"/>
            <a:ext cx="1216188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Economic and Military Success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	in Judah under Uzziah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	in Israel under Jeroboam II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Amos’ Picture of a Materialistic and Corrupt Society</a:t>
            </a:r>
          </a:p>
        </p:txBody>
      </p:sp>
    </p:spTree>
    <p:extLst>
      <p:ext uri="{BB962C8B-B14F-4D97-AF65-F5344CB8AC3E}">
        <p14:creationId xmlns:p14="http://schemas.microsoft.com/office/powerpoint/2010/main" val="3260550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F857AD6-60A5-4616-5897-9735D47E7E6A}"/>
              </a:ext>
            </a:extLst>
          </p:cNvPr>
          <p:cNvSpPr txBox="1"/>
          <p:nvPr/>
        </p:nvSpPr>
        <p:spPr>
          <a:xfrm>
            <a:off x="115477" y="89149"/>
            <a:ext cx="12161882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Economic and Military Success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	in Judah under Uzziah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	in Israel under Jeroboam II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Amos’ Picture of a Materialistic and Corrupt Society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20212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2:6-7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…I will not revoke its punishment,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Because they sell the righteous for money,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the needy for a pair of sandals.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…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a man and his father resort to the same girl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So as to profane My holy name.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202122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1F9360-B74D-55F7-AD6C-9B0952BAA753}"/>
              </a:ext>
            </a:extLst>
          </p:cNvPr>
          <p:cNvSpPr txBox="1"/>
          <p:nvPr/>
        </p:nvSpPr>
        <p:spPr>
          <a:xfrm rot="20008248">
            <a:off x="7715613" y="2389454"/>
            <a:ext cx="440542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Materialism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Inhumanity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Sexual Perversion</a:t>
            </a:r>
          </a:p>
        </p:txBody>
      </p:sp>
    </p:spTree>
    <p:extLst>
      <p:ext uri="{BB962C8B-B14F-4D97-AF65-F5344CB8AC3E}">
        <p14:creationId xmlns:p14="http://schemas.microsoft.com/office/powerpoint/2010/main" val="3778837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F857AD6-60A5-4616-5897-9735D47E7E6A}"/>
              </a:ext>
            </a:extLst>
          </p:cNvPr>
          <p:cNvSpPr txBox="1"/>
          <p:nvPr/>
        </p:nvSpPr>
        <p:spPr>
          <a:xfrm>
            <a:off x="115477" y="89149"/>
            <a:ext cx="12161882" cy="4955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Economic and Military Success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	in Judah under Uzziah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	in Israel under Jeroboam II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Amos’ Picture of a Materialistic and Corrupt Society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0212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3:15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“I will also strike the winter house together with the summer house;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The houses of ivory will also perish,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the great houses will come to an end,”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Declares the </a:t>
            </a:r>
            <a:r>
              <a:rPr kumimoji="0" lang="en-US" sz="2800" b="0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Lord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202122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0212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24450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F857AD6-60A5-4616-5897-9735D47E7E6A}"/>
              </a:ext>
            </a:extLst>
          </p:cNvPr>
          <p:cNvSpPr txBox="1"/>
          <p:nvPr/>
        </p:nvSpPr>
        <p:spPr>
          <a:xfrm>
            <a:off x="115477" y="89149"/>
            <a:ext cx="12161882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Economic and Military Success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	in Judah under Uzziah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	in Israel under Jeroboam II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Amos’ Picture of a Materialistic and Corrupt Society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0212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4:1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Hear this word, you cows of Bashan who are on the mountain of Samaria,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Who exploit the poor, who oppress the needy,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say to their husbands, “Bring now, that we may drink!”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02122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35360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6E81699-A653-A6C4-F207-86AED0B70C52}"/>
              </a:ext>
            </a:extLst>
          </p:cNvPr>
          <p:cNvSpPr txBox="1"/>
          <p:nvPr/>
        </p:nvSpPr>
        <p:spPr>
          <a:xfrm>
            <a:off x="264258" y="2475503"/>
            <a:ext cx="10881604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6:1-7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Woe to those who are carefree in Zion,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to those who feel secure on the mountain of Samaria…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4 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Those who lie on beds of ivory,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lounge around on their couches,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 eat lambs from the flock,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calves from the midst of the fattened cattle,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5 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Who improvise to the sound of the harp,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 like David have composed songs for themselves,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6 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Who drink wine from sacred bowls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While they anoint themselves with the finest of oils—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Yet they have not grieved over the collapse of Joseph.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7 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Therefore, they will now go into exile at the head of the exiles,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the revelry of those who lounge around will come to an end.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857AD6-60A5-4616-5897-9735D47E7E6A}"/>
              </a:ext>
            </a:extLst>
          </p:cNvPr>
          <p:cNvSpPr txBox="1"/>
          <p:nvPr/>
        </p:nvSpPr>
        <p:spPr>
          <a:xfrm>
            <a:off x="115477" y="89149"/>
            <a:ext cx="12161882" cy="252376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Economic and Military Success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	in Judah under Uzziah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	in Israel under Jeroboam II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Amos’ Picture of a Materialistic and Corrupt Society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0212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3130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59259E-6 L 1.45833E-6 -0.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E42E6C1-1240-10E7-DB90-917EBEED04AF}"/>
              </a:ext>
            </a:extLst>
          </p:cNvPr>
          <p:cNvSpPr txBox="1"/>
          <p:nvPr/>
        </p:nvSpPr>
        <p:spPr>
          <a:xfrm>
            <a:off x="257636" y="759344"/>
            <a:ext cx="10881604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6:1-7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Woe to those who are carefree in Zion,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to those who feel secure on the mountain of Samaria…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4 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Those who lie on beds of ivory,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lounge around on their couches,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 eat lambs from the flock,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calves from the midst of the fattened cattle,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5 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Who improvise to the sound of the harp,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 like David have composed songs for themselves,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6 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Who drink wine from sacred bowls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While they anoint themselves with the finest of oils—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Yet they have not grieved over the collapse of Joseph.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7 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Therefore, they will now go into exile at the head of the exiles,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the revelry of those who lounge around will come to an end.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C98562-EEB4-A0DB-C783-F21D09B3FA6B}"/>
              </a:ext>
            </a:extLst>
          </p:cNvPr>
          <p:cNvSpPr txBox="1"/>
          <p:nvPr/>
        </p:nvSpPr>
        <p:spPr>
          <a:xfrm>
            <a:off x="2213112" y="2412760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5:15	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Hate evil, love good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6451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C:\Workdirs\wp\Class\timeline.bmp">
            <a:extLst>
              <a:ext uri="{FF2B5EF4-FFF2-40B4-BE49-F238E27FC236}">
                <a16:creationId xmlns:a16="http://schemas.microsoft.com/office/drawing/2014/main" id="{F610E1D8-DE65-0C11-351B-4D242D7DDB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r="4529"/>
          <a:stretch/>
        </p:blipFill>
        <p:spPr bwMode="auto">
          <a:xfrm>
            <a:off x="3246549" y="81561"/>
            <a:ext cx="8835571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62A1D6C-8986-26AD-4D00-2F2715B59B8C}"/>
              </a:ext>
            </a:extLst>
          </p:cNvPr>
          <p:cNvSpPr txBox="1"/>
          <p:nvPr/>
        </p:nvSpPr>
        <p:spPr>
          <a:xfrm rot="19339815">
            <a:off x="5579214" y="300400"/>
            <a:ext cx="1462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Jereboam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Line 3">
            <a:extLst>
              <a:ext uri="{FF2B5EF4-FFF2-40B4-BE49-F238E27FC236}">
                <a16:creationId xmlns:a16="http://schemas.microsoft.com/office/drawing/2014/main" id="{AC4F29A0-6E2D-55ED-2D1B-4547FA7CB705}"/>
              </a:ext>
            </a:extLst>
          </p:cNvPr>
          <p:cNvSpPr>
            <a:spLocks noChangeShapeType="1"/>
          </p:cNvSpPr>
          <p:nvPr/>
        </p:nvSpPr>
        <p:spPr bwMode="auto">
          <a:xfrm>
            <a:off x="6371610" y="630232"/>
            <a:ext cx="196248" cy="495937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val 4">
            <a:extLst>
              <a:ext uri="{FF2B5EF4-FFF2-40B4-BE49-F238E27FC236}">
                <a16:creationId xmlns:a16="http://schemas.microsoft.com/office/drawing/2014/main" id="{CE7D0FD8-E507-0261-913A-B52E51C758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1893" y="941569"/>
            <a:ext cx="278550" cy="136267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ounded Rectangle 14">
            <a:extLst>
              <a:ext uri="{FF2B5EF4-FFF2-40B4-BE49-F238E27FC236}">
                <a16:creationId xmlns:a16="http://schemas.microsoft.com/office/drawing/2014/main" id="{A13191A2-D6B8-DB31-48F1-7D30EB322417}"/>
              </a:ext>
            </a:extLst>
          </p:cNvPr>
          <p:cNvSpPr/>
          <p:nvPr/>
        </p:nvSpPr>
        <p:spPr>
          <a:xfrm>
            <a:off x="6436047" y="1085039"/>
            <a:ext cx="230206" cy="1131570"/>
          </a:xfrm>
          <a:prstGeom prst="round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Line 3">
            <a:extLst>
              <a:ext uri="{FF2B5EF4-FFF2-40B4-BE49-F238E27FC236}">
                <a16:creationId xmlns:a16="http://schemas.microsoft.com/office/drawing/2014/main" id="{55424898-4D12-6265-3ABF-442702A95BB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96160" y="2080519"/>
            <a:ext cx="247765" cy="355729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D47B67C-64DB-C20F-593B-D89781226F6D}"/>
              </a:ext>
            </a:extLst>
          </p:cNvPr>
          <p:cNvSpPr txBox="1"/>
          <p:nvPr/>
        </p:nvSpPr>
        <p:spPr>
          <a:xfrm rot="18255610">
            <a:off x="5356045" y="2670346"/>
            <a:ext cx="1089274" cy="419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Uzziah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3CD1F3A-313C-80D9-7CC6-73FC22216E03}"/>
              </a:ext>
            </a:extLst>
          </p:cNvPr>
          <p:cNvSpPr txBox="1"/>
          <p:nvPr/>
        </p:nvSpPr>
        <p:spPr>
          <a:xfrm>
            <a:off x="3006969" y="3472432"/>
            <a:ext cx="6098344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1:1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The words of Amos, who was among the sheepherders from Tekoa, which he saw in visions concerning Israel in the days of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Uzziah king of Judah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, and in the days of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Jeroboam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son of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Joash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,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king of Israel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, two years before the earthquake.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0280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E42E6C1-1240-10E7-DB90-917EBEED04AF}"/>
              </a:ext>
            </a:extLst>
          </p:cNvPr>
          <p:cNvSpPr txBox="1"/>
          <p:nvPr/>
        </p:nvSpPr>
        <p:spPr>
          <a:xfrm>
            <a:off x="257636" y="759344"/>
            <a:ext cx="10881604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6:1-7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Woe to those who are carefree in Zion,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to those who feel secure on the mountain of Samaria…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4 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Those who lie on beds of ivory,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lounge around on their couches,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 eat lambs from the flock,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calves from the midst of the fattened cattle,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5 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Who improvise to the sound of the harp,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 like David have composed songs for themselves,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6 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Who drink wine from sacred bowls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While they anoint themselves with the finest of oils—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Yet they have not grieved over the collapse of Joseph.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7 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Therefore, they will now go into exile at the head of the exiles,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the revelry of those who lounge around will come to an end.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C98562-EEB4-A0DB-C783-F21D09B3FA6B}"/>
              </a:ext>
            </a:extLst>
          </p:cNvPr>
          <p:cNvSpPr txBox="1"/>
          <p:nvPr/>
        </p:nvSpPr>
        <p:spPr>
          <a:xfrm>
            <a:off x="2213112" y="2412760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5:15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	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Hate evil, love good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351942-AE2F-11F9-971B-62D023587C47}"/>
              </a:ext>
            </a:extLst>
          </p:cNvPr>
          <p:cNvSpPr txBox="1"/>
          <p:nvPr/>
        </p:nvSpPr>
        <p:spPr>
          <a:xfrm>
            <a:off x="3106735" y="1927413"/>
            <a:ext cx="84778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Woe to them that are at ease in Zion</a:t>
            </a:r>
          </a:p>
        </p:txBody>
      </p:sp>
    </p:spTree>
    <p:extLst>
      <p:ext uri="{BB962C8B-B14F-4D97-AF65-F5344CB8AC3E}">
        <p14:creationId xmlns:p14="http://schemas.microsoft.com/office/powerpoint/2010/main" val="14438368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CC98562-EEB4-A0DB-C783-F21D09B3FA6B}"/>
              </a:ext>
            </a:extLst>
          </p:cNvPr>
          <p:cNvSpPr txBox="1"/>
          <p:nvPr/>
        </p:nvSpPr>
        <p:spPr>
          <a:xfrm>
            <a:off x="2213112" y="2412760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5:15	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Hate evil, love good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CF54D0-AC1E-76B3-1637-12781820C2F1}"/>
              </a:ext>
            </a:extLst>
          </p:cNvPr>
          <p:cNvSpPr txBox="1"/>
          <p:nvPr/>
        </p:nvSpPr>
        <p:spPr>
          <a:xfrm>
            <a:off x="3106735" y="1927413"/>
            <a:ext cx="84778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Woe to them that are at ease in Zion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4B3B1E-FFA7-466F-F0D1-C5D1E966116E}"/>
              </a:ext>
            </a:extLst>
          </p:cNvPr>
          <p:cNvSpPr txBox="1"/>
          <p:nvPr/>
        </p:nvSpPr>
        <p:spPr>
          <a:xfrm>
            <a:off x="1160660" y="3188483"/>
            <a:ext cx="10010921" cy="366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Laodicea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Revelation 3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15 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‘I know your deeds, that you are neither cold nor hot; I wish that you were cold or hot. 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16 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So because you are lukewarm, and neither hot nor cold, I will vomit you out of My mouth. 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17 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Because you say, “I am rich, and have become wealthy, and have no need of anything,” and you do not know that you are wretched, miserable, poor, blind, and naked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4448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CC98562-EEB4-A0DB-C783-F21D09B3FA6B}"/>
              </a:ext>
            </a:extLst>
          </p:cNvPr>
          <p:cNvSpPr txBox="1"/>
          <p:nvPr/>
        </p:nvSpPr>
        <p:spPr>
          <a:xfrm>
            <a:off x="2213112" y="2412760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5:15	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Hate evil, love good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CF54D0-AC1E-76B3-1637-12781820C2F1}"/>
              </a:ext>
            </a:extLst>
          </p:cNvPr>
          <p:cNvSpPr txBox="1"/>
          <p:nvPr/>
        </p:nvSpPr>
        <p:spPr>
          <a:xfrm>
            <a:off x="3106735" y="1927413"/>
            <a:ext cx="84778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Woe to them that are at ease in Zion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4B3B1E-FFA7-466F-F0D1-C5D1E966116E}"/>
              </a:ext>
            </a:extLst>
          </p:cNvPr>
          <p:cNvSpPr txBox="1"/>
          <p:nvPr/>
        </p:nvSpPr>
        <p:spPr>
          <a:xfrm>
            <a:off x="1160660" y="3188483"/>
            <a:ext cx="10010921" cy="2739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What should keep us from being “at ease”?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Hatred of Sin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sin around us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Our own sin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874477-64B6-7FF7-7256-448F04FEF12A}"/>
              </a:ext>
            </a:extLst>
          </p:cNvPr>
          <p:cNvSpPr txBox="1"/>
          <p:nvPr/>
        </p:nvSpPr>
        <p:spPr>
          <a:xfrm>
            <a:off x="5247861" y="4160164"/>
            <a:ext cx="6944140" cy="2677656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sm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Ezekiel 9 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4 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the </a:t>
            </a:r>
            <a:r>
              <a:rPr kumimoji="0" lang="en-US" sz="2800" b="0" i="0" u="none" strike="noStrike" kern="1200" cap="sm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Lord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 said to him, “Go through the midst of the city, through the midst of Jerusalem, and make a mark on the foreheads of the people 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who groan and sigh over all the abominations which are being committed in its midst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.” </a:t>
            </a:r>
          </a:p>
        </p:txBody>
      </p:sp>
    </p:spTree>
    <p:extLst>
      <p:ext uri="{BB962C8B-B14F-4D97-AF65-F5344CB8AC3E}">
        <p14:creationId xmlns:p14="http://schemas.microsoft.com/office/powerpoint/2010/main" val="2934820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CC98562-EEB4-A0DB-C783-F21D09B3FA6B}"/>
              </a:ext>
            </a:extLst>
          </p:cNvPr>
          <p:cNvSpPr txBox="1"/>
          <p:nvPr/>
        </p:nvSpPr>
        <p:spPr>
          <a:xfrm>
            <a:off x="2213112" y="2412760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5:15	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Hate evil, love good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CF54D0-AC1E-76B3-1637-12781820C2F1}"/>
              </a:ext>
            </a:extLst>
          </p:cNvPr>
          <p:cNvSpPr txBox="1"/>
          <p:nvPr/>
        </p:nvSpPr>
        <p:spPr>
          <a:xfrm>
            <a:off x="3106735" y="1927413"/>
            <a:ext cx="84778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Woe to them that are at ease in Zion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4B3B1E-FFA7-466F-F0D1-C5D1E966116E}"/>
              </a:ext>
            </a:extLst>
          </p:cNvPr>
          <p:cNvSpPr txBox="1"/>
          <p:nvPr/>
        </p:nvSpPr>
        <p:spPr>
          <a:xfrm>
            <a:off x="1160660" y="3188483"/>
            <a:ext cx="10010921" cy="2739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What should keep us from being “at ease”?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Hatred of Sin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sin around us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Our own sin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874477-64B6-7FF7-7256-448F04FEF12A}"/>
              </a:ext>
            </a:extLst>
          </p:cNvPr>
          <p:cNvSpPr txBox="1"/>
          <p:nvPr/>
        </p:nvSpPr>
        <p:spPr>
          <a:xfrm>
            <a:off x="5247861" y="4160164"/>
            <a:ext cx="6944140" cy="181588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sm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Ezekiel 6 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11 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“This is what the Lord </a:t>
            </a:r>
            <a:r>
              <a:rPr kumimoji="0" lang="en-US" sz="2800" b="0" i="0" u="none" strike="noStrike" kern="1200" cap="sm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God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says: ‘Clap your hands, stamp your foot and say, “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Woe, because of all the evil abominations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of the house of Israel,</a:t>
            </a:r>
          </a:p>
        </p:txBody>
      </p:sp>
    </p:spTree>
    <p:extLst>
      <p:ext uri="{BB962C8B-B14F-4D97-AF65-F5344CB8AC3E}">
        <p14:creationId xmlns:p14="http://schemas.microsoft.com/office/powerpoint/2010/main" val="891471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CC98562-EEB4-A0DB-C783-F21D09B3FA6B}"/>
              </a:ext>
            </a:extLst>
          </p:cNvPr>
          <p:cNvSpPr txBox="1"/>
          <p:nvPr/>
        </p:nvSpPr>
        <p:spPr>
          <a:xfrm>
            <a:off x="2213112" y="2412760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5:15	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Hate evil, love good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CF54D0-AC1E-76B3-1637-12781820C2F1}"/>
              </a:ext>
            </a:extLst>
          </p:cNvPr>
          <p:cNvSpPr txBox="1"/>
          <p:nvPr/>
        </p:nvSpPr>
        <p:spPr>
          <a:xfrm>
            <a:off x="3106735" y="1927413"/>
            <a:ext cx="84778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Woe to them that are at ease in Zion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4B3B1E-FFA7-466F-F0D1-C5D1E966116E}"/>
              </a:ext>
            </a:extLst>
          </p:cNvPr>
          <p:cNvSpPr txBox="1"/>
          <p:nvPr/>
        </p:nvSpPr>
        <p:spPr>
          <a:xfrm>
            <a:off x="1160660" y="3188483"/>
            <a:ext cx="10010921" cy="2739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What should keep us from being “at ease”?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Hatred of Sin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sin around us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Our own sin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874477-64B6-7FF7-7256-448F04FEF12A}"/>
              </a:ext>
            </a:extLst>
          </p:cNvPr>
          <p:cNvSpPr txBox="1"/>
          <p:nvPr/>
        </p:nvSpPr>
        <p:spPr>
          <a:xfrm>
            <a:off x="5247861" y="4160164"/>
            <a:ext cx="6944140" cy="181588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sm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Psalm 119:53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Burning indignation has seized me because of the wicked,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Who abandon Your Law.</a:t>
            </a:r>
          </a:p>
        </p:txBody>
      </p:sp>
    </p:spTree>
    <p:extLst>
      <p:ext uri="{BB962C8B-B14F-4D97-AF65-F5344CB8AC3E}">
        <p14:creationId xmlns:p14="http://schemas.microsoft.com/office/powerpoint/2010/main" val="39941784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CC98562-EEB4-A0DB-C783-F21D09B3FA6B}"/>
              </a:ext>
            </a:extLst>
          </p:cNvPr>
          <p:cNvSpPr txBox="1"/>
          <p:nvPr/>
        </p:nvSpPr>
        <p:spPr>
          <a:xfrm>
            <a:off x="2213112" y="2412760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5:15	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Hate evil, love good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CF54D0-AC1E-76B3-1637-12781820C2F1}"/>
              </a:ext>
            </a:extLst>
          </p:cNvPr>
          <p:cNvSpPr txBox="1"/>
          <p:nvPr/>
        </p:nvSpPr>
        <p:spPr>
          <a:xfrm>
            <a:off x="3106735" y="1927413"/>
            <a:ext cx="84778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Woe to them that are at ease in Zion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4B3B1E-FFA7-466F-F0D1-C5D1E966116E}"/>
              </a:ext>
            </a:extLst>
          </p:cNvPr>
          <p:cNvSpPr txBox="1"/>
          <p:nvPr/>
        </p:nvSpPr>
        <p:spPr>
          <a:xfrm>
            <a:off x="1160660" y="3188483"/>
            <a:ext cx="10010921" cy="2739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What should keep us from being “at ease”?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Hatred of Sin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sin around us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Our own sin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874477-64B6-7FF7-7256-448F04FEF12A}"/>
              </a:ext>
            </a:extLst>
          </p:cNvPr>
          <p:cNvSpPr txBox="1"/>
          <p:nvPr/>
        </p:nvSpPr>
        <p:spPr>
          <a:xfrm>
            <a:off x="5247861" y="4160164"/>
            <a:ext cx="6944140" cy="138499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sm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Psalm 119:136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My eyes shed streams of water,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Because they do not keep Your Law.</a:t>
            </a:r>
          </a:p>
        </p:txBody>
      </p:sp>
    </p:spTree>
    <p:extLst>
      <p:ext uri="{BB962C8B-B14F-4D97-AF65-F5344CB8AC3E}">
        <p14:creationId xmlns:p14="http://schemas.microsoft.com/office/powerpoint/2010/main" val="28727410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8B874477-64B6-7FF7-7256-448F04FEF12A}"/>
              </a:ext>
            </a:extLst>
          </p:cNvPr>
          <p:cNvSpPr txBox="1"/>
          <p:nvPr/>
        </p:nvSpPr>
        <p:spPr>
          <a:xfrm>
            <a:off x="781876" y="1536231"/>
            <a:ext cx="10721009" cy="483209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sm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Amos 8:5-6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4 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Hear this, you who trample the needy, to put an end to the humble of the land, 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5 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saying,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“When will the new moon be over,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So that we may sell grain;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the Sabbath, so that we may open the wheat market,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To make the ephah smaller and the shekel bigger,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to cheat with dishonest scales,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6 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So as to buy the helpless for money,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the needy for a pair of sandals,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 that we may sell the refuse of the wheat?”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D09CE4-F475-D79E-FF49-11C5C80AB0B6}"/>
              </a:ext>
            </a:extLst>
          </p:cNvPr>
          <p:cNvSpPr txBox="1"/>
          <p:nvPr/>
        </p:nvSpPr>
        <p:spPr>
          <a:xfrm>
            <a:off x="848139" y="198783"/>
            <a:ext cx="60827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If we get comfortable with sin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focused on material gain…</a:t>
            </a:r>
          </a:p>
        </p:txBody>
      </p:sp>
    </p:spTree>
    <p:extLst>
      <p:ext uri="{BB962C8B-B14F-4D97-AF65-F5344CB8AC3E}">
        <p14:creationId xmlns:p14="http://schemas.microsoft.com/office/powerpoint/2010/main" val="3470484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C:\Workdirs\wp\Class\timeline.bmp">
            <a:extLst>
              <a:ext uri="{FF2B5EF4-FFF2-40B4-BE49-F238E27FC236}">
                <a16:creationId xmlns:a16="http://schemas.microsoft.com/office/drawing/2014/main" id="{F610E1D8-DE65-0C11-351B-4D242D7DDB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r="4529"/>
          <a:stretch/>
        </p:blipFill>
        <p:spPr bwMode="auto">
          <a:xfrm>
            <a:off x="3246549" y="81561"/>
            <a:ext cx="8835571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62A1D6C-8986-26AD-4D00-2F2715B59B8C}"/>
              </a:ext>
            </a:extLst>
          </p:cNvPr>
          <p:cNvSpPr txBox="1"/>
          <p:nvPr/>
        </p:nvSpPr>
        <p:spPr>
          <a:xfrm rot="19339815">
            <a:off x="5579214" y="300400"/>
            <a:ext cx="1462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Jereboam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Line 3">
            <a:extLst>
              <a:ext uri="{FF2B5EF4-FFF2-40B4-BE49-F238E27FC236}">
                <a16:creationId xmlns:a16="http://schemas.microsoft.com/office/drawing/2014/main" id="{AC4F29A0-6E2D-55ED-2D1B-4547FA7CB705}"/>
              </a:ext>
            </a:extLst>
          </p:cNvPr>
          <p:cNvSpPr>
            <a:spLocks noChangeShapeType="1"/>
          </p:cNvSpPr>
          <p:nvPr/>
        </p:nvSpPr>
        <p:spPr bwMode="auto">
          <a:xfrm>
            <a:off x="6371610" y="630232"/>
            <a:ext cx="196248" cy="495937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val 4">
            <a:extLst>
              <a:ext uri="{FF2B5EF4-FFF2-40B4-BE49-F238E27FC236}">
                <a16:creationId xmlns:a16="http://schemas.microsoft.com/office/drawing/2014/main" id="{CE7D0FD8-E507-0261-913A-B52E51C758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1893" y="941569"/>
            <a:ext cx="278550" cy="136267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ounded Rectangle 14">
            <a:extLst>
              <a:ext uri="{FF2B5EF4-FFF2-40B4-BE49-F238E27FC236}">
                <a16:creationId xmlns:a16="http://schemas.microsoft.com/office/drawing/2014/main" id="{A13191A2-D6B8-DB31-48F1-7D30EB322417}"/>
              </a:ext>
            </a:extLst>
          </p:cNvPr>
          <p:cNvSpPr/>
          <p:nvPr/>
        </p:nvSpPr>
        <p:spPr>
          <a:xfrm>
            <a:off x="6436047" y="1085039"/>
            <a:ext cx="230206" cy="1131570"/>
          </a:xfrm>
          <a:prstGeom prst="round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Line 3">
            <a:extLst>
              <a:ext uri="{FF2B5EF4-FFF2-40B4-BE49-F238E27FC236}">
                <a16:creationId xmlns:a16="http://schemas.microsoft.com/office/drawing/2014/main" id="{55424898-4D12-6265-3ABF-442702A95BB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96160" y="2080519"/>
            <a:ext cx="247765" cy="355729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D47B67C-64DB-C20F-593B-D89781226F6D}"/>
              </a:ext>
            </a:extLst>
          </p:cNvPr>
          <p:cNvSpPr txBox="1"/>
          <p:nvPr/>
        </p:nvSpPr>
        <p:spPr>
          <a:xfrm rot="18255610">
            <a:off x="5356045" y="2670346"/>
            <a:ext cx="1089274" cy="419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Uzziah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3CD1F3A-313C-80D9-7CC6-73FC22216E03}"/>
              </a:ext>
            </a:extLst>
          </p:cNvPr>
          <p:cNvSpPr txBox="1"/>
          <p:nvPr/>
        </p:nvSpPr>
        <p:spPr>
          <a:xfrm>
            <a:off x="3006969" y="3472432"/>
            <a:ext cx="6098344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1:1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The words of Amos, who was among the sheepherders from Tekoa, which he saw in visions concerning Israel in the days of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Uzziah king of Judah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, and in the days of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Jeroboam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son of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Joash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,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king of Israel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, 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two years before the earthquake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DA676F2-CAF1-7E41-82C2-8021844E0114}"/>
              </a:ext>
            </a:extLst>
          </p:cNvPr>
          <p:cNvSpPr txBox="1"/>
          <p:nvPr/>
        </p:nvSpPr>
        <p:spPr>
          <a:xfrm>
            <a:off x="8739323" y="1036835"/>
            <a:ext cx="3443300" cy="2677656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Zechariah 14:5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…you will flee just as you fled from the earthquake in the days of Uzziah king of Judah</a:t>
            </a:r>
          </a:p>
        </p:txBody>
      </p:sp>
      <p:sp>
        <p:nvSpPr>
          <p:cNvPr id="12" name="Line 3">
            <a:extLst>
              <a:ext uri="{FF2B5EF4-FFF2-40B4-BE49-F238E27FC236}">
                <a16:creationId xmlns:a16="http://schemas.microsoft.com/office/drawing/2014/main" id="{CA95C38E-A062-B96C-3121-7B691F4B203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074958" y="2078178"/>
            <a:ext cx="136178" cy="31335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A5D8A97-E8F3-50E2-D1F3-80E0AF9D516B}"/>
              </a:ext>
            </a:extLst>
          </p:cNvPr>
          <p:cNvSpPr txBox="1"/>
          <p:nvPr/>
        </p:nvSpPr>
        <p:spPr>
          <a:xfrm rot="4117786">
            <a:off x="7719678" y="2720906"/>
            <a:ext cx="1449823" cy="426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Zechariah</a:t>
            </a:r>
          </a:p>
        </p:txBody>
      </p:sp>
      <p:sp>
        <p:nvSpPr>
          <p:cNvPr id="3" name="Arrow: Curved Down 2">
            <a:extLst>
              <a:ext uri="{FF2B5EF4-FFF2-40B4-BE49-F238E27FC236}">
                <a16:creationId xmlns:a16="http://schemas.microsoft.com/office/drawing/2014/main" id="{A18C8D2B-71CC-BAD1-6A73-40137626F65C}"/>
              </a:ext>
            </a:extLst>
          </p:cNvPr>
          <p:cNvSpPr/>
          <p:nvPr/>
        </p:nvSpPr>
        <p:spPr>
          <a:xfrm flipH="1" flipV="1">
            <a:off x="6416116" y="2138286"/>
            <a:ext cx="1588501" cy="378844"/>
          </a:xfrm>
          <a:prstGeom prst="curvedDownArrow">
            <a:avLst>
              <a:gd name="adj1" fmla="val 25000"/>
              <a:gd name="adj2" fmla="val 87430"/>
              <a:gd name="adj3" fmla="val 43567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1701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11BB904-67ED-0540-B565-C5EEAF39A4EF}"/>
              </a:ext>
            </a:extLst>
          </p:cNvPr>
          <p:cNvSpPr txBox="1"/>
          <p:nvPr/>
        </p:nvSpPr>
        <p:spPr>
          <a:xfrm>
            <a:off x="841422" y="140148"/>
            <a:ext cx="10820695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International Geology Review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rgbClr val="202122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"Amos's Earthquake: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 Extraordinary Middle East Seismic Event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of 750 B.C." 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rgbClr val="202122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20212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4258E9-D8D4-BC17-7A25-238C7502D1E4}"/>
              </a:ext>
            </a:extLst>
          </p:cNvPr>
          <p:cNvSpPr txBox="1"/>
          <p:nvPr/>
        </p:nvSpPr>
        <p:spPr>
          <a:xfrm>
            <a:off x="3006969" y="3472432"/>
            <a:ext cx="6098344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1:1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The words of Amos, who was among the sheepherders from Tekoa, which he saw in visions concerning Israel in the days of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Uzziah king of Judah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, and in the days of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Jeroboam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son of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Joash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,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king of Israel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, 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two years before the earthquake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4813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9B565F9-E530-9FD5-CE68-ADB2EC760A4D}"/>
              </a:ext>
            </a:extLst>
          </p:cNvPr>
          <p:cNvSpPr txBox="1"/>
          <p:nvPr/>
        </p:nvSpPr>
        <p:spPr>
          <a:xfrm>
            <a:off x="5627076" y="6417856"/>
            <a:ext cx="65021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Steven A. Austin, Gordon W. Franz, and Eric G. Frost, "Amos's Earthquake: An Extraordinary Middle East Seismic Event of 750 B.C." 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International Geology Review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 42 (2000) 657–671.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1BB904-67ED-0540-B565-C5EEAF39A4EF}"/>
              </a:ext>
            </a:extLst>
          </p:cNvPr>
          <p:cNvSpPr txBox="1"/>
          <p:nvPr/>
        </p:nvSpPr>
        <p:spPr>
          <a:xfrm>
            <a:off x="841422" y="140148"/>
            <a:ext cx="10820695" cy="64325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International Geology Review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rgbClr val="202122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"Amos's Earthquake: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 Extraordinary Middle East Seismic Event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of 750 B.C." 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rgbClr val="202122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20212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From the Abstract: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“Widely separated archaeological excavations in Israel and Jordan contain late Iron Age…architecture bearing 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evidence of a great earthquake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Masonry walls best display the earthquake…Debris at six sites…is tightly confined stratigraphically to the 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middle of the 8th-century B.C.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... The earthquake was 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at least magnitude 7.8</a:t>
            </a:r>
            <a:r>
              <a:rPr kumimoji="0" lang="en-US" sz="2800" b="0" i="0" u="sng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but 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likely was 8.2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... This severe geologic disaster has been linked historically to a speech delivered at the city of Bethel by a shepherd-farmer named Amos of Tekoa."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2943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B05AEC0-7956-4C5B-36C4-7BF0CDF553DF}"/>
              </a:ext>
            </a:extLst>
          </p:cNvPr>
          <p:cNvSpPr txBox="1"/>
          <p:nvPr/>
        </p:nvSpPr>
        <p:spPr>
          <a:xfrm>
            <a:off x="3006969" y="3472432"/>
            <a:ext cx="6098344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1:1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The words of Amos, who was among the sheepherders from 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Tekoa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, which he saw in visions concerning Israel in the days of Uzziah king of Judah, and in the days of Jeroboam son of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Joash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, king of Israel, two years before the earthquake.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65593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4939DF6-4C50-DD87-0DBF-9C6B3C2F41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7143"/>
          <a:stretch/>
        </p:blipFill>
        <p:spPr>
          <a:xfrm>
            <a:off x="-1" y="-174171"/>
            <a:ext cx="9821117" cy="7228114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E3ECAEB-A346-7474-63EE-F2674DDB90A2}"/>
              </a:ext>
            </a:extLst>
          </p:cNvPr>
          <p:cNvSpPr/>
          <p:nvPr/>
        </p:nvSpPr>
        <p:spPr>
          <a:xfrm>
            <a:off x="4834171" y="3671668"/>
            <a:ext cx="741751" cy="239151"/>
          </a:xfrm>
          <a:prstGeom prst="roundRect">
            <a:avLst/>
          </a:prstGeom>
          <a:noFill/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0266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B05AEC0-7956-4C5B-36C4-7BF0CDF553DF}"/>
              </a:ext>
            </a:extLst>
          </p:cNvPr>
          <p:cNvSpPr txBox="1"/>
          <p:nvPr/>
        </p:nvSpPr>
        <p:spPr>
          <a:xfrm>
            <a:off x="3006969" y="3472432"/>
            <a:ext cx="6098344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1:1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The words of Amos, who was </a:t>
            </a:r>
            <a:r>
              <a:rPr kumimoji="0" lang="en-US" sz="28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among the 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sheepherders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from Tekoa, which he saw in visions concerning Israel in the days of Uzziah king of Judah, and in the days of Jeroboam son of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Joash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, king of Israel, two years before the earthquake.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CD2D6B-911F-64C3-80A9-33B841C216E1}"/>
              </a:ext>
            </a:extLst>
          </p:cNvPr>
          <p:cNvSpPr txBox="1"/>
          <p:nvPr/>
        </p:nvSpPr>
        <p:spPr>
          <a:xfrm>
            <a:off x="5795889" y="1050612"/>
            <a:ext cx="624957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7:14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Then Amos replied to Amaziah, “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I am not a prophet, nor am I the son of a prophet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; for I am a herdsman and a grower of sycamore figs. </a:t>
            </a:r>
          </a:p>
        </p:txBody>
      </p:sp>
    </p:spTree>
    <p:extLst>
      <p:ext uri="{BB962C8B-B14F-4D97-AF65-F5344CB8AC3E}">
        <p14:creationId xmlns:p14="http://schemas.microsoft.com/office/powerpoint/2010/main" val="327450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2490</Words>
  <Application>Microsoft Office PowerPoint</Application>
  <PresentationFormat>Widescreen</PresentationFormat>
  <Paragraphs>166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Arial</vt:lpstr>
      <vt:lpstr>Calibri</vt:lpstr>
      <vt:lpstr>Calibri Light</vt:lpstr>
      <vt:lpstr>Palatino Linotype</vt:lpstr>
      <vt:lpstr>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Exton Class</dc:creator>
  <cp:lastModifiedBy>Exton Class</cp:lastModifiedBy>
  <cp:revision>1</cp:revision>
  <dcterms:created xsi:type="dcterms:W3CDTF">2022-06-19T16:08:58Z</dcterms:created>
  <dcterms:modified xsi:type="dcterms:W3CDTF">2022-06-19T16:09:22Z</dcterms:modified>
</cp:coreProperties>
</file>