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8" r:id="rId2"/>
    <p:sldId id="309" r:id="rId3"/>
    <p:sldId id="310" r:id="rId4"/>
    <p:sldId id="311" r:id="rId5"/>
    <p:sldId id="312" r:id="rId6"/>
    <p:sldId id="31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0988AE7-B9C8-4A07-9B7B-6530BB41BFC1}"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985650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988AE7-B9C8-4A07-9B7B-6530BB41BFC1}"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96277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988AE7-B9C8-4A07-9B7B-6530BB41BFC1}"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282438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988AE7-B9C8-4A07-9B7B-6530BB41BFC1}"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66859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988AE7-B9C8-4A07-9B7B-6530BB41BFC1}" type="datetimeFigureOut">
              <a:rPr lang="en-US" smtClean="0"/>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50658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0988AE7-B9C8-4A07-9B7B-6530BB41BFC1}"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84827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0988AE7-B9C8-4A07-9B7B-6530BB41BFC1}" type="datetimeFigureOut">
              <a:rPr lang="en-US" smtClean="0"/>
              <a:t>5/18/2022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66755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988AE7-B9C8-4A07-9B7B-6530BB41BFC1}" type="datetimeFigureOut">
              <a:rPr lang="en-US" smtClean="0"/>
              <a:t>5/18/2022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65499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88AE7-B9C8-4A07-9B7B-6530BB41BFC1}" type="datetimeFigureOut">
              <a:rPr lang="en-US" smtClean="0"/>
              <a:t>5/18/2022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388898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988AE7-B9C8-4A07-9B7B-6530BB41BFC1}"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81828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988AE7-B9C8-4A07-9B7B-6530BB41BFC1}" type="datetimeFigureOut">
              <a:rPr lang="en-US" smtClean="0"/>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926D6-8D0B-409F-8600-4CA2C6C6DB45}" type="slidenum">
              <a:rPr lang="en-US" smtClean="0"/>
              <a:t>‹#›</a:t>
            </a:fld>
            <a:endParaRPr lang="en-US"/>
          </a:p>
        </p:txBody>
      </p:sp>
    </p:spTree>
    <p:extLst>
      <p:ext uri="{BB962C8B-B14F-4D97-AF65-F5344CB8AC3E}">
        <p14:creationId xmlns:p14="http://schemas.microsoft.com/office/powerpoint/2010/main" val="12753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88AE7-B9C8-4A07-9B7B-6530BB41BFC1}" type="datetimeFigureOut">
              <a:rPr lang="en-US" smtClean="0"/>
              <a:t>5/18/2022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926D6-8D0B-409F-8600-4CA2C6C6DB45}" type="slidenum">
              <a:rPr lang="en-US" smtClean="0"/>
              <a:t>‹#›</a:t>
            </a:fld>
            <a:endParaRPr lang="en-US"/>
          </a:p>
        </p:txBody>
      </p:sp>
    </p:spTree>
    <p:extLst>
      <p:ext uri="{BB962C8B-B14F-4D97-AF65-F5344CB8AC3E}">
        <p14:creationId xmlns:p14="http://schemas.microsoft.com/office/powerpoint/2010/main" val="3799009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056928-514B-405A-BFBB-1E72565EE0B6}"/>
              </a:ext>
            </a:extLst>
          </p:cNvPr>
          <p:cNvPicPr>
            <a:picLocks noChangeAspect="1"/>
          </p:cNvPicPr>
          <p:nvPr/>
        </p:nvPicPr>
        <p:blipFill>
          <a:blip r:embed="rId2"/>
          <a:stretch>
            <a:fillRect/>
          </a:stretch>
        </p:blipFill>
        <p:spPr>
          <a:xfrm>
            <a:off x="768813" y="3040523"/>
            <a:ext cx="5078710" cy="3817478"/>
          </a:xfrm>
          <a:prstGeom prst="rect">
            <a:avLst/>
          </a:prstGeom>
        </p:spPr>
      </p:pic>
      <p:pic>
        <p:nvPicPr>
          <p:cNvPr id="3" name="Picture 2">
            <a:extLst>
              <a:ext uri="{FF2B5EF4-FFF2-40B4-BE49-F238E27FC236}">
                <a16:creationId xmlns:a16="http://schemas.microsoft.com/office/drawing/2014/main" id="{EDF32B09-E647-4C83-BA1C-2689E2B3B8BD}"/>
              </a:ext>
            </a:extLst>
          </p:cNvPr>
          <p:cNvPicPr>
            <a:picLocks noChangeAspect="1"/>
          </p:cNvPicPr>
          <p:nvPr/>
        </p:nvPicPr>
        <p:blipFill>
          <a:blip r:embed="rId3">
            <a:alphaModFix amt="75000"/>
          </a:blip>
          <a:stretch>
            <a:fillRect/>
          </a:stretch>
        </p:blipFill>
        <p:spPr>
          <a:xfrm>
            <a:off x="6306205" y="3199718"/>
            <a:ext cx="5078710" cy="3516732"/>
          </a:xfrm>
          <a:prstGeom prst="rect">
            <a:avLst/>
          </a:prstGeom>
        </p:spPr>
      </p:pic>
      <p:sp>
        <p:nvSpPr>
          <p:cNvPr id="5" name="TextBox 4">
            <a:extLst>
              <a:ext uri="{FF2B5EF4-FFF2-40B4-BE49-F238E27FC236}">
                <a16:creationId xmlns:a16="http://schemas.microsoft.com/office/drawing/2014/main" id="{1267CFD5-5A75-490C-9FFB-3F6135A95EA2}"/>
              </a:ext>
            </a:extLst>
          </p:cNvPr>
          <p:cNvSpPr txBox="1"/>
          <p:nvPr/>
        </p:nvSpPr>
        <p:spPr>
          <a:xfrm>
            <a:off x="156365" y="13170"/>
            <a:ext cx="11883563" cy="4439742"/>
          </a:xfrm>
          <a:prstGeom prst="rect">
            <a:avLst/>
          </a:prstGeom>
          <a:noFill/>
        </p:spPr>
        <p:txBody>
          <a:bodyPr wrap="square">
            <a:spAutoFit/>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228600" marR="0" lvl="0" indent="0" algn="l" defTabSz="914400" rtl="0" eaLnBrk="1" fontAlgn="auto" latinLnBrk="0" hangingPunct="1">
              <a:lnSpc>
                <a:spcPct val="107000"/>
              </a:lnSpc>
              <a:spcBef>
                <a:spcPts val="0"/>
              </a:spcBef>
              <a:spcAft>
                <a:spcPts val="800"/>
              </a:spcAft>
              <a:buClrTx/>
              <a:buSzTx/>
              <a:buFontTx/>
              <a:buNone/>
              <a:tabLst/>
              <a:defRPr/>
            </a:pPr>
            <a:r>
              <a:rPr kumimoji="0" lang="en-US" sz="4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Chapter 5</a:t>
            </a:r>
            <a:endParaRPr kumimoji="0" lang="en-US" sz="4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10"/>
              <a:tabLst>
                <a:tab pos="457200" algn="l"/>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In whose hand was the scroll?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0"/>
              <a:tabLst>
                <a:tab pos="457200" algn="l"/>
              </a:tabLst>
              <a:defRPr/>
            </a:pPr>
            <a:endPar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0"/>
              <a:tabLst>
                <a:tab pos="457200" algn="l"/>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What prevented the scroll from being opened?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0"/>
              <a:tabLst>
                <a:tab pos="457200" algn="l"/>
              </a:tabLst>
              <a:defRPr/>
            </a:pPr>
            <a:endPar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0"/>
              <a:tabLst>
                <a:tab pos="457200" algn="l"/>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Draw a picture of a sealed scroll. Make sure your scroll has seven seals!</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7" name="TextBox 6">
            <a:extLst>
              <a:ext uri="{FF2B5EF4-FFF2-40B4-BE49-F238E27FC236}">
                <a16:creationId xmlns:a16="http://schemas.microsoft.com/office/drawing/2014/main" id="{FD75272B-E931-4BE3-82E7-DB80B4FE27C8}"/>
              </a:ext>
            </a:extLst>
          </p:cNvPr>
          <p:cNvSpPr txBox="1"/>
          <p:nvPr/>
        </p:nvSpPr>
        <p:spPr>
          <a:xfrm>
            <a:off x="717296" y="143125"/>
            <a:ext cx="10976719" cy="4832092"/>
          </a:xfrm>
          <a:prstGeom prst="rect">
            <a:avLst/>
          </a:prstGeom>
          <a:solidFill>
            <a:schemeClr val="bg1"/>
          </a:solidFill>
          <a:ln>
            <a:solidFill>
              <a:schemeClr val="tx1"/>
            </a:solidFill>
          </a:ln>
          <a:effectLst>
            <a:outerShdw blurRad="50800" dist="762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Gaius</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2.147 (died c. 180)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“However, wills which in the beginning were not legally executed, or if they were legally executed afterwards became void, or were revoked, are still not absolutely inoperative; for if they have been sealed with the signets of seven witnesses, the appointed heir can demand possession of the estate in accordance with the provisions of the will, provided the deceased testator was a Roman citizen and his own master at the time of his death; but if the will became inoperative, for example, because the testator lost his citizenship or his freedom, or gave himself in adoption, and he dies under the control of his adoptive father, he cannot demand possession of the estate in accordance with the provisions of the will.”</a:t>
            </a:r>
          </a:p>
        </p:txBody>
      </p:sp>
    </p:spTree>
    <p:extLst>
      <p:ext uri="{BB962C8B-B14F-4D97-AF65-F5344CB8AC3E}">
        <p14:creationId xmlns:p14="http://schemas.microsoft.com/office/powerpoint/2010/main" val="409400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67CFD5-5A75-490C-9FFB-3F6135A95EA2}"/>
              </a:ext>
            </a:extLst>
          </p:cNvPr>
          <p:cNvSpPr txBox="1"/>
          <p:nvPr/>
        </p:nvSpPr>
        <p:spPr>
          <a:xfrm>
            <a:off x="156365" y="13170"/>
            <a:ext cx="11883563" cy="6986528"/>
          </a:xfrm>
          <a:prstGeom prst="rect">
            <a:avLst/>
          </a:prstGeom>
          <a:noFill/>
        </p:spPr>
        <p:txBody>
          <a:bodyPr wrap="square">
            <a:spAutoFit/>
          </a:bodyPr>
          <a:lstStyle/>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13"/>
              <a:tabLst>
                <a:tab pos="457200" algn="l"/>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Jesus is the one who is worthy to open the scroll. In chapters 6-11, we will see the seven seals removed one by one, and as they are removed, coming judgments will be revealed. These are judgments on “those who dwell on the earth” (6:10, 8:13).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In the message to which of the seven churches was there mention of “the hour of trial” that was about to come upon those who “dwell upon the earth”?</a:t>
            </a: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Some form of the phrase “those who dwell upon the earth” is found eleven times in the book of Revelation. Check each of the following contexts and see if you can discern the significance of this phrase: 3:10, 6:10, 8:13, 11:10 (2x), 13:8, 13:12, 13:14 (2x), 17:12, 17:8. (NOTE: The NASB has </a:t>
            </a:r>
            <a:r>
              <a:rPr kumimoji="0" lang="en-US" sz="2800" b="0" i="1"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“those who live on the earth,”</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and the NIV has</a:t>
            </a:r>
            <a:r>
              <a:rPr kumimoji="0" lang="en-US" sz="2800" b="0" i="1"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“the inhabitants of the earth.”</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It refers to what people?</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56295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60E3520-C790-3424-E8FD-76C5DCA2A5D5}"/>
              </a:ext>
            </a:extLst>
          </p:cNvPr>
          <p:cNvSpPr txBox="1"/>
          <p:nvPr/>
        </p:nvSpPr>
        <p:spPr>
          <a:xfrm>
            <a:off x="156361" y="23112"/>
            <a:ext cx="11883088" cy="678839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Lesson 3 QUESTIONS</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Match the seals on the left with the words on the right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____ 1st seal	a. death</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____ 2nd seal	b. conquering</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____ 3rd seal	c. peace is destroyed</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45720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____ 4th seal	d. scarcity</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Is there anything that requires us to view these judgments taking place sequentially in history? In other words, could they be describing conditions that overlapped one another chronologically?</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What phrases do you see in Revelation 6:1-8 that suggest this is a description of judgments to come but not final, universal judgment?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6DD7E44-049B-0B61-786C-588E35E9F627}"/>
              </a:ext>
            </a:extLst>
          </p:cNvPr>
          <p:cNvSpPr txBox="1"/>
          <p:nvPr/>
        </p:nvSpPr>
        <p:spPr>
          <a:xfrm>
            <a:off x="887968" y="970027"/>
            <a:ext cx="518636" cy="6080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Times New Roman" panose="02020603050405020304" pitchFamily="18" charset="0"/>
                <a:cs typeface="Calibri" panose="020F0502020204030204" pitchFamily="34" charset="0"/>
              </a:rPr>
              <a:t>b</a:t>
            </a:r>
            <a:endPar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8" name="TextBox 7">
            <a:extLst>
              <a:ext uri="{FF2B5EF4-FFF2-40B4-BE49-F238E27FC236}">
                <a16:creationId xmlns:a16="http://schemas.microsoft.com/office/drawing/2014/main" id="{73F43750-7899-F30D-422E-22433B01CE34}"/>
              </a:ext>
            </a:extLst>
          </p:cNvPr>
          <p:cNvSpPr txBox="1"/>
          <p:nvPr/>
        </p:nvSpPr>
        <p:spPr>
          <a:xfrm>
            <a:off x="880348" y="1488187"/>
            <a:ext cx="518636"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Times New Roman" panose="02020603050405020304" pitchFamily="18" charset="0"/>
                <a:cs typeface="Calibri" panose="020F0502020204030204" pitchFamily="34" charset="0"/>
              </a:rPr>
              <a:t>c</a:t>
            </a:r>
            <a:endPar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9" name="TextBox 8">
            <a:extLst>
              <a:ext uri="{FF2B5EF4-FFF2-40B4-BE49-F238E27FC236}">
                <a16:creationId xmlns:a16="http://schemas.microsoft.com/office/drawing/2014/main" id="{CD28241B-5063-FF3C-69EE-2307835E3D30}"/>
              </a:ext>
            </a:extLst>
          </p:cNvPr>
          <p:cNvSpPr txBox="1"/>
          <p:nvPr/>
        </p:nvSpPr>
        <p:spPr>
          <a:xfrm>
            <a:off x="895588" y="2052067"/>
            <a:ext cx="518636"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Times New Roman" panose="02020603050405020304" pitchFamily="18" charset="0"/>
                <a:cs typeface="Calibri" panose="020F0502020204030204" pitchFamily="34" charset="0"/>
              </a:rPr>
              <a:t>d</a:t>
            </a:r>
            <a:endPar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
        <p:nvSpPr>
          <p:cNvPr id="10" name="TextBox 9">
            <a:extLst>
              <a:ext uri="{FF2B5EF4-FFF2-40B4-BE49-F238E27FC236}">
                <a16:creationId xmlns:a16="http://schemas.microsoft.com/office/drawing/2014/main" id="{AFFDF555-892F-76DA-1C83-580166B3FFC9}"/>
              </a:ext>
            </a:extLst>
          </p:cNvPr>
          <p:cNvSpPr txBox="1"/>
          <p:nvPr/>
        </p:nvSpPr>
        <p:spPr>
          <a:xfrm>
            <a:off x="895588" y="2612137"/>
            <a:ext cx="518636"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Times New Roman" panose="02020603050405020304" pitchFamily="18" charset="0"/>
                <a:cs typeface="Calibri" panose="020F0502020204030204" pitchFamily="34" charset="0"/>
              </a:rPr>
              <a:t>a</a:t>
            </a:r>
            <a:endParaRPr kumimoji="0" lang="en-US" sz="3200" b="1" i="1" u="none" strike="noStrike" kern="1200" cap="none" spc="0" normalizeH="0" baseline="0" noProof="0" dirty="0">
              <a:ln>
                <a:noFill/>
              </a:ln>
              <a:solidFill>
                <a:srgbClr val="0070C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30140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35597D-37C4-CCA1-B5DF-DEA2EEFF061A}"/>
              </a:ext>
            </a:extLst>
          </p:cNvPr>
          <p:cNvSpPr txBox="1"/>
          <p:nvPr/>
        </p:nvSpPr>
        <p:spPr>
          <a:xfrm>
            <a:off x="657890" y="382396"/>
            <a:ext cx="10803239" cy="5262979"/>
          </a:xfrm>
          <a:prstGeom prst="rect">
            <a:avLst/>
          </a:prstGeom>
          <a:noFill/>
        </p:spPr>
        <p:txBody>
          <a:bodyPr wrap="square">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4"/>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Mention again the evidences of persecution that we saw in the first two chapters of Revelation.</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4"/>
              <a:tabLst/>
              <a:defRPr/>
            </a:pP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p>
          <a:p>
            <a:pPr marL="22860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5"/>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What did the Lord exhort the saints at Smyrna to do in Revelation 2:10?</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5"/>
              <a:tabLst/>
              <a:defRPr/>
            </a:pP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6"/>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For what are saints who have already been killed crying out?</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22860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54210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35597D-37C4-CCA1-B5DF-DEA2EEFF061A}"/>
              </a:ext>
            </a:extLst>
          </p:cNvPr>
          <p:cNvSpPr txBox="1"/>
          <p:nvPr/>
        </p:nvSpPr>
        <p:spPr>
          <a:xfrm>
            <a:off x="657890" y="382396"/>
            <a:ext cx="10803239" cy="5262979"/>
          </a:xfrm>
          <a:prstGeom prst="rect">
            <a:avLst/>
          </a:prstGeom>
          <a:noFill/>
        </p:spPr>
        <p:txBody>
          <a:bodyPr wrap="square">
            <a:spAutoFit/>
          </a:bodyPr>
          <a:lstStyle/>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How many verses were devoted to what was seen when…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…the 1</a:t>
            </a:r>
            <a:r>
              <a:rPr kumimoji="0" lang="en-US" sz="2800" b="0" i="0" u="none" strike="noStrike" kern="1200" cap="none" spc="0" normalizeH="0" baseline="30000" noProof="0" dirty="0">
                <a:ln>
                  <a:noFill/>
                </a:ln>
                <a:solidFill>
                  <a:srgbClr val="000000"/>
                </a:solidFill>
                <a:effectLst/>
                <a:uLnTx/>
                <a:uFillTx/>
                <a:latin typeface="Calibri" panose="020F0502020204030204" pitchFamily="34" charset="0"/>
                <a:ea typeface="Times New Roman" panose="02020603050405020304" pitchFamily="18" charset="0"/>
                <a:cs typeface="+mn-cs"/>
              </a:rPr>
              <a:t>st</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seal was opened?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…the 2</a:t>
            </a:r>
            <a:r>
              <a:rPr kumimoji="0" lang="en-US" sz="2800" b="0" i="0" u="none" strike="noStrike" kern="1200" cap="none" spc="0" normalizeH="0" baseline="30000" noProof="0" dirty="0">
                <a:ln>
                  <a:noFill/>
                </a:ln>
                <a:solidFill>
                  <a:srgbClr val="000000"/>
                </a:solidFill>
                <a:effectLst/>
                <a:uLnTx/>
                <a:uFillTx/>
                <a:latin typeface="Calibri" panose="020F0502020204030204" pitchFamily="34" charset="0"/>
                <a:ea typeface="Times New Roman" panose="02020603050405020304" pitchFamily="18" charset="0"/>
                <a:cs typeface="+mn-cs"/>
              </a:rPr>
              <a:t>nd</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seal was opened?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…the 3</a:t>
            </a:r>
            <a:r>
              <a:rPr kumimoji="0" lang="en-US" sz="2800" b="0" i="0" u="none" strike="noStrike" kern="1200" cap="none" spc="0" normalizeH="0" baseline="30000" noProof="0" dirty="0">
                <a:ln>
                  <a:noFill/>
                </a:ln>
                <a:solidFill>
                  <a:srgbClr val="000000"/>
                </a:solidFill>
                <a:effectLst/>
                <a:uLnTx/>
                <a:uFillTx/>
                <a:latin typeface="Calibri" panose="020F0502020204030204" pitchFamily="34" charset="0"/>
                <a:ea typeface="Times New Roman" panose="02020603050405020304" pitchFamily="18" charset="0"/>
                <a:cs typeface="+mn-cs"/>
              </a:rPr>
              <a:t>rd</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seal was opened?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…the 4</a:t>
            </a:r>
            <a:r>
              <a:rPr kumimoji="0" lang="en-US" sz="2800" b="0" i="0" u="none" strike="noStrike" kern="1200" cap="none" spc="0" normalizeH="0" baseline="30000" noProof="0" dirty="0">
                <a:ln>
                  <a:noFill/>
                </a:ln>
                <a:solidFill>
                  <a:srgbClr val="000000"/>
                </a:solidFill>
                <a:effectLst/>
                <a:uLnTx/>
                <a:uFillTx/>
                <a:latin typeface="Calibri" panose="020F0502020204030204" pitchFamily="34" charset="0"/>
                <a:ea typeface="Times New Roman" panose="02020603050405020304" pitchFamily="18" charset="0"/>
                <a:cs typeface="+mn-cs"/>
              </a:rPr>
              <a:t>th</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seal was opened?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…the 5</a:t>
            </a:r>
            <a:r>
              <a:rPr kumimoji="0" lang="en-US" sz="2800" b="0" i="0" u="none" strike="noStrike" kern="1200" cap="none" spc="0" normalizeH="0" baseline="30000" noProof="0" dirty="0">
                <a:ln>
                  <a:noFill/>
                </a:ln>
                <a:solidFill>
                  <a:srgbClr val="000000"/>
                </a:solidFill>
                <a:effectLst/>
                <a:uLnTx/>
                <a:uFillTx/>
                <a:latin typeface="Calibri" panose="020F0502020204030204" pitchFamily="34" charset="0"/>
                <a:ea typeface="Times New Roman" panose="02020603050405020304" pitchFamily="18" charset="0"/>
                <a:cs typeface="+mn-cs"/>
              </a:rPr>
              <a:t>th</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seal was opened?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…the 6</a:t>
            </a:r>
            <a:r>
              <a:rPr kumimoji="0" lang="en-US" sz="2800" b="0" i="0" u="none" strike="noStrike" kern="1200" cap="none" spc="0" normalizeH="0" baseline="30000" noProof="0" dirty="0">
                <a:ln>
                  <a:noFill/>
                </a:ln>
                <a:solidFill>
                  <a:srgbClr val="000000"/>
                </a:solidFill>
                <a:effectLst/>
                <a:uLnTx/>
                <a:uFillTx/>
                <a:latin typeface="Calibri" panose="020F0502020204030204" pitchFamily="34" charset="0"/>
                <a:ea typeface="Times New Roman" panose="02020603050405020304" pitchFamily="18" charset="0"/>
                <a:cs typeface="+mn-cs"/>
              </a:rPr>
              <a:t>th</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seal was opened?</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8"/>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In the </a:t>
            </a:r>
            <a:r>
              <a:rPr kumimoji="0" lang="en-US" sz="2800" b="1" i="1"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description</a:t>
            </a: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 of these judgments, do you see a sense of increasing severity? Do you see a sense of building to a climax?</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401630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C35597D-37C4-CCA1-B5DF-DEA2EEFF061A}"/>
              </a:ext>
            </a:extLst>
          </p:cNvPr>
          <p:cNvSpPr txBox="1"/>
          <p:nvPr/>
        </p:nvSpPr>
        <p:spPr>
          <a:xfrm>
            <a:off x="657890" y="382396"/>
            <a:ext cx="10803239" cy="6420347"/>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Chapter 7</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We have seen six seals opened. There is only one more. But before that last seal is opened, there is a pause.</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9"/>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What is about to be unleashed upon the earth?</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9"/>
              <a:tabLst/>
              <a:defRPr/>
            </a:pPr>
            <a:endPar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9"/>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Four angels are doing what until the servants of God are sealed?</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9"/>
              <a:tabLst/>
              <a:defRPr/>
            </a:pPr>
            <a:endPar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9"/>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Read Ezekiel 9 where the prophet Ezekiel sees a vision in anticipation of the then coming judgment of God upon Jerusalem. What similarity do you see between that passage and Revelation 7?</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9"/>
              <a:tabLst/>
              <a:defRPr/>
            </a:pPr>
            <a:endPar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startAt="9"/>
              <a:tabLst/>
              <a:defRPr/>
            </a:pPr>
            <a:r>
              <a:rPr kumimoji="0" lang="en-US" sz="2800" b="1"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Can you think of another time in history when God brought a series of judgments upon some nation, but before the final judgment in the series, God did something to protect his people?</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565119326"/>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725</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Palatino Linotype</vt:lpstr>
      <vt:lpstr>Times New Roman</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2022-05-19T00:13:34Z</dcterms:created>
  <dcterms:modified xsi:type="dcterms:W3CDTF">2022-05-19T00:13:59Z</dcterms:modified>
</cp:coreProperties>
</file>