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89" r:id="rId2"/>
    <p:sldId id="690" r:id="rId3"/>
    <p:sldId id="691" r:id="rId4"/>
    <p:sldId id="692" r:id="rId5"/>
    <p:sldId id="693" r:id="rId6"/>
    <p:sldId id="694" r:id="rId7"/>
    <p:sldId id="695" r:id="rId8"/>
    <p:sldId id="696" r:id="rId9"/>
    <p:sldId id="697" r:id="rId10"/>
    <p:sldId id="698" r:id="rId11"/>
    <p:sldId id="699" r:id="rId12"/>
    <p:sldId id="700" r:id="rId13"/>
    <p:sldId id="701" r:id="rId14"/>
    <p:sldId id="702" r:id="rId15"/>
    <p:sldId id="7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D1C1-1EB1-2DD6-FD5C-1F930E31B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FF8C1D-6C2E-EECA-69D1-328A9AC4D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8C3B4-EA1F-7224-A2F3-3DD2EBC5ED7D}"/>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3982D36D-AE4A-337E-4850-9D4FEB8CF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CB552-882B-C6AF-3176-B0E0391D1CF8}"/>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473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AC26-E86A-AB24-AAA4-A4DD8D190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B95D4-3B1E-05F6-65B1-9C649DF2E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AA680-6887-C30A-6FF4-82386B3196DA}"/>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80CD132A-B695-3011-6819-6E7C852ED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AEE5F-7E32-9070-EB19-4101BEC4FBF5}"/>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05176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B6FDA-3A5A-2A38-619F-6A4C3B9ED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E9DEA2-CC67-A4A7-4196-95A195375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AFA1D-DCE0-AEBB-4542-0B620429561D}"/>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C88209ED-48F5-1D53-9F8D-F01E3B3E2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37BDA-B422-C06E-973A-A284F7D4B36B}"/>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6350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F1C1-550A-FBCC-0ED9-D7C3BF02A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A487D-74FE-34E0-0803-02036D51FF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656B6-C87D-58A3-AFB7-0E1747756510}"/>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E2DB1AC7-F34F-1209-AABB-62F291B79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56153-EE3A-80E9-966B-12F7CB6077BB}"/>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98480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F35-8F29-9EA7-4DEF-B0AD27089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B8AC0-E0C8-7E8B-D93F-0BC3E2CFA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CC983F-133D-B476-AFA9-C66036443045}"/>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445A122F-1571-2688-CD11-714ACA7A1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D84E0-584A-D6C3-FE6F-450D19ED5158}"/>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380637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022-BF0E-19E2-EA63-FAB5C902C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CC465-663B-6813-2F84-5E18E136D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27FD4-C1B3-4E13-3EEB-9122D4273E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161A5-F4A6-EA7F-06D7-7A6E5D48B6A1}"/>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6" name="Footer Placeholder 5">
            <a:extLst>
              <a:ext uri="{FF2B5EF4-FFF2-40B4-BE49-F238E27FC236}">
                <a16:creationId xmlns:a16="http://schemas.microsoft.com/office/drawing/2014/main" id="{9C6528A4-9F6C-E953-9C47-6B42520A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98322-DA05-0C95-11CB-6406EAB2D61D}"/>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0782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3CCF-4E6B-8C61-47B5-874447829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0858D-652C-B5B1-5017-236A7A86E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CA0F1-BC7C-D6BE-3B93-964C915717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7671F-FAE4-6C63-EED9-ECBCAED1F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17425-4487-05D9-82BC-A30D813D3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65C50F-B924-D0AA-2BC1-6ED73ADB6DD2}"/>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8" name="Footer Placeholder 7">
            <a:extLst>
              <a:ext uri="{FF2B5EF4-FFF2-40B4-BE49-F238E27FC236}">
                <a16:creationId xmlns:a16="http://schemas.microsoft.com/office/drawing/2014/main" id="{F1CC6730-32DB-F2DF-BBE3-35CDFDC2E5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5D5D98-06A7-9D89-6B94-CB7EF239D404}"/>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231538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AD00-5DA5-62BB-0A40-33AF12B8F8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5A6F5-BFD1-BF29-616A-3C9B879B1FE1}"/>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4" name="Footer Placeholder 3">
            <a:extLst>
              <a:ext uri="{FF2B5EF4-FFF2-40B4-BE49-F238E27FC236}">
                <a16:creationId xmlns:a16="http://schemas.microsoft.com/office/drawing/2014/main" id="{BFEFCFA8-4DA7-68C4-378B-F63D69A20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C5A214-8E92-6F15-47AE-723D4373DE53}"/>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243010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3569A-C5D4-0FE5-0D4F-DE4119E82FD2}"/>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3" name="Footer Placeholder 2">
            <a:extLst>
              <a:ext uri="{FF2B5EF4-FFF2-40B4-BE49-F238E27FC236}">
                <a16:creationId xmlns:a16="http://schemas.microsoft.com/office/drawing/2014/main" id="{9C5207D2-581D-6318-72D9-1AD7038A0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4F4DA-6198-176A-640F-87D40B09C24C}"/>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85979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53A2-5770-8056-C406-C0E70C84F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CA21A-0476-E72A-48EB-7E30E5FC7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F8705-6FF5-992E-B17A-D34F59585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A4D99-3D58-0D86-50A4-00FE4155902F}"/>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6" name="Footer Placeholder 5">
            <a:extLst>
              <a:ext uri="{FF2B5EF4-FFF2-40B4-BE49-F238E27FC236}">
                <a16:creationId xmlns:a16="http://schemas.microsoft.com/office/drawing/2014/main" id="{AAF40395-D15D-2266-C587-E8ED39C33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F9F75-A000-C185-0AC5-1610E51178AC}"/>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3024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935F-7AFB-F83A-8E81-C97EAFCEB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39AF9C-3AD2-3420-17E7-139D32413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D640B-4649-241B-9E6E-56C6F687B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4F01D-55CF-1EDF-61FF-11831AA0D689}"/>
              </a:ext>
            </a:extLst>
          </p:cNvPr>
          <p:cNvSpPr>
            <a:spLocks noGrp="1"/>
          </p:cNvSpPr>
          <p:nvPr>
            <p:ph type="dt" sz="half" idx="10"/>
          </p:nvPr>
        </p:nvSpPr>
        <p:spPr/>
        <p:txBody>
          <a:bodyPr/>
          <a:lstStyle/>
          <a:p>
            <a:fld id="{E63369CC-FCEE-42A8-B3EC-FF9830C8A221}" type="datetimeFigureOut">
              <a:rPr lang="en-US" smtClean="0"/>
              <a:t>5/15/2022</a:t>
            </a:fld>
            <a:endParaRPr lang="en-US"/>
          </a:p>
        </p:txBody>
      </p:sp>
      <p:sp>
        <p:nvSpPr>
          <p:cNvPr id="6" name="Footer Placeholder 5">
            <a:extLst>
              <a:ext uri="{FF2B5EF4-FFF2-40B4-BE49-F238E27FC236}">
                <a16:creationId xmlns:a16="http://schemas.microsoft.com/office/drawing/2014/main" id="{29DFE85B-B337-B1C4-6DFB-E0EE4D195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67855-9B0A-22D8-BF40-E83FBE2A61F3}"/>
              </a:ext>
            </a:extLst>
          </p:cNvPr>
          <p:cNvSpPr>
            <a:spLocks noGrp="1"/>
          </p:cNvSpPr>
          <p:nvPr>
            <p:ph type="sldNum" sz="quarter" idx="12"/>
          </p:nvPr>
        </p:nvSpPr>
        <p:spPr/>
        <p:txBody>
          <a:bodyPr/>
          <a:lstStyle/>
          <a:p>
            <a:fld id="{8C5FFDF1-404F-4416-8C13-8F6F75C17971}" type="slidenum">
              <a:rPr lang="en-US" smtClean="0"/>
              <a:t>‹#›</a:t>
            </a:fld>
            <a:endParaRPr lang="en-US"/>
          </a:p>
        </p:txBody>
      </p:sp>
    </p:spTree>
    <p:extLst>
      <p:ext uri="{BB962C8B-B14F-4D97-AF65-F5344CB8AC3E}">
        <p14:creationId xmlns:p14="http://schemas.microsoft.com/office/powerpoint/2010/main" val="161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0FF40-D7D4-A775-077A-16DFEF642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640E4-4885-5640-247F-6E3BE1CF4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33C63-3760-617F-FB42-6BCD227E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369CC-FCEE-42A8-B3EC-FF9830C8A221}" type="datetimeFigureOut">
              <a:rPr lang="en-US" smtClean="0"/>
              <a:t>5/15/2022</a:t>
            </a:fld>
            <a:endParaRPr lang="en-US"/>
          </a:p>
        </p:txBody>
      </p:sp>
      <p:sp>
        <p:nvSpPr>
          <p:cNvPr id="5" name="Footer Placeholder 4">
            <a:extLst>
              <a:ext uri="{FF2B5EF4-FFF2-40B4-BE49-F238E27FC236}">
                <a16:creationId xmlns:a16="http://schemas.microsoft.com/office/drawing/2014/main" id="{CCE76EAE-E98C-897B-C34B-B24821632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A17F8A-E669-4807-3B87-76D48A4B9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FFDF1-404F-4416-8C13-8F6F75C17971}" type="slidenum">
              <a:rPr lang="en-US" smtClean="0"/>
              <a:t>‹#›</a:t>
            </a:fld>
            <a:endParaRPr lang="en-US"/>
          </a:p>
        </p:txBody>
      </p:sp>
    </p:spTree>
    <p:extLst>
      <p:ext uri="{BB962C8B-B14F-4D97-AF65-F5344CB8AC3E}">
        <p14:creationId xmlns:p14="http://schemas.microsoft.com/office/powerpoint/2010/main" val="7874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07D6C3-BB8C-4ADA-9157-C723C417978F}"/>
              </a:ext>
            </a:extLst>
          </p:cNvPr>
          <p:cNvSpPr txBox="1"/>
          <p:nvPr/>
        </p:nvSpPr>
        <p:spPr>
          <a:xfrm>
            <a:off x="4100943" y="38792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Tree>
    <p:extLst>
      <p:ext uri="{BB962C8B-B14F-4D97-AF65-F5344CB8AC3E}">
        <p14:creationId xmlns:p14="http://schemas.microsoft.com/office/powerpoint/2010/main" val="54872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p:txBody>
      </p:sp>
      <p:sp>
        <p:nvSpPr>
          <p:cNvPr id="9" name="TextBox 8">
            <a:extLst>
              <a:ext uri="{FF2B5EF4-FFF2-40B4-BE49-F238E27FC236}">
                <a16:creationId xmlns:a16="http://schemas.microsoft.com/office/drawing/2014/main" id="{63F0C624-EA2C-4276-90E9-8FD53CE010D6}"/>
              </a:ext>
            </a:extLst>
          </p:cNvPr>
          <p:cNvSpPr txBox="1"/>
          <p:nvPr/>
        </p:nvSpPr>
        <p:spPr>
          <a:xfrm>
            <a:off x="1410788" y="3105835"/>
            <a:ext cx="10502537"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John 15:18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it [the world] has hated Me before it hated you.</a:t>
            </a:r>
            <a:endPar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John 15:19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because you are not of the world, but I chose you out of 	the world, because of this the world hates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John 17:14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world has hated them because they are not of the world</a:t>
            </a:r>
          </a:p>
        </p:txBody>
      </p:sp>
    </p:spTree>
    <p:extLst>
      <p:ext uri="{BB962C8B-B14F-4D97-AF65-F5344CB8AC3E}">
        <p14:creationId xmlns:p14="http://schemas.microsoft.com/office/powerpoint/2010/main" val="16844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p:txBody>
      </p:sp>
      <p:sp>
        <p:nvSpPr>
          <p:cNvPr id="9" name="TextBox 8">
            <a:extLst>
              <a:ext uri="{FF2B5EF4-FFF2-40B4-BE49-F238E27FC236}">
                <a16:creationId xmlns:a16="http://schemas.microsoft.com/office/drawing/2014/main" id="{63F0C624-EA2C-4276-90E9-8FD53CE010D6}"/>
              </a:ext>
            </a:extLst>
          </p:cNvPr>
          <p:cNvSpPr txBox="1"/>
          <p:nvPr/>
        </p:nvSpPr>
        <p:spPr>
          <a:xfrm>
            <a:off x="1998617" y="3105835"/>
            <a:ext cx="799446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Ephesians 2:2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course of this world, according to the prince of the power of the air, of the spirit that is now working in the sons of disobedience.</a:t>
            </a:r>
          </a:p>
        </p:txBody>
      </p:sp>
    </p:spTree>
    <p:extLst>
      <p:ext uri="{BB962C8B-B14F-4D97-AF65-F5344CB8AC3E}">
        <p14:creationId xmlns:p14="http://schemas.microsoft.com/office/powerpoint/2010/main" val="294843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embracing “being different”</a:t>
            </a:r>
          </a:p>
        </p:txBody>
      </p:sp>
      <p:sp>
        <p:nvSpPr>
          <p:cNvPr id="6" name="TextBox 5">
            <a:extLst>
              <a:ext uri="{FF2B5EF4-FFF2-40B4-BE49-F238E27FC236}">
                <a16:creationId xmlns:a16="http://schemas.microsoft.com/office/drawing/2014/main" id="{E0E6FA5E-81E3-4876-80C5-27E6D2013F6A}"/>
              </a:ext>
            </a:extLst>
          </p:cNvPr>
          <p:cNvSpPr txBox="1"/>
          <p:nvPr/>
        </p:nvSpPr>
        <p:spPr>
          <a:xfrm>
            <a:off x="1815738" y="3664859"/>
            <a:ext cx="792588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Leviticus 11</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44 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For I am the </a:t>
            </a:r>
            <a:r>
              <a:rPr kumimoji="0" lang="en-US" sz="2800" b="0" i="0" u="none" strike="noStrike" kern="1200" cap="small" spc="0" normalizeH="0" baseline="0" noProof="0" dirty="0">
                <a:ln>
                  <a:noFill/>
                </a:ln>
                <a:solidFill>
                  <a:prstClr val="white"/>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your God. Consecrate yourselves therefore, and be holy, because I am holy. And you shall not make yourselves unclean with any of the swarming things that swarm on the earth</a:t>
            </a:r>
          </a:p>
        </p:txBody>
      </p:sp>
      <p:sp>
        <p:nvSpPr>
          <p:cNvPr id="3" name="TextBox 2">
            <a:extLst>
              <a:ext uri="{FF2B5EF4-FFF2-40B4-BE49-F238E27FC236}">
                <a16:creationId xmlns:a16="http://schemas.microsoft.com/office/drawing/2014/main" id="{E40AF294-1448-4449-A30D-A90DDC5A388D}"/>
              </a:ext>
            </a:extLst>
          </p:cNvPr>
          <p:cNvSpPr txBox="1"/>
          <p:nvPr/>
        </p:nvSpPr>
        <p:spPr>
          <a:xfrm>
            <a:off x="6805749" y="5911628"/>
            <a:ext cx="25341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1 Peter 1, 2</a:t>
            </a:r>
          </a:p>
        </p:txBody>
      </p:sp>
    </p:spTree>
    <p:extLst>
      <p:ext uri="{BB962C8B-B14F-4D97-AF65-F5344CB8AC3E}">
        <p14:creationId xmlns:p14="http://schemas.microsoft.com/office/powerpoint/2010/main" val="32806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embracing “being different”</a:t>
            </a:r>
          </a:p>
        </p:txBody>
      </p:sp>
      <p:sp>
        <p:nvSpPr>
          <p:cNvPr id="6" name="TextBox 5">
            <a:extLst>
              <a:ext uri="{FF2B5EF4-FFF2-40B4-BE49-F238E27FC236}">
                <a16:creationId xmlns:a16="http://schemas.microsoft.com/office/drawing/2014/main" id="{E0E6FA5E-81E3-4876-80C5-27E6D2013F6A}"/>
              </a:ext>
            </a:extLst>
          </p:cNvPr>
          <p:cNvSpPr txBox="1"/>
          <p:nvPr/>
        </p:nvSpPr>
        <p:spPr>
          <a:xfrm>
            <a:off x="1815738" y="3664859"/>
            <a:ext cx="792588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1 Peter 4</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In all this, they are surprised that you do not run with them in the same excesses of debauchery, and they slander you;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but they will give an account to Him who is ready to judge the living and the dead.</a:t>
            </a:r>
          </a:p>
        </p:txBody>
      </p:sp>
    </p:spTree>
    <p:extLst>
      <p:ext uri="{BB962C8B-B14F-4D97-AF65-F5344CB8AC3E}">
        <p14:creationId xmlns:p14="http://schemas.microsoft.com/office/powerpoint/2010/main" val="40230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embracing “being different”</a:t>
            </a:r>
          </a:p>
        </p:txBody>
      </p:sp>
      <p:sp>
        <p:nvSpPr>
          <p:cNvPr id="6" name="TextBox 5">
            <a:extLst>
              <a:ext uri="{FF2B5EF4-FFF2-40B4-BE49-F238E27FC236}">
                <a16:creationId xmlns:a16="http://schemas.microsoft.com/office/drawing/2014/main" id="{E0E6FA5E-81E3-4876-80C5-27E6D2013F6A}"/>
              </a:ext>
            </a:extLst>
          </p:cNvPr>
          <p:cNvSpPr txBox="1"/>
          <p:nvPr/>
        </p:nvSpPr>
        <p:spPr>
          <a:xfrm>
            <a:off x="1815738" y="3664859"/>
            <a:ext cx="792588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Being Different is Counterintuitive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“Peer Pressure” is natural</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7998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embracing “being different”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actively questioning everything!</a:t>
            </a:r>
          </a:p>
        </p:txBody>
      </p:sp>
      <p:sp>
        <p:nvSpPr>
          <p:cNvPr id="6" name="TextBox 5">
            <a:extLst>
              <a:ext uri="{FF2B5EF4-FFF2-40B4-BE49-F238E27FC236}">
                <a16:creationId xmlns:a16="http://schemas.microsoft.com/office/drawing/2014/main" id="{E0E6FA5E-81E3-4876-80C5-27E6D2013F6A}"/>
              </a:ext>
            </a:extLst>
          </p:cNvPr>
          <p:cNvSpPr txBox="1"/>
          <p:nvPr/>
        </p:nvSpPr>
        <p:spPr>
          <a:xfrm>
            <a:off x="1632841" y="4056743"/>
            <a:ext cx="892196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Rahab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Cornelius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Dionysius the </a:t>
            </a:r>
            <a:r>
              <a:rPr kumimoji="0" lang="en-US" sz="2800" b="1"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Aeropagite</a:t>
            </a:r>
            <a:endPar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Some sisters in Christ</a:t>
            </a:r>
          </a:p>
        </p:txBody>
      </p:sp>
    </p:spTree>
    <p:extLst>
      <p:ext uri="{BB962C8B-B14F-4D97-AF65-F5344CB8AC3E}">
        <p14:creationId xmlns:p14="http://schemas.microsoft.com/office/powerpoint/2010/main" val="7858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07D6C3-BB8C-4ADA-9157-C723C417978F}"/>
              </a:ext>
            </a:extLst>
          </p:cNvPr>
          <p:cNvSpPr txBox="1"/>
          <p:nvPr/>
        </p:nvSpPr>
        <p:spPr>
          <a:xfrm>
            <a:off x="6048104" y="557742"/>
            <a:ext cx="57828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but not </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3" name="TextBox 2">
            <a:extLst>
              <a:ext uri="{FF2B5EF4-FFF2-40B4-BE49-F238E27FC236}">
                <a16:creationId xmlns:a16="http://schemas.microsoft.com/office/drawing/2014/main" id="{504D4C38-FA41-47DF-8F63-AEF3FEC06858}"/>
              </a:ext>
            </a:extLst>
          </p:cNvPr>
          <p:cNvSpPr txBox="1"/>
          <p:nvPr/>
        </p:nvSpPr>
        <p:spPr>
          <a:xfrm>
            <a:off x="1118241" y="553386"/>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Confidence</a:t>
            </a:r>
          </a:p>
        </p:txBody>
      </p:sp>
      <p:sp>
        <p:nvSpPr>
          <p:cNvPr id="6" name="TextBox 5">
            <a:extLst>
              <a:ext uri="{FF2B5EF4-FFF2-40B4-BE49-F238E27FC236}">
                <a16:creationId xmlns:a16="http://schemas.microsoft.com/office/drawing/2014/main" id="{B0BD293E-FC2A-48DA-BCFB-82716553D4F7}"/>
              </a:ext>
            </a:extLst>
          </p:cNvPr>
          <p:cNvSpPr txBox="1"/>
          <p:nvPr/>
        </p:nvSpPr>
        <p:spPr>
          <a:xfrm>
            <a:off x="404949" y="1519868"/>
            <a:ext cx="598278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1 Corinthians 1</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even as the testimony of Christ was confirmed in you,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so that you come short in no gift, eagerly waiting for the revelation of our Lord Jesus Christ,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8 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who will also confirm you to the end, that you may be blameless in the day of our Lord Jesus Christ.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God is faithful, by whom you were called into the fellowship of His Son, Jesus Christ our Lord.</a:t>
            </a:r>
          </a:p>
        </p:txBody>
      </p:sp>
      <p:sp>
        <p:nvSpPr>
          <p:cNvPr id="7" name="TextBox 6">
            <a:extLst>
              <a:ext uri="{FF2B5EF4-FFF2-40B4-BE49-F238E27FC236}">
                <a16:creationId xmlns:a16="http://schemas.microsoft.com/office/drawing/2014/main" id="{6E0FF947-6F1B-4C91-884E-F4960922EB53}"/>
              </a:ext>
            </a:extLst>
          </p:cNvPr>
          <p:cNvSpPr txBox="1"/>
          <p:nvPr/>
        </p:nvSpPr>
        <p:spPr>
          <a:xfrm>
            <a:off x="6928692" y="1515512"/>
            <a:ext cx="494445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1 Corinthians 10</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Therefore let him who thinks he stands take heed lest he fall. </a:t>
            </a:r>
          </a:p>
        </p:txBody>
      </p:sp>
    </p:spTree>
    <p:extLst>
      <p:ext uri="{BB962C8B-B14F-4D97-AF65-F5344CB8AC3E}">
        <p14:creationId xmlns:p14="http://schemas.microsoft.com/office/powerpoint/2010/main" val="387303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07D6C3-BB8C-4ADA-9157-C723C417978F}"/>
              </a:ext>
            </a:extLst>
          </p:cNvPr>
          <p:cNvSpPr txBox="1"/>
          <p:nvPr/>
        </p:nvSpPr>
        <p:spPr>
          <a:xfrm>
            <a:off x="496374" y="557742"/>
            <a:ext cx="57828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not </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3" name="TextBox 2">
            <a:extLst>
              <a:ext uri="{FF2B5EF4-FFF2-40B4-BE49-F238E27FC236}">
                <a16:creationId xmlns:a16="http://schemas.microsoft.com/office/drawing/2014/main" id="{504D4C38-FA41-47DF-8F63-AEF3FEC06858}"/>
              </a:ext>
            </a:extLst>
          </p:cNvPr>
          <p:cNvSpPr txBox="1"/>
          <p:nvPr/>
        </p:nvSpPr>
        <p:spPr>
          <a:xfrm>
            <a:off x="6709160" y="553386"/>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but </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Confidence</a:t>
            </a:r>
          </a:p>
        </p:txBody>
      </p:sp>
      <p:sp>
        <p:nvSpPr>
          <p:cNvPr id="7" name="TextBox 6">
            <a:extLst>
              <a:ext uri="{FF2B5EF4-FFF2-40B4-BE49-F238E27FC236}">
                <a16:creationId xmlns:a16="http://schemas.microsoft.com/office/drawing/2014/main" id="{6E0FF947-6F1B-4C91-884E-F4960922EB53}"/>
              </a:ext>
            </a:extLst>
          </p:cNvPr>
          <p:cNvSpPr txBox="1"/>
          <p:nvPr/>
        </p:nvSpPr>
        <p:spPr>
          <a:xfrm>
            <a:off x="496374" y="1515512"/>
            <a:ext cx="527740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Hebrews 3</a:t>
            </a: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Beware, brethren, lest there be in any of you an evil heart of unbelief in departing from the living God </a:t>
            </a:r>
          </a:p>
        </p:txBody>
      </p:sp>
      <p:sp>
        <p:nvSpPr>
          <p:cNvPr id="8" name="TextBox 7">
            <a:extLst>
              <a:ext uri="{FF2B5EF4-FFF2-40B4-BE49-F238E27FC236}">
                <a16:creationId xmlns:a16="http://schemas.microsoft.com/office/drawing/2014/main" id="{CC56CCB6-5816-F0F7-6E2E-839DD04BD377}"/>
              </a:ext>
            </a:extLst>
          </p:cNvPr>
          <p:cNvSpPr txBox="1"/>
          <p:nvPr/>
        </p:nvSpPr>
        <p:spPr>
          <a:xfrm>
            <a:off x="6283609" y="1527709"/>
            <a:ext cx="567661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Hebrews 10</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39 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But we are not among those who shrink back to destruction, but of those who have faith for the safekeeping of the soul.</a:t>
            </a:r>
          </a:p>
        </p:txBody>
      </p:sp>
    </p:spTree>
    <p:extLst>
      <p:ext uri="{BB962C8B-B14F-4D97-AF65-F5344CB8AC3E}">
        <p14:creationId xmlns:p14="http://schemas.microsoft.com/office/powerpoint/2010/main" val="231140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2" name="TextBox 1">
            <a:extLst>
              <a:ext uri="{FF2B5EF4-FFF2-40B4-BE49-F238E27FC236}">
                <a16:creationId xmlns:a16="http://schemas.microsoft.com/office/drawing/2014/main" id="{68DBF607-5A2E-4F67-9995-21070C886922}"/>
              </a:ext>
            </a:extLst>
          </p:cNvPr>
          <p:cNvSpPr txBox="1"/>
          <p:nvPr/>
        </p:nvSpPr>
        <p:spPr>
          <a:xfrm>
            <a:off x="304799" y="1260760"/>
            <a:ext cx="11610109"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7:1</a:t>
            </a:r>
            <a:r>
              <a:rPr kumimoji="0" lang="en-US" sz="2800" b="0" i="0" u="none" strike="noStrike" kern="1200" cap="none" spc="0" normalizeH="0" baseline="0" noProof="0" dirty="0">
                <a:ln>
                  <a:noFill/>
                </a:ln>
                <a:solidFill>
                  <a:prstClr val="white"/>
                </a:solidFill>
                <a:effectLst/>
                <a:uLnTx/>
                <a:uFillTx/>
                <a:latin typeface="system-ui"/>
                <a:ea typeface="+mn-ea"/>
                <a:cs typeface="+mn-cs"/>
              </a:rPr>
              <a:t>	Now it came about, when the king lived in his house, and the </a:t>
            </a:r>
            <a:r>
              <a:rPr kumimoji="0" lang="en-US" sz="2800" b="0" i="0" u="none" strike="noStrike" kern="1200" cap="small" spc="0" normalizeH="0" baseline="0" noProof="0" dirty="0">
                <a:ln>
                  <a:noFill/>
                </a:ln>
                <a:solidFill>
                  <a:prstClr val="white"/>
                </a:solidFill>
                <a:effectLst/>
                <a:uLnTx/>
                <a:uFillTx/>
                <a:latin typeface="system-ui"/>
                <a:ea typeface="+mn-ea"/>
                <a:cs typeface="+mn-cs"/>
              </a:rPr>
              <a:t>Lord</a:t>
            </a:r>
            <a:r>
              <a:rPr kumimoji="0" lang="en-US" sz="2800" b="0" i="0" u="none" strike="noStrike" kern="1200" cap="none" spc="0" normalizeH="0" baseline="0" noProof="0" dirty="0">
                <a:ln>
                  <a:noFill/>
                </a:ln>
                <a:solidFill>
                  <a:prstClr val="white"/>
                </a:solidFill>
                <a:effectLst/>
                <a:uLnTx/>
                <a:uFillTx/>
                <a:latin typeface="system-ui"/>
                <a:ea typeface="+mn-ea"/>
                <a:cs typeface="+mn-cs"/>
              </a:rPr>
              <a:t> had given him rest on every side from all his enemies…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8:1</a:t>
            </a:r>
            <a:r>
              <a:rPr kumimoji="0" lang="en-US" sz="2800" b="0" i="0" u="none" strike="noStrike" kern="1200" cap="none" spc="0" normalizeH="0" baseline="0" noProof="0" dirty="0">
                <a:ln>
                  <a:noFill/>
                </a:ln>
                <a:solidFill>
                  <a:prstClr val="white"/>
                </a:solidFill>
                <a:effectLst/>
                <a:uLnTx/>
                <a:uFillTx/>
                <a:latin typeface="system-ui"/>
                <a:ea typeface="+mn-ea"/>
                <a:cs typeface="+mn-cs"/>
              </a:rPr>
              <a:t>	Now it happened afterward that David defeated the Philistines and subdued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9:1</a:t>
            </a:r>
            <a:r>
              <a:rPr kumimoji="0" lang="en-US" sz="2800" b="0" i="0" u="none" strike="noStrike" kern="1200" cap="none" spc="0" normalizeH="0" baseline="0" noProof="0" dirty="0">
                <a:ln>
                  <a:noFill/>
                </a:ln>
                <a:solidFill>
                  <a:prstClr val="white"/>
                </a:solidFill>
                <a:effectLst/>
                <a:uLnTx/>
                <a:uFillTx/>
                <a:latin typeface="system-ui"/>
                <a:ea typeface="+mn-ea"/>
                <a:cs typeface="+mn-cs"/>
              </a:rPr>
              <a:t>	Then David said, “Is there anyone still left of the house of Saul, so that I could show him kindness for Jonathan’s sake?”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10:2</a:t>
            </a:r>
            <a:r>
              <a:rPr kumimoji="0" lang="en-US" sz="2800" b="0" i="0" u="none" strike="noStrike" kern="1200" cap="none" spc="0" normalizeH="0" baseline="0" noProof="0" dirty="0">
                <a:ln>
                  <a:noFill/>
                </a:ln>
                <a:solidFill>
                  <a:prstClr val="white"/>
                </a:solidFill>
                <a:effectLst/>
                <a:uLnTx/>
                <a:uFillTx/>
                <a:latin typeface="system-ui"/>
                <a:ea typeface="+mn-ea"/>
                <a:cs typeface="+mn-cs"/>
              </a:rPr>
              <a:t>	Then David said, “I will show kindness to </a:t>
            </a:r>
            <a:r>
              <a:rPr kumimoji="0" lang="en-US" sz="2800" b="0" i="0" u="none" strike="noStrike" kern="1200" cap="none" spc="0" normalizeH="0" baseline="0" noProof="0" dirty="0" err="1">
                <a:ln>
                  <a:noFill/>
                </a:ln>
                <a:solidFill>
                  <a:prstClr val="white"/>
                </a:solidFill>
                <a:effectLst/>
                <a:uLnTx/>
                <a:uFillTx/>
                <a:latin typeface="system-ui"/>
                <a:ea typeface="+mn-ea"/>
                <a:cs typeface="+mn-cs"/>
              </a:rPr>
              <a:t>Hanun</a:t>
            </a:r>
            <a:r>
              <a:rPr kumimoji="0" lang="en-US" sz="2800" b="0" i="0" u="none" strike="noStrike" kern="1200" cap="none" spc="0" normalizeH="0" baseline="0" noProof="0" dirty="0">
                <a:ln>
                  <a:noFill/>
                </a:ln>
                <a:solidFill>
                  <a:prstClr val="white"/>
                </a:solidFill>
                <a:effectLst/>
                <a:uLnTx/>
                <a:uFillTx/>
                <a:latin typeface="system-ui"/>
                <a:ea typeface="+mn-ea"/>
                <a:cs typeface="+mn-cs"/>
              </a:rPr>
              <a:t> the son of </a:t>
            </a:r>
            <a:r>
              <a:rPr kumimoji="0" lang="en-US" sz="2800" b="0" i="0" u="none" strike="noStrike" kern="1200" cap="none" spc="0" normalizeH="0" baseline="0" noProof="0" dirty="0" err="1">
                <a:ln>
                  <a:noFill/>
                </a:ln>
                <a:solidFill>
                  <a:prstClr val="white"/>
                </a:solidFill>
                <a:effectLst/>
                <a:uLnTx/>
                <a:uFillTx/>
                <a:latin typeface="system-ui"/>
                <a:ea typeface="+mn-ea"/>
                <a:cs typeface="+mn-cs"/>
              </a:rPr>
              <a:t>Nahash</a:t>
            </a:r>
            <a:r>
              <a:rPr kumimoji="0" lang="en-US" sz="2800" b="0" i="0" u="none" strike="noStrike" kern="1200" cap="none" spc="0" normalizeH="0" baseline="0" noProof="0" dirty="0">
                <a:ln>
                  <a:noFill/>
                </a:ln>
                <a:solidFill>
                  <a:prstClr val="white"/>
                </a:solidFill>
                <a:effectLst/>
                <a:uLnTx/>
                <a:uFillTx/>
                <a:latin typeface="system-ui"/>
                <a:ea typeface="+mn-ea"/>
                <a:cs typeface="+mn-cs"/>
              </a:rPr>
              <a:t>, just as his father showed kindness to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10:19	</a:t>
            </a:r>
            <a:r>
              <a:rPr kumimoji="0" lang="en-US" sz="2800" b="0" i="0" u="none" strike="noStrike" kern="1200" cap="none" spc="0" normalizeH="0" baseline="0" noProof="0" dirty="0">
                <a:ln>
                  <a:noFill/>
                </a:ln>
                <a:solidFill>
                  <a:prstClr val="white"/>
                </a:solidFill>
                <a:effectLst/>
                <a:uLnTx/>
                <a:uFillTx/>
                <a:latin typeface="system-ui"/>
                <a:ea typeface="+mn-ea"/>
                <a:cs typeface="+mn-cs"/>
              </a:rPr>
              <a:t> When all the kings, servants of </a:t>
            </a:r>
            <a:r>
              <a:rPr kumimoji="0" lang="en-US" sz="2800" b="0" i="0" u="none" strike="noStrike" kern="1200" cap="none" spc="0" normalizeH="0" baseline="0" noProof="0" dirty="0" err="1">
                <a:ln>
                  <a:noFill/>
                </a:ln>
                <a:solidFill>
                  <a:prstClr val="white"/>
                </a:solidFill>
                <a:effectLst/>
                <a:uLnTx/>
                <a:uFillTx/>
                <a:latin typeface="system-ui"/>
                <a:ea typeface="+mn-ea"/>
                <a:cs typeface="+mn-cs"/>
              </a:rPr>
              <a:t>Hadadezer</a:t>
            </a:r>
            <a:r>
              <a:rPr kumimoji="0" lang="en-US" sz="2800" b="0" i="0" u="none" strike="noStrike" kern="1200" cap="none" spc="0" normalizeH="0" baseline="0" noProof="0" dirty="0">
                <a:ln>
                  <a:noFill/>
                </a:ln>
                <a:solidFill>
                  <a:prstClr val="white"/>
                </a:solidFill>
                <a:effectLst/>
                <a:uLnTx/>
                <a:uFillTx/>
                <a:latin typeface="system-ui"/>
                <a:ea typeface="+mn-ea"/>
                <a:cs typeface="+mn-cs"/>
              </a:rPr>
              <a:t>, saw that they had been defeated by Israel, they made peace with Israel and served them.</a:t>
            </a:r>
          </a:p>
        </p:txBody>
      </p:sp>
      <p:sp>
        <p:nvSpPr>
          <p:cNvPr id="5" name="TextBox 4">
            <a:extLst>
              <a:ext uri="{FF2B5EF4-FFF2-40B4-BE49-F238E27FC236}">
                <a16:creationId xmlns:a16="http://schemas.microsoft.com/office/drawing/2014/main" id="{A955E9AC-F94E-4647-B63E-887F18E8BED9}"/>
              </a:ext>
            </a:extLst>
          </p:cNvPr>
          <p:cNvSpPr txBox="1"/>
          <p:nvPr/>
        </p:nvSpPr>
        <p:spPr>
          <a:xfrm>
            <a:off x="2968439" y="4938662"/>
            <a:ext cx="615202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David’s Darkest Hour</a:t>
            </a:r>
          </a:p>
        </p:txBody>
      </p:sp>
      <p:sp>
        <p:nvSpPr>
          <p:cNvPr id="7" name="TextBox 6">
            <a:extLst>
              <a:ext uri="{FF2B5EF4-FFF2-40B4-BE49-F238E27FC236}">
                <a16:creationId xmlns:a16="http://schemas.microsoft.com/office/drawing/2014/main" id="{768A2749-F826-478F-A156-8ED2013AA6E4}"/>
              </a:ext>
            </a:extLst>
          </p:cNvPr>
          <p:cNvSpPr txBox="1"/>
          <p:nvPr/>
        </p:nvSpPr>
        <p:spPr>
          <a:xfrm>
            <a:off x="672353" y="3178463"/>
            <a:ext cx="1082488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2 Samuel 11:1</a:t>
            </a:r>
            <a:r>
              <a:rPr kumimoji="0" lang="en-US" sz="2800" b="0" i="0" u="none" strike="noStrike" kern="1200" cap="none" spc="0" normalizeH="0" baseline="0" noProof="0" dirty="0">
                <a:ln>
                  <a:noFill/>
                </a:ln>
                <a:solidFill>
                  <a:prstClr val="white"/>
                </a:solidFill>
                <a:effectLst/>
                <a:uLnTx/>
                <a:uFillTx/>
                <a:latin typeface="system-ui"/>
                <a:ea typeface="+mn-ea"/>
                <a:cs typeface="+mn-cs"/>
              </a:rPr>
              <a:t>	Then it happened in the spring, at the time when kings go out to battle, that David sent Joab and his servants with him and all Israel, and they brought destruction on the sons of Ammon and besieged Rabbah. But David stayed in Jerusalem.</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68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subTnLst>
                                    <p:set>
                                      <p:cBhvr override="childStyle">
                                        <p:cTn dur="1" fill="hold" display="0" masterRel="nextClick" afterEffect="1"/>
                                        <p:tgtEl>
                                          <p:spTgt spid="2">
                                            <p:txEl>
                                              <p:pRg st="4" end="4"/>
                                            </p:txEl>
                                          </p:spTgt>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7236034" y="57080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8" name="TextBox 7">
            <a:extLst>
              <a:ext uri="{FF2B5EF4-FFF2-40B4-BE49-F238E27FC236}">
                <a16:creationId xmlns:a16="http://schemas.microsoft.com/office/drawing/2014/main" id="{F3817E14-E032-4F6D-AAB6-B521B34F9672}"/>
              </a:ext>
            </a:extLst>
          </p:cNvPr>
          <p:cNvSpPr txBox="1"/>
          <p:nvPr/>
        </p:nvSpPr>
        <p:spPr>
          <a:xfrm>
            <a:off x="956852" y="1820482"/>
            <a:ext cx="281831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ystem-ui"/>
                <a:ea typeface="+mn-ea"/>
                <a:cs typeface="+mn-cs"/>
              </a:rPr>
              <a:t>I know your tribulation and your poverty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BC55DEF-E0AC-4892-AF68-612AE08E71E5}"/>
              </a:ext>
            </a:extLst>
          </p:cNvPr>
          <p:cNvSpPr txBox="1"/>
          <p:nvPr/>
        </p:nvSpPr>
        <p:spPr>
          <a:xfrm>
            <a:off x="7563394" y="1816126"/>
            <a:ext cx="3671754"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LAODICEA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ystem-ui"/>
                <a:ea typeface="+mn-ea"/>
                <a:cs typeface="+mn-cs"/>
              </a:rPr>
              <a:t>…So because you are lukewarm, and neither hot nor cold, I will vomit you out of My mouth.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ystem-ui"/>
                <a:ea typeface="+mn-ea"/>
                <a:cs typeface="+mn-cs"/>
              </a:rPr>
              <a:t>…you say, “I am rich, and have become wealthy, and have no need of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ystem-ui"/>
                <a:ea typeface="+mn-ea"/>
                <a:cs typeface="+mn-cs"/>
              </a:rPr>
              <a:t>be zealous and repent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AF51CFA-FEF5-4000-87C9-7823DF3588C2}"/>
              </a:ext>
            </a:extLst>
          </p:cNvPr>
          <p:cNvSpPr txBox="1"/>
          <p:nvPr/>
        </p:nvSpPr>
        <p:spPr>
          <a:xfrm>
            <a:off x="4140926" y="4232366"/>
            <a:ext cx="2429691" cy="193899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Things are Going Well For Us</a:t>
            </a:r>
          </a:p>
        </p:txBody>
      </p:sp>
    </p:spTree>
    <p:extLst>
      <p:ext uri="{BB962C8B-B14F-4D97-AF65-F5344CB8AC3E}">
        <p14:creationId xmlns:p14="http://schemas.microsoft.com/office/powerpoint/2010/main" val="1446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8" name="TextBox 7">
            <a:extLst>
              <a:ext uri="{FF2B5EF4-FFF2-40B4-BE49-F238E27FC236}">
                <a16:creationId xmlns:a16="http://schemas.microsoft.com/office/drawing/2014/main" id="{F3817E14-E032-4F6D-AAB6-B521B34F9672}"/>
              </a:ext>
            </a:extLst>
          </p:cNvPr>
          <p:cNvSpPr txBox="1"/>
          <p:nvPr/>
        </p:nvSpPr>
        <p:spPr>
          <a:xfrm>
            <a:off x="67695" y="1154277"/>
            <a:ext cx="575677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SARDIS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 know your works, that you have a name that you are alive, but you are dead.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Be watchful</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and strengthen the things which remain, that are ready to die, for I have not found your works perfect before God.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3 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Remember therefore how you have received and heard; hold fast and repent. Therefore if you will not watch, I will come upon you as a thief, and you will not know what hour I will come upon you.”</a:t>
            </a:r>
          </a:p>
        </p:txBody>
      </p:sp>
    </p:spTree>
    <p:extLst>
      <p:ext uri="{BB962C8B-B14F-4D97-AF65-F5344CB8AC3E}">
        <p14:creationId xmlns:p14="http://schemas.microsoft.com/office/powerpoint/2010/main" val="344373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D1A483-690B-4299-909F-AFB5E7780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36" r="13057"/>
          <a:stretch/>
        </p:blipFill>
        <p:spPr bwMode="auto">
          <a:xfrm>
            <a:off x="5829291" y="1218920"/>
            <a:ext cx="6369100" cy="5639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8" name="TextBox 7">
            <a:extLst>
              <a:ext uri="{FF2B5EF4-FFF2-40B4-BE49-F238E27FC236}">
                <a16:creationId xmlns:a16="http://schemas.microsoft.com/office/drawing/2014/main" id="{F3817E14-E032-4F6D-AAB6-B521B34F9672}"/>
              </a:ext>
            </a:extLst>
          </p:cNvPr>
          <p:cNvSpPr txBox="1"/>
          <p:nvPr/>
        </p:nvSpPr>
        <p:spPr>
          <a:xfrm>
            <a:off x="67695" y="1154277"/>
            <a:ext cx="575677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SARDIS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 know your works, that you have a name that you are alive, but you are dead.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 watchful</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and strengthen the things which remain, that are ready to die, for I have not found your works perfect before God.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3 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Remember therefore how you have received and heard; hold fast and repent. Therefore </a:t>
            </a: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if you will not watch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I will come upon you as a thief, and you will not know what hour I will come upon you.”</a:t>
            </a:r>
          </a:p>
        </p:txBody>
      </p:sp>
      <p:pic>
        <p:nvPicPr>
          <p:cNvPr id="2" name="Picture 1">
            <a:extLst>
              <a:ext uri="{FF2B5EF4-FFF2-40B4-BE49-F238E27FC236}">
                <a16:creationId xmlns:a16="http://schemas.microsoft.com/office/drawing/2014/main" id="{3080F10E-A93E-4DB9-AF81-A7E435547B77}"/>
              </a:ext>
            </a:extLst>
          </p:cNvPr>
          <p:cNvPicPr>
            <a:picLocks noChangeAspect="1"/>
          </p:cNvPicPr>
          <p:nvPr/>
        </p:nvPicPr>
        <p:blipFill rotWithShape="1">
          <a:blip r:embed="rId3"/>
          <a:srcRect t="17774"/>
          <a:stretch/>
        </p:blipFill>
        <p:spPr>
          <a:xfrm>
            <a:off x="5824473" y="1218922"/>
            <a:ext cx="6369100" cy="5639078"/>
          </a:xfrm>
          <a:prstGeom prst="rect">
            <a:avLst/>
          </a:prstGeom>
        </p:spPr>
      </p:pic>
      <p:sp>
        <p:nvSpPr>
          <p:cNvPr id="3" name="TextBox 2">
            <a:extLst>
              <a:ext uri="{FF2B5EF4-FFF2-40B4-BE49-F238E27FC236}">
                <a16:creationId xmlns:a16="http://schemas.microsoft.com/office/drawing/2014/main" id="{73414AAA-40F9-46D1-AC2D-4C19935E288A}"/>
              </a:ext>
            </a:extLst>
          </p:cNvPr>
          <p:cNvSpPr txBox="1"/>
          <p:nvPr/>
        </p:nvSpPr>
        <p:spPr>
          <a:xfrm>
            <a:off x="6080757" y="2967314"/>
            <a:ext cx="552558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88900" dir="13500000" algn="br" rotWithShape="0">
                    <a:prstClr val="black">
                      <a:alpha val="90000"/>
                    </a:prstClr>
                  </a:outerShdw>
                </a:effectLst>
                <a:uLnTx/>
                <a:uFillTx/>
                <a:latin typeface="Calibri" panose="020F0502020204030204"/>
                <a:ea typeface="+mn-ea"/>
                <a:cs typeface="+mn-cs"/>
              </a:rPr>
              <a:t>…a part of the citadel where no guard had been set; for here the height on which the citadel stood was sheer and hardly to be assaulted, and none feared that it could be taken by an attack made here.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88900" dir="13500000" algn="br" rotWithShape="0">
                    <a:prstClr val="black">
                      <a:alpha val="90000"/>
                    </a:prstClr>
                  </a:outerShdw>
                </a:effectLst>
                <a:uLnTx/>
                <a:uFillTx/>
                <a:latin typeface="Calibri" panose="020F0502020204030204"/>
                <a:ea typeface="+mn-ea"/>
                <a:cs typeface="+mn-cs"/>
              </a:rPr>
              <a:t>Herodotus 1.84</a:t>
            </a:r>
          </a:p>
        </p:txBody>
      </p:sp>
      <p:sp>
        <p:nvSpPr>
          <p:cNvPr id="10" name="TextBox 9">
            <a:extLst>
              <a:ext uri="{FF2B5EF4-FFF2-40B4-BE49-F238E27FC236}">
                <a16:creationId xmlns:a16="http://schemas.microsoft.com/office/drawing/2014/main" id="{821BD0AD-35A8-4C40-B0FC-1260C86BD5E8}"/>
              </a:ext>
            </a:extLst>
          </p:cNvPr>
          <p:cNvSpPr txBox="1"/>
          <p:nvPr/>
        </p:nvSpPr>
        <p:spPr>
          <a:xfrm>
            <a:off x="5950752" y="6284819"/>
            <a:ext cx="61293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By Ken Mayer - Flickr, CC BY 2.0, https://commons.wikimedia.org/w/index.php?curid=75230152</a:t>
            </a:r>
          </a:p>
        </p:txBody>
      </p:sp>
      <p:sp>
        <p:nvSpPr>
          <p:cNvPr id="9" name="Arrow: Left 8">
            <a:extLst>
              <a:ext uri="{FF2B5EF4-FFF2-40B4-BE49-F238E27FC236}">
                <a16:creationId xmlns:a16="http://schemas.microsoft.com/office/drawing/2014/main" id="{F4335FC3-F0EC-4C0B-8F20-1D2818550ABF}"/>
              </a:ext>
            </a:extLst>
          </p:cNvPr>
          <p:cNvSpPr/>
          <p:nvPr/>
        </p:nvSpPr>
        <p:spPr>
          <a:xfrm rot="20548082">
            <a:off x="8482284" y="1617747"/>
            <a:ext cx="1071154" cy="600891"/>
          </a:xfrm>
          <a:prstGeom prst="leftArrow">
            <a:avLst/>
          </a:prstGeom>
          <a:solidFill>
            <a:srgbClr val="FFFF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Complacency</a:t>
            </a:r>
          </a:p>
        </p:txBody>
      </p:sp>
      <p:sp>
        <p:nvSpPr>
          <p:cNvPr id="8" name="TextBox 7">
            <a:extLst>
              <a:ext uri="{FF2B5EF4-FFF2-40B4-BE49-F238E27FC236}">
                <a16:creationId xmlns:a16="http://schemas.microsoft.com/office/drawing/2014/main" id="{F3817E14-E032-4F6D-AAB6-B521B34F9672}"/>
              </a:ext>
            </a:extLst>
          </p:cNvPr>
          <p:cNvSpPr txBox="1"/>
          <p:nvPr/>
        </p:nvSpPr>
        <p:spPr>
          <a:xfrm>
            <a:off x="67695" y="1154277"/>
            <a:ext cx="575677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ystem-ui"/>
                <a:ea typeface="+mn-ea"/>
                <a:cs typeface="+mn-cs"/>
              </a:rPr>
              <a:t>SARDIS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 know your works, that you have a name that you are alive, but you are dead.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 watchful</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and strengthen the things which remain, that are ready to die, for I have not found your works perfect before God.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3 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Remember therefore how you have received and heard; hold fast and repent. Therefore </a:t>
            </a: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if you will not watch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I will come upon you as a thief, and you will not know what hour I will come upon you.”</a:t>
            </a:r>
          </a:p>
        </p:txBody>
      </p:sp>
      <p:pic>
        <p:nvPicPr>
          <p:cNvPr id="2" name="Picture 1">
            <a:extLst>
              <a:ext uri="{FF2B5EF4-FFF2-40B4-BE49-F238E27FC236}">
                <a16:creationId xmlns:a16="http://schemas.microsoft.com/office/drawing/2014/main" id="{3080F10E-A93E-4DB9-AF81-A7E435547B77}"/>
              </a:ext>
            </a:extLst>
          </p:cNvPr>
          <p:cNvPicPr>
            <a:picLocks noChangeAspect="1"/>
          </p:cNvPicPr>
          <p:nvPr/>
        </p:nvPicPr>
        <p:blipFill rotWithShape="1">
          <a:blip r:embed="rId2"/>
          <a:srcRect t="17774"/>
          <a:stretch/>
        </p:blipFill>
        <p:spPr>
          <a:xfrm>
            <a:off x="5824473" y="1218922"/>
            <a:ext cx="6369100" cy="5639078"/>
          </a:xfrm>
          <a:prstGeom prst="rect">
            <a:avLst/>
          </a:prstGeom>
        </p:spPr>
      </p:pic>
      <p:sp>
        <p:nvSpPr>
          <p:cNvPr id="3" name="TextBox 2">
            <a:extLst>
              <a:ext uri="{FF2B5EF4-FFF2-40B4-BE49-F238E27FC236}">
                <a16:creationId xmlns:a16="http://schemas.microsoft.com/office/drawing/2014/main" id="{73414AAA-40F9-46D1-AC2D-4C19935E288A}"/>
              </a:ext>
            </a:extLst>
          </p:cNvPr>
          <p:cNvSpPr txBox="1"/>
          <p:nvPr/>
        </p:nvSpPr>
        <p:spPr>
          <a:xfrm>
            <a:off x="6028505" y="4156038"/>
            <a:ext cx="541455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88900" dir="13500000" algn="br" rotWithShape="0">
                    <a:prstClr val="black">
                      <a:alpha val="90000"/>
                    </a:prstClr>
                  </a:outerShdw>
                </a:effectLst>
                <a:uLnTx/>
                <a:uFillTx/>
                <a:latin typeface="Calibri" panose="020F0502020204030204"/>
                <a:ea typeface="+mn-ea"/>
                <a:cs typeface="+mn-cs"/>
              </a:rPr>
              <a:t>Having observed therefore that a portion of the wall was unguarded… He had discovered the carelessness of the men guarding this wall…The place was extremely precipitous….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88900" dir="13500000" algn="br" rotWithShape="0">
                    <a:prstClr val="black">
                      <a:alpha val="90000"/>
                    </a:prstClr>
                  </a:outerShdw>
                </a:effectLst>
                <a:uLnTx/>
                <a:uFillTx/>
                <a:latin typeface="Calibri" panose="020F0502020204030204"/>
                <a:ea typeface="+mn-ea"/>
                <a:cs typeface="+mn-cs"/>
              </a:rPr>
              <a:t>Polybius 7.15</a:t>
            </a:r>
          </a:p>
        </p:txBody>
      </p:sp>
    </p:spTree>
    <p:extLst>
      <p:ext uri="{BB962C8B-B14F-4D97-AF65-F5344CB8AC3E}">
        <p14:creationId xmlns:p14="http://schemas.microsoft.com/office/powerpoint/2010/main" val="3584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06566-8A18-45A4-A066-6267489A6098}"/>
              </a:ext>
            </a:extLst>
          </p:cNvPr>
          <p:cNvSpPr txBox="1"/>
          <p:nvPr/>
        </p:nvSpPr>
        <p:spPr>
          <a:xfrm>
            <a:off x="4100943" y="387925"/>
            <a:ext cx="40593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Signs of Complacency</a:t>
            </a:r>
          </a:p>
        </p:txBody>
      </p:sp>
      <p:sp>
        <p:nvSpPr>
          <p:cNvPr id="5" name="TextBox 4">
            <a:extLst>
              <a:ext uri="{FF2B5EF4-FFF2-40B4-BE49-F238E27FC236}">
                <a16:creationId xmlns:a16="http://schemas.microsoft.com/office/drawing/2014/main" id="{4791B180-45E8-4C80-B312-34B3FFB85BE7}"/>
              </a:ext>
            </a:extLst>
          </p:cNvPr>
          <p:cNvSpPr txBox="1"/>
          <p:nvPr/>
        </p:nvSpPr>
        <p:spPr>
          <a:xfrm>
            <a:off x="265612" y="2416629"/>
            <a:ext cx="746760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seeing the wickedness around us</a:t>
            </a:r>
          </a:p>
        </p:txBody>
      </p:sp>
      <p:sp>
        <p:nvSpPr>
          <p:cNvPr id="9" name="TextBox 8">
            <a:extLst>
              <a:ext uri="{FF2B5EF4-FFF2-40B4-BE49-F238E27FC236}">
                <a16:creationId xmlns:a16="http://schemas.microsoft.com/office/drawing/2014/main" id="{63F0C624-EA2C-4276-90E9-8FD53CE010D6}"/>
              </a:ext>
            </a:extLst>
          </p:cNvPr>
          <p:cNvSpPr txBox="1"/>
          <p:nvPr/>
        </p:nvSpPr>
        <p:spPr>
          <a:xfrm>
            <a:off x="2194561" y="3105835"/>
            <a:ext cx="628323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2 Corinthians 4:4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god of this world</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has blinded the minds of the unbelieving</a:t>
            </a:r>
          </a:p>
        </p:txBody>
      </p:sp>
    </p:spTree>
    <p:extLst>
      <p:ext uri="{BB962C8B-B14F-4D97-AF65-F5344CB8AC3E}">
        <p14:creationId xmlns:p14="http://schemas.microsoft.com/office/powerpoint/2010/main" val="30170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Palatino Linotype</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2022-05-15T19:36:30Z</dcterms:created>
  <dcterms:modified xsi:type="dcterms:W3CDTF">2022-05-15T19:36:56Z</dcterms:modified>
</cp:coreProperties>
</file>