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600" r:id="rId3"/>
    <p:sldId id="264" r:id="rId4"/>
    <p:sldId id="601" r:id="rId5"/>
    <p:sldId id="258" r:id="rId6"/>
    <p:sldId id="259" r:id="rId7"/>
    <p:sldId id="269" r:id="rId8"/>
    <p:sldId id="268" r:id="rId9"/>
    <p:sldId id="260" r:id="rId10"/>
    <p:sldId id="261" r:id="rId11"/>
    <p:sldId id="697" r:id="rId12"/>
    <p:sldId id="698" r:id="rId13"/>
    <p:sldId id="696"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ABFB85-2B09-43CD-9899-E8573B298B1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40613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99261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4230916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97AFE4-AD17-44AB-80D8-D43B4349A388}"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9BFD6-061E-4986-B570-D52C0B184918}" type="slidenum">
              <a:rPr lang="en-US" smtClean="0"/>
              <a:pPr/>
              <a:t>‹#›</a:t>
            </a:fld>
            <a:endParaRPr lang="en-US"/>
          </a:p>
        </p:txBody>
      </p:sp>
    </p:spTree>
    <p:extLst>
      <p:ext uri="{BB962C8B-B14F-4D97-AF65-F5344CB8AC3E}">
        <p14:creationId xmlns:p14="http://schemas.microsoft.com/office/powerpoint/2010/main" val="4119801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7AFE4-AD17-44AB-80D8-D43B4349A388}"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9BFD6-061E-4986-B570-D52C0B184918}" type="slidenum">
              <a:rPr lang="en-US" smtClean="0"/>
              <a:pPr/>
              <a:t>‹#›</a:t>
            </a:fld>
            <a:endParaRPr lang="en-US"/>
          </a:p>
        </p:txBody>
      </p:sp>
    </p:spTree>
    <p:extLst>
      <p:ext uri="{BB962C8B-B14F-4D97-AF65-F5344CB8AC3E}">
        <p14:creationId xmlns:p14="http://schemas.microsoft.com/office/powerpoint/2010/main" val="1559663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7AFE4-AD17-44AB-80D8-D43B4349A388}"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9BFD6-061E-4986-B570-D52C0B184918}" type="slidenum">
              <a:rPr lang="en-US" smtClean="0"/>
              <a:pPr/>
              <a:t>‹#›</a:t>
            </a:fld>
            <a:endParaRPr lang="en-US"/>
          </a:p>
        </p:txBody>
      </p:sp>
    </p:spTree>
    <p:extLst>
      <p:ext uri="{BB962C8B-B14F-4D97-AF65-F5344CB8AC3E}">
        <p14:creationId xmlns:p14="http://schemas.microsoft.com/office/powerpoint/2010/main" val="69384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7AFE4-AD17-44AB-80D8-D43B4349A388}"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9BFD6-061E-4986-B570-D52C0B184918}" type="slidenum">
              <a:rPr lang="en-US" smtClean="0"/>
              <a:pPr/>
              <a:t>‹#›</a:t>
            </a:fld>
            <a:endParaRPr lang="en-US"/>
          </a:p>
        </p:txBody>
      </p:sp>
    </p:spTree>
    <p:extLst>
      <p:ext uri="{BB962C8B-B14F-4D97-AF65-F5344CB8AC3E}">
        <p14:creationId xmlns:p14="http://schemas.microsoft.com/office/powerpoint/2010/main" val="3995279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97AFE4-AD17-44AB-80D8-D43B4349A388}" type="datetimeFigureOut">
              <a:rPr lang="en-US" smtClean="0"/>
              <a:pPr/>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9BFD6-061E-4986-B570-D52C0B184918}" type="slidenum">
              <a:rPr lang="en-US" smtClean="0"/>
              <a:pPr/>
              <a:t>‹#›</a:t>
            </a:fld>
            <a:endParaRPr lang="en-US"/>
          </a:p>
        </p:txBody>
      </p:sp>
    </p:spTree>
    <p:extLst>
      <p:ext uri="{BB962C8B-B14F-4D97-AF65-F5344CB8AC3E}">
        <p14:creationId xmlns:p14="http://schemas.microsoft.com/office/powerpoint/2010/main" val="372726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97AFE4-AD17-44AB-80D8-D43B4349A388}" type="datetimeFigureOut">
              <a:rPr lang="en-US" smtClean="0"/>
              <a:pPr/>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9BFD6-061E-4986-B570-D52C0B184918}" type="slidenum">
              <a:rPr lang="en-US" smtClean="0"/>
              <a:pPr/>
              <a:t>‹#›</a:t>
            </a:fld>
            <a:endParaRPr lang="en-US"/>
          </a:p>
        </p:txBody>
      </p:sp>
    </p:spTree>
    <p:extLst>
      <p:ext uri="{BB962C8B-B14F-4D97-AF65-F5344CB8AC3E}">
        <p14:creationId xmlns:p14="http://schemas.microsoft.com/office/powerpoint/2010/main" val="4196889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7AFE4-AD17-44AB-80D8-D43B4349A388}" type="datetimeFigureOut">
              <a:rPr lang="en-US" smtClean="0"/>
              <a:pPr/>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9BFD6-061E-4986-B570-D52C0B184918}" type="slidenum">
              <a:rPr lang="en-US" smtClean="0"/>
              <a:pPr/>
              <a:t>‹#›</a:t>
            </a:fld>
            <a:endParaRPr lang="en-US"/>
          </a:p>
        </p:txBody>
      </p:sp>
    </p:spTree>
    <p:extLst>
      <p:ext uri="{BB962C8B-B14F-4D97-AF65-F5344CB8AC3E}">
        <p14:creationId xmlns:p14="http://schemas.microsoft.com/office/powerpoint/2010/main" val="2040034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97AFE4-AD17-44AB-80D8-D43B4349A388}"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9BFD6-061E-4986-B570-D52C0B184918}" type="slidenum">
              <a:rPr lang="en-US" smtClean="0"/>
              <a:pPr/>
              <a:t>‹#›</a:t>
            </a:fld>
            <a:endParaRPr lang="en-US"/>
          </a:p>
        </p:txBody>
      </p:sp>
    </p:spTree>
    <p:extLst>
      <p:ext uri="{BB962C8B-B14F-4D97-AF65-F5344CB8AC3E}">
        <p14:creationId xmlns:p14="http://schemas.microsoft.com/office/powerpoint/2010/main" val="75343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906979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97AFE4-AD17-44AB-80D8-D43B4349A388}"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9BFD6-061E-4986-B570-D52C0B184918}" type="slidenum">
              <a:rPr lang="en-US" smtClean="0"/>
              <a:pPr/>
              <a:t>‹#›</a:t>
            </a:fld>
            <a:endParaRPr lang="en-US"/>
          </a:p>
        </p:txBody>
      </p:sp>
    </p:spTree>
    <p:extLst>
      <p:ext uri="{BB962C8B-B14F-4D97-AF65-F5344CB8AC3E}">
        <p14:creationId xmlns:p14="http://schemas.microsoft.com/office/powerpoint/2010/main" val="3742613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7AFE4-AD17-44AB-80D8-D43B4349A388}"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9BFD6-061E-4986-B570-D52C0B184918}" type="slidenum">
              <a:rPr lang="en-US" smtClean="0"/>
              <a:pPr/>
              <a:t>‹#›</a:t>
            </a:fld>
            <a:endParaRPr lang="en-US"/>
          </a:p>
        </p:txBody>
      </p:sp>
    </p:spTree>
    <p:extLst>
      <p:ext uri="{BB962C8B-B14F-4D97-AF65-F5344CB8AC3E}">
        <p14:creationId xmlns:p14="http://schemas.microsoft.com/office/powerpoint/2010/main" val="977091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7AFE4-AD17-44AB-80D8-D43B4349A388}"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9BFD6-061E-4986-B570-D52C0B184918}" type="slidenum">
              <a:rPr lang="en-US" smtClean="0"/>
              <a:pPr/>
              <a:t>‹#›</a:t>
            </a:fld>
            <a:endParaRPr lang="en-US"/>
          </a:p>
        </p:txBody>
      </p:sp>
    </p:spTree>
    <p:extLst>
      <p:ext uri="{BB962C8B-B14F-4D97-AF65-F5344CB8AC3E}">
        <p14:creationId xmlns:p14="http://schemas.microsoft.com/office/powerpoint/2010/main" val="265043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BFB85-2B09-43CD-9899-E8573B298B1C}"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06316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BFB85-2B09-43CD-9899-E8573B298B1C}"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05597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BFB85-2B09-43CD-9899-E8573B298B1C}" type="datetimeFigureOut">
              <a:rPr lang="en-US" smtClean="0"/>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06682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BFB85-2B09-43CD-9899-E8573B298B1C}" type="datetimeFigureOut">
              <a:rPr lang="en-US" smtClean="0"/>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51669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BFB85-2B09-43CD-9899-E8573B298B1C}" type="datetimeFigureOut">
              <a:rPr lang="en-US" smtClean="0"/>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4064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04815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82966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ABFB85-2B09-43CD-9899-E8573B298B1C}" type="datetimeFigureOut">
              <a:rPr lang="en-US" smtClean="0"/>
              <a:t>4/24/2022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DF9DFB-A618-4065-9AC2-B4BBCDDB80E5}" type="slidenum">
              <a:rPr lang="en-US" smtClean="0"/>
              <a:t>‹#›</a:t>
            </a:fld>
            <a:endParaRPr lang="en-US"/>
          </a:p>
        </p:txBody>
      </p:sp>
    </p:spTree>
    <p:extLst>
      <p:ext uri="{BB962C8B-B14F-4D97-AF65-F5344CB8AC3E}">
        <p14:creationId xmlns:p14="http://schemas.microsoft.com/office/powerpoint/2010/main" val="2396951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7AFE4-AD17-44AB-80D8-D43B4349A388}" type="datetimeFigureOut">
              <a:rPr lang="en-US" smtClean="0"/>
              <a:pPr/>
              <a:t>4/24/2022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9BFD6-061E-4986-B570-D52C0B184918}" type="slidenum">
              <a:rPr lang="en-US" smtClean="0"/>
              <a:pPr/>
              <a:t>‹#›</a:t>
            </a:fld>
            <a:endParaRPr lang="en-US"/>
          </a:p>
        </p:txBody>
      </p:sp>
    </p:spTree>
    <p:extLst>
      <p:ext uri="{BB962C8B-B14F-4D97-AF65-F5344CB8AC3E}">
        <p14:creationId xmlns:p14="http://schemas.microsoft.com/office/powerpoint/2010/main" val="3384634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740182" y="1701800"/>
            <a:ext cx="10597845" cy="230832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Calibri"/>
              </a:rPr>
              <a:t>Perseverance</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Calibri"/>
                <a:ea typeface="+mn-ea"/>
                <a:cs typeface="+mn-cs"/>
              </a:rPr>
              <a:t>Jeff Smelser</a:t>
            </a:r>
          </a:p>
        </p:txBody>
      </p:sp>
    </p:spTree>
    <p:extLst>
      <p:ext uri="{BB962C8B-B14F-4D97-AF65-F5344CB8AC3E}">
        <p14:creationId xmlns:p14="http://schemas.microsoft.com/office/powerpoint/2010/main" val="78349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350838"/>
            <a:ext cx="9485811" cy="5821363"/>
          </a:xfrm>
        </p:spPr>
        <p:txBody>
          <a:bodyPr>
            <a:noAutofit/>
          </a:bodyPr>
          <a:lstStyle/>
          <a:p>
            <a:pPr>
              <a:buNone/>
            </a:pPr>
            <a:r>
              <a:rPr lang="en-US" sz="2800" b="1" u="sng" dirty="0"/>
              <a:t>Especially in Difficulty</a:t>
            </a:r>
          </a:p>
          <a:p>
            <a:pPr>
              <a:buNone/>
            </a:pPr>
            <a:r>
              <a:rPr lang="en-US" sz="2800" b="1" dirty="0"/>
              <a:t>(it’s not perseverance if there’s no difficulty)</a:t>
            </a:r>
          </a:p>
          <a:p>
            <a:r>
              <a:rPr lang="en-US" sz="2800" dirty="0"/>
              <a:t>Luke 21:19</a:t>
            </a:r>
          </a:p>
          <a:p>
            <a:r>
              <a:rPr lang="en-US" sz="2800" dirty="0"/>
              <a:t>Romans 12:12 “…persevering in tribulation…”</a:t>
            </a:r>
          </a:p>
          <a:p>
            <a:r>
              <a:rPr lang="en-US" sz="2800" dirty="0"/>
              <a:t>2 Corinthians 1:6 “in patient enduring of the same sufferings”</a:t>
            </a:r>
          </a:p>
          <a:p>
            <a:r>
              <a:rPr lang="en-US" sz="2800" dirty="0"/>
              <a:t>2 Thess. 1:4</a:t>
            </a:r>
          </a:p>
          <a:p>
            <a:r>
              <a:rPr lang="en-US" sz="2800" dirty="0"/>
              <a:t>James 5:11 “You heard about the perseverance of Job”</a:t>
            </a:r>
            <a:endParaRPr lang="en-US" sz="1600" dirty="0"/>
          </a:p>
          <a:p>
            <a:pPr>
              <a:buNone/>
            </a:pPr>
            <a:endParaRPr lang="en-US" sz="1600" b="1" u="sng" dirty="0"/>
          </a:p>
          <a:p>
            <a:pPr>
              <a:buNone/>
            </a:pPr>
            <a:r>
              <a:rPr lang="en-US" sz="2800" b="1" u="sng" dirty="0"/>
              <a:t>Illustrated by Athletic Perseverance</a:t>
            </a:r>
          </a:p>
          <a:p>
            <a:r>
              <a:rPr lang="en-US" sz="2800" dirty="0"/>
              <a:t>Heb. 12:1</a:t>
            </a:r>
            <a:endParaRPr lang="en-US" sz="1600" dirty="0"/>
          </a:p>
          <a:p>
            <a:pPr>
              <a:buNone/>
            </a:pPr>
            <a:endParaRPr lang="en-US" sz="1600" b="1" u="sng" dirty="0"/>
          </a:p>
        </p:txBody>
      </p:sp>
      <p:sp>
        <p:nvSpPr>
          <p:cNvPr id="9" name="Rectangle 8"/>
          <p:cNvSpPr/>
          <p:nvPr/>
        </p:nvSpPr>
        <p:spPr>
          <a:xfrm>
            <a:off x="4876800" y="3962638"/>
            <a:ext cx="2114874" cy="523220"/>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perseverance</a:t>
            </a:r>
          </a:p>
        </p:txBody>
      </p:sp>
      <p:sp>
        <p:nvSpPr>
          <p:cNvPr id="11" name="Rectangle 10">
            <a:extLst>
              <a:ext uri="{FF2B5EF4-FFF2-40B4-BE49-F238E27FC236}">
                <a16:creationId xmlns:a16="http://schemas.microsoft.com/office/drawing/2014/main" id="{DE0668EA-CAC1-481F-A1D3-C3419E6FE6C1}"/>
              </a:ext>
            </a:extLst>
          </p:cNvPr>
          <p:cNvSpPr/>
          <p:nvPr/>
        </p:nvSpPr>
        <p:spPr>
          <a:xfrm>
            <a:off x="4930252" y="-51375"/>
            <a:ext cx="23849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solidFill>
                    <a:prstClr val="black"/>
                  </a:solidFill>
                </a:ln>
                <a:solidFill>
                  <a:srgbClr val="FF0000"/>
                </a:solidFill>
                <a:effectLst>
                  <a:outerShdw blurRad="38100" dist="38100" dir="2700000" algn="tl">
                    <a:srgbClr val="000000">
                      <a:alpha val="43137"/>
                    </a:srgbClr>
                  </a:outerShdw>
                </a:effectLst>
                <a:uLnTx/>
                <a:uFillTx/>
                <a:latin typeface="Calibri"/>
                <a:ea typeface="+mn-ea"/>
                <a:cs typeface="+mn-cs"/>
              </a:rPr>
              <a:t>Perseverance</a:t>
            </a:r>
          </a:p>
        </p:txBody>
      </p:sp>
      <p:sp>
        <p:nvSpPr>
          <p:cNvPr id="12" name="TextBox 11">
            <a:extLst>
              <a:ext uri="{FF2B5EF4-FFF2-40B4-BE49-F238E27FC236}">
                <a16:creationId xmlns:a16="http://schemas.microsoft.com/office/drawing/2014/main" id="{C144C3FF-16EA-42A3-AEF9-C3B72B4FF7D6}"/>
              </a:ext>
            </a:extLst>
          </p:cNvPr>
          <p:cNvSpPr txBox="1"/>
          <p:nvPr/>
        </p:nvSpPr>
        <p:spPr>
          <a:xfrm>
            <a:off x="3840411" y="1011344"/>
            <a:ext cx="8109927" cy="3970318"/>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Hebrews 12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Therefore, since we also have such a great cloud of witnesses surrounding us, let’s rid ourselves of every obstacle and the sin which so easily entangles us, and let’s run with endurance the race that is set before us,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looking only at Jesus, the originator and perfecter of the faith, who for the joy set before Him endured the cross, despising the shame, and has sat down at the right hand of the throne of God.</a:t>
            </a:r>
          </a:p>
        </p:txBody>
      </p:sp>
    </p:spTree>
    <p:extLst>
      <p:ext uri="{BB962C8B-B14F-4D97-AF65-F5344CB8AC3E}">
        <p14:creationId xmlns:p14="http://schemas.microsoft.com/office/powerpoint/2010/main" val="367653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350838"/>
            <a:ext cx="9485811" cy="5821363"/>
          </a:xfrm>
        </p:spPr>
        <p:txBody>
          <a:bodyPr>
            <a:noAutofit/>
          </a:bodyPr>
          <a:lstStyle/>
          <a:p>
            <a:pPr>
              <a:buNone/>
            </a:pPr>
            <a:r>
              <a:rPr lang="en-US" sz="2800" b="1" u="sng" dirty="0"/>
              <a:t>Especially in Difficulty</a:t>
            </a:r>
          </a:p>
          <a:p>
            <a:pPr>
              <a:buNone/>
            </a:pPr>
            <a:r>
              <a:rPr lang="en-US" sz="2800" b="1" dirty="0"/>
              <a:t>(it’s not perseverance if there’s no difficulty)</a:t>
            </a:r>
          </a:p>
          <a:p>
            <a:r>
              <a:rPr lang="en-US" sz="2800" dirty="0"/>
              <a:t>Luke 21:19</a:t>
            </a:r>
          </a:p>
          <a:p>
            <a:r>
              <a:rPr lang="en-US" sz="2800" dirty="0"/>
              <a:t>Romans 12:12 “…persevering in tribulation…”</a:t>
            </a:r>
          </a:p>
          <a:p>
            <a:r>
              <a:rPr lang="en-US" sz="2800" dirty="0"/>
              <a:t>2 Corinthians 1:6 “in patient enduring of the same sufferings”</a:t>
            </a:r>
          </a:p>
          <a:p>
            <a:r>
              <a:rPr lang="en-US" sz="2800" dirty="0"/>
              <a:t>2 Thess. 1:4</a:t>
            </a:r>
          </a:p>
          <a:p>
            <a:r>
              <a:rPr lang="en-US" sz="2800" dirty="0"/>
              <a:t>James 5:11 “You heard about the perseverance of Job”</a:t>
            </a:r>
            <a:endParaRPr lang="en-US" sz="1600" dirty="0"/>
          </a:p>
          <a:p>
            <a:pPr>
              <a:buNone/>
            </a:pPr>
            <a:endParaRPr lang="en-US" sz="1600" b="1" u="sng" dirty="0"/>
          </a:p>
          <a:p>
            <a:pPr>
              <a:buNone/>
            </a:pPr>
            <a:r>
              <a:rPr lang="en-US" sz="2800" b="1" u="sng" dirty="0"/>
              <a:t>Illustrated by Athletic Perseverance</a:t>
            </a:r>
          </a:p>
          <a:p>
            <a:r>
              <a:rPr lang="en-US" sz="2800" dirty="0"/>
              <a:t>Heb. 12:1</a:t>
            </a:r>
            <a:endParaRPr lang="en-US" sz="1600" dirty="0"/>
          </a:p>
          <a:p>
            <a:pPr>
              <a:buNone/>
            </a:pPr>
            <a:endParaRPr lang="en-US" sz="1600" b="1" u="sng" dirty="0"/>
          </a:p>
        </p:txBody>
      </p:sp>
      <p:sp>
        <p:nvSpPr>
          <p:cNvPr id="9" name="Rectangle 8"/>
          <p:cNvSpPr/>
          <p:nvPr/>
        </p:nvSpPr>
        <p:spPr>
          <a:xfrm>
            <a:off x="4876800" y="3962638"/>
            <a:ext cx="2114874" cy="523220"/>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perseverance</a:t>
            </a:r>
          </a:p>
        </p:txBody>
      </p:sp>
      <p:sp>
        <p:nvSpPr>
          <p:cNvPr id="11" name="Rectangle 10">
            <a:extLst>
              <a:ext uri="{FF2B5EF4-FFF2-40B4-BE49-F238E27FC236}">
                <a16:creationId xmlns:a16="http://schemas.microsoft.com/office/drawing/2014/main" id="{DE0668EA-CAC1-481F-A1D3-C3419E6FE6C1}"/>
              </a:ext>
            </a:extLst>
          </p:cNvPr>
          <p:cNvSpPr/>
          <p:nvPr/>
        </p:nvSpPr>
        <p:spPr>
          <a:xfrm>
            <a:off x="4930252" y="-51375"/>
            <a:ext cx="23849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solidFill>
                    <a:prstClr val="black"/>
                  </a:solidFill>
                </a:ln>
                <a:solidFill>
                  <a:srgbClr val="FF0000"/>
                </a:solidFill>
                <a:effectLst>
                  <a:outerShdw blurRad="38100" dist="38100" dir="2700000" algn="tl">
                    <a:srgbClr val="000000">
                      <a:alpha val="43137"/>
                    </a:srgbClr>
                  </a:outerShdw>
                </a:effectLst>
                <a:uLnTx/>
                <a:uFillTx/>
                <a:latin typeface="Calibri"/>
                <a:ea typeface="+mn-ea"/>
                <a:cs typeface="+mn-cs"/>
              </a:rPr>
              <a:t>Perseverance</a:t>
            </a:r>
          </a:p>
        </p:txBody>
      </p:sp>
      <p:sp>
        <p:nvSpPr>
          <p:cNvPr id="12" name="TextBox 11">
            <a:extLst>
              <a:ext uri="{FF2B5EF4-FFF2-40B4-BE49-F238E27FC236}">
                <a16:creationId xmlns:a16="http://schemas.microsoft.com/office/drawing/2014/main" id="{C144C3FF-16EA-42A3-AEF9-C3B72B4FF7D6}"/>
              </a:ext>
            </a:extLst>
          </p:cNvPr>
          <p:cNvSpPr txBox="1"/>
          <p:nvPr/>
        </p:nvSpPr>
        <p:spPr>
          <a:xfrm>
            <a:off x="3840411" y="1011344"/>
            <a:ext cx="8109927" cy="5417885"/>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Hebrews 12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Therefore, since we also have such a great cloud of witnesses surrounding us, let’s rid ourselves of every obstacle and the sin which so easily entangles us, and let’s run with endurance the race that is set before us,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looking only at Jesus, the originator and perfecter of the faith, who for the joy set before Him endured the cross, despising the shame, and has sat down at the right hand of the throne of God.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consider Him who has endured such hostility by sinners against Himself, so that you will not grow weary and lose heart.</a:t>
            </a:r>
          </a:p>
        </p:txBody>
      </p:sp>
    </p:spTree>
    <p:extLst>
      <p:ext uri="{BB962C8B-B14F-4D97-AF65-F5344CB8AC3E}">
        <p14:creationId xmlns:p14="http://schemas.microsoft.com/office/powerpoint/2010/main" val="31055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350838"/>
            <a:ext cx="9485811" cy="5821363"/>
          </a:xfrm>
        </p:spPr>
        <p:txBody>
          <a:bodyPr>
            <a:noAutofit/>
          </a:bodyPr>
          <a:lstStyle/>
          <a:p>
            <a:pPr>
              <a:buNone/>
            </a:pPr>
            <a:r>
              <a:rPr lang="en-US" sz="2800" b="1" u="sng" dirty="0"/>
              <a:t>Especially in Difficulty</a:t>
            </a:r>
          </a:p>
          <a:p>
            <a:pPr>
              <a:buNone/>
            </a:pPr>
            <a:r>
              <a:rPr lang="en-US" sz="2800" b="1" dirty="0"/>
              <a:t>(it’s not perseverance if there’s no difficulty)</a:t>
            </a:r>
          </a:p>
          <a:p>
            <a:r>
              <a:rPr lang="en-US" sz="2800" dirty="0"/>
              <a:t>Luke 21:19</a:t>
            </a:r>
          </a:p>
          <a:p>
            <a:r>
              <a:rPr lang="en-US" sz="2800" dirty="0"/>
              <a:t>Romans 12:12 “…persevering in tribulation…”</a:t>
            </a:r>
          </a:p>
          <a:p>
            <a:r>
              <a:rPr lang="en-US" sz="2800" dirty="0"/>
              <a:t>2 Corinthians 1:6 “in patient enduring of the same sufferings”</a:t>
            </a:r>
          </a:p>
          <a:p>
            <a:r>
              <a:rPr lang="en-US" sz="2800" dirty="0"/>
              <a:t>2 Thess. 1:4</a:t>
            </a:r>
          </a:p>
          <a:p>
            <a:r>
              <a:rPr lang="en-US" sz="2800" dirty="0"/>
              <a:t>James 5:11 “You heard about the perseverance of Job”</a:t>
            </a:r>
            <a:endParaRPr lang="en-US" sz="1600" dirty="0"/>
          </a:p>
          <a:p>
            <a:pPr>
              <a:buNone/>
            </a:pPr>
            <a:endParaRPr lang="en-US" sz="1600" b="1" u="sng" dirty="0"/>
          </a:p>
          <a:p>
            <a:pPr>
              <a:buNone/>
            </a:pPr>
            <a:r>
              <a:rPr lang="en-US" sz="2800" b="1" u="sng" dirty="0"/>
              <a:t>Illustrated by Athletic Perseverance</a:t>
            </a:r>
          </a:p>
          <a:p>
            <a:r>
              <a:rPr lang="en-US" sz="2800" dirty="0"/>
              <a:t>Heb. 12:1</a:t>
            </a:r>
            <a:endParaRPr lang="en-US" sz="1600" dirty="0"/>
          </a:p>
          <a:p>
            <a:pPr>
              <a:buNone/>
            </a:pPr>
            <a:endParaRPr lang="en-US" sz="1600" b="1" u="sng" dirty="0"/>
          </a:p>
          <a:p>
            <a:pPr>
              <a:buNone/>
            </a:pPr>
            <a:r>
              <a:rPr lang="en-US" sz="2800" b="1" u="sng" dirty="0"/>
              <a:t>Bring forth fruit with perseverance</a:t>
            </a:r>
          </a:p>
          <a:p>
            <a:pPr>
              <a:buNone/>
            </a:pPr>
            <a:r>
              <a:rPr lang="en-US" sz="2800" dirty="0"/>
              <a:t>Luke 8:15</a:t>
            </a:r>
          </a:p>
        </p:txBody>
      </p:sp>
      <p:sp>
        <p:nvSpPr>
          <p:cNvPr id="5" name="TextBox 4"/>
          <p:cNvSpPr txBox="1"/>
          <p:nvPr/>
        </p:nvSpPr>
        <p:spPr>
          <a:xfrm>
            <a:off x="5778138" y="2811482"/>
            <a:ext cx="6172200" cy="3970318"/>
          </a:xfrm>
          <a:prstGeom prst="rect">
            <a:avLst/>
          </a:prstGeom>
          <a:solidFill>
            <a:schemeClr val="bg1"/>
          </a:solidFill>
          <a:ln w="31750" cap="rnd">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a:ea typeface="+mn-ea"/>
                <a:cs typeface="+mn-cs"/>
              </a:rPr>
              <a:t>When did Israel backslide?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Ex. 14:10</a:t>
            </a:r>
            <a:r>
              <a:rPr kumimoji="0" lang="en-US" sz="2800" b="0" i="1" u="none" strike="noStrike" kern="1200" cap="none" spc="0" normalizeH="0" baseline="0" noProof="0" dirty="0">
                <a:ln>
                  <a:noFill/>
                </a:ln>
                <a:solidFill>
                  <a:prstClr val="black"/>
                </a:solidFill>
                <a:effectLst/>
                <a:uLnTx/>
                <a:uFillTx/>
                <a:latin typeface="Calibri"/>
                <a:ea typeface="+mn-ea"/>
                <a:cs typeface="+mn-cs"/>
              </a:rPr>
              <a:t>ff	</a:t>
            </a:r>
            <a:r>
              <a:rPr kumimoji="0" lang="en-US" sz="2800" b="0" i="0" u="none" strike="noStrike" kern="1200" cap="none" spc="0" normalizeH="0" baseline="0" noProof="0" dirty="0">
                <a:ln>
                  <a:noFill/>
                </a:ln>
                <a:solidFill>
                  <a:prstClr val="black"/>
                </a:solidFill>
                <a:effectLst/>
                <a:uLnTx/>
                <a:uFillTx/>
                <a:latin typeface="Calibri"/>
                <a:ea typeface="+mn-ea"/>
                <a:cs typeface="+mn-cs"/>
              </a:rPr>
              <a:t>Pharaoh’s army approached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Ex. 15:24	3 days later, no water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Ex. 16:3	Lacking food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a:ea typeface="+mn-ea"/>
                <a:cs typeface="+mn-cs"/>
              </a:rPr>
              <a:t>When do people backslide?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 Family Problems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 Marriage problems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 Work problems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rot="20297496">
            <a:off x="8637541" y="5570933"/>
            <a:ext cx="30854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solidFill>
                    <a:prstClr val="black"/>
                  </a:solidFill>
                </a:ln>
                <a:solidFill>
                  <a:srgbClr val="FF0000"/>
                </a:solidFill>
                <a:effectLst>
                  <a:outerShdw blurRad="38100" dist="38100" dir="2700000" algn="tl">
                    <a:srgbClr val="000000">
                      <a:alpha val="43137"/>
                    </a:srgbClr>
                  </a:outerShdw>
                </a:effectLst>
                <a:uLnTx/>
                <a:uFillTx/>
                <a:latin typeface="Calibri"/>
                <a:ea typeface="+mn-ea"/>
                <a:cs typeface="+mn-cs"/>
              </a:rPr>
              <a:t>No Perseverance!</a:t>
            </a:r>
          </a:p>
        </p:txBody>
      </p:sp>
      <p:sp>
        <p:nvSpPr>
          <p:cNvPr id="11" name="Rectangle 10">
            <a:extLst>
              <a:ext uri="{FF2B5EF4-FFF2-40B4-BE49-F238E27FC236}">
                <a16:creationId xmlns:a16="http://schemas.microsoft.com/office/drawing/2014/main" id="{DE0668EA-CAC1-481F-A1D3-C3419E6FE6C1}"/>
              </a:ext>
            </a:extLst>
          </p:cNvPr>
          <p:cNvSpPr/>
          <p:nvPr/>
        </p:nvSpPr>
        <p:spPr>
          <a:xfrm>
            <a:off x="4930252" y="-51375"/>
            <a:ext cx="23849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solidFill>
                    <a:prstClr val="black"/>
                  </a:solidFill>
                </a:ln>
                <a:solidFill>
                  <a:srgbClr val="FF0000"/>
                </a:solidFill>
                <a:effectLst>
                  <a:outerShdw blurRad="38100" dist="38100" dir="2700000" algn="tl">
                    <a:srgbClr val="000000">
                      <a:alpha val="43137"/>
                    </a:srgbClr>
                  </a:outerShdw>
                </a:effectLst>
                <a:uLnTx/>
                <a:uFillTx/>
                <a:latin typeface="Calibri"/>
                <a:ea typeface="+mn-ea"/>
                <a:cs typeface="+mn-cs"/>
              </a:rPr>
              <a:t>Perseverance</a:t>
            </a:r>
          </a:p>
        </p:txBody>
      </p:sp>
      <p:sp>
        <p:nvSpPr>
          <p:cNvPr id="12" name="TextBox 11">
            <a:extLst>
              <a:ext uri="{FF2B5EF4-FFF2-40B4-BE49-F238E27FC236}">
                <a16:creationId xmlns:a16="http://schemas.microsoft.com/office/drawing/2014/main" id="{C144C3FF-16EA-42A3-AEF9-C3B72B4FF7D6}"/>
              </a:ext>
            </a:extLst>
          </p:cNvPr>
          <p:cNvSpPr txBox="1"/>
          <p:nvPr/>
        </p:nvSpPr>
        <p:spPr>
          <a:xfrm>
            <a:off x="3840411" y="1011344"/>
            <a:ext cx="8109927" cy="5417885"/>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Hebrews 12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Therefore, since we also have such a great cloud of witnesses surrounding us, let’s rid ourselves of every obstacle and the sin which so easily entangles us, and let’s run with endurance the race that is set before us,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looking only at Jesus, the originator and perfecter of the faith, who for the joy set before Him endured the cross, despising the shame, and has sat down at the right hand of the throne of God.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consider Him who has endured such hostility by sinners against Himself, so that you will not grow weary and lose heart.</a:t>
            </a:r>
          </a:p>
        </p:txBody>
      </p:sp>
    </p:spTree>
    <p:extLst>
      <p:ext uri="{BB962C8B-B14F-4D97-AF65-F5344CB8AC3E}">
        <p14:creationId xmlns:p14="http://schemas.microsoft.com/office/powerpoint/2010/main" val="222844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
                                            <p:txEl>
                                              <p:pRg st="2" end="2"/>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
                                            <p:txEl>
                                              <p:pRg st="3" end="3"/>
                                            </p:txEl>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
                                            <p:txEl>
                                              <p:pRg st="5" end="5"/>
                                            </p:txEl>
                                          </p:spTgt>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
                                            <p:txEl>
                                              <p:pRg st="6" end="6"/>
                                            </p:txEl>
                                          </p:spTgt>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
                                            <p:txEl>
                                              <p:pRg st="8" end="8"/>
                                            </p:txEl>
                                          </p:spTgt>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
                                            <p:bg/>
                                          </p:spTgt>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bldLvl="2" animBg="1"/>
      <p:bldP spid="5" grpId="1" uiExpand="1" build="allAtOnce" animBg="1"/>
      <p:bldP spid="6" grpId="0"/>
      <p:bldP spid="6" grpId="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3737" y="826326"/>
            <a:ext cx="9157063" cy="4525963"/>
          </a:xfrm>
        </p:spPr>
        <p:txBody>
          <a:bodyPr>
            <a:noAutofit/>
          </a:bodyPr>
          <a:lstStyle/>
          <a:p>
            <a:pPr>
              <a:buNone/>
            </a:pPr>
            <a:r>
              <a:rPr lang="en-US" sz="2800" b="1" u="sng" dirty="0"/>
              <a:t>Hope is associated with perseverance</a:t>
            </a:r>
          </a:p>
          <a:p>
            <a:r>
              <a:rPr lang="en-US" sz="2800" dirty="0"/>
              <a:t>Romans 8:25</a:t>
            </a:r>
          </a:p>
          <a:p>
            <a:r>
              <a:rPr lang="en-US" sz="2800" dirty="0"/>
              <a:t>Romans 15:4</a:t>
            </a:r>
            <a:endParaRPr lang="en-US" sz="1400" i="1" dirty="0">
              <a:effectLst>
                <a:outerShdw blurRad="38100" dist="38100" dir="2700000" algn="tl">
                  <a:srgbClr val="000000">
                    <a:alpha val="43137"/>
                  </a:srgbClr>
                </a:outerShdw>
              </a:effectLst>
            </a:endParaRPr>
          </a:p>
          <a:p>
            <a:pPr>
              <a:buNone/>
            </a:pPr>
            <a:endParaRPr lang="en-US" sz="2800" b="1" u="sng" dirty="0"/>
          </a:p>
          <a:p>
            <a:pPr>
              <a:buNone/>
            </a:pPr>
            <a:r>
              <a:rPr lang="en-US" sz="2800" b="1" u="sng" dirty="0"/>
              <a:t>Salvation requires Perseverance</a:t>
            </a:r>
          </a:p>
          <a:p>
            <a:r>
              <a:rPr lang="en-US" sz="2800" dirty="0"/>
              <a:t>Matthew 10:22, Matthew 24:13</a:t>
            </a:r>
          </a:p>
          <a:p>
            <a:r>
              <a:rPr lang="en-US" sz="2800" dirty="0"/>
              <a:t>2 Timothy 2:11-12</a:t>
            </a:r>
            <a:endParaRPr lang="en-US" sz="2800" i="1" dirty="0">
              <a:effectLst>
                <a:outerShdw blurRad="38100" dist="38100" dir="2700000" algn="tl">
                  <a:srgbClr val="000000">
                    <a:alpha val="43137"/>
                  </a:srgbClr>
                </a:outerShdw>
              </a:effectLst>
            </a:endParaRPr>
          </a:p>
          <a:p>
            <a:pPr>
              <a:buNone/>
            </a:pPr>
            <a:endParaRPr lang="en-US" sz="2800" b="1" u="sng" dirty="0"/>
          </a:p>
          <a:p>
            <a:pPr>
              <a:buNone/>
            </a:pPr>
            <a:r>
              <a:rPr lang="en-US" sz="2800" b="1" u="sng" dirty="0"/>
              <a:t>What Builds Perseverance</a:t>
            </a:r>
          </a:p>
          <a:p>
            <a:r>
              <a:rPr lang="en-US" sz="2800" dirty="0"/>
              <a:t>Romans 5:3</a:t>
            </a:r>
          </a:p>
          <a:p>
            <a:r>
              <a:rPr lang="en-US" sz="2800" dirty="0"/>
              <a:t>James 1:2-4</a:t>
            </a:r>
            <a:endParaRPr lang="en-US" sz="3600" i="1" dirty="0">
              <a:effectLst>
                <a:outerShdw blurRad="38100" dist="38100" dir="2700000" algn="tl">
                  <a:srgbClr val="000000">
                    <a:alpha val="43137"/>
                  </a:srgbClr>
                </a:outerShdw>
              </a:effectLst>
            </a:endParaRPr>
          </a:p>
        </p:txBody>
      </p:sp>
      <p:sp>
        <p:nvSpPr>
          <p:cNvPr id="4" name="Rectangle 3"/>
          <p:cNvSpPr/>
          <p:nvPr/>
        </p:nvSpPr>
        <p:spPr>
          <a:xfrm>
            <a:off x="4953000" y="152401"/>
            <a:ext cx="23849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solidFill>
                    <a:prstClr val="black"/>
                  </a:solidFill>
                </a:ln>
                <a:solidFill>
                  <a:srgbClr val="FF0000"/>
                </a:solidFill>
                <a:effectLst>
                  <a:outerShdw blurRad="38100" dist="38100" dir="2700000" algn="tl">
                    <a:srgbClr val="000000">
                      <a:alpha val="43137"/>
                    </a:srgbClr>
                  </a:outerShdw>
                </a:effectLst>
                <a:uLnTx/>
                <a:uFillTx/>
                <a:latin typeface="Calibri"/>
                <a:ea typeface="+mn-ea"/>
                <a:cs typeface="+mn-cs"/>
              </a:rPr>
              <a:t>Perseverance</a:t>
            </a:r>
          </a:p>
        </p:txBody>
      </p:sp>
      <p:sp>
        <p:nvSpPr>
          <p:cNvPr id="2" name="TextBox 1">
            <a:extLst>
              <a:ext uri="{FF2B5EF4-FFF2-40B4-BE49-F238E27FC236}">
                <a16:creationId xmlns:a16="http://schemas.microsoft.com/office/drawing/2014/main" id="{266668F2-A6FD-4D1C-A13A-16B712CC10CE}"/>
              </a:ext>
            </a:extLst>
          </p:cNvPr>
          <p:cNvSpPr txBox="1"/>
          <p:nvPr/>
        </p:nvSpPr>
        <p:spPr>
          <a:xfrm>
            <a:off x="7010400" y="3657600"/>
            <a:ext cx="32004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a:ln>
                  <a:noFill/>
                </a:ln>
                <a:solidFill>
                  <a:prstClr val="black"/>
                </a:solidFill>
                <a:effectLst/>
                <a:uLnTx/>
                <a:uFillTx/>
                <a:latin typeface="Calibri"/>
                <a:ea typeface="+mn-ea"/>
                <a:cs typeface="+mn-cs"/>
              </a:rPr>
              <a:t>120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34383" y="-765559"/>
            <a:ext cx="9340807" cy="8313318"/>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740229" y="18143"/>
            <a:ext cx="10676708" cy="6844044"/>
          </a:xfrm>
          <a:prstGeom prst="rect">
            <a:avLst/>
          </a:prstGeom>
          <a:noFill/>
          <a:ln w="9525">
            <a:noFill/>
            <a:miter lim="800000"/>
            <a:headEnd/>
            <a:tailEnd/>
          </a:ln>
        </p:spPr>
      </p:pic>
      <p:sp>
        <p:nvSpPr>
          <p:cNvPr id="4" name="Rectangle 3"/>
          <p:cNvSpPr/>
          <p:nvPr/>
        </p:nvSpPr>
        <p:spPr>
          <a:xfrm>
            <a:off x="1981200" y="829270"/>
            <a:ext cx="343876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225 ft. long</a:t>
            </a:r>
          </a:p>
        </p:txBody>
      </p:sp>
      <p:sp>
        <p:nvSpPr>
          <p:cNvPr id="5" name="Rectangle 4"/>
          <p:cNvSpPr/>
          <p:nvPr/>
        </p:nvSpPr>
        <p:spPr>
          <a:xfrm>
            <a:off x="1971438" y="2436674"/>
            <a:ext cx="3438762" cy="1754326"/>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78000">
                      <a:srgbClr val="002060"/>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Noah’s: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78000">
                      <a:srgbClr val="002060"/>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450 ft. long</a:t>
            </a:r>
          </a:p>
        </p:txBody>
      </p:sp>
      <p:sp>
        <p:nvSpPr>
          <p:cNvPr id="6" name="Rectangle 5"/>
          <p:cNvSpPr/>
          <p:nvPr/>
        </p:nvSpPr>
        <p:spPr>
          <a:xfrm>
            <a:off x="6713414" y="838200"/>
            <a:ext cx="325121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30 ft. wide</a:t>
            </a:r>
          </a:p>
        </p:txBody>
      </p:sp>
      <p:sp>
        <p:nvSpPr>
          <p:cNvPr id="8" name="Rectangle 7"/>
          <p:cNvSpPr/>
          <p:nvPr/>
        </p:nvSpPr>
        <p:spPr>
          <a:xfrm>
            <a:off x="6695839" y="2438400"/>
            <a:ext cx="3251211" cy="923330"/>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78000">
                      <a:srgbClr val="002060"/>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75 ft. wide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22400" y="0"/>
            <a:ext cx="9184640" cy="6888480"/>
          </a:xfrm>
          <a:prstGeom prst="rect">
            <a:avLst/>
          </a:prstGeom>
          <a:noFill/>
          <a:ln w="9525">
            <a:noFill/>
            <a:miter lim="800000"/>
            <a:headEnd/>
            <a:tailEnd/>
          </a:ln>
        </p:spPr>
      </p:pic>
      <p:sp>
        <p:nvSpPr>
          <p:cNvPr id="6" name="Rectangle 5"/>
          <p:cNvSpPr/>
          <p:nvPr/>
        </p:nvSpPr>
        <p:spPr>
          <a:xfrm>
            <a:off x="2209800" y="609600"/>
            <a:ext cx="343876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300 ft. long</a:t>
            </a:r>
          </a:p>
        </p:txBody>
      </p:sp>
      <p:sp>
        <p:nvSpPr>
          <p:cNvPr id="7" name="Rectangle 6"/>
          <p:cNvSpPr/>
          <p:nvPr/>
        </p:nvSpPr>
        <p:spPr>
          <a:xfrm>
            <a:off x="6578590" y="609600"/>
            <a:ext cx="325121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36 ft. wide</a:t>
            </a:r>
          </a:p>
        </p:txBody>
      </p:sp>
      <p:sp>
        <p:nvSpPr>
          <p:cNvPr id="8" name="Rectangle 7"/>
          <p:cNvSpPr/>
          <p:nvPr/>
        </p:nvSpPr>
        <p:spPr>
          <a:xfrm>
            <a:off x="6578590" y="4572000"/>
            <a:ext cx="325121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905"/>
              <a:gradFill>
                <a:gsLst>
                  <a:gs pos="78000">
                    <a:srgbClr val="002060"/>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78000">
                      <a:srgbClr val="002060"/>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75 ft. wide</a:t>
            </a:r>
          </a:p>
        </p:txBody>
      </p:sp>
      <p:sp>
        <p:nvSpPr>
          <p:cNvPr id="9" name="Rectangle 8"/>
          <p:cNvSpPr/>
          <p:nvPr/>
        </p:nvSpPr>
        <p:spPr>
          <a:xfrm>
            <a:off x="2276238" y="4572000"/>
            <a:ext cx="3438762" cy="1754326"/>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78000">
                      <a:srgbClr val="002060"/>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Noah’s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gradFill>
                  <a:gsLst>
                    <a:gs pos="78000">
                      <a:srgbClr val="002060"/>
                    </a:gs>
                    <a:gs pos="100000">
                      <a:srgbClr val="F79646">
                        <a:tint val="12000"/>
                        <a:satMod val="255000"/>
                      </a:srgbClr>
                    </a:gs>
                  </a:gsLst>
                  <a:lin ang="5400000"/>
                </a:gradFill>
                <a:effectLst>
                  <a:innerShdw blurRad="69850" dist="43180" dir="5400000">
                    <a:srgbClr val="000000">
                      <a:alpha val="65000"/>
                    </a:srgbClr>
                  </a:innerShdw>
                </a:effectLst>
                <a:uLnTx/>
                <a:uFillTx/>
                <a:latin typeface="Calibri"/>
                <a:ea typeface="+mn-ea"/>
                <a:cs typeface="+mn-cs"/>
              </a:rPr>
              <a:t>450 ft. long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98602" y="-1"/>
            <a:ext cx="9151981" cy="68639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792480" y="-17934"/>
            <a:ext cx="11399520" cy="6890040"/>
          </a:xfrm>
          <a:prstGeom prst="rect">
            <a:avLst/>
          </a:prstGeom>
          <a:noFill/>
          <a:ln w="9525">
            <a:noFill/>
            <a:miter lim="800000"/>
            <a:headEnd/>
            <a:tailEnd/>
          </a:ln>
        </p:spPr>
      </p:pic>
      <p:sp>
        <p:nvSpPr>
          <p:cNvPr id="4" name="Right Triangle 3"/>
          <p:cNvSpPr/>
          <p:nvPr/>
        </p:nvSpPr>
        <p:spPr>
          <a:xfrm rot="10630233">
            <a:off x="88941" y="-785456"/>
            <a:ext cx="12109835" cy="233578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52004" y="-102331"/>
            <a:ext cx="1195741"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7"/>
          <p:cNvSpPr/>
          <p:nvPr/>
        </p:nvSpPr>
        <p:spPr>
          <a:xfrm>
            <a:off x="1184367" y="-49121"/>
            <a:ext cx="1692628" cy="557822"/>
          </a:xfrm>
          <a:custGeom>
            <a:avLst/>
            <a:gdLst>
              <a:gd name="connsiteX0" fmla="*/ 41564 w 1454727"/>
              <a:gd name="connsiteY0" fmla="*/ 110836 h 346364"/>
              <a:gd name="connsiteX1" fmla="*/ 180109 w 1454727"/>
              <a:gd name="connsiteY1" fmla="*/ 110836 h 346364"/>
              <a:gd name="connsiteX2" fmla="*/ 263236 w 1454727"/>
              <a:gd name="connsiteY2" fmla="*/ 166255 h 346364"/>
              <a:gd name="connsiteX3" fmla="*/ 304800 w 1454727"/>
              <a:gd name="connsiteY3" fmla="*/ 249382 h 346364"/>
              <a:gd name="connsiteX4" fmla="*/ 554182 w 1454727"/>
              <a:gd name="connsiteY4" fmla="*/ 318655 h 346364"/>
              <a:gd name="connsiteX5" fmla="*/ 748145 w 1454727"/>
              <a:gd name="connsiteY5" fmla="*/ 346364 h 346364"/>
              <a:gd name="connsiteX6" fmla="*/ 1108364 w 1454727"/>
              <a:gd name="connsiteY6" fmla="*/ 83127 h 346364"/>
              <a:gd name="connsiteX7" fmla="*/ 1454727 w 1454727"/>
              <a:gd name="connsiteY7" fmla="*/ 0 h 346364"/>
              <a:gd name="connsiteX8" fmla="*/ 0 w 1454727"/>
              <a:gd name="connsiteY8" fmla="*/ 0 h 346364"/>
              <a:gd name="connsiteX9" fmla="*/ 41564 w 1454727"/>
              <a:gd name="connsiteY9" fmla="*/ 110836 h 34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4727" h="346364">
                <a:moveTo>
                  <a:pt x="41564" y="110836"/>
                </a:moveTo>
                <a:lnTo>
                  <a:pt x="180109" y="110836"/>
                </a:lnTo>
                <a:lnTo>
                  <a:pt x="263236" y="166255"/>
                </a:lnTo>
                <a:lnTo>
                  <a:pt x="304800" y="249382"/>
                </a:lnTo>
                <a:lnTo>
                  <a:pt x="554182" y="318655"/>
                </a:lnTo>
                <a:lnTo>
                  <a:pt x="748145" y="346364"/>
                </a:lnTo>
                <a:lnTo>
                  <a:pt x="1108364" y="83127"/>
                </a:lnTo>
                <a:lnTo>
                  <a:pt x="1454727" y="0"/>
                </a:lnTo>
                <a:lnTo>
                  <a:pt x="0" y="0"/>
                </a:lnTo>
                <a:lnTo>
                  <a:pt x="41564" y="1108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9259BE2F-3982-481A-BC0A-C0722846EF75}"/>
              </a:ext>
            </a:extLst>
          </p:cNvPr>
          <p:cNvSpPr/>
          <p:nvPr/>
        </p:nvSpPr>
        <p:spPr>
          <a:xfrm>
            <a:off x="0" y="3553097"/>
            <a:ext cx="12192000" cy="33049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2004B0-B504-4100-A88B-515FFF13BE48}"/>
              </a:ext>
            </a:extLst>
          </p:cNvPr>
          <p:cNvPicPr>
            <a:picLocks noChangeAspect="1"/>
          </p:cNvPicPr>
          <p:nvPr/>
        </p:nvPicPr>
        <p:blipFill rotWithShape="1">
          <a:blip r:embed="rId2"/>
          <a:srcRect t="8519" r="58333" b="26667"/>
          <a:stretch/>
        </p:blipFill>
        <p:spPr>
          <a:xfrm>
            <a:off x="-104503" y="-3"/>
            <a:ext cx="12296501" cy="6148253"/>
          </a:xfrm>
          <a:prstGeom prst="rect">
            <a:avLst/>
          </a:prstGeom>
        </p:spPr>
      </p:pic>
    </p:spTree>
    <p:extLst>
      <p:ext uri="{BB962C8B-B14F-4D97-AF65-F5344CB8AC3E}">
        <p14:creationId xmlns:p14="http://schemas.microsoft.com/office/powerpoint/2010/main" val="104095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1EEA2BE-6A7E-4170-8E38-F72C6A9308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33" t="15926" b="27778"/>
          <a:stretch/>
        </p:blipFill>
        <p:spPr bwMode="auto">
          <a:xfrm>
            <a:off x="1491916" y="0"/>
            <a:ext cx="9176084" cy="3352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F470D9-4F2A-46D5-BA45-9C2B788A28BA}"/>
              </a:ext>
            </a:extLst>
          </p:cNvPr>
          <p:cNvPicPr>
            <a:picLocks noChangeAspect="1"/>
          </p:cNvPicPr>
          <p:nvPr/>
        </p:nvPicPr>
        <p:blipFill rotWithShape="1">
          <a:blip r:embed="rId3">
            <a:alphaModFix amt="57000"/>
          </a:blip>
          <a:srcRect t="10578" r="57500" b="36026"/>
          <a:stretch/>
        </p:blipFill>
        <p:spPr>
          <a:xfrm>
            <a:off x="2362201" y="0"/>
            <a:ext cx="8302337" cy="3352800"/>
          </a:xfrm>
          <a:prstGeom prst="rect">
            <a:avLst/>
          </a:prstGeom>
        </p:spPr>
      </p:pic>
      <p:sp>
        <p:nvSpPr>
          <p:cNvPr id="6" name="TextBox 5">
            <a:extLst>
              <a:ext uri="{FF2B5EF4-FFF2-40B4-BE49-F238E27FC236}">
                <a16:creationId xmlns:a16="http://schemas.microsoft.com/office/drawing/2014/main" id="{29F82180-0CB3-4F30-BF96-8BE945141DC4}"/>
              </a:ext>
            </a:extLst>
          </p:cNvPr>
          <p:cNvSpPr txBox="1"/>
          <p:nvPr/>
        </p:nvSpPr>
        <p:spPr>
          <a:xfrm>
            <a:off x="5486400" y="2810429"/>
            <a:ext cx="1905000" cy="538609"/>
          </a:xfrm>
          <a:prstGeom prst="rect">
            <a:avLst/>
          </a:prstGeom>
          <a:solidFill>
            <a:schemeClr val="bg1"/>
          </a:solidFill>
          <a:ln>
            <a:solidFill>
              <a:schemeClr val="bg1"/>
            </a:solidFill>
          </a:ln>
        </p:spPr>
        <p:txBody>
          <a:bodyPr wrap="square" t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510 feet</a:t>
            </a:r>
          </a:p>
        </p:txBody>
      </p:sp>
      <p:sp>
        <p:nvSpPr>
          <p:cNvPr id="7" name="Right Bracket 6">
            <a:extLst>
              <a:ext uri="{FF2B5EF4-FFF2-40B4-BE49-F238E27FC236}">
                <a16:creationId xmlns:a16="http://schemas.microsoft.com/office/drawing/2014/main" id="{B3993B3B-E6A6-4F08-8D1C-8632FB7DE988}"/>
              </a:ext>
            </a:extLst>
          </p:cNvPr>
          <p:cNvSpPr/>
          <p:nvPr/>
        </p:nvSpPr>
        <p:spPr>
          <a:xfrm rot="5400000">
            <a:off x="6286500" y="-876300"/>
            <a:ext cx="533400" cy="6858000"/>
          </a:xfrm>
          <a:prstGeom prst="rightBracket">
            <a:avLst/>
          </a:prstGeom>
          <a:noFill/>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A572F171-2C10-454E-A5FC-E09531C077F9}"/>
              </a:ext>
            </a:extLst>
          </p:cNvPr>
          <p:cNvPicPr>
            <a:picLocks noChangeAspect="1"/>
          </p:cNvPicPr>
          <p:nvPr/>
        </p:nvPicPr>
        <p:blipFill rotWithShape="1">
          <a:blip r:embed="rId4"/>
          <a:srcRect l="9167" t="5185" r="66667" b="30000"/>
          <a:stretch/>
        </p:blipFill>
        <p:spPr>
          <a:xfrm>
            <a:off x="4264152" y="3581400"/>
            <a:ext cx="4270248" cy="3048000"/>
          </a:xfrm>
          <a:prstGeom prst="rect">
            <a:avLst/>
          </a:prstGeom>
        </p:spPr>
      </p:pic>
      <p:sp>
        <p:nvSpPr>
          <p:cNvPr id="11" name="TextBox 10">
            <a:extLst>
              <a:ext uri="{FF2B5EF4-FFF2-40B4-BE49-F238E27FC236}">
                <a16:creationId xmlns:a16="http://schemas.microsoft.com/office/drawing/2014/main" id="{73D494C4-18A2-4DCB-83C5-9073AFBE8A74}"/>
              </a:ext>
            </a:extLst>
          </p:cNvPr>
          <p:cNvSpPr txBox="1"/>
          <p:nvPr/>
        </p:nvSpPr>
        <p:spPr>
          <a:xfrm>
            <a:off x="5410200" y="6386364"/>
            <a:ext cx="1905000" cy="538609"/>
          </a:xfrm>
          <a:prstGeom prst="rect">
            <a:avLst/>
          </a:prstGeom>
          <a:solidFill>
            <a:schemeClr val="bg1"/>
          </a:solidFill>
          <a:ln>
            <a:solidFill>
              <a:schemeClr val="bg1"/>
            </a:solidFill>
          </a:ln>
        </p:spPr>
        <p:txBody>
          <a:bodyPr wrap="square" t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84 feet</a:t>
            </a:r>
          </a:p>
        </p:txBody>
      </p:sp>
      <p:sp>
        <p:nvSpPr>
          <p:cNvPr id="12" name="Right Bracket 11">
            <a:extLst>
              <a:ext uri="{FF2B5EF4-FFF2-40B4-BE49-F238E27FC236}">
                <a16:creationId xmlns:a16="http://schemas.microsoft.com/office/drawing/2014/main" id="{B4BB2228-0598-4AB8-8169-FA155B50A11E}"/>
              </a:ext>
            </a:extLst>
          </p:cNvPr>
          <p:cNvSpPr/>
          <p:nvPr/>
        </p:nvSpPr>
        <p:spPr>
          <a:xfrm rot="5400000">
            <a:off x="6329104" y="4680276"/>
            <a:ext cx="216547" cy="3200400"/>
          </a:xfrm>
          <a:prstGeom prst="rightBracket">
            <a:avLst/>
          </a:prstGeom>
          <a:noFill/>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ight Bracket 12">
            <a:extLst>
              <a:ext uri="{FF2B5EF4-FFF2-40B4-BE49-F238E27FC236}">
                <a16:creationId xmlns:a16="http://schemas.microsoft.com/office/drawing/2014/main" id="{19318825-153C-4BEE-9B5B-221F45670FE7}"/>
              </a:ext>
            </a:extLst>
          </p:cNvPr>
          <p:cNvSpPr/>
          <p:nvPr/>
        </p:nvSpPr>
        <p:spPr>
          <a:xfrm>
            <a:off x="8037577" y="3733800"/>
            <a:ext cx="219732" cy="2556086"/>
          </a:xfrm>
          <a:prstGeom prst="rightBracket">
            <a:avLst/>
          </a:prstGeom>
          <a:noFill/>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2DD960C-5C39-4D88-90DD-6EC18FF63FC9}"/>
              </a:ext>
            </a:extLst>
          </p:cNvPr>
          <p:cNvSpPr txBox="1"/>
          <p:nvPr/>
        </p:nvSpPr>
        <p:spPr>
          <a:xfrm>
            <a:off x="8266431" y="4648201"/>
            <a:ext cx="1431255" cy="538609"/>
          </a:xfrm>
          <a:prstGeom prst="rect">
            <a:avLst/>
          </a:prstGeom>
          <a:solidFill>
            <a:schemeClr val="bg1"/>
          </a:solidFill>
          <a:ln>
            <a:solidFill>
              <a:schemeClr val="bg1"/>
            </a:solidFill>
          </a:ln>
        </p:spPr>
        <p:txBody>
          <a:bodyPr wrap="square" t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51 feet</a:t>
            </a:r>
          </a:p>
        </p:txBody>
      </p:sp>
      <p:sp>
        <p:nvSpPr>
          <p:cNvPr id="15" name="TextBox 14">
            <a:extLst>
              <a:ext uri="{FF2B5EF4-FFF2-40B4-BE49-F238E27FC236}">
                <a16:creationId xmlns:a16="http://schemas.microsoft.com/office/drawing/2014/main" id="{11730523-CCB3-41C6-AE3B-2B3EF16452AC}"/>
              </a:ext>
            </a:extLst>
          </p:cNvPr>
          <p:cNvSpPr txBox="1"/>
          <p:nvPr/>
        </p:nvSpPr>
        <p:spPr>
          <a:xfrm>
            <a:off x="1524001" y="3962400"/>
            <a:ext cx="2463060" cy="477054"/>
          </a:xfrm>
          <a:prstGeom prst="rect">
            <a:avLst/>
          </a:prstGeom>
          <a:noFill/>
          <a:ln>
            <a:solidFill>
              <a:schemeClr val="bg1"/>
            </a:solidFill>
          </a:ln>
        </p:spPr>
        <p:txBody>
          <a:bodyPr wrap="square" t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a:ea typeface="+mn-ea"/>
                <a:cs typeface="+mn-cs"/>
              </a:rPr>
              <a:t>1 cubit = 20.4”</a:t>
            </a:r>
          </a:p>
        </p:txBody>
      </p:sp>
    </p:spTree>
    <p:extLst>
      <p:ext uri="{BB962C8B-B14F-4D97-AF65-F5344CB8AC3E}">
        <p14:creationId xmlns:p14="http://schemas.microsoft.com/office/powerpoint/2010/main" val="273286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6" presetClass="entr" presetSubtype="37"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Horizontal)">
                                      <p:cBhvr>
                                        <p:cTn id="28" dur="500"/>
                                        <p:tgtEl>
                                          <p:spTgt spid="13"/>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out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out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501" y="505100"/>
            <a:ext cx="10846527" cy="4525963"/>
          </a:xfrm>
        </p:spPr>
        <p:txBody>
          <a:bodyPr>
            <a:noAutofit/>
          </a:bodyPr>
          <a:lstStyle/>
          <a:p>
            <a:pPr>
              <a:buNone/>
            </a:pPr>
            <a:r>
              <a:rPr lang="en-US" sz="2800" b="1" u="sng" dirty="0"/>
              <a:t>What Noah didn’t have…</a:t>
            </a:r>
          </a:p>
          <a:p>
            <a:r>
              <a:rPr lang="en-US" sz="2800" dirty="0"/>
              <a:t>power tools</a:t>
            </a:r>
          </a:p>
          <a:p>
            <a:r>
              <a:rPr lang="en-US" sz="2800" dirty="0"/>
              <a:t>Lowe’s</a:t>
            </a:r>
          </a:p>
          <a:p>
            <a:endParaRPr lang="en-US" sz="2400" dirty="0"/>
          </a:p>
          <a:p>
            <a:pPr>
              <a:buNone/>
            </a:pPr>
            <a:r>
              <a:rPr lang="en-US" sz="2800" b="1" u="sng" dirty="0"/>
              <a:t>What Noah had to have…</a:t>
            </a:r>
          </a:p>
          <a:p>
            <a:r>
              <a:rPr lang="en-US" sz="2800" dirty="0"/>
              <a:t>Trees (Gopher Wood)</a:t>
            </a:r>
          </a:p>
          <a:p>
            <a:r>
              <a:rPr lang="en-US" sz="2800" dirty="0"/>
              <a:t>The ability to move the trees/lumber</a:t>
            </a:r>
          </a:p>
          <a:p>
            <a:r>
              <a:rPr lang="en-US" sz="2800" dirty="0"/>
              <a:t>Time</a:t>
            </a:r>
          </a:p>
          <a:p>
            <a:r>
              <a:rPr lang="en-US" sz="2800" i="1" dirty="0">
                <a:effectLst>
                  <a:outerShdw blurRad="38100" dist="38100" dir="2700000" algn="tl">
                    <a:srgbClr val="000000">
                      <a:alpha val="43137"/>
                    </a:srgbClr>
                  </a:outerShdw>
                </a:effectLst>
              </a:rPr>
              <a:t>Perseverance</a:t>
            </a:r>
          </a:p>
          <a:p>
            <a:pPr lvl="1"/>
            <a:r>
              <a:rPr lang="en-US" dirty="0"/>
              <a:t>Through sickness?</a:t>
            </a:r>
          </a:p>
          <a:p>
            <a:pPr lvl="1"/>
            <a:r>
              <a:rPr lang="en-US" dirty="0"/>
              <a:t>Through lumber shortages?</a:t>
            </a:r>
          </a:p>
          <a:p>
            <a:pPr lvl="1"/>
            <a:r>
              <a:rPr lang="en-US" dirty="0"/>
              <a:t>Did he make mistakes, have to tear something out and start over?</a:t>
            </a:r>
          </a:p>
          <a:p>
            <a:endParaRPr lang="en-US" sz="2400" i="1" dirty="0">
              <a:effectLst>
                <a:outerShdw blurRad="38100" dist="38100" dir="2700000" algn="tl">
                  <a:srgbClr val="000000">
                    <a:alpha val="43137"/>
                  </a:srgbClr>
                </a:outerShdw>
              </a:effectLst>
            </a:endParaRPr>
          </a:p>
        </p:txBody>
      </p:sp>
      <p:sp>
        <p:nvSpPr>
          <p:cNvPr id="5" name="Rectangle 4"/>
          <p:cNvSpPr/>
          <p:nvPr/>
        </p:nvSpPr>
        <p:spPr>
          <a:xfrm>
            <a:off x="4930252" y="-51375"/>
            <a:ext cx="23849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solidFill>
                    <a:prstClr val="black"/>
                  </a:solidFill>
                </a:ln>
                <a:solidFill>
                  <a:srgbClr val="FF0000"/>
                </a:solidFill>
                <a:effectLst>
                  <a:outerShdw blurRad="38100" dist="38100" dir="2700000" algn="tl">
                    <a:srgbClr val="000000">
                      <a:alpha val="43137"/>
                    </a:srgbClr>
                  </a:outerShdw>
                </a:effectLst>
                <a:uLnTx/>
                <a:uFillTx/>
                <a:latin typeface="Calibri"/>
                <a:ea typeface="+mn-ea"/>
                <a:cs typeface="+mn-cs"/>
              </a:rPr>
              <a:t>Perseverance</a:t>
            </a:r>
          </a:p>
        </p:txBody>
      </p:sp>
      <p:sp>
        <p:nvSpPr>
          <p:cNvPr id="6" name="TextBox 5"/>
          <p:cNvSpPr txBox="1"/>
          <p:nvPr/>
        </p:nvSpPr>
        <p:spPr>
          <a:xfrm>
            <a:off x="2357844" y="3990749"/>
            <a:ext cx="5300472" cy="2246769"/>
          </a:xfrm>
          <a:prstGeom prst="rect">
            <a:avLst/>
          </a:prstGeom>
          <a:solidFill>
            <a:schemeClr val="bg1"/>
          </a:solidFill>
          <a:ln w="31750" cap="rnd">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a:ea typeface="+mn-ea"/>
                <a:cs typeface="+mn-cs"/>
              </a:rPr>
              <a:t>Genesis 6:3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So the Lord said, “My spirit will not remain in</a:t>
            </a:r>
            <a:r>
              <a:rPr kumimoji="0" lang="en-US" sz="2800" b="0" i="0" u="none" strike="noStrike" kern="1200" cap="none" spc="0" normalizeH="0" baseline="3000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humankind indefinitely,</a:t>
            </a:r>
            <a:r>
              <a:rPr kumimoji="0" lang="en-US" sz="2800" b="0" i="0" u="none" strike="noStrike" kern="1200" cap="none" spc="0" normalizeH="0" baseline="3000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since</a:t>
            </a:r>
            <a:r>
              <a:rPr kumimoji="0" lang="en-US" sz="2800" b="0" i="0" u="none" strike="noStrike" kern="1200" cap="none" spc="0" normalizeH="0" baseline="3000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they</a:t>
            </a:r>
            <a:r>
              <a:rPr kumimoji="0" lang="en-US" sz="2800" b="0" i="0" u="none" strike="noStrike" kern="1200" cap="none" spc="0" normalizeH="0" baseline="3000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are mortal.</a:t>
            </a:r>
            <a:r>
              <a:rPr kumimoji="0" lang="en-US" sz="2800" b="0" i="0" u="none" strike="noStrike" kern="1200" cap="none" spc="0" normalizeH="0" baseline="3000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They</a:t>
            </a:r>
            <a:r>
              <a:rPr kumimoji="0" lang="en-US" sz="2800" b="0" i="0" u="none" strike="noStrike" kern="1200" cap="none" spc="0" normalizeH="0" baseline="3000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 will remain for 120 more years.”</a:t>
            </a:r>
          </a:p>
        </p:txBody>
      </p:sp>
      <p:sp>
        <p:nvSpPr>
          <p:cNvPr id="7" name="Rectangle 6"/>
          <p:cNvSpPr/>
          <p:nvPr/>
        </p:nvSpPr>
        <p:spPr>
          <a:xfrm>
            <a:off x="7191690" y="679638"/>
            <a:ext cx="3110980" cy="138499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solidFill>
                    <a:prstClr val="black"/>
                  </a:solidFill>
                </a:ln>
                <a:solidFill>
                  <a:srgbClr val="FF0000"/>
                </a:solidFill>
                <a:effectLst>
                  <a:outerShdw blurRad="38100" dist="38100" dir="2700000" algn="tl">
                    <a:srgbClr val="000000">
                      <a:alpha val="43137"/>
                    </a:srgbClr>
                  </a:outerShdw>
                </a:effectLst>
                <a:uLnTx/>
                <a:uFillTx/>
                <a:latin typeface="Calibri"/>
                <a:ea typeface="+mn-ea"/>
                <a:cs typeface="+mn-cs"/>
              </a:rPr>
              <a:t>	Endurance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solidFill>
                    <a:prstClr val="black"/>
                  </a:solidFill>
                </a:ln>
                <a:solidFill>
                  <a:srgbClr val="FF0000"/>
                </a:solidFill>
                <a:effectLst>
                  <a:outerShdw blurRad="38100" dist="38100" dir="2700000" algn="tl">
                    <a:srgbClr val="000000">
                      <a:alpha val="43137"/>
                    </a:srgbClr>
                  </a:outerShdw>
                </a:effectLst>
                <a:uLnTx/>
                <a:uFillTx/>
                <a:latin typeface="Calibri"/>
                <a:ea typeface="+mn-ea"/>
                <a:cs typeface="+mn-cs"/>
              </a:rPr>
              <a:t>	Steadfastness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solidFill>
                    <a:prstClr val="black"/>
                  </a:solidFill>
                </a:ln>
                <a:solidFill>
                  <a:srgbClr val="FF0000"/>
                </a:solidFill>
                <a:effectLst>
                  <a:outerShdw blurRad="38100" dist="38100" dir="2700000" algn="tl">
                    <a:srgbClr val="000000">
                      <a:alpha val="43137"/>
                    </a:srgbClr>
                  </a:outerShdw>
                </a:effectLst>
                <a:uLnTx/>
                <a:uFillTx/>
                <a:latin typeface="Calibri"/>
                <a:ea typeface="+mn-ea"/>
                <a:cs typeface="+mn-cs"/>
              </a:rPr>
              <a:t>KJV, ASV:	“</a:t>
            </a:r>
            <a:r>
              <a:rPr kumimoji="0" lang="en-US" sz="2800" b="0" i="1" u="none" strike="noStrike" kern="1200" cap="none" spc="0" normalizeH="0" baseline="0" noProof="0" dirty="0">
                <a:ln>
                  <a:solidFill>
                    <a:prstClr val="black"/>
                  </a:solidFill>
                </a:ln>
                <a:solidFill>
                  <a:srgbClr val="FF0000"/>
                </a:solidFill>
                <a:effectLst>
                  <a:outerShdw blurRad="38100" dist="38100" dir="2700000" algn="tl">
                    <a:srgbClr val="000000">
                      <a:alpha val="43137"/>
                    </a:srgbClr>
                  </a:outerShdw>
                </a:effectLst>
                <a:uLnTx/>
                <a:uFillTx/>
                <a:latin typeface="Calibri"/>
                <a:ea typeface="+mn-ea"/>
                <a:cs typeface="+mn-cs"/>
              </a:rPr>
              <a:t>Patience”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p:bldP spid="6" grpId="0" animBg="1"/>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350838"/>
            <a:ext cx="9485811" cy="5821363"/>
          </a:xfrm>
        </p:spPr>
        <p:txBody>
          <a:bodyPr>
            <a:noAutofit/>
          </a:bodyPr>
          <a:lstStyle/>
          <a:p>
            <a:pPr>
              <a:buNone/>
            </a:pPr>
            <a:r>
              <a:rPr lang="en-US" sz="2800" b="1" u="sng" dirty="0"/>
              <a:t>Especially in Difficulty</a:t>
            </a:r>
          </a:p>
          <a:p>
            <a:pPr>
              <a:buNone/>
            </a:pPr>
            <a:r>
              <a:rPr lang="en-US" sz="2800" b="1" dirty="0"/>
              <a:t>(it’s not perseverance if there’s no difficulty)</a:t>
            </a:r>
          </a:p>
          <a:p>
            <a:r>
              <a:rPr lang="en-US" sz="2800" dirty="0"/>
              <a:t>Luke 21:19</a:t>
            </a:r>
          </a:p>
          <a:p>
            <a:r>
              <a:rPr lang="en-US" sz="2800" dirty="0"/>
              <a:t>Romans 12:12 “…persevering in tribulation…”</a:t>
            </a:r>
          </a:p>
          <a:p>
            <a:r>
              <a:rPr lang="en-US" sz="2800" dirty="0"/>
              <a:t>2 Corinthians 1:6 “in patient enduring of the same sufferings”</a:t>
            </a:r>
          </a:p>
          <a:p>
            <a:r>
              <a:rPr lang="en-US" sz="2800" dirty="0"/>
              <a:t>2 Thess. 1:4</a:t>
            </a:r>
          </a:p>
          <a:p>
            <a:r>
              <a:rPr lang="en-US" sz="2800" dirty="0"/>
              <a:t>James 5:11 “You heard about the perseverance of Job”</a:t>
            </a:r>
            <a:endParaRPr lang="en-US" sz="1600" dirty="0"/>
          </a:p>
          <a:p>
            <a:pPr>
              <a:buNone/>
            </a:pPr>
            <a:endParaRPr lang="en-US" sz="1600" b="1" u="sng" dirty="0"/>
          </a:p>
          <a:p>
            <a:pPr>
              <a:buNone/>
            </a:pPr>
            <a:r>
              <a:rPr lang="en-US" sz="2800" b="1" u="sng" dirty="0"/>
              <a:t>Illustrated by Athletic Perseverance</a:t>
            </a:r>
          </a:p>
          <a:p>
            <a:r>
              <a:rPr lang="en-US" sz="2800" dirty="0"/>
              <a:t>Heb. 12:1</a:t>
            </a:r>
            <a:endParaRPr lang="en-US" sz="1600" dirty="0"/>
          </a:p>
          <a:p>
            <a:pPr>
              <a:buNone/>
            </a:pPr>
            <a:endParaRPr lang="en-US" sz="1600" b="1" u="sng" dirty="0"/>
          </a:p>
        </p:txBody>
      </p:sp>
      <p:sp>
        <p:nvSpPr>
          <p:cNvPr id="7" name="TextBox 6"/>
          <p:cNvSpPr txBox="1"/>
          <p:nvPr/>
        </p:nvSpPr>
        <p:spPr>
          <a:xfrm>
            <a:off x="3352800" y="1828800"/>
            <a:ext cx="7315200" cy="2677656"/>
          </a:xfrm>
          <a:prstGeom prst="rect">
            <a:avLst/>
          </a:prstGeom>
          <a:solidFill>
            <a:schemeClr val="bg1"/>
          </a:solidFill>
          <a:ln w="31750" cap="rnd">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black"/>
                </a:solidFill>
                <a:effectLst/>
                <a:uLnTx/>
                <a:uFillTx/>
                <a:latin typeface="Calibri"/>
                <a:ea typeface="+mn-ea"/>
                <a:cs typeface="+mn-cs"/>
              </a:rPr>
              <a:t>16 </a:t>
            </a:r>
            <a:r>
              <a:rPr kumimoji="0" lang="en-US" sz="2800" b="0" i="0" u="none" strike="noStrike" kern="1200" cap="none" spc="0" normalizeH="0" baseline="0" noProof="0" dirty="0">
                <a:ln>
                  <a:noFill/>
                </a:ln>
                <a:solidFill>
                  <a:prstClr val="black"/>
                </a:solidFill>
                <a:effectLst/>
                <a:uLnTx/>
                <a:uFillTx/>
                <a:latin typeface="Calibri"/>
                <a:ea typeface="+mn-ea"/>
                <a:cs typeface="+mn-cs"/>
              </a:rPr>
              <a:t>But ye shall be delivered up even by parents, and brethren, and kinsfolk, and friends; and some of you shall they cause to be put to death. </a:t>
            </a:r>
            <a:r>
              <a:rPr kumimoji="0" lang="en-US" sz="2800" b="0" i="0" u="none" strike="noStrike" kern="1200" cap="none" spc="0" normalizeH="0" baseline="30000" noProof="0" dirty="0">
                <a:ln>
                  <a:noFill/>
                </a:ln>
                <a:solidFill>
                  <a:prstClr val="black"/>
                </a:solidFill>
                <a:effectLst/>
                <a:uLnTx/>
                <a:uFillTx/>
                <a:latin typeface="Calibri"/>
                <a:ea typeface="+mn-ea"/>
                <a:cs typeface="+mn-cs"/>
              </a:rPr>
              <a:t>17</a:t>
            </a:r>
            <a:r>
              <a:rPr kumimoji="0" lang="en-US" sz="2800" b="0" i="0" u="none" strike="noStrike" kern="1200" cap="none" spc="0" normalizeH="0" baseline="0" noProof="0" dirty="0">
                <a:ln>
                  <a:noFill/>
                </a:ln>
                <a:solidFill>
                  <a:prstClr val="black"/>
                </a:solidFill>
                <a:effectLst/>
                <a:uLnTx/>
                <a:uFillTx/>
                <a:latin typeface="Calibri"/>
                <a:ea typeface="+mn-ea"/>
                <a:cs typeface="+mn-cs"/>
              </a:rPr>
              <a:t> And ye shall be hated of all men for my name's sake.  </a:t>
            </a:r>
            <a:r>
              <a:rPr kumimoji="0" lang="en-US" sz="2800" b="0" i="0" u="none" strike="noStrike" kern="1200" cap="none" spc="0" normalizeH="0" baseline="30000" noProof="0" dirty="0">
                <a:ln>
                  <a:noFill/>
                </a:ln>
                <a:solidFill>
                  <a:prstClr val="black"/>
                </a:solidFill>
                <a:effectLst/>
                <a:uLnTx/>
                <a:uFillTx/>
                <a:latin typeface="Calibri"/>
                <a:ea typeface="+mn-ea"/>
                <a:cs typeface="+mn-cs"/>
              </a:rPr>
              <a:t>18</a:t>
            </a:r>
            <a:r>
              <a:rPr kumimoji="0" lang="en-US" sz="2800" b="0" i="0" u="none" strike="noStrike" kern="1200" cap="none" spc="0" normalizeH="0" baseline="0" noProof="0" dirty="0">
                <a:ln>
                  <a:noFill/>
                </a:ln>
                <a:solidFill>
                  <a:prstClr val="black"/>
                </a:solidFill>
                <a:effectLst/>
                <a:uLnTx/>
                <a:uFillTx/>
                <a:latin typeface="Calibri"/>
                <a:ea typeface="+mn-ea"/>
                <a:cs typeface="+mn-cs"/>
              </a:rPr>
              <a:t> And not a hair of your head shall perish.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30000" noProof="0" dirty="0">
                <a:ln>
                  <a:noFill/>
                </a:ln>
                <a:solidFill>
                  <a:prstClr val="black"/>
                </a:solidFill>
                <a:effectLst/>
                <a:uLnTx/>
                <a:uFillTx/>
                <a:latin typeface="Calibri"/>
                <a:ea typeface="+mn-ea"/>
                <a:cs typeface="+mn-cs"/>
              </a:rPr>
              <a:t>19</a:t>
            </a:r>
            <a:r>
              <a:rPr kumimoji="0" lang="en-US" sz="2800" b="0" i="0" u="none" strike="noStrike" kern="1200" cap="none" spc="0" normalizeH="0" baseline="0" noProof="0" dirty="0">
                <a:ln>
                  <a:noFill/>
                </a:ln>
                <a:solidFill>
                  <a:prstClr val="black"/>
                </a:solidFill>
                <a:effectLst/>
                <a:uLnTx/>
                <a:uFillTx/>
                <a:latin typeface="Calibri"/>
                <a:ea typeface="+mn-ea"/>
                <a:cs typeface="+mn-cs"/>
              </a:rPr>
              <a:t> In your     patience       ye  shall win your souls.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4876800" y="3962638"/>
            <a:ext cx="2114874" cy="523220"/>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perseverance</a:t>
            </a:r>
          </a:p>
        </p:txBody>
      </p:sp>
      <p:sp>
        <p:nvSpPr>
          <p:cNvPr id="10" name="TextBox 9"/>
          <p:cNvSpPr txBox="1"/>
          <p:nvPr/>
        </p:nvSpPr>
        <p:spPr>
          <a:xfrm>
            <a:off x="2917366" y="2945672"/>
            <a:ext cx="5867400" cy="2246769"/>
          </a:xfrm>
          <a:prstGeom prst="rect">
            <a:avLst/>
          </a:prstGeom>
          <a:solidFill>
            <a:schemeClr val="bg1"/>
          </a:solidFill>
          <a:ln w="31750" cap="rnd">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(NAS) therefore, we ourselves speak proudly of you among the churches of God for your </a:t>
            </a:r>
            <a:r>
              <a:rPr kumimoji="0" lang="en-US" sz="28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perseverance </a:t>
            </a:r>
            <a:r>
              <a:rPr kumimoji="0" lang="en-US" sz="2800" b="0" i="0" u="none" strike="noStrike" kern="1200" cap="none" spc="0" normalizeH="0" baseline="0" noProof="0" dirty="0">
                <a:ln>
                  <a:noFill/>
                </a:ln>
                <a:solidFill>
                  <a:prstClr val="black"/>
                </a:solidFill>
                <a:effectLst/>
                <a:uLnTx/>
                <a:uFillTx/>
                <a:latin typeface="Calibri"/>
                <a:ea typeface="+mn-ea"/>
                <a:cs typeface="+mn-cs"/>
              </a:rPr>
              <a:t>and faith in the midst of all your persecutions and afflictions which you endure. </a:t>
            </a:r>
          </a:p>
        </p:txBody>
      </p:sp>
      <p:sp>
        <p:nvSpPr>
          <p:cNvPr id="11" name="Rectangle 10">
            <a:extLst>
              <a:ext uri="{FF2B5EF4-FFF2-40B4-BE49-F238E27FC236}">
                <a16:creationId xmlns:a16="http://schemas.microsoft.com/office/drawing/2014/main" id="{DE0668EA-CAC1-481F-A1D3-C3419E6FE6C1}"/>
              </a:ext>
            </a:extLst>
          </p:cNvPr>
          <p:cNvSpPr/>
          <p:nvPr/>
        </p:nvSpPr>
        <p:spPr>
          <a:xfrm>
            <a:off x="4930252" y="-51375"/>
            <a:ext cx="23849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solidFill>
                    <a:prstClr val="black"/>
                  </a:solidFill>
                </a:ln>
                <a:solidFill>
                  <a:srgbClr val="FF0000"/>
                </a:solidFill>
                <a:effectLst>
                  <a:outerShdw blurRad="38100" dist="38100" dir="2700000" algn="tl">
                    <a:srgbClr val="000000">
                      <a:alpha val="43137"/>
                    </a:srgbClr>
                  </a:outerShdw>
                </a:effectLst>
                <a:uLnTx/>
                <a:uFillTx/>
                <a:latin typeface="Calibri"/>
                <a:ea typeface="+mn-ea"/>
                <a:cs typeface="+mn-cs"/>
              </a:rPr>
              <a:t>Perseverance</a:t>
            </a:r>
          </a:p>
        </p:txBody>
      </p:sp>
      <p:sp>
        <p:nvSpPr>
          <p:cNvPr id="12" name="TextBox 11">
            <a:extLst>
              <a:ext uri="{FF2B5EF4-FFF2-40B4-BE49-F238E27FC236}">
                <a16:creationId xmlns:a16="http://schemas.microsoft.com/office/drawing/2014/main" id="{C144C3FF-16EA-42A3-AEF9-C3B72B4FF7D6}"/>
              </a:ext>
            </a:extLst>
          </p:cNvPr>
          <p:cNvSpPr txBox="1"/>
          <p:nvPr/>
        </p:nvSpPr>
        <p:spPr>
          <a:xfrm>
            <a:off x="3840411" y="1011344"/>
            <a:ext cx="8109927" cy="2246769"/>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Hebrews 12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Therefore, since we also have such a great cloud of witnesses surrounding us, let’s rid ourselves of every obstacle and the sin which so easily entangles us, and let’s run with endurance the race that is set before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7">
                                            <p:bg/>
                                          </p:spTgt>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0">
                                            <p:bg/>
                                          </p:spTgt>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0">
                                            <p:txEl>
                                              <p:pRg st="0" end="0"/>
                                            </p:txEl>
                                          </p:spTgt>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bldLvl="2" animBg="1"/>
      <p:bldP spid="7" grpId="1" uiExpand="1" build="allAtOnce" animBg="1"/>
      <p:bldP spid="9" grpId="0" animBg="1"/>
      <p:bldP spid="9" grpId="1" animBg="1"/>
      <p:bldP spid="10" grpId="0" uiExpand="1" build="p" bldLvl="2" animBg="1"/>
      <p:bldP spid="10" grpId="1" uiExpand="1" build="allAtOnce" animBg="1"/>
      <p:bldP spid="12"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921</Words>
  <Application>Microsoft Office PowerPoint</Application>
  <PresentationFormat>Widescreen</PresentationFormat>
  <Paragraphs>116</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Palatino Linotype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2022-04-24T16:16:22Z</dcterms:created>
  <dcterms:modified xsi:type="dcterms:W3CDTF">2022-04-24T16:17:03Z</dcterms:modified>
</cp:coreProperties>
</file>