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62" r:id="rId3"/>
    <p:sldId id="269" r:id="rId4"/>
    <p:sldId id="263" r:id="rId5"/>
    <p:sldId id="265" r:id="rId6"/>
    <p:sldId id="266" r:id="rId7"/>
    <p:sldId id="264" r:id="rId8"/>
    <p:sldId id="267" r:id="rId9"/>
    <p:sldId id="268" r:id="rId10"/>
    <p:sldId id="270" r:id="rId11"/>
    <p:sldId id="271" r:id="rId12"/>
    <p:sldId id="272" r:id="rId13"/>
    <p:sldId id="273" r:id="rId14"/>
    <p:sldId id="275" r:id="rId15"/>
    <p:sldId id="276" r:id="rId16"/>
    <p:sldId id="278" r:id="rId17"/>
    <p:sldId id="279" r:id="rId18"/>
    <p:sldId id="280" r:id="rId19"/>
    <p:sldId id="281" r:id="rId20"/>
    <p:sldId id="286" r:id="rId21"/>
    <p:sldId id="285" r:id="rId22"/>
    <p:sldId id="284" r:id="rId23"/>
    <p:sldId id="282" r:id="rId24"/>
    <p:sldId id="283" r:id="rId25"/>
    <p:sldId id="287" r:id="rId26"/>
    <p:sldId id="288" r:id="rId27"/>
    <p:sldId id="289" r:id="rId28"/>
    <p:sldId id="290" r:id="rId29"/>
    <p:sldId id="291" r:id="rId30"/>
    <p:sldId id="292" r:id="rId31"/>
    <p:sldId id="293" r:id="rId32"/>
    <p:sldId id="29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F50D76-7484-434C-A69C-5C75A189BB4D}" v="230" dt="2022-02-20T03:20:25.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5" d="100"/>
          <a:sy n="105" d="100"/>
        </p:scale>
        <p:origin x="13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A0E46-DD94-4467-A9C4-14F433BCED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8AFE8F-70B7-49EF-AC36-27E14CDB1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842906-F632-466C-B651-9381A3BB60CB}"/>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F5A1673F-BC74-45FF-B6A9-38A89A03D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3299C-38E2-4F43-9E81-59C55C047815}"/>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27750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703B-A875-4323-BF9E-6EC6906A33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BF9340-FB8A-4F1B-9B76-4F3F5AA42C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CF8B75-5345-4E86-943B-68962351EFDA}"/>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EB2ED0D8-643A-4C7C-80AF-3213AA8F87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4EEAB-8A9C-45F7-97CA-98257298D511}"/>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91985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8EC1E8-0F9E-47B8-896D-09E69295E0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C264A6-E71C-44B2-9704-AA7916C044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8F601B-7430-421E-B4CB-3B26999AACF5}"/>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7D16821C-DE2F-49FD-85C9-03EDA39CFD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2F0722-B348-4E46-A915-E4BC77BA6BF0}"/>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527262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8215-111A-4FD8-AF24-4AC59628E1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C3A5C-2B75-4126-96FC-E0EB0C8B3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B26159-EB8B-41D1-9F12-FF17FA6814D7}"/>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A92B960A-46A7-4A93-953E-E767C0914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074834-8EFD-461A-B8BD-91C4D9D13472}"/>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22001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FFBFA-B872-45CA-A7BB-2FD0121765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0D7A0C-9399-4827-9F2F-B6BFA347F2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789649-C000-4220-95DF-1109D9F7AB83}"/>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06833693-05A5-43E0-989C-3375842A91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8268CF-4C81-436B-99CC-A2B22AB6DE10}"/>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144127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13CC-2BD1-4D3C-8634-C61E2C2C7D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DBC468-0E5F-4D49-98D9-CFBF271260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8A9327-669C-4D09-90F3-10F98BABC7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2DF5C1-51DC-4838-8437-5916524DBA9F}"/>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6" name="Footer Placeholder 5">
            <a:extLst>
              <a:ext uri="{FF2B5EF4-FFF2-40B4-BE49-F238E27FC236}">
                <a16:creationId xmlns:a16="http://schemas.microsoft.com/office/drawing/2014/main" id="{4B09CF76-38E7-4A9F-9BBC-14883F6259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7AE76B-2BC6-4548-97E8-55CF17D47C44}"/>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262457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187CF-017D-494F-AF89-A346BEE9D0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A0C579-C1A9-4EB4-816E-735144B11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628998-673A-4E6B-91D9-799C95524A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8B79E3-BC5F-4CAC-A2E2-C59AA2984F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D4DF39-F417-408A-BC22-6827B0B417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E1BF90-5C75-4AAE-B49A-1A3DF3FE2C8C}"/>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8" name="Footer Placeholder 7">
            <a:extLst>
              <a:ext uri="{FF2B5EF4-FFF2-40B4-BE49-F238E27FC236}">
                <a16:creationId xmlns:a16="http://schemas.microsoft.com/office/drawing/2014/main" id="{0A5BDE8B-ACB3-4DAD-A913-3ABD7E6447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64A888-DF57-4BA5-BB29-043630B2BE93}"/>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14073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68C3-4302-451E-8552-26ACEAA46C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F2F955-6E70-4FE3-99CD-50FC2EB2E28E}"/>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4" name="Footer Placeholder 3">
            <a:extLst>
              <a:ext uri="{FF2B5EF4-FFF2-40B4-BE49-F238E27FC236}">
                <a16:creationId xmlns:a16="http://schemas.microsoft.com/office/drawing/2014/main" id="{CC185C0E-6FF7-4B3C-8C4A-55D0B8AF73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86F243-AC25-4857-B13E-6FFB78440C00}"/>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17167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8DD234-42D7-474B-B77B-8B7C926713C5}"/>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3" name="Footer Placeholder 2">
            <a:extLst>
              <a:ext uri="{FF2B5EF4-FFF2-40B4-BE49-F238E27FC236}">
                <a16:creationId xmlns:a16="http://schemas.microsoft.com/office/drawing/2014/main" id="{9AC7CCFE-9CC6-46A2-8ABF-7DE6CA366B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7E1133-68B4-4380-9EE5-F437E1557CCA}"/>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215392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3FA8-89F6-4C80-A8A7-4831FB4A7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42AAC2-75EC-466D-83CA-2C0C8C0A6E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1609C6-DEF1-4660-8BA8-CE84DDA0C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6BA542-8262-4265-98F0-2832D6FC1FCC}"/>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6" name="Footer Placeholder 5">
            <a:extLst>
              <a:ext uri="{FF2B5EF4-FFF2-40B4-BE49-F238E27FC236}">
                <a16:creationId xmlns:a16="http://schemas.microsoft.com/office/drawing/2014/main" id="{F31E377A-65C8-4AF1-A3AC-456EF1A90A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103B14-2B2F-426D-840B-AF987FC56ACC}"/>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305628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585E2-4A0F-4DD4-B2DD-1126C4484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2B5C15-39C6-49F6-89B9-C8C2BE78FF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0A9B48-7FEC-422C-B414-E53DE3DCB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2FDC53-255E-4F91-B733-750C59183300}"/>
              </a:ext>
            </a:extLst>
          </p:cNvPr>
          <p:cNvSpPr>
            <a:spLocks noGrp="1"/>
          </p:cNvSpPr>
          <p:nvPr>
            <p:ph type="dt" sz="half" idx="10"/>
          </p:nvPr>
        </p:nvSpPr>
        <p:spPr/>
        <p:txBody>
          <a:bodyPr/>
          <a:lstStyle/>
          <a:p>
            <a:fld id="{65E23134-6C3A-40AD-A3E6-DA1851E2C789}" type="datetimeFigureOut">
              <a:rPr lang="en-US" smtClean="0"/>
              <a:t>2/19/2022</a:t>
            </a:fld>
            <a:endParaRPr lang="en-US"/>
          </a:p>
        </p:txBody>
      </p:sp>
      <p:sp>
        <p:nvSpPr>
          <p:cNvPr id="6" name="Footer Placeholder 5">
            <a:extLst>
              <a:ext uri="{FF2B5EF4-FFF2-40B4-BE49-F238E27FC236}">
                <a16:creationId xmlns:a16="http://schemas.microsoft.com/office/drawing/2014/main" id="{B7393479-4093-44D9-9A6D-38EE55CAA1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F2E4A9-3929-4D01-9132-C6A8855DF947}"/>
              </a:ext>
            </a:extLst>
          </p:cNvPr>
          <p:cNvSpPr>
            <a:spLocks noGrp="1"/>
          </p:cNvSpPr>
          <p:nvPr>
            <p:ph type="sldNum" sz="quarter" idx="12"/>
          </p:nvPr>
        </p:nvSpPr>
        <p:spPr/>
        <p:txBody>
          <a:bodyPr/>
          <a:lstStyle/>
          <a:p>
            <a:fld id="{2CB12A58-26F1-464F-9ECF-DB9B1E894AE0}" type="slidenum">
              <a:rPr lang="en-US" smtClean="0"/>
              <a:t>‹#›</a:t>
            </a:fld>
            <a:endParaRPr lang="en-US"/>
          </a:p>
        </p:txBody>
      </p:sp>
    </p:spTree>
    <p:extLst>
      <p:ext uri="{BB962C8B-B14F-4D97-AF65-F5344CB8AC3E}">
        <p14:creationId xmlns:p14="http://schemas.microsoft.com/office/powerpoint/2010/main" val="212875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AD199D-FD51-495F-8495-F21FD2E297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36F435-BE34-4279-B558-6877240D97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6A5C7-AF5C-4A08-9FDE-E31517AC3D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23134-6C3A-40AD-A3E6-DA1851E2C789}" type="datetimeFigureOut">
              <a:rPr lang="en-US" smtClean="0"/>
              <a:t>2/19/2022</a:t>
            </a:fld>
            <a:endParaRPr lang="en-US"/>
          </a:p>
        </p:txBody>
      </p:sp>
      <p:sp>
        <p:nvSpPr>
          <p:cNvPr id="5" name="Footer Placeholder 4">
            <a:extLst>
              <a:ext uri="{FF2B5EF4-FFF2-40B4-BE49-F238E27FC236}">
                <a16:creationId xmlns:a16="http://schemas.microsoft.com/office/drawing/2014/main" id="{9B15484B-0A94-474B-A669-DEEE611D6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E0C057-A420-4FF9-BF40-E449A7C7B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12A58-26F1-464F-9ECF-DB9B1E894AE0}" type="slidenum">
              <a:rPr lang="en-US" smtClean="0"/>
              <a:t>‹#›</a:t>
            </a:fld>
            <a:endParaRPr lang="en-US"/>
          </a:p>
        </p:txBody>
      </p:sp>
    </p:spTree>
    <p:extLst>
      <p:ext uri="{BB962C8B-B14F-4D97-AF65-F5344CB8AC3E}">
        <p14:creationId xmlns:p14="http://schemas.microsoft.com/office/powerpoint/2010/main" val="116852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2585-F21A-40EA-8030-814BD429A961}"/>
              </a:ext>
            </a:extLst>
          </p:cNvPr>
          <p:cNvSpPr>
            <a:spLocks noGrp="1"/>
          </p:cNvSpPr>
          <p:nvPr>
            <p:ph type="ctrTitle"/>
          </p:nvPr>
        </p:nvSpPr>
        <p:spPr/>
        <p:txBody>
          <a:bodyPr>
            <a:normAutofit/>
          </a:bodyPr>
          <a:lstStyle/>
          <a:p>
            <a:r>
              <a:rPr lang="en-US" sz="8800" b="1" dirty="0"/>
              <a:t>A Beginning</a:t>
            </a:r>
          </a:p>
        </p:txBody>
      </p:sp>
    </p:spTree>
    <p:extLst>
      <p:ext uri="{BB962C8B-B14F-4D97-AF65-F5344CB8AC3E}">
        <p14:creationId xmlns:p14="http://schemas.microsoft.com/office/powerpoint/2010/main" val="377468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a:t>
            </a:r>
            <a:r>
              <a:rPr lang="en-US" sz="2600" dirty="0">
                <a:solidFill>
                  <a:srgbClr val="000000"/>
                </a:solidFill>
                <a:effectLst/>
                <a:latin typeface="Palatino Linotype" panose="02040502050505030304" pitchFamily="18" charset="0"/>
              </a:rPr>
              <a:t>died to sin</a:t>
            </a:r>
            <a:r>
              <a:rPr lang="en-US" sz="2600" b="0" dirty="0">
                <a:solidFill>
                  <a:srgbClr val="000000"/>
                </a:solidFill>
                <a:effectLst/>
                <a:latin typeface="Palatino Linotype" panose="02040502050505030304" pitchFamily="18" charset="0"/>
              </a:rPr>
              <a:t>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4" name="TextBox 3">
            <a:extLst>
              <a:ext uri="{FF2B5EF4-FFF2-40B4-BE49-F238E27FC236}">
                <a16:creationId xmlns:a16="http://schemas.microsoft.com/office/drawing/2014/main" id="{F4972CC1-42DF-4695-AC02-97459BBF7DA5}"/>
              </a:ext>
            </a:extLst>
          </p:cNvPr>
          <p:cNvSpPr txBox="1"/>
          <p:nvPr/>
        </p:nvSpPr>
        <p:spPr>
          <a:xfrm>
            <a:off x="3488267" y="-7033"/>
            <a:ext cx="4869044" cy="923330"/>
          </a:xfrm>
          <a:prstGeom prst="rect">
            <a:avLst/>
          </a:prstGeom>
          <a:solidFill>
            <a:schemeClr val="tx1"/>
          </a:solidFill>
        </p:spPr>
        <p:txBody>
          <a:bodyPr wrap="square" lIns="0" rIns="0">
            <a:spAutoFit/>
          </a:bodyPr>
          <a:lstStyle/>
          <a:p>
            <a:pPr algn="ctr"/>
            <a:r>
              <a:rPr lang="en-US" sz="5400" b="1" dirty="0">
                <a:solidFill>
                  <a:schemeClr val="bg1"/>
                </a:solidFill>
                <a:effectLst/>
                <a:latin typeface="Palatino Linotype" panose="02040502050505030304" pitchFamily="18" charset="0"/>
              </a:rPr>
              <a:t>A Beginning</a:t>
            </a:r>
            <a:endParaRPr lang="en-US" sz="5400" b="1" dirty="0">
              <a:solidFill>
                <a:schemeClr val="bg1"/>
              </a:solidFill>
            </a:endParaRPr>
          </a:p>
        </p:txBody>
      </p:sp>
    </p:spTree>
    <p:extLst>
      <p:ext uri="{BB962C8B-B14F-4D97-AF65-F5344CB8AC3E}">
        <p14:creationId xmlns:p14="http://schemas.microsoft.com/office/powerpoint/2010/main" val="414772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4">
                                            <p:bg/>
                                          </p:spTgt>
                                        </p:tgtEl>
                                      </p:cBhvr>
                                      <p:by x="150000" y="150000"/>
                                    </p:animScale>
                                  </p:childTnLst>
                                </p:cTn>
                              </p:par>
                              <p:par>
                                <p:cTn id="11" presetID="6" presetClass="emph" presetSubtype="0" fill="hold" grpId="1" nodeType="withEffect">
                                  <p:stCondLst>
                                    <p:cond delay="0"/>
                                  </p:stCondLst>
                                  <p:childTnLst>
                                    <p:animScale>
                                      <p:cBhvr>
                                        <p:cTn id="12" dur="5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4" grpId="1"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a:t>
            </a:r>
            <a:r>
              <a:rPr lang="en-US" sz="2600" dirty="0">
                <a:solidFill>
                  <a:srgbClr val="000000"/>
                </a:solidFill>
                <a:effectLst/>
                <a:latin typeface="Palatino Linotype" panose="02040502050505030304" pitchFamily="18" charset="0"/>
              </a:rPr>
              <a:t>died to sin</a:t>
            </a:r>
            <a:r>
              <a:rPr lang="en-US" sz="2600" b="0" dirty="0">
                <a:solidFill>
                  <a:srgbClr val="000000"/>
                </a:solidFill>
                <a:effectLst/>
                <a:latin typeface="Palatino Linotype" panose="02040502050505030304" pitchFamily="18" charset="0"/>
              </a:rPr>
              <a:t>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a:t>
            </a:r>
            <a:r>
              <a:rPr lang="en-US" sz="2000" b="0" dirty="0">
                <a:solidFill>
                  <a:srgbClr val="000000"/>
                </a:solidFill>
                <a:effectLst/>
                <a:latin typeface="Palatino Linotype" panose="02040502050505030304" pitchFamily="18" charset="0"/>
              </a:rPr>
              <a:t> </a:t>
            </a:r>
            <a:r>
              <a:rPr lang="en-US" sz="2600" b="0" dirty="0">
                <a:solidFill>
                  <a:srgbClr val="000000"/>
                </a:solidFill>
                <a:effectLst/>
                <a:latin typeface="Palatino Linotype" panose="02040502050505030304" pitchFamily="18" charset="0"/>
              </a:rPr>
              <a:t>too</a:t>
            </a:r>
            <a:r>
              <a:rPr lang="en-US" sz="1600" b="0" dirty="0">
                <a:solidFill>
                  <a:srgbClr val="000000"/>
                </a:solidFill>
                <a:effectLst/>
                <a:latin typeface="Palatino Linotype" panose="02040502050505030304" pitchFamily="18" charset="0"/>
              </a:rPr>
              <a:t> </a:t>
            </a:r>
            <a:r>
              <a:rPr lang="en-US" sz="2600" b="0" dirty="0">
                <a:solidFill>
                  <a:srgbClr val="000000"/>
                </a:solidFill>
                <a:effectLst/>
                <a:latin typeface="Palatino Linotype" panose="02040502050505030304" pitchFamily="18" charset="0"/>
              </a:rPr>
              <a:t>may</a:t>
            </a:r>
            <a:r>
              <a:rPr lang="en-US" sz="1600" b="0" dirty="0">
                <a:solidFill>
                  <a:srgbClr val="000000"/>
                </a:solidFill>
                <a:effectLst/>
                <a:latin typeface="Palatino Linotype" panose="02040502050505030304" pitchFamily="18" charset="0"/>
              </a:rPr>
              <a:t> </a:t>
            </a:r>
            <a:r>
              <a:rPr lang="en-US" sz="2600" b="1" dirty="0">
                <a:solidFill>
                  <a:srgbClr val="000000"/>
                </a:solidFill>
                <a:effectLst/>
                <a:latin typeface="Palatino Linotype" panose="02040502050505030304" pitchFamily="18" charset="0"/>
              </a:rPr>
              <a:t>walk in newness of life</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7" name="TextBox 6">
            <a:extLst>
              <a:ext uri="{FF2B5EF4-FFF2-40B4-BE49-F238E27FC236}">
                <a16:creationId xmlns:a16="http://schemas.microsoft.com/office/drawing/2014/main" id="{B1860EAF-6C46-470B-8106-28ADA53A30AD}"/>
              </a:ext>
            </a:extLst>
          </p:cNvPr>
          <p:cNvSpPr txBox="1"/>
          <p:nvPr/>
        </p:nvSpPr>
        <p:spPr>
          <a:xfrm>
            <a:off x="2297127" y="4572962"/>
            <a:ext cx="3613876" cy="492443"/>
          </a:xfrm>
          <a:prstGeom prst="rect">
            <a:avLst/>
          </a:prstGeom>
          <a:solidFill>
            <a:schemeClr val="bg1">
              <a:alpha val="85000"/>
            </a:schemeClr>
          </a:solidFill>
        </p:spPr>
        <p:txBody>
          <a:bodyPr wrap="square" lIns="0" rIns="0">
            <a:spAutoFit/>
          </a:bodyPr>
          <a:lstStyle/>
          <a:p>
            <a:pPr algn="ctr"/>
            <a:r>
              <a:rPr lang="en-US" sz="2600" b="1" dirty="0">
                <a:solidFill>
                  <a:srgbClr val="C00000"/>
                </a:solidFill>
                <a:effectLst/>
                <a:latin typeface="Palatino Linotype" panose="02040502050505030304" pitchFamily="18" charset="0"/>
              </a:rPr>
              <a:t>walk in newness of life</a:t>
            </a:r>
            <a:endParaRPr lang="en-US" sz="2600" b="1" dirty="0">
              <a:solidFill>
                <a:srgbClr val="C00000"/>
              </a:solidFill>
            </a:endParaRPr>
          </a:p>
        </p:txBody>
      </p:sp>
    </p:spTree>
    <p:extLst>
      <p:ext uri="{BB962C8B-B14F-4D97-AF65-F5344CB8AC3E}">
        <p14:creationId xmlns:p14="http://schemas.microsoft.com/office/powerpoint/2010/main" val="257271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7">
                                            <p:bg/>
                                          </p:spTgt>
                                        </p:tgtEl>
                                      </p:cBhvr>
                                      <p:by x="200000" y="200000"/>
                                    </p:animScale>
                                  </p:childTnLst>
                                </p:cTn>
                              </p:par>
                              <p:par>
                                <p:cTn id="11" presetID="6" presetClass="emph" presetSubtype="0" fill="hold" grpId="1" nodeType="withEffect">
                                  <p:stCondLst>
                                    <p:cond delay="0"/>
                                  </p:stCondLst>
                                  <p:childTnLst>
                                    <p:animScale>
                                      <p:cBhvr>
                                        <p:cTn id="12" dur="500" fill="hold"/>
                                        <p:tgtEl>
                                          <p:spTgt spid="7">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P spid="7" grpId="1"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a:t>
            </a:r>
            <a:r>
              <a:rPr lang="en-US" sz="2600" dirty="0">
                <a:solidFill>
                  <a:srgbClr val="000000"/>
                </a:solidFill>
                <a:effectLst/>
                <a:latin typeface="Palatino Linotype" panose="02040502050505030304" pitchFamily="18" charset="0"/>
              </a:rPr>
              <a:t>died to sin</a:t>
            </a:r>
            <a:r>
              <a:rPr lang="en-US" sz="2600" b="0" dirty="0">
                <a:solidFill>
                  <a:srgbClr val="000000"/>
                </a:solidFill>
                <a:effectLst/>
                <a:latin typeface="Palatino Linotype" panose="02040502050505030304" pitchFamily="18" charset="0"/>
              </a:rPr>
              <a:t>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a:t>
            </a:r>
            <a:r>
              <a:rPr lang="en-US" sz="2000" b="0" dirty="0">
                <a:solidFill>
                  <a:srgbClr val="000000"/>
                </a:solidFill>
                <a:effectLst/>
                <a:latin typeface="Palatino Linotype" panose="02040502050505030304" pitchFamily="18" charset="0"/>
              </a:rPr>
              <a:t> </a:t>
            </a:r>
            <a:r>
              <a:rPr lang="en-US" sz="2600" b="0" dirty="0">
                <a:solidFill>
                  <a:srgbClr val="000000"/>
                </a:solidFill>
                <a:effectLst/>
                <a:latin typeface="Palatino Linotype" panose="02040502050505030304" pitchFamily="18" charset="0"/>
              </a:rPr>
              <a:t>too</a:t>
            </a:r>
            <a:r>
              <a:rPr lang="en-US" sz="1600" b="0" dirty="0">
                <a:solidFill>
                  <a:srgbClr val="000000"/>
                </a:solidFill>
                <a:effectLst/>
                <a:latin typeface="Palatino Linotype" panose="02040502050505030304" pitchFamily="18" charset="0"/>
              </a:rPr>
              <a:t> </a:t>
            </a:r>
            <a:r>
              <a:rPr lang="en-US" sz="2600" b="0" dirty="0">
                <a:solidFill>
                  <a:srgbClr val="000000"/>
                </a:solidFill>
                <a:effectLst/>
                <a:latin typeface="Palatino Linotype" panose="02040502050505030304" pitchFamily="18" charset="0"/>
              </a:rPr>
              <a:t>may</a:t>
            </a:r>
            <a:r>
              <a:rPr lang="en-US" sz="1600" b="0" dirty="0">
                <a:solidFill>
                  <a:srgbClr val="000000"/>
                </a:solidFill>
                <a:effectLst/>
                <a:latin typeface="Palatino Linotype" panose="02040502050505030304" pitchFamily="18" charset="0"/>
              </a:rPr>
              <a:t> </a:t>
            </a:r>
            <a:r>
              <a:rPr lang="en-US" sz="2600" dirty="0">
                <a:solidFill>
                  <a:srgbClr val="000000"/>
                </a:solidFill>
                <a:effectLst/>
                <a:latin typeface="Palatino Linotype" panose="02040502050505030304" pitchFamily="18" charset="0"/>
              </a:rPr>
              <a:t>walk in newness of life</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t>
            </a:r>
            <a:r>
              <a:rPr lang="en-US" sz="2600" b="1" dirty="0">
                <a:solidFill>
                  <a:srgbClr val="000000"/>
                </a:solidFill>
                <a:effectLst/>
                <a:latin typeface="Palatino Linotype" panose="02040502050505030304" pitchFamily="18" charset="0"/>
              </a:rPr>
              <a:t>alive</a:t>
            </a:r>
            <a:r>
              <a:rPr lang="en-US" sz="2600" b="0" dirty="0">
                <a:solidFill>
                  <a:srgbClr val="000000"/>
                </a:solidFill>
                <a:effectLst/>
                <a:latin typeface="Palatino Linotype" panose="02040502050505030304" pitchFamily="18" charset="0"/>
              </a:rPr>
              <a:t> </a:t>
            </a:r>
            <a:r>
              <a:rPr lang="en-US" sz="2600" b="1" dirty="0">
                <a:solidFill>
                  <a:srgbClr val="000000"/>
                </a:solidFill>
                <a:effectLst/>
                <a:latin typeface="Palatino Linotype" panose="02040502050505030304" pitchFamily="18" charset="0"/>
              </a:rPr>
              <a:t>to God in Christ Jesus</a:t>
            </a:r>
            <a:r>
              <a:rPr lang="en-US" sz="2600" b="0" dirty="0">
                <a:solidFill>
                  <a:srgbClr val="000000"/>
                </a:solidFill>
                <a:effectLst/>
                <a:latin typeface="Palatino Linotype" panose="02040502050505030304" pitchFamily="18" charset="0"/>
              </a:rPr>
              <a:t>.</a:t>
            </a:r>
          </a:p>
        </p:txBody>
      </p:sp>
      <p:sp>
        <p:nvSpPr>
          <p:cNvPr id="4" name="TextBox 3">
            <a:extLst>
              <a:ext uri="{FF2B5EF4-FFF2-40B4-BE49-F238E27FC236}">
                <a16:creationId xmlns:a16="http://schemas.microsoft.com/office/drawing/2014/main" id="{E2B72443-9E3F-4108-9B16-478C7E792986}"/>
              </a:ext>
            </a:extLst>
          </p:cNvPr>
          <p:cNvSpPr txBox="1"/>
          <p:nvPr/>
        </p:nvSpPr>
        <p:spPr>
          <a:xfrm>
            <a:off x="10998329" y="5828732"/>
            <a:ext cx="789522" cy="336345"/>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alive</a:t>
            </a:r>
            <a:endParaRPr lang="en-US" sz="2600" b="1" dirty="0">
              <a:solidFill>
                <a:srgbClr val="C00000"/>
              </a:solidFill>
            </a:endParaRPr>
          </a:p>
        </p:txBody>
      </p:sp>
      <p:sp>
        <p:nvSpPr>
          <p:cNvPr id="6" name="TextBox 5">
            <a:extLst>
              <a:ext uri="{FF2B5EF4-FFF2-40B4-BE49-F238E27FC236}">
                <a16:creationId xmlns:a16="http://schemas.microsoft.com/office/drawing/2014/main" id="{BE61AA48-27FE-43A8-A9C1-538F59775CA1}"/>
              </a:ext>
            </a:extLst>
          </p:cNvPr>
          <p:cNvSpPr txBox="1"/>
          <p:nvPr/>
        </p:nvSpPr>
        <p:spPr>
          <a:xfrm>
            <a:off x="6226771" y="6213313"/>
            <a:ext cx="3339260" cy="336345"/>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to God in Christ Jesus</a:t>
            </a:r>
            <a:endParaRPr lang="en-US" sz="2600" b="1" dirty="0">
              <a:solidFill>
                <a:srgbClr val="C00000"/>
              </a:solidFill>
            </a:endParaRPr>
          </a:p>
        </p:txBody>
      </p:sp>
    </p:spTree>
    <p:extLst>
      <p:ext uri="{BB962C8B-B14F-4D97-AF65-F5344CB8AC3E}">
        <p14:creationId xmlns:p14="http://schemas.microsoft.com/office/powerpoint/2010/main" val="250608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4">
                                            <p:bg/>
                                          </p:spTgt>
                                        </p:tgtEl>
                                      </p:cBhvr>
                                      <p:by x="200000" y="200000"/>
                                    </p:animScale>
                                  </p:childTnLst>
                                </p:cTn>
                              </p:par>
                              <p:par>
                                <p:cTn id="11" presetID="6" presetClass="emph" presetSubtype="0" fill="hold" grpId="1" nodeType="withEffect">
                                  <p:stCondLst>
                                    <p:cond delay="0"/>
                                  </p:stCondLst>
                                  <p:childTnLst>
                                    <p:animScale>
                                      <p:cBhvr>
                                        <p:cTn id="12" dur="500" fill="hold"/>
                                        <p:tgtEl>
                                          <p:spTgt spid="4">
                                            <p:txEl>
                                              <p:pRg st="0" end="0"/>
                                            </p:txEl>
                                          </p:spTgt>
                                        </p:tgtEl>
                                      </p:cBhvr>
                                      <p:by x="200000" y="200000"/>
                                    </p:animScale>
                                  </p:childTnLst>
                                </p:cTn>
                              </p:par>
                              <p:par>
                                <p:cTn id="13" presetID="35" presetClass="path" presetSubtype="0" fill="hold" grpId="2" nodeType="withEffect">
                                  <p:stCondLst>
                                    <p:cond delay="0"/>
                                  </p:stCondLst>
                                  <p:childTnLst>
                                    <p:animMotion origin="layout" path="M 5E-6 2.96296E-6 L -0.25 2.96296E-6 " pathEditMode="relative" rAng="0" ptsTypes="AA">
                                      <p:cBhvr>
                                        <p:cTn id="14" dur="500" fill="hold"/>
                                        <p:tgtEl>
                                          <p:spTgt spid="4">
                                            <p:bg/>
                                          </p:spTgt>
                                        </p:tgtEl>
                                        <p:attrNameLst>
                                          <p:attrName>ppt_x</p:attrName>
                                          <p:attrName>ppt_y</p:attrName>
                                        </p:attrNameLst>
                                      </p:cBhvr>
                                      <p:rCtr x="-12500" y="0"/>
                                    </p:animMotion>
                                  </p:childTnLst>
                                </p:cTn>
                              </p:par>
                              <p:par>
                                <p:cTn id="15" presetID="35" presetClass="path" presetSubtype="0" fill="hold" grpId="2" nodeType="withEffect">
                                  <p:stCondLst>
                                    <p:cond delay="0"/>
                                  </p:stCondLst>
                                  <p:childTnLst>
                                    <p:animMotion origin="layout" path="M 0 2.96296E-6 L -0.33437 -0.02385 " pathEditMode="relative" rAng="0" ptsTypes="AA">
                                      <p:cBhvr>
                                        <p:cTn id="16" dur="500" fill="hold"/>
                                        <p:tgtEl>
                                          <p:spTgt spid="4">
                                            <p:txEl>
                                              <p:pRg st="0" end="0"/>
                                            </p:txEl>
                                          </p:spTgt>
                                        </p:tgtEl>
                                        <p:attrNameLst>
                                          <p:attrName>ppt_x</p:attrName>
                                          <p:attrName>ppt_y</p:attrName>
                                        </p:attrNameLst>
                                      </p:cBhvr>
                                      <p:rCtr x="-16719" y="-1204"/>
                                    </p:animMotion>
                                  </p:childTnLst>
                                </p:cTn>
                              </p:par>
                              <p:par>
                                <p:cTn id="17" presetID="1" presetClass="entr" presetSubtype="0" fill="hold" grpId="0" nodeType="with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par>
                                <p:cTn id="21" presetID="6" presetClass="emph" presetSubtype="0" fill="hold" grpId="1" nodeType="withEffect">
                                  <p:stCondLst>
                                    <p:cond delay="0"/>
                                  </p:stCondLst>
                                  <p:childTnLst>
                                    <p:animScale>
                                      <p:cBhvr>
                                        <p:cTn id="22" dur="500" fill="hold"/>
                                        <p:tgtEl>
                                          <p:spTgt spid="6">
                                            <p:bg/>
                                          </p:spTgt>
                                        </p:tgtEl>
                                      </p:cBhvr>
                                      <p:by x="200000" y="200000"/>
                                    </p:animScale>
                                  </p:childTnLst>
                                </p:cTn>
                              </p:par>
                              <p:par>
                                <p:cTn id="23" presetID="6" presetClass="emph" presetSubtype="0" fill="hold" grpId="1" nodeType="withEffect">
                                  <p:stCondLst>
                                    <p:cond delay="0"/>
                                  </p:stCondLst>
                                  <p:childTnLst>
                                    <p:animScale>
                                      <p:cBhvr>
                                        <p:cTn id="24" dur="500" fill="hold"/>
                                        <p:tgtEl>
                                          <p:spTgt spid="6">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4" grpId="1" build="allAtOnce" animBg="1"/>
      <p:bldP spid="4" grpId="2" uiExpand="1" build="allAtOnce" animBg="1"/>
      <p:bldP spid="6" grpId="0" uiExpand="1" build="allAtOnce" animBg="1"/>
      <p:bldP spid="6"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3749040"/>
          </a:xfrm>
          <a:prstGeom prst="rect">
            <a:avLst/>
          </a:prstGeom>
          <a:noFill/>
        </p:spPr>
        <p:txBody>
          <a:bodyPr wrap="square" numCol="2" spcCol="274320">
            <a:spAutoFit/>
          </a:bodyPr>
          <a:lstStyle/>
          <a:p>
            <a:r>
              <a:rPr lang="en-US" sz="2600" b="1" baseline="30000" dirty="0">
                <a:solidFill>
                  <a:srgbClr val="000000"/>
                </a:solidFill>
                <a:effectLst/>
                <a:latin typeface="Palatino Linotype" panose="02040502050505030304" pitchFamily="18" charset="0"/>
              </a:rPr>
              <a:t>12 </a:t>
            </a:r>
            <a:r>
              <a:rPr lang="en-US" sz="2600" b="0" dirty="0">
                <a:solidFill>
                  <a:srgbClr val="000000"/>
                </a:solidFill>
                <a:effectLst/>
                <a:latin typeface="Palatino Linotype" panose="02040502050505030304" pitchFamily="18" charset="0"/>
              </a:rPr>
              <a:t>Therefore sin is not to reign in your mortal body so that you obey its lusts, </a:t>
            </a:r>
            <a:r>
              <a:rPr lang="en-US" sz="2600" b="1" baseline="30000" dirty="0">
                <a:solidFill>
                  <a:srgbClr val="000000"/>
                </a:solidFill>
                <a:effectLst/>
                <a:latin typeface="Palatino Linotype" panose="02040502050505030304" pitchFamily="18" charset="0"/>
              </a:rPr>
              <a:t>13 </a:t>
            </a:r>
            <a:r>
              <a:rPr lang="en-US" sz="2600" b="0" dirty="0">
                <a:solidFill>
                  <a:srgbClr val="000000"/>
                </a:solidFill>
                <a:effectLst/>
                <a:latin typeface="Palatino Linotype" panose="02040502050505030304" pitchFamily="18" charset="0"/>
              </a:rPr>
              <a:t>and do not go on presenting the parts of your body to sin as instruments of unrighteousness; but </a:t>
            </a:r>
            <a:r>
              <a:rPr lang="en-US" sz="3200" b="1" dirty="0">
                <a:solidFill>
                  <a:srgbClr val="C00000"/>
                </a:solidFill>
                <a:effectLst/>
                <a:latin typeface="Palatino Linotype" panose="02040502050505030304" pitchFamily="18" charset="0"/>
              </a:rPr>
              <a:t>present yourselves to God</a:t>
            </a:r>
            <a:r>
              <a:rPr lang="en-US" sz="2600" b="0" dirty="0">
                <a:solidFill>
                  <a:srgbClr val="000000"/>
                </a:solidFill>
                <a:effectLst/>
                <a:latin typeface="Palatino Linotype" panose="02040502050505030304" pitchFamily="18" charset="0"/>
              </a:rPr>
              <a:t> as those who are alive from the dead, and your body’s parts as instruments of righteousness for God.</a:t>
            </a:r>
          </a:p>
        </p:txBody>
      </p:sp>
      <p:sp>
        <p:nvSpPr>
          <p:cNvPr id="7" name="TextBox 6">
            <a:extLst>
              <a:ext uri="{FF2B5EF4-FFF2-40B4-BE49-F238E27FC236}">
                <a16:creationId xmlns:a16="http://schemas.microsoft.com/office/drawing/2014/main" id="{C1F2F5A6-A7E3-48E1-BB20-1185DD90E2C6}"/>
              </a:ext>
            </a:extLst>
          </p:cNvPr>
          <p:cNvSpPr txBox="1"/>
          <p:nvPr/>
        </p:nvSpPr>
        <p:spPr>
          <a:xfrm>
            <a:off x="2011680" y="2752803"/>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33618763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1F2F5A6-A7E3-48E1-BB20-1185DD90E2C6}"/>
              </a:ext>
            </a:extLst>
          </p:cNvPr>
          <p:cNvSpPr txBox="1"/>
          <p:nvPr/>
        </p:nvSpPr>
        <p:spPr>
          <a:xfrm>
            <a:off x="2011680" y="2752803"/>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382874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fill="hold" grpId="0" nodeType="withEffect">
                                  <p:stCondLst>
                                    <p:cond delay="0"/>
                                  </p:stCondLst>
                                  <p:childTnLst>
                                    <p:animMotion origin="layout" path="M -1.04167E-6 -3.33333E-6 L -0.14766 -0.37685 " pathEditMode="relative" rAng="0" ptsTypes="AA">
                                      <p:cBhvr>
                                        <p:cTn id="6" dur="500" fill="hold"/>
                                        <p:tgtEl>
                                          <p:spTgt spid="7"/>
                                        </p:tgtEl>
                                        <p:attrNameLst>
                                          <p:attrName>ppt_x</p:attrName>
                                          <p:attrName>ppt_y</p:attrName>
                                        </p:attrNameLst>
                                      </p:cBhvr>
                                      <p:rCtr x="-7383" y="-1884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rrow: Up 3">
            <a:extLst>
              <a:ext uri="{FF2B5EF4-FFF2-40B4-BE49-F238E27FC236}">
                <a16:creationId xmlns:a16="http://schemas.microsoft.com/office/drawing/2014/main" id="{F43F11B3-85BD-4073-94E7-E11389BFB3BF}"/>
              </a:ext>
            </a:extLst>
          </p:cNvPr>
          <p:cNvSpPr/>
          <p:nvPr/>
        </p:nvSpPr>
        <p:spPr>
          <a:xfrm>
            <a:off x="3387142" y="4971244"/>
            <a:ext cx="798491" cy="1442434"/>
          </a:xfrm>
          <a:prstGeom prst="upArrow">
            <a:avLst/>
          </a:prstGeom>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3" descr="C:\Documents and Settings\Jeff Smelser\My Documents\wp\Class\egyptsinaipalestine.JPG">
            <a:extLst>
              <a:ext uri="{FF2B5EF4-FFF2-40B4-BE49-F238E27FC236}">
                <a16:creationId xmlns:a16="http://schemas.microsoft.com/office/drawing/2014/main" id="{E1F89412-CF4E-4054-A7E1-D32A0C732291}"/>
              </a:ext>
            </a:extLst>
          </p:cNvPr>
          <p:cNvPicPr>
            <a:picLocks noChangeAspect="1" noChangeArrowheads="1"/>
          </p:cNvPicPr>
          <p:nvPr/>
        </p:nvPicPr>
        <p:blipFill rotWithShape="1">
          <a:blip r:embed="rId3" cstate="print"/>
          <a:srcRect t="25491"/>
          <a:stretch/>
        </p:blipFill>
        <p:spPr bwMode="auto">
          <a:xfrm>
            <a:off x="6973382" y="54754"/>
            <a:ext cx="4034427" cy="3409063"/>
          </a:xfrm>
          <a:prstGeom prst="rect">
            <a:avLst/>
          </a:prstGeom>
          <a:noFill/>
          <a:ln w="9525">
            <a:solidFill>
              <a:schemeClr val="tx1"/>
            </a:solidFill>
            <a:miter lim="800000"/>
            <a:headEnd/>
            <a:tailEnd/>
          </a:ln>
        </p:spPr>
      </p:pic>
      <p:sp>
        <p:nvSpPr>
          <p:cNvPr id="10" name="Oval 5">
            <a:extLst>
              <a:ext uri="{FF2B5EF4-FFF2-40B4-BE49-F238E27FC236}">
                <a16:creationId xmlns:a16="http://schemas.microsoft.com/office/drawing/2014/main" id="{7CC44E02-D15E-44BB-BA66-BDFE0205E2E1}"/>
              </a:ext>
            </a:extLst>
          </p:cNvPr>
          <p:cNvSpPr>
            <a:spLocks noChangeArrowheads="1"/>
          </p:cNvSpPr>
          <p:nvPr/>
        </p:nvSpPr>
        <p:spPr bwMode="auto">
          <a:xfrm>
            <a:off x="6923449" y="1526426"/>
            <a:ext cx="973253" cy="1925688"/>
          </a:xfrm>
          <a:prstGeom prst="ellipse">
            <a:avLst/>
          </a:prstGeom>
          <a:noFill/>
          <a:ln w="38100">
            <a:solidFill>
              <a:srgbClr val="000080"/>
            </a:solidFill>
            <a:round/>
            <a:headEnd/>
            <a:tailEnd/>
          </a:ln>
        </p:spPr>
        <p:txBody>
          <a:bodyPr wrap="none" anchor="ctr"/>
          <a:lstStyle/>
          <a:p>
            <a:endParaRPr lang="en-US"/>
          </a:p>
        </p:txBody>
      </p:sp>
      <p:sp>
        <p:nvSpPr>
          <p:cNvPr id="11" name="Line 6">
            <a:extLst>
              <a:ext uri="{FF2B5EF4-FFF2-40B4-BE49-F238E27FC236}">
                <a16:creationId xmlns:a16="http://schemas.microsoft.com/office/drawing/2014/main" id="{DCB70208-2A83-489E-B498-6D4E8EF70DFA}"/>
              </a:ext>
            </a:extLst>
          </p:cNvPr>
          <p:cNvSpPr>
            <a:spLocks noChangeShapeType="1"/>
          </p:cNvSpPr>
          <p:nvPr/>
        </p:nvSpPr>
        <p:spPr bwMode="auto">
          <a:xfrm>
            <a:off x="7469947" y="2255226"/>
            <a:ext cx="609600" cy="152400"/>
          </a:xfrm>
          <a:prstGeom prst="line">
            <a:avLst/>
          </a:prstGeom>
          <a:noFill/>
          <a:ln w="50800">
            <a:solidFill>
              <a:srgbClr val="C00000"/>
            </a:solidFill>
            <a:round/>
            <a:headEnd/>
            <a:tailEnd type="triangle" w="med" len="med"/>
          </a:ln>
        </p:spPr>
        <p:txBody>
          <a:bodyPr wrap="none" anchor="ctr"/>
          <a:lstStyle/>
          <a:p>
            <a:endParaRPr lang="en-US"/>
          </a:p>
        </p:txBody>
      </p:sp>
      <p:sp>
        <p:nvSpPr>
          <p:cNvPr id="12" name="Line 7">
            <a:extLst>
              <a:ext uri="{FF2B5EF4-FFF2-40B4-BE49-F238E27FC236}">
                <a16:creationId xmlns:a16="http://schemas.microsoft.com/office/drawing/2014/main" id="{76CEF798-FD68-48AE-8C38-60048BCE2280}"/>
              </a:ext>
            </a:extLst>
          </p:cNvPr>
          <p:cNvSpPr>
            <a:spLocks noChangeShapeType="1"/>
          </p:cNvSpPr>
          <p:nvPr/>
        </p:nvSpPr>
        <p:spPr bwMode="auto">
          <a:xfrm>
            <a:off x="8025117" y="2407626"/>
            <a:ext cx="228600" cy="457200"/>
          </a:xfrm>
          <a:prstGeom prst="line">
            <a:avLst/>
          </a:prstGeom>
          <a:noFill/>
          <a:ln w="50800">
            <a:solidFill>
              <a:srgbClr val="C0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139899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0" fill="hold">
                      <p:stCondLst>
                        <p:cond delay="indefinite"/>
                      </p:stCondLst>
                      <p:childTnLst>
                        <p:par>
                          <p:cTn id="21" fill="hold">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ppt_x-#ppt_w/2"/>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63" presetClass="path" presetSubtype="0" accel="50000" decel="50000" fill="hold" grpId="0" nodeType="afterEffect">
                                  <p:stCondLst>
                                    <p:cond delay="0"/>
                                  </p:stCondLst>
                                  <p:childTnLst>
                                    <p:animMotion origin="layout" path="M 3.125E-6 -1.11111E-6 L 0.08633 0.00579 " pathEditMode="relative" rAng="0" ptsTypes="AA">
                                      <p:cBhvr>
                                        <p:cTn id="30" dur="2000" fill="hold"/>
                                        <p:tgtEl>
                                          <p:spTgt spid="4"/>
                                        </p:tgtEl>
                                        <p:attrNameLst>
                                          <p:attrName>ppt_x</p:attrName>
                                          <p:attrName>ppt_y</p:attrName>
                                        </p:attrNameLst>
                                      </p:cBhvr>
                                      <p:rCtr x="4310" y="278"/>
                                    </p:animMotion>
                                  </p:childTnLst>
                                </p:cTn>
                              </p:par>
                              <p:par>
                                <p:cTn id="31" presetID="17" presetClass="entr" presetSubtype="1"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ppt_x</p:attrName>
                                        </p:attrNameLst>
                                      </p:cBhvr>
                                      <p:tavLst>
                                        <p:tav tm="0">
                                          <p:val>
                                            <p:strVal val="#ppt_x"/>
                                          </p:val>
                                        </p:tav>
                                        <p:tav tm="100000">
                                          <p:val>
                                            <p:strVal val="#ppt_x"/>
                                          </p:val>
                                        </p:tav>
                                      </p:tavLst>
                                    </p:anim>
                                    <p:anim calcmode="lin" valueType="num">
                                      <p:cBhvr>
                                        <p:cTn id="34" dur="500" fill="hold"/>
                                        <p:tgtEl>
                                          <p:spTgt spid="12"/>
                                        </p:tgtEl>
                                        <p:attrNameLst>
                                          <p:attrName>ppt_y</p:attrName>
                                        </p:attrNameLst>
                                      </p:cBhvr>
                                      <p:tavLst>
                                        <p:tav tm="0">
                                          <p:val>
                                            <p:strVal val="#ppt_y-#ppt_h/2"/>
                                          </p:val>
                                        </p:tav>
                                        <p:tav tm="100000">
                                          <p:val>
                                            <p:strVal val="#ppt_y"/>
                                          </p:val>
                                        </p:tav>
                                      </p:tavLst>
                                    </p:anim>
                                    <p:anim calcmode="lin" valueType="num">
                                      <p:cBhvr>
                                        <p:cTn id="35" dur="500" fill="hold"/>
                                        <p:tgtEl>
                                          <p:spTgt spid="12"/>
                                        </p:tgtEl>
                                        <p:attrNameLst>
                                          <p:attrName>ppt_w</p:attrName>
                                        </p:attrNameLst>
                                      </p:cBhvr>
                                      <p:tavLst>
                                        <p:tav tm="0">
                                          <p:val>
                                            <p:strVal val="#ppt_w"/>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Documents and Settings\Jeff Smelser\My Documents\wp\Class\egyptsinaipalestine.JPG">
            <a:extLst>
              <a:ext uri="{FF2B5EF4-FFF2-40B4-BE49-F238E27FC236}">
                <a16:creationId xmlns:a16="http://schemas.microsoft.com/office/drawing/2014/main" id="{84DD39D7-15E3-40C5-8919-A3EFE6183160}"/>
              </a:ext>
            </a:extLst>
          </p:cNvPr>
          <p:cNvPicPr>
            <a:picLocks noChangeAspect="1" noChangeArrowheads="1"/>
          </p:cNvPicPr>
          <p:nvPr/>
        </p:nvPicPr>
        <p:blipFill rotWithShape="1">
          <a:blip r:embed="rId2" cstate="print"/>
          <a:srcRect t="25491"/>
          <a:stretch/>
        </p:blipFill>
        <p:spPr bwMode="auto">
          <a:xfrm>
            <a:off x="6973382" y="54754"/>
            <a:ext cx="4034427" cy="3409063"/>
          </a:xfrm>
          <a:prstGeom prst="rect">
            <a:avLst/>
          </a:prstGeom>
          <a:noFill/>
          <a:ln w="9525">
            <a:solidFill>
              <a:schemeClr val="tx1"/>
            </a:solidFill>
            <a:miter lim="800000"/>
            <a:headEnd/>
            <a:tailEnd/>
          </a:ln>
        </p:spPr>
      </p:pic>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A369C5F5-E0C1-4894-9EC6-9861B9807355}"/>
              </a:ext>
            </a:extLst>
          </p:cNvPr>
          <p:cNvSpPr txBox="1"/>
          <p:nvPr/>
        </p:nvSpPr>
        <p:spPr>
          <a:xfrm>
            <a:off x="4678016" y="3335790"/>
            <a:ext cx="7507847" cy="3539430"/>
          </a:xfrm>
          <a:prstGeom prst="rect">
            <a:avLst/>
          </a:prstGeom>
          <a:solidFill>
            <a:schemeClr val="bg1"/>
          </a:solidFill>
        </p:spPr>
        <p:txBody>
          <a:bodyPr wrap="square">
            <a:spAutoFit/>
          </a:bodyPr>
          <a:lstStyle/>
          <a:p>
            <a:r>
              <a:rPr lang="en-US" sz="2800" b="1" baseline="30000" dirty="0">
                <a:solidFill>
                  <a:srgbClr val="000000"/>
                </a:solidFill>
                <a:effectLst/>
                <a:latin typeface="Palatino Linotype" panose="02040502050505030304" pitchFamily="18" charset="0"/>
              </a:rPr>
              <a:t>4 </a:t>
            </a:r>
            <a:r>
              <a:rPr lang="en-US" sz="2800" b="0" dirty="0">
                <a:solidFill>
                  <a:srgbClr val="000000"/>
                </a:solidFill>
                <a:effectLst/>
                <a:latin typeface="Palatino Linotype" panose="02040502050505030304" pitchFamily="18" charset="0"/>
              </a:rPr>
              <a:t>‘You yourselves have seen what I did to the Egyptians, and how I carried you on eagles’ wings, and brought you to Myself. </a:t>
            </a:r>
            <a:r>
              <a:rPr lang="en-US" sz="2800" b="1" baseline="30000" dirty="0">
                <a:solidFill>
                  <a:srgbClr val="000000"/>
                </a:solidFill>
                <a:effectLst/>
                <a:latin typeface="Palatino Linotype" panose="02040502050505030304" pitchFamily="18" charset="0"/>
              </a:rPr>
              <a:t>5 </a:t>
            </a:r>
            <a:r>
              <a:rPr lang="en-US" sz="2800" b="0" dirty="0">
                <a:solidFill>
                  <a:srgbClr val="000000"/>
                </a:solidFill>
                <a:effectLst/>
                <a:latin typeface="Palatino Linotype" panose="02040502050505030304" pitchFamily="18" charset="0"/>
              </a:rPr>
              <a:t>Now then, if you will indeed obey My voice and keep My covenant, then you shall be My own possession among all the peoples, for all the earth is Mine; </a:t>
            </a:r>
            <a:r>
              <a:rPr lang="en-US" sz="2800" b="1" baseline="30000" dirty="0">
                <a:solidFill>
                  <a:srgbClr val="000000"/>
                </a:solidFill>
                <a:effectLst/>
                <a:latin typeface="Palatino Linotype" panose="02040502050505030304" pitchFamily="18" charset="0"/>
              </a:rPr>
              <a:t>6 </a:t>
            </a:r>
            <a:r>
              <a:rPr lang="en-US" sz="2800" b="0" dirty="0">
                <a:solidFill>
                  <a:srgbClr val="000000"/>
                </a:solidFill>
                <a:effectLst/>
                <a:latin typeface="Palatino Linotype" panose="02040502050505030304" pitchFamily="18" charset="0"/>
              </a:rPr>
              <a:t>and you shall be to Me a kingdom of priests and a holy nation.’ </a:t>
            </a:r>
            <a:endParaRPr lang="en-US" sz="2800" dirty="0">
              <a:latin typeface="Palatino Linotype" panose="02040502050505030304" pitchFamily="18" charset="0"/>
            </a:endParaRPr>
          </a:p>
        </p:txBody>
      </p:sp>
      <p:sp>
        <p:nvSpPr>
          <p:cNvPr id="14" name="Line 6">
            <a:extLst>
              <a:ext uri="{FF2B5EF4-FFF2-40B4-BE49-F238E27FC236}">
                <a16:creationId xmlns:a16="http://schemas.microsoft.com/office/drawing/2014/main" id="{4365F1D9-FAB2-4F0F-809A-D27DB039BEB3}"/>
              </a:ext>
            </a:extLst>
          </p:cNvPr>
          <p:cNvSpPr>
            <a:spLocks noChangeShapeType="1"/>
          </p:cNvSpPr>
          <p:nvPr/>
        </p:nvSpPr>
        <p:spPr bwMode="auto">
          <a:xfrm>
            <a:off x="7469947" y="2255226"/>
            <a:ext cx="609600" cy="152400"/>
          </a:xfrm>
          <a:prstGeom prst="line">
            <a:avLst/>
          </a:prstGeom>
          <a:noFill/>
          <a:ln w="50800">
            <a:solidFill>
              <a:srgbClr val="C00000"/>
            </a:solidFill>
            <a:round/>
            <a:headEnd/>
            <a:tailEnd type="triangle" w="med" len="med"/>
          </a:ln>
        </p:spPr>
        <p:txBody>
          <a:bodyPr wrap="none" anchor="ctr"/>
          <a:lstStyle/>
          <a:p>
            <a:endParaRPr lang="en-US"/>
          </a:p>
        </p:txBody>
      </p:sp>
      <p:sp>
        <p:nvSpPr>
          <p:cNvPr id="15" name="Line 7">
            <a:extLst>
              <a:ext uri="{FF2B5EF4-FFF2-40B4-BE49-F238E27FC236}">
                <a16:creationId xmlns:a16="http://schemas.microsoft.com/office/drawing/2014/main" id="{58E4D9E0-355D-409C-A9CA-968FEE8827A9}"/>
              </a:ext>
            </a:extLst>
          </p:cNvPr>
          <p:cNvSpPr>
            <a:spLocks noChangeShapeType="1"/>
          </p:cNvSpPr>
          <p:nvPr/>
        </p:nvSpPr>
        <p:spPr bwMode="auto">
          <a:xfrm>
            <a:off x="8025117" y="2407626"/>
            <a:ext cx="228600" cy="457200"/>
          </a:xfrm>
          <a:prstGeom prst="line">
            <a:avLst/>
          </a:prstGeom>
          <a:noFill/>
          <a:ln w="50800">
            <a:solidFill>
              <a:srgbClr val="C0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59299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Documents and Settings\Jeff Smelser\My Documents\wp\Class\egyptsinaipalestine.JPG">
            <a:extLst>
              <a:ext uri="{FF2B5EF4-FFF2-40B4-BE49-F238E27FC236}">
                <a16:creationId xmlns:a16="http://schemas.microsoft.com/office/drawing/2014/main" id="{84DD39D7-15E3-40C5-8919-A3EFE6183160}"/>
              </a:ext>
            </a:extLst>
          </p:cNvPr>
          <p:cNvPicPr>
            <a:picLocks noChangeAspect="1" noChangeArrowheads="1"/>
          </p:cNvPicPr>
          <p:nvPr/>
        </p:nvPicPr>
        <p:blipFill rotWithShape="1">
          <a:blip r:embed="rId2" cstate="print"/>
          <a:srcRect t="25491"/>
          <a:stretch/>
        </p:blipFill>
        <p:spPr bwMode="auto">
          <a:xfrm>
            <a:off x="6973382" y="54754"/>
            <a:ext cx="4034427" cy="3409063"/>
          </a:xfrm>
          <a:prstGeom prst="rect">
            <a:avLst/>
          </a:prstGeom>
          <a:noFill/>
          <a:ln w="9525">
            <a:solidFill>
              <a:schemeClr val="tx1"/>
            </a:solidFill>
            <a:miter lim="800000"/>
            <a:headEnd/>
            <a:tailEnd/>
          </a:ln>
        </p:spPr>
      </p:pic>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A369C5F5-E0C1-4894-9EC6-9861B9807355}"/>
              </a:ext>
            </a:extLst>
          </p:cNvPr>
          <p:cNvSpPr txBox="1"/>
          <p:nvPr/>
        </p:nvSpPr>
        <p:spPr>
          <a:xfrm>
            <a:off x="4678016" y="3335790"/>
            <a:ext cx="7507847" cy="3539430"/>
          </a:xfrm>
          <a:prstGeom prst="rect">
            <a:avLst/>
          </a:prstGeom>
          <a:solidFill>
            <a:schemeClr val="bg1"/>
          </a:solidFill>
        </p:spPr>
        <p:txBody>
          <a:bodyPr wrap="square">
            <a:spAutoFit/>
          </a:bodyPr>
          <a:lstStyle/>
          <a:p>
            <a:r>
              <a:rPr lang="en-US" sz="2800" b="1" baseline="30000" dirty="0">
                <a:solidFill>
                  <a:srgbClr val="000000"/>
                </a:solidFill>
                <a:effectLst/>
                <a:latin typeface="Palatino Linotype" panose="02040502050505030304" pitchFamily="18" charset="0"/>
              </a:rPr>
              <a:t>4 </a:t>
            </a:r>
            <a:r>
              <a:rPr lang="en-US" sz="2800" b="0" dirty="0">
                <a:solidFill>
                  <a:srgbClr val="000000"/>
                </a:solidFill>
                <a:effectLst/>
                <a:latin typeface="Palatino Linotype" panose="02040502050505030304" pitchFamily="18" charset="0"/>
              </a:rPr>
              <a:t>‘You yourselves have seen what I did to the Egyptians, and how I carried you on eagles’ wings, and brought you to Myself. </a:t>
            </a:r>
            <a:r>
              <a:rPr lang="en-US" sz="2800" b="1" baseline="30000" dirty="0">
                <a:solidFill>
                  <a:srgbClr val="000000"/>
                </a:solidFill>
                <a:effectLst/>
                <a:latin typeface="Palatino Linotype" panose="02040502050505030304" pitchFamily="18" charset="0"/>
              </a:rPr>
              <a:t>5 </a:t>
            </a:r>
            <a:r>
              <a:rPr lang="en-US" sz="2800" b="0" dirty="0">
                <a:solidFill>
                  <a:srgbClr val="000000"/>
                </a:solidFill>
                <a:effectLst/>
                <a:latin typeface="Palatino Linotype" panose="02040502050505030304" pitchFamily="18" charset="0"/>
              </a:rPr>
              <a:t>Now then, if you will indeed obey My voice and keep My covenant, then </a:t>
            </a:r>
            <a:r>
              <a:rPr lang="en-US" sz="2800" b="1" u="sng" dirty="0">
                <a:solidFill>
                  <a:srgbClr val="000000"/>
                </a:solidFill>
                <a:effectLst/>
                <a:latin typeface="Palatino Linotype" panose="02040502050505030304" pitchFamily="18" charset="0"/>
              </a:rPr>
              <a:t>you shall be My own possession among all the peoples</a:t>
            </a:r>
            <a:r>
              <a:rPr lang="en-US" sz="2800" b="0" dirty="0">
                <a:solidFill>
                  <a:srgbClr val="000000"/>
                </a:solidFill>
                <a:effectLst/>
                <a:latin typeface="Palatino Linotype" panose="02040502050505030304" pitchFamily="18" charset="0"/>
              </a:rPr>
              <a:t>, for all the earth is Mine; </a:t>
            </a:r>
            <a:r>
              <a:rPr lang="en-US" sz="2800" b="1" baseline="30000" dirty="0">
                <a:solidFill>
                  <a:srgbClr val="000000"/>
                </a:solidFill>
                <a:effectLst/>
                <a:latin typeface="Palatino Linotype" panose="02040502050505030304" pitchFamily="18" charset="0"/>
              </a:rPr>
              <a:t>6 </a:t>
            </a:r>
            <a:r>
              <a:rPr lang="en-US" sz="2800" b="0" dirty="0">
                <a:solidFill>
                  <a:srgbClr val="000000"/>
                </a:solidFill>
                <a:effectLst/>
                <a:latin typeface="Palatino Linotype" panose="02040502050505030304" pitchFamily="18" charset="0"/>
              </a:rPr>
              <a:t>and you shall be to Me a kingdom of priests and a holy nation.’ </a:t>
            </a:r>
            <a:endParaRPr lang="en-US" sz="2800" dirty="0">
              <a:latin typeface="Palatino Linotype" panose="02040502050505030304" pitchFamily="18" charset="0"/>
            </a:endParaRPr>
          </a:p>
        </p:txBody>
      </p:sp>
      <p:sp>
        <p:nvSpPr>
          <p:cNvPr id="14" name="Line 6">
            <a:extLst>
              <a:ext uri="{FF2B5EF4-FFF2-40B4-BE49-F238E27FC236}">
                <a16:creationId xmlns:a16="http://schemas.microsoft.com/office/drawing/2014/main" id="{4365F1D9-FAB2-4F0F-809A-D27DB039BEB3}"/>
              </a:ext>
            </a:extLst>
          </p:cNvPr>
          <p:cNvSpPr>
            <a:spLocks noChangeShapeType="1"/>
          </p:cNvSpPr>
          <p:nvPr/>
        </p:nvSpPr>
        <p:spPr bwMode="auto">
          <a:xfrm>
            <a:off x="7469947" y="2255226"/>
            <a:ext cx="609600" cy="152400"/>
          </a:xfrm>
          <a:prstGeom prst="line">
            <a:avLst/>
          </a:prstGeom>
          <a:noFill/>
          <a:ln w="50800">
            <a:solidFill>
              <a:srgbClr val="C00000"/>
            </a:solidFill>
            <a:round/>
            <a:headEnd/>
            <a:tailEnd type="triangle" w="med" len="med"/>
          </a:ln>
        </p:spPr>
        <p:txBody>
          <a:bodyPr wrap="none" anchor="ctr"/>
          <a:lstStyle/>
          <a:p>
            <a:endParaRPr lang="en-US"/>
          </a:p>
        </p:txBody>
      </p:sp>
      <p:sp>
        <p:nvSpPr>
          <p:cNvPr id="15" name="Line 7">
            <a:extLst>
              <a:ext uri="{FF2B5EF4-FFF2-40B4-BE49-F238E27FC236}">
                <a16:creationId xmlns:a16="http://schemas.microsoft.com/office/drawing/2014/main" id="{58E4D9E0-355D-409C-A9CA-968FEE8827A9}"/>
              </a:ext>
            </a:extLst>
          </p:cNvPr>
          <p:cNvSpPr>
            <a:spLocks noChangeShapeType="1"/>
          </p:cNvSpPr>
          <p:nvPr/>
        </p:nvSpPr>
        <p:spPr bwMode="auto">
          <a:xfrm>
            <a:off x="8025117" y="2407626"/>
            <a:ext cx="228600" cy="457200"/>
          </a:xfrm>
          <a:prstGeom prst="line">
            <a:avLst/>
          </a:prstGeom>
          <a:noFill/>
          <a:ln w="50800">
            <a:solidFill>
              <a:srgbClr val="C0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2248975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Documents and Settings\Jeff Smelser\My Documents\wp\Class\egyptsinaipalestine.JPG">
            <a:extLst>
              <a:ext uri="{FF2B5EF4-FFF2-40B4-BE49-F238E27FC236}">
                <a16:creationId xmlns:a16="http://schemas.microsoft.com/office/drawing/2014/main" id="{84DD39D7-15E3-40C5-8919-A3EFE6183160}"/>
              </a:ext>
            </a:extLst>
          </p:cNvPr>
          <p:cNvPicPr>
            <a:picLocks noChangeAspect="1" noChangeArrowheads="1"/>
          </p:cNvPicPr>
          <p:nvPr/>
        </p:nvPicPr>
        <p:blipFill rotWithShape="1">
          <a:blip r:embed="rId2" cstate="print"/>
          <a:srcRect t="25491"/>
          <a:stretch/>
        </p:blipFill>
        <p:spPr bwMode="auto">
          <a:xfrm>
            <a:off x="6973382" y="54754"/>
            <a:ext cx="4034427" cy="3409063"/>
          </a:xfrm>
          <a:prstGeom prst="rect">
            <a:avLst/>
          </a:prstGeom>
          <a:noFill/>
          <a:ln w="9525">
            <a:solidFill>
              <a:schemeClr val="tx1"/>
            </a:solidFill>
            <a:miter lim="800000"/>
            <a:headEnd/>
            <a:tailEnd/>
          </a:ln>
        </p:spPr>
      </p:pic>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A369C5F5-E0C1-4894-9EC6-9861B9807355}"/>
              </a:ext>
            </a:extLst>
          </p:cNvPr>
          <p:cNvSpPr txBox="1"/>
          <p:nvPr/>
        </p:nvSpPr>
        <p:spPr>
          <a:xfrm>
            <a:off x="4678016" y="3335790"/>
            <a:ext cx="7507847" cy="3539430"/>
          </a:xfrm>
          <a:prstGeom prst="rect">
            <a:avLst/>
          </a:prstGeom>
          <a:solidFill>
            <a:schemeClr val="bg1"/>
          </a:solidFill>
        </p:spPr>
        <p:txBody>
          <a:bodyPr wrap="square">
            <a:spAutoFit/>
          </a:bodyPr>
          <a:lstStyle/>
          <a:p>
            <a:r>
              <a:rPr lang="en-US" sz="2800" b="1" baseline="30000" dirty="0">
                <a:solidFill>
                  <a:srgbClr val="000000"/>
                </a:solidFill>
                <a:effectLst/>
                <a:latin typeface="Palatino Linotype" panose="02040502050505030304" pitchFamily="18" charset="0"/>
              </a:rPr>
              <a:t>4 </a:t>
            </a:r>
            <a:r>
              <a:rPr lang="en-US" sz="2800" b="0" dirty="0">
                <a:solidFill>
                  <a:srgbClr val="000000"/>
                </a:solidFill>
                <a:effectLst/>
                <a:latin typeface="Palatino Linotype" panose="02040502050505030304" pitchFamily="18" charset="0"/>
              </a:rPr>
              <a:t>‘You yourselves have seen what I did to the Egyptians, and how I carried you on eagles’ wings, and brought you to Myself. </a:t>
            </a:r>
            <a:r>
              <a:rPr lang="en-US" sz="2800" b="1" baseline="30000" dirty="0">
                <a:solidFill>
                  <a:srgbClr val="000000"/>
                </a:solidFill>
                <a:effectLst/>
                <a:latin typeface="Palatino Linotype" panose="02040502050505030304" pitchFamily="18" charset="0"/>
              </a:rPr>
              <a:t>5 </a:t>
            </a:r>
            <a:r>
              <a:rPr lang="en-US" sz="2800" b="0" dirty="0">
                <a:solidFill>
                  <a:srgbClr val="000000"/>
                </a:solidFill>
                <a:effectLst/>
                <a:latin typeface="Palatino Linotype" panose="02040502050505030304" pitchFamily="18" charset="0"/>
              </a:rPr>
              <a:t>Now then, if you will indeed obey My voice and keep My covenant, then you shall be My own possession among all the peoples, for all the earth is Mine; </a:t>
            </a:r>
            <a:r>
              <a:rPr lang="en-US" sz="2800" b="1" baseline="30000" dirty="0">
                <a:solidFill>
                  <a:srgbClr val="000000"/>
                </a:solidFill>
                <a:effectLst/>
                <a:latin typeface="Palatino Linotype" panose="02040502050505030304" pitchFamily="18" charset="0"/>
              </a:rPr>
              <a:t>6 </a:t>
            </a:r>
            <a:r>
              <a:rPr lang="en-US" sz="2800" b="0" dirty="0">
                <a:solidFill>
                  <a:srgbClr val="000000"/>
                </a:solidFill>
                <a:effectLst/>
                <a:latin typeface="Palatino Linotype" panose="02040502050505030304" pitchFamily="18" charset="0"/>
              </a:rPr>
              <a:t>and you shall be to Me a </a:t>
            </a:r>
            <a:r>
              <a:rPr lang="en-US" sz="2800" b="1" u="sng" dirty="0">
                <a:solidFill>
                  <a:srgbClr val="000000"/>
                </a:solidFill>
                <a:effectLst/>
                <a:latin typeface="Palatino Linotype" panose="02040502050505030304" pitchFamily="18" charset="0"/>
              </a:rPr>
              <a:t>kingdom of priests</a:t>
            </a:r>
            <a:r>
              <a:rPr lang="en-US" sz="2800" dirty="0">
                <a:solidFill>
                  <a:srgbClr val="000000"/>
                </a:solidFill>
                <a:effectLst/>
                <a:latin typeface="Palatino Linotype" panose="02040502050505030304" pitchFamily="18" charset="0"/>
              </a:rPr>
              <a:t> and </a:t>
            </a:r>
            <a:r>
              <a:rPr lang="en-US" sz="2800" b="1" u="sng" dirty="0">
                <a:solidFill>
                  <a:srgbClr val="000000"/>
                </a:solidFill>
                <a:effectLst/>
                <a:latin typeface="Palatino Linotype" panose="02040502050505030304" pitchFamily="18" charset="0"/>
              </a:rPr>
              <a:t>a holy nation</a:t>
            </a:r>
            <a:r>
              <a:rPr lang="en-US" sz="2800" b="0" dirty="0">
                <a:solidFill>
                  <a:srgbClr val="000000"/>
                </a:solidFill>
                <a:effectLst/>
                <a:latin typeface="Palatino Linotype" panose="02040502050505030304" pitchFamily="18" charset="0"/>
              </a:rPr>
              <a:t>.’ </a:t>
            </a:r>
            <a:endParaRPr lang="en-US" sz="2800" dirty="0">
              <a:latin typeface="Palatino Linotype" panose="02040502050505030304" pitchFamily="18" charset="0"/>
            </a:endParaRPr>
          </a:p>
        </p:txBody>
      </p:sp>
      <p:sp>
        <p:nvSpPr>
          <p:cNvPr id="14" name="Line 6">
            <a:extLst>
              <a:ext uri="{FF2B5EF4-FFF2-40B4-BE49-F238E27FC236}">
                <a16:creationId xmlns:a16="http://schemas.microsoft.com/office/drawing/2014/main" id="{4365F1D9-FAB2-4F0F-809A-D27DB039BEB3}"/>
              </a:ext>
            </a:extLst>
          </p:cNvPr>
          <p:cNvSpPr>
            <a:spLocks noChangeShapeType="1"/>
          </p:cNvSpPr>
          <p:nvPr/>
        </p:nvSpPr>
        <p:spPr bwMode="auto">
          <a:xfrm>
            <a:off x="7469947" y="2255226"/>
            <a:ext cx="609600" cy="152400"/>
          </a:xfrm>
          <a:prstGeom prst="line">
            <a:avLst/>
          </a:prstGeom>
          <a:noFill/>
          <a:ln w="50800">
            <a:solidFill>
              <a:srgbClr val="C00000"/>
            </a:solidFill>
            <a:round/>
            <a:headEnd/>
            <a:tailEnd type="triangle" w="med" len="med"/>
          </a:ln>
        </p:spPr>
        <p:txBody>
          <a:bodyPr wrap="none" anchor="ctr"/>
          <a:lstStyle/>
          <a:p>
            <a:endParaRPr lang="en-US"/>
          </a:p>
        </p:txBody>
      </p:sp>
      <p:sp>
        <p:nvSpPr>
          <p:cNvPr id="15" name="Line 7">
            <a:extLst>
              <a:ext uri="{FF2B5EF4-FFF2-40B4-BE49-F238E27FC236}">
                <a16:creationId xmlns:a16="http://schemas.microsoft.com/office/drawing/2014/main" id="{58E4D9E0-355D-409C-A9CA-968FEE8827A9}"/>
              </a:ext>
            </a:extLst>
          </p:cNvPr>
          <p:cNvSpPr>
            <a:spLocks noChangeShapeType="1"/>
          </p:cNvSpPr>
          <p:nvPr/>
        </p:nvSpPr>
        <p:spPr bwMode="auto">
          <a:xfrm>
            <a:off x="8025117" y="2407626"/>
            <a:ext cx="228600" cy="457200"/>
          </a:xfrm>
          <a:prstGeom prst="line">
            <a:avLst/>
          </a:prstGeom>
          <a:noFill/>
          <a:ln w="50800">
            <a:solidFill>
              <a:srgbClr val="C00000"/>
            </a:solidFill>
            <a:round/>
            <a:headEnd/>
            <a:tailEnd type="triangle" w="med" len="med"/>
          </a:ln>
        </p:spPr>
        <p:txBody>
          <a:bodyPr wrap="none" anchor="ctr"/>
          <a:lstStyle/>
          <a:p>
            <a:endParaRPr lang="en-US"/>
          </a:p>
        </p:txBody>
      </p:sp>
    </p:spTree>
    <p:extLst>
      <p:ext uri="{BB962C8B-B14F-4D97-AF65-F5344CB8AC3E}">
        <p14:creationId xmlns:p14="http://schemas.microsoft.com/office/powerpoint/2010/main" val="763364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Documents and Settings\Jeff Smelser\My Documents\wp\Class\egyptsinaipalestine.JPG">
            <a:extLst>
              <a:ext uri="{FF2B5EF4-FFF2-40B4-BE49-F238E27FC236}">
                <a16:creationId xmlns:a16="http://schemas.microsoft.com/office/drawing/2014/main" id="{84DD39D7-15E3-40C5-8919-A3EFE6183160}"/>
              </a:ext>
            </a:extLst>
          </p:cNvPr>
          <p:cNvPicPr>
            <a:picLocks noChangeAspect="1" noChangeArrowheads="1"/>
          </p:cNvPicPr>
          <p:nvPr/>
        </p:nvPicPr>
        <p:blipFill rotWithShape="1">
          <a:blip r:embed="rId2" cstate="print"/>
          <a:srcRect t="25491"/>
          <a:stretch/>
        </p:blipFill>
        <p:spPr bwMode="auto">
          <a:xfrm>
            <a:off x="6973382" y="54754"/>
            <a:ext cx="4034427" cy="3409063"/>
          </a:xfrm>
          <a:prstGeom prst="rect">
            <a:avLst/>
          </a:prstGeom>
          <a:noFill/>
          <a:ln w="9525">
            <a:solidFill>
              <a:schemeClr val="tx1"/>
            </a:solidFill>
            <a:miter lim="800000"/>
            <a:headEnd/>
            <a:tailEnd/>
          </a:ln>
        </p:spPr>
      </p:pic>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a:extLst>
              <a:ext uri="{FF2B5EF4-FFF2-40B4-BE49-F238E27FC236}">
                <a16:creationId xmlns:a16="http://schemas.microsoft.com/office/drawing/2014/main" id="{A369C5F5-E0C1-4894-9EC6-9861B9807355}"/>
              </a:ext>
            </a:extLst>
          </p:cNvPr>
          <p:cNvSpPr txBox="1"/>
          <p:nvPr/>
        </p:nvSpPr>
        <p:spPr>
          <a:xfrm>
            <a:off x="4678016" y="3335790"/>
            <a:ext cx="7507847" cy="3539430"/>
          </a:xfrm>
          <a:prstGeom prst="rect">
            <a:avLst/>
          </a:prstGeom>
          <a:solidFill>
            <a:schemeClr val="bg1"/>
          </a:solidFill>
        </p:spPr>
        <p:txBody>
          <a:bodyPr wrap="square">
            <a:spAutoFit/>
          </a:bodyPr>
          <a:lstStyle/>
          <a:p>
            <a:r>
              <a:rPr lang="en-US" sz="2800" b="1" baseline="30000" dirty="0">
                <a:solidFill>
                  <a:srgbClr val="000000"/>
                </a:solidFill>
                <a:effectLst/>
                <a:latin typeface="Palatino Linotype" panose="02040502050505030304" pitchFamily="18" charset="0"/>
              </a:rPr>
              <a:t>4 </a:t>
            </a:r>
            <a:r>
              <a:rPr lang="en-US" sz="2800" b="0" dirty="0">
                <a:solidFill>
                  <a:srgbClr val="000000"/>
                </a:solidFill>
                <a:effectLst/>
                <a:latin typeface="Palatino Linotype" panose="02040502050505030304" pitchFamily="18" charset="0"/>
              </a:rPr>
              <a:t>‘You yourselves have seen what I did to the Egyptians, and how I carried you on eagles’ wings, and brought you to Myself. </a:t>
            </a:r>
            <a:r>
              <a:rPr lang="en-US" sz="2800" b="1" baseline="30000" dirty="0">
                <a:solidFill>
                  <a:srgbClr val="000000"/>
                </a:solidFill>
                <a:effectLst/>
                <a:latin typeface="Palatino Linotype" panose="02040502050505030304" pitchFamily="18" charset="0"/>
              </a:rPr>
              <a:t>5 </a:t>
            </a:r>
            <a:r>
              <a:rPr lang="en-US" sz="2800" b="0" dirty="0">
                <a:solidFill>
                  <a:srgbClr val="000000"/>
                </a:solidFill>
                <a:effectLst/>
                <a:latin typeface="Palatino Linotype" panose="02040502050505030304" pitchFamily="18" charset="0"/>
              </a:rPr>
              <a:t>Now then, if you will indeed obey My voice and keep My covenant, then you shall be </a:t>
            </a:r>
            <a:r>
              <a:rPr lang="en-US" sz="2800" b="1" u="sng" dirty="0">
                <a:solidFill>
                  <a:srgbClr val="000000"/>
                </a:solidFill>
                <a:effectLst/>
                <a:latin typeface="Palatino Linotype" panose="02040502050505030304" pitchFamily="18" charset="0"/>
              </a:rPr>
              <a:t>My own possession</a:t>
            </a:r>
            <a:r>
              <a:rPr lang="en-US" sz="2800" b="0" dirty="0">
                <a:solidFill>
                  <a:srgbClr val="000000"/>
                </a:solidFill>
                <a:effectLst/>
                <a:latin typeface="Palatino Linotype" panose="02040502050505030304" pitchFamily="18" charset="0"/>
              </a:rPr>
              <a:t> among all the peoples, for all the earth is Mine; </a:t>
            </a:r>
            <a:r>
              <a:rPr lang="en-US" sz="2800" b="1" baseline="30000" dirty="0">
                <a:solidFill>
                  <a:srgbClr val="000000"/>
                </a:solidFill>
                <a:effectLst/>
                <a:latin typeface="Palatino Linotype" panose="02040502050505030304" pitchFamily="18" charset="0"/>
              </a:rPr>
              <a:t>6 </a:t>
            </a:r>
            <a:r>
              <a:rPr lang="en-US" sz="2800" b="0" dirty="0">
                <a:solidFill>
                  <a:srgbClr val="000000"/>
                </a:solidFill>
                <a:effectLst/>
                <a:latin typeface="Palatino Linotype" panose="02040502050505030304" pitchFamily="18" charset="0"/>
              </a:rPr>
              <a:t>and you shall be to Me a </a:t>
            </a:r>
            <a:r>
              <a:rPr lang="en-US" sz="2800" b="1" u="sng" dirty="0">
                <a:solidFill>
                  <a:srgbClr val="000000"/>
                </a:solidFill>
                <a:effectLst/>
                <a:latin typeface="Palatino Linotype" panose="02040502050505030304" pitchFamily="18" charset="0"/>
              </a:rPr>
              <a:t>kingdom of priests</a:t>
            </a:r>
            <a:r>
              <a:rPr lang="en-US" sz="2800" dirty="0">
                <a:solidFill>
                  <a:srgbClr val="000000"/>
                </a:solidFill>
                <a:effectLst/>
                <a:latin typeface="Palatino Linotype" panose="02040502050505030304" pitchFamily="18" charset="0"/>
              </a:rPr>
              <a:t> and </a:t>
            </a:r>
            <a:r>
              <a:rPr lang="en-US" sz="2800" b="1" u="sng" dirty="0">
                <a:solidFill>
                  <a:srgbClr val="000000"/>
                </a:solidFill>
                <a:effectLst/>
                <a:latin typeface="Palatino Linotype" panose="02040502050505030304" pitchFamily="18" charset="0"/>
              </a:rPr>
              <a:t>a holy nation</a:t>
            </a:r>
            <a:r>
              <a:rPr lang="en-US" sz="2800" b="0" dirty="0">
                <a:solidFill>
                  <a:srgbClr val="000000"/>
                </a:solidFill>
                <a:effectLst/>
                <a:latin typeface="Palatino Linotype" panose="02040502050505030304" pitchFamily="18" charset="0"/>
              </a:rPr>
              <a:t>.’ </a:t>
            </a:r>
            <a:endParaRPr lang="en-US" sz="2800" dirty="0">
              <a:latin typeface="Palatino Linotype" panose="02040502050505030304" pitchFamily="18" charset="0"/>
            </a:endParaRPr>
          </a:p>
        </p:txBody>
      </p:sp>
      <p:sp>
        <p:nvSpPr>
          <p:cNvPr id="14" name="Line 6">
            <a:extLst>
              <a:ext uri="{FF2B5EF4-FFF2-40B4-BE49-F238E27FC236}">
                <a16:creationId xmlns:a16="http://schemas.microsoft.com/office/drawing/2014/main" id="{4365F1D9-FAB2-4F0F-809A-D27DB039BEB3}"/>
              </a:ext>
            </a:extLst>
          </p:cNvPr>
          <p:cNvSpPr>
            <a:spLocks noChangeShapeType="1"/>
          </p:cNvSpPr>
          <p:nvPr/>
        </p:nvSpPr>
        <p:spPr bwMode="auto">
          <a:xfrm>
            <a:off x="7469947" y="2255226"/>
            <a:ext cx="609600" cy="152400"/>
          </a:xfrm>
          <a:prstGeom prst="line">
            <a:avLst/>
          </a:prstGeom>
          <a:noFill/>
          <a:ln w="50800">
            <a:solidFill>
              <a:srgbClr val="C00000"/>
            </a:solidFill>
            <a:round/>
            <a:headEnd/>
            <a:tailEnd type="triangle" w="med" len="med"/>
          </a:ln>
        </p:spPr>
        <p:txBody>
          <a:bodyPr wrap="none" anchor="ctr"/>
          <a:lstStyle/>
          <a:p>
            <a:endParaRPr lang="en-US"/>
          </a:p>
        </p:txBody>
      </p:sp>
      <p:sp>
        <p:nvSpPr>
          <p:cNvPr id="15" name="Line 7">
            <a:extLst>
              <a:ext uri="{FF2B5EF4-FFF2-40B4-BE49-F238E27FC236}">
                <a16:creationId xmlns:a16="http://schemas.microsoft.com/office/drawing/2014/main" id="{58E4D9E0-355D-409C-A9CA-968FEE8827A9}"/>
              </a:ext>
            </a:extLst>
          </p:cNvPr>
          <p:cNvSpPr>
            <a:spLocks noChangeShapeType="1"/>
          </p:cNvSpPr>
          <p:nvPr/>
        </p:nvSpPr>
        <p:spPr bwMode="auto">
          <a:xfrm>
            <a:off x="8025117" y="2407626"/>
            <a:ext cx="228600" cy="457200"/>
          </a:xfrm>
          <a:prstGeom prst="line">
            <a:avLst/>
          </a:prstGeom>
          <a:noFill/>
          <a:ln w="50800">
            <a:solidFill>
              <a:srgbClr val="C00000"/>
            </a:solidFill>
            <a:round/>
            <a:headEnd/>
            <a:tailEnd type="triangle" w="med" len="med"/>
          </a:ln>
        </p:spPr>
        <p:txBody>
          <a:bodyPr wrap="none" anchor="ctr"/>
          <a:lstStyle/>
          <a:p>
            <a:endParaRPr lang="en-US"/>
          </a:p>
        </p:txBody>
      </p:sp>
      <p:sp>
        <p:nvSpPr>
          <p:cNvPr id="8" name="Oval 7">
            <a:extLst>
              <a:ext uri="{FF2B5EF4-FFF2-40B4-BE49-F238E27FC236}">
                <a16:creationId xmlns:a16="http://schemas.microsoft.com/office/drawing/2014/main" id="{EB89FA1D-4039-4288-BCD6-16845425BF9D}"/>
              </a:ext>
            </a:extLst>
          </p:cNvPr>
          <p:cNvSpPr/>
          <p:nvPr/>
        </p:nvSpPr>
        <p:spPr>
          <a:xfrm>
            <a:off x="10135671" y="5035644"/>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endParaRPr lang="en-US" b="1" dirty="0"/>
          </a:p>
        </p:txBody>
      </p:sp>
      <p:sp>
        <p:nvSpPr>
          <p:cNvPr id="10" name="Oval 9">
            <a:extLst>
              <a:ext uri="{FF2B5EF4-FFF2-40B4-BE49-F238E27FC236}">
                <a16:creationId xmlns:a16="http://schemas.microsoft.com/office/drawing/2014/main" id="{532EA916-E062-4D47-B04B-1AEB74A7DAE4}"/>
              </a:ext>
            </a:extLst>
          </p:cNvPr>
          <p:cNvSpPr/>
          <p:nvPr/>
        </p:nvSpPr>
        <p:spPr>
          <a:xfrm>
            <a:off x="4312258" y="6269870"/>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endParaRPr lang="en-US" b="1" dirty="0"/>
          </a:p>
        </p:txBody>
      </p:sp>
      <p:sp>
        <p:nvSpPr>
          <p:cNvPr id="11" name="Oval 10">
            <a:extLst>
              <a:ext uri="{FF2B5EF4-FFF2-40B4-BE49-F238E27FC236}">
                <a16:creationId xmlns:a16="http://schemas.microsoft.com/office/drawing/2014/main" id="{896A11D7-A02E-407C-9F0A-F20EDB467493}"/>
              </a:ext>
            </a:extLst>
          </p:cNvPr>
          <p:cNvSpPr/>
          <p:nvPr/>
        </p:nvSpPr>
        <p:spPr>
          <a:xfrm>
            <a:off x="8238168" y="6267722"/>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endParaRPr lang="en-US" b="1" dirty="0"/>
          </a:p>
        </p:txBody>
      </p:sp>
    </p:spTree>
    <p:extLst>
      <p:ext uri="{BB962C8B-B14F-4D97-AF65-F5344CB8AC3E}">
        <p14:creationId xmlns:p14="http://schemas.microsoft.com/office/powerpoint/2010/main" val="338067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a:t>
            </a:r>
            <a:r>
              <a:rPr lang="en-US" sz="2600" dirty="0">
                <a:solidFill>
                  <a:srgbClr val="000000"/>
                </a:solidFill>
                <a:effectLst/>
                <a:latin typeface="Palatino Linotype" panose="02040502050505030304" pitchFamily="18" charset="0"/>
              </a:rPr>
              <a:t>died to sin</a:t>
            </a:r>
            <a:r>
              <a:rPr lang="en-US" sz="2600" b="0" dirty="0">
                <a:solidFill>
                  <a:srgbClr val="000000"/>
                </a:solidFill>
                <a:effectLst/>
                <a:latin typeface="Palatino Linotype" panose="02040502050505030304" pitchFamily="18" charset="0"/>
              </a:rPr>
              <a:t>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4" name="TextBox 3">
            <a:extLst>
              <a:ext uri="{FF2B5EF4-FFF2-40B4-BE49-F238E27FC236}">
                <a16:creationId xmlns:a16="http://schemas.microsoft.com/office/drawing/2014/main" id="{F4972CC1-42DF-4695-AC02-97459BBF7DA5}"/>
              </a:ext>
            </a:extLst>
          </p:cNvPr>
          <p:cNvSpPr txBox="1"/>
          <p:nvPr/>
        </p:nvSpPr>
        <p:spPr>
          <a:xfrm>
            <a:off x="4093697" y="-7033"/>
            <a:ext cx="3658185" cy="923330"/>
          </a:xfrm>
          <a:prstGeom prst="rect">
            <a:avLst/>
          </a:prstGeom>
          <a:solidFill>
            <a:schemeClr val="tx1"/>
          </a:solidFill>
        </p:spPr>
        <p:txBody>
          <a:bodyPr wrap="square" lIns="0" rIns="0">
            <a:spAutoFit/>
          </a:bodyPr>
          <a:lstStyle/>
          <a:p>
            <a:pPr algn="ctr"/>
            <a:r>
              <a:rPr lang="en-US" sz="5400" b="1" dirty="0">
                <a:solidFill>
                  <a:schemeClr val="bg1"/>
                </a:solidFill>
                <a:effectLst/>
                <a:latin typeface="Palatino Linotype" panose="02040502050505030304" pitchFamily="18" charset="0"/>
              </a:rPr>
              <a:t>An Ending</a:t>
            </a:r>
            <a:endParaRPr lang="en-US" sz="5400" b="1" dirty="0">
              <a:solidFill>
                <a:schemeClr val="bg1"/>
              </a:solidFill>
            </a:endParaRPr>
          </a:p>
        </p:txBody>
      </p:sp>
    </p:spTree>
    <p:extLst>
      <p:ext uri="{BB962C8B-B14F-4D97-AF65-F5344CB8AC3E}">
        <p14:creationId xmlns:p14="http://schemas.microsoft.com/office/powerpoint/2010/main" val="17480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4">
                                            <p:bg/>
                                          </p:spTgt>
                                        </p:tgtEl>
                                      </p:cBhvr>
                                      <p:by x="150000" y="150000"/>
                                    </p:animScale>
                                  </p:childTnLst>
                                </p:cTn>
                              </p:par>
                              <p:par>
                                <p:cTn id="11" presetID="6" presetClass="emph" presetSubtype="0" fill="hold" grpId="1" nodeType="withEffect">
                                  <p:stCondLst>
                                    <p:cond delay="0"/>
                                  </p:stCondLst>
                                  <p:childTnLst>
                                    <p:animScale>
                                      <p:cBhvr>
                                        <p:cTn id="12" dur="5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4" grpId="1"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1384995"/>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dirty="0">
                <a:solidFill>
                  <a:srgbClr val="000000"/>
                </a:solidFill>
                <a:effectLst/>
                <a:latin typeface="Palatino Linotype" panose="02040502050505030304" pitchFamily="18" charset="0"/>
              </a:rPr>
              <a:t>royal priesthood, a holy nation, a people for God’s own possession </a:t>
            </a:r>
            <a:endParaRPr lang="en-US" sz="2800" dirty="0">
              <a:latin typeface="Palatino Linotype" panose="02040502050505030304" pitchFamily="18" charset="0"/>
            </a:endParaRPr>
          </a:p>
        </p:txBody>
      </p:sp>
      <p:sp>
        <p:nvSpPr>
          <p:cNvPr id="10" name="TextBox 9">
            <a:extLst>
              <a:ext uri="{FF2B5EF4-FFF2-40B4-BE49-F238E27FC236}">
                <a16:creationId xmlns:a16="http://schemas.microsoft.com/office/drawing/2014/main" id="{CA228313-7E8C-4D81-A11A-83932D8BE7D5}"/>
              </a:ext>
            </a:extLst>
          </p:cNvPr>
          <p:cNvSpPr txBox="1"/>
          <p:nvPr/>
        </p:nvSpPr>
        <p:spPr>
          <a:xfrm>
            <a:off x="6509987" y="120127"/>
            <a:ext cx="2421978" cy="523220"/>
          </a:xfrm>
          <a:prstGeom prst="rect">
            <a:avLst/>
          </a:prstGeom>
          <a:solidFill>
            <a:schemeClr val="bg1"/>
          </a:solidFill>
        </p:spPr>
        <p:txBody>
          <a:bodyPr wrap="square">
            <a:spAutoFit/>
          </a:bodyPr>
          <a:lstStyle/>
          <a:p>
            <a:r>
              <a:rPr lang="en-US" sz="2800" b="1" i="0" dirty="0">
                <a:solidFill>
                  <a:srgbClr val="000000"/>
                </a:solidFill>
                <a:effectLst/>
                <a:latin typeface="Palatino Linotype" panose="02040502050505030304" pitchFamily="18" charset="0"/>
              </a:rPr>
              <a:t>1 Peter 2:9</a:t>
            </a:r>
            <a:endParaRPr lang="en-US" sz="2800" dirty="0"/>
          </a:p>
        </p:txBody>
      </p:sp>
    </p:spTree>
    <p:extLst>
      <p:ext uri="{BB962C8B-B14F-4D97-AF65-F5344CB8AC3E}">
        <p14:creationId xmlns:p14="http://schemas.microsoft.com/office/powerpoint/2010/main" val="387297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500"/>
                                        <p:tgtEl>
                                          <p:spTgt spid="10"/>
                                        </p:tgtEl>
                                      </p:cBhvr>
                                    </p:animEffect>
                                    <p:set>
                                      <p:cBhvr>
                                        <p:cTn id="1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6" grpId="0"/>
      <p:bldP spid="10" grpId="0" animBg="1"/>
      <p:bldP spid="10"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1384995"/>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dirty="0">
                <a:solidFill>
                  <a:srgbClr val="000000"/>
                </a:solidFill>
                <a:effectLst/>
                <a:latin typeface="Palatino Linotype" panose="02040502050505030304" pitchFamily="18" charset="0"/>
              </a:rPr>
              <a:t>royal priesthood, a holy nation,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a:t>
            </a:r>
            <a:endParaRPr lang="en-US" sz="2800" dirty="0">
              <a:latin typeface="Palatino Linotype" panose="02040502050505030304" pitchFamily="18" charset="0"/>
            </a:endParaRPr>
          </a:p>
        </p:txBody>
      </p:sp>
      <p:sp>
        <p:nvSpPr>
          <p:cNvPr id="17" name="Oval 16">
            <a:extLst>
              <a:ext uri="{FF2B5EF4-FFF2-40B4-BE49-F238E27FC236}">
                <a16:creationId xmlns:a16="http://schemas.microsoft.com/office/drawing/2014/main" id="{B24FA56A-4732-457E-B61F-74751EF1F261}"/>
              </a:ext>
            </a:extLst>
          </p:cNvPr>
          <p:cNvSpPr/>
          <p:nvPr/>
        </p:nvSpPr>
        <p:spPr>
          <a:xfrm>
            <a:off x="6168975" y="100455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endParaRPr lang="en-US" b="1" dirty="0"/>
          </a:p>
        </p:txBody>
      </p:sp>
    </p:spTree>
    <p:extLst>
      <p:ext uri="{BB962C8B-B14F-4D97-AF65-F5344CB8AC3E}">
        <p14:creationId xmlns:p14="http://schemas.microsoft.com/office/powerpoint/2010/main" val="3627709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1384995"/>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a:t>
            </a:r>
            <a:endParaRPr lang="en-US" sz="2800" dirty="0">
              <a:latin typeface="Palatino Linotype" panose="02040502050505030304" pitchFamily="18" charset="0"/>
            </a:endParaRPr>
          </a:p>
        </p:txBody>
      </p:sp>
      <p:sp>
        <p:nvSpPr>
          <p:cNvPr id="17" name="Oval 16">
            <a:extLst>
              <a:ext uri="{FF2B5EF4-FFF2-40B4-BE49-F238E27FC236}">
                <a16:creationId xmlns:a16="http://schemas.microsoft.com/office/drawing/2014/main" id="{B24FA56A-4732-457E-B61F-74751EF1F261}"/>
              </a:ext>
            </a:extLst>
          </p:cNvPr>
          <p:cNvSpPr/>
          <p:nvPr/>
        </p:nvSpPr>
        <p:spPr>
          <a:xfrm>
            <a:off x="6168975" y="100455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endParaRPr lang="en-US" b="1" dirty="0"/>
          </a:p>
        </p:txBody>
      </p:sp>
      <p:sp>
        <p:nvSpPr>
          <p:cNvPr id="18" name="Oval 17">
            <a:extLst>
              <a:ext uri="{FF2B5EF4-FFF2-40B4-BE49-F238E27FC236}">
                <a16:creationId xmlns:a16="http://schemas.microsoft.com/office/drawing/2014/main" id="{D5FC707A-9BA8-4373-BC1A-6BDF9B407E4B}"/>
              </a:ext>
            </a:extLst>
          </p:cNvPr>
          <p:cNvSpPr/>
          <p:nvPr/>
        </p:nvSpPr>
        <p:spPr>
          <a:xfrm>
            <a:off x="6192578" y="500129"/>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endParaRPr lang="en-US" b="1" dirty="0"/>
          </a:p>
        </p:txBody>
      </p:sp>
    </p:spTree>
    <p:extLst>
      <p:ext uri="{BB962C8B-B14F-4D97-AF65-F5344CB8AC3E}">
        <p14:creationId xmlns:p14="http://schemas.microsoft.com/office/powerpoint/2010/main" val="1528721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1384995"/>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a:t>
            </a:r>
            <a:endParaRPr lang="en-US" sz="2800" dirty="0">
              <a:latin typeface="Palatino Linotype" panose="02040502050505030304" pitchFamily="18" charset="0"/>
            </a:endParaRPr>
          </a:p>
        </p:txBody>
      </p:sp>
      <p:sp>
        <p:nvSpPr>
          <p:cNvPr id="17" name="Oval 16">
            <a:extLst>
              <a:ext uri="{FF2B5EF4-FFF2-40B4-BE49-F238E27FC236}">
                <a16:creationId xmlns:a16="http://schemas.microsoft.com/office/drawing/2014/main" id="{B24FA56A-4732-457E-B61F-74751EF1F261}"/>
              </a:ext>
            </a:extLst>
          </p:cNvPr>
          <p:cNvSpPr/>
          <p:nvPr/>
        </p:nvSpPr>
        <p:spPr>
          <a:xfrm>
            <a:off x="6168975" y="1004555"/>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endParaRPr lang="en-US" b="1" dirty="0"/>
          </a:p>
        </p:txBody>
      </p:sp>
      <p:sp>
        <p:nvSpPr>
          <p:cNvPr id="18" name="Oval 17">
            <a:extLst>
              <a:ext uri="{FF2B5EF4-FFF2-40B4-BE49-F238E27FC236}">
                <a16:creationId xmlns:a16="http://schemas.microsoft.com/office/drawing/2014/main" id="{D5FC707A-9BA8-4373-BC1A-6BDF9B407E4B}"/>
              </a:ext>
            </a:extLst>
          </p:cNvPr>
          <p:cNvSpPr/>
          <p:nvPr/>
        </p:nvSpPr>
        <p:spPr>
          <a:xfrm>
            <a:off x="6192578" y="500129"/>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endParaRPr lang="en-US" b="1" dirty="0"/>
          </a:p>
        </p:txBody>
      </p:sp>
      <p:sp>
        <p:nvSpPr>
          <p:cNvPr id="19" name="Oval 18">
            <a:extLst>
              <a:ext uri="{FF2B5EF4-FFF2-40B4-BE49-F238E27FC236}">
                <a16:creationId xmlns:a16="http://schemas.microsoft.com/office/drawing/2014/main" id="{04E1CB7A-017A-468C-B939-37244F0B78F0}"/>
              </a:ext>
            </a:extLst>
          </p:cNvPr>
          <p:cNvSpPr/>
          <p:nvPr/>
        </p:nvSpPr>
        <p:spPr>
          <a:xfrm>
            <a:off x="8946507" y="510862"/>
            <a:ext cx="412124" cy="489398"/>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endParaRPr lang="en-US" b="1" dirty="0"/>
          </a:p>
        </p:txBody>
      </p:sp>
    </p:spTree>
    <p:extLst>
      <p:ext uri="{BB962C8B-B14F-4D97-AF65-F5344CB8AC3E}">
        <p14:creationId xmlns:p14="http://schemas.microsoft.com/office/powerpoint/2010/main" val="818175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3108543"/>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so that you may proclaim the excellencies of Him who has called you out of darkness into His marvelous light;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374339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8" y="3258354"/>
            <a:ext cx="12198011" cy="2472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7EDEEA8C-7DAE-4003-9381-4E3E93E7F996}"/>
              </a:ext>
            </a:extLst>
          </p:cNvPr>
          <p:cNvSpPr/>
          <p:nvPr/>
        </p:nvSpPr>
        <p:spPr>
          <a:xfrm>
            <a:off x="-1" y="3258354"/>
            <a:ext cx="11372045" cy="26015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4832092"/>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so that you may proclaim the excellencies of Him who has called you out of darkness into His marvelous light; </a:t>
            </a:r>
            <a:r>
              <a:rPr lang="en-US" sz="2800" b="1" baseline="30000" dirty="0">
                <a:solidFill>
                  <a:srgbClr val="000000"/>
                </a:solidFill>
                <a:effectLst/>
                <a:latin typeface="Palatino Linotype" panose="02040502050505030304" pitchFamily="18" charset="0"/>
              </a:rPr>
              <a:t>10 </a:t>
            </a:r>
            <a:r>
              <a:rPr lang="en-US" sz="2800" b="0" dirty="0">
                <a:solidFill>
                  <a:srgbClr val="000000"/>
                </a:solidFill>
                <a:effectLst/>
                <a:latin typeface="Palatino Linotype" panose="02040502050505030304" pitchFamily="18" charset="0"/>
              </a:rPr>
              <a:t>for you once were not a people, but now you are the people of God; you had not received mercy, but now you have received mercy.</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4220765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952" t="29231" b="29903"/>
          <a:stretch/>
        </p:blipFill>
        <p:spPr bwMode="auto">
          <a:xfrm>
            <a:off x="11352628" y="3981156"/>
            <a:ext cx="859671" cy="1010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4832092"/>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so that you may proclaim the excellencies of Him who has called you out of darkness into His marvelous light; </a:t>
            </a:r>
            <a:r>
              <a:rPr lang="en-US" sz="2800" b="1" baseline="30000" dirty="0">
                <a:solidFill>
                  <a:srgbClr val="000000"/>
                </a:solidFill>
                <a:effectLst/>
                <a:latin typeface="Palatino Linotype" panose="02040502050505030304" pitchFamily="18" charset="0"/>
              </a:rPr>
              <a:t>10 </a:t>
            </a:r>
            <a:r>
              <a:rPr lang="en-US" sz="2800" b="0" dirty="0">
                <a:solidFill>
                  <a:srgbClr val="000000"/>
                </a:solidFill>
                <a:effectLst/>
                <a:latin typeface="Palatino Linotype" panose="02040502050505030304" pitchFamily="18" charset="0"/>
              </a:rPr>
              <a:t>for you once were not a people, but now you are the people of God; you had not received mercy, but now you have received mercy.</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16972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fill="hold" grpId="0" nodeType="withEffect">
                                  <p:stCondLst>
                                    <p:cond delay="0"/>
                                  </p:stCondLst>
                                  <p:childTnLst>
                                    <p:animMotion origin="layout" path="M 4.16667E-7 -2.96296E-6 L -0.00117 0.46019 " pathEditMode="relative" rAng="0" ptsTypes="AA">
                                      <p:cBhvr>
                                        <p:cTn id="6" dur="1000" fill="hold"/>
                                        <p:tgtEl>
                                          <p:spTgt spid="16"/>
                                        </p:tgtEl>
                                        <p:attrNameLst>
                                          <p:attrName>ppt_x</p:attrName>
                                          <p:attrName>ppt_y</p:attrName>
                                        </p:attrNameLst>
                                      </p:cBhvr>
                                      <p:rCtr x="-65" y="230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750E86-BECF-4876-BDF2-451CE567A467}"/>
              </a:ext>
            </a:extLst>
          </p:cNvPr>
          <p:cNvSpPr txBox="1"/>
          <p:nvPr/>
        </p:nvSpPr>
        <p:spPr>
          <a:xfrm>
            <a:off x="202757" y="162006"/>
            <a:ext cx="6203852" cy="2923877"/>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brothers,</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 by the mercies of God, to </a:t>
            </a:r>
            <a:r>
              <a:rPr lang="en-US" sz="36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endParaRPr lang="en-US" sz="2800" dirty="0">
              <a:latin typeface="Palatino Linotype" panose="02040502050505030304" pitchFamily="18" charset="0"/>
            </a:endParaRPr>
          </a:p>
        </p:txBody>
      </p:sp>
      <p:sp>
        <p:nvSpPr>
          <p:cNvPr id="16" name="TextBox 15">
            <a:extLst>
              <a:ext uri="{FF2B5EF4-FFF2-40B4-BE49-F238E27FC236}">
                <a16:creationId xmlns:a16="http://schemas.microsoft.com/office/drawing/2014/main" id="{DA1B1ADE-A7A5-4C90-A410-21D61F913C47}"/>
              </a:ext>
            </a:extLst>
          </p:cNvPr>
          <p:cNvSpPr txBox="1"/>
          <p:nvPr/>
        </p:nvSpPr>
        <p:spPr>
          <a:xfrm>
            <a:off x="6529589" y="159583"/>
            <a:ext cx="5679581" cy="2677656"/>
          </a:xfrm>
          <a:prstGeom prst="rect">
            <a:avLst/>
          </a:prstGeom>
          <a:noFill/>
        </p:spPr>
        <p:txBody>
          <a:bodyPr wrap="square">
            <a:spAutoFit/>
          </a:bodyPr>
          <a:lstStyle/>
          <a:p>
            <a:r>
              <a:rPr lang="en-US" sz="2800" b="1" baseline="30000" dirty="0">
                <a:latin typeface="Palatino Linotype" panose="02040502050505030304" pitchFamily="18" charset="0"/>
              </a:rPr>
              <a:t>5 </a:t>
            </a:r>
            <a:r>
              <a:rPr lang="en-US" sz="2800" dirty="0">
                <a:latin typeface="Palatino Linotype" panose="02040502050505030304" pitchFamily="18" charset="0"/>
              </a:rPr>
              <a:t>you also, as living stones, are being built up as a spiritual house for a holy priesthood, to offer spiritual sacrifices that are acceptable to God through Jesus Christ.</a:t>
            </a:r>
            <a:endParaRPr lang="en-US" sz="4000" dirty="0">
              <a:latin typeface="Palatino Linotype" panose="02040502050505030304" pitchFamily="18" charset="0"/>
            </a:endParaRPr>
          </a:p>
        </p:txBody>
      </p:sp>
      <p:pic>
        <p:nvPicPr>
          <p:cNvPr id="6" name="Picture 2">
            <a:extLst>
              <a:ext uri="{FF2B5EF4-FFF2-40B4-BE49-F238E27FC236}">
                <a16:creationId xmlns:a16="http://schemas.microsoft.com/office/drawing/2014/main" id="{4B63E8D5-1526-47D2-9284-7ED98847E5E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952" t="29231" b="29903"/>
          <a:stretch/>
        </p:blipFill>
        <p:spPr bwMode="auto">
          <a:xfrm>
            <a:off x="11352628" y="3981156"/>
            <a:ext cx="859671" cy="1010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E26A5AFF-873B-47FF-90FB-C087AE9A2B43}"/>
              </a:ext>
            </a:extLst>
          </p:cNvPr>
          <p:cNvSpPr txBox="1"/>
          <p:nvPr/>
        </p:nvSpPr>
        <p:spPr>
          <a:xfrm>
            <a:off x="6527241" y="3315332"/>
            <a:ext cx="5679581" cy="4832092"/>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so that you may proclaim the excellencies of Him who has called you out of darkness into His marvelous light; </a:t>
            </a:r>
            <a:r>
              <a:rPr lang="en-US" sz="2800" b="1" baseline="30000" dirty="0">
                <a:solidFill>
                  <a:srgbClr val="000000"/>
                </a:solidFill>
                <a:effectLst/>
                <a:latin typeface="Palatino Linotype" panose="02040502050505030304" pitchFamily="18" charset="0"/>
              </a:rPr>
              <a:t>10 </a:t>
            </a:r>
            <a:r>
              <a:rPr lang="en-US" sz="2800" b="0" dirty="0">
                <a:solidFill>
                  <a:srgbClr val="000000"/>
                </a:solidFill>
                <a:effectLst/>
                <a:latin typeface="Palatino Linotype" panose="02040502050505030304" pitchFamily="18" charset="0"/>
              </a:rPr>
              <a:t>for you once were not a people, but now you are the people of God; you had not received mercy, but now you have received mercy.</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121145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DA1B1ADE-A7A5-4C90-A410-21D61F913C47}"/>
              </a:ext>
            </a:extLst>
          </p:cNvPr>
          <p:cNvSpPr txBox="1"/>
          <p:nvPr/>
        </p:nvSpPr>
        <p:spPr>
          <a:xfrm>
            <a:off x="6217920" y="1059915"/>
            <a:ext cx="5733087" cy="1200329"/>
          </a:xfrm>
          <a:prstGeom prst="rect">
            <a:avLst/>
          </a:prstGeom>
          <a:noFill/>
        </p:spPr>
        <p:txBody>
          <a:bodyPr wrap="square">
            <a:spAutoFit/>
          </a:bodyPr>
          <a:lstStyle/>
          <a:p>
            <a:r>
              <a:rPr lang="en-US" sz="3600" b="1" dirty="0">
                <a:solidFill>
                  <a:srgbClr val="C00000"/>
                </a:solidFill>
                <a:latin typeface="Palatino Linotype" panose="02040502050505030304" pitchFamily="18" charset="0"/>
              </a:rPr>
              <a:t>for a holy priesthood, to offer spiritual sacrifices</a:t>
            </a:r>
            <a:endParaRPr lang="en-US" sz="4800" b="1" dirty="0">
              <a:solidFill>
                <a:srgbClr val="C00000"/>
              </a:solidFill>
              <a:latin typeface="Palatino Linotype" panose="02040502050505030304" pitchFamily="18" charset="0"/>
            </a:endParaRPr>
          </a:p>
        </p:txBody>
      </p:sp>
      <p:sp>
        <p:nvSpPr>
          <p:cNvPr id="7" name="TextBox 6">
            <a:extLst>
              <a:ext uri="{FF2B5EF4-FFF2-40B4-BE49-F238E27FC236}">
                <a16:creationId xmlns:a16="http://schemas.microsoft.com/office/drawing/2014/main" id="{0F112D39-0E23-4AED-AC0F-EE3631D81FA9}"/>
              </a:ext>
            </a:extLst>
          </p:cNvPr>
          <p:cNvSpPr txBox="1"/>
          <p:nvPr/>
        </p:nvSpPr>
        <p:spPr>
          <a:xfrm>
            <a:off x="209385" y="1017181"/>
            <a:ext cx="6203852" cy="1200329"/>
          </a:xfrm>
          <a:prstGeom prst="rect">
            <a:avLst/>
          </a:prstGeom>
          <a:noFill/>
          <a:ln>
            <a:noFill/>
          </a:ln>
          <a:effectLst/>
        </p:spPr>
        <p:txBody>
          <a:bodyPr wrap="square">
            <a:spAutoFit/>
          </a:bodyPr>
          <a:lstStyle/>
          <a:p>
            <a:r>
              <a:rPr lang="en-US" sz="3600" b="1" i="0" dirty="0">
                <a:solidFill>
                  <a:srgbClr val="C00000"/>
                </a:solidFill>
                <a:effectLst/>
                <a:latin typeface="Palatino Linotype" panose="02040502050505030304" pitchFamily="18" charset="0"/>
              </a:rPr>
              <a:t>present your bodies as a living sacrifice</a:t>
            </a:r>
            <a:endParaRPr lang="en-US" sz="2800" dirty="0">
              <a:latin typeface="Palatino Linotype" panose="02040502050505030304" pitchFamily="18" charset="0"/>
            </a:endParaRPr>
          </a:p>
        </p:txBody>
      </p:sp>
      <p:sp>
        <p:nvSpPr>
          <p:cNvPr id="8" name="TextBox 7">
            <a:extLst>
              <a:ext uri="{FF2B5EF4-FFF2-40B4-BE49-F238E27FC236}">
                <a16:creationId xmlns:a16="http://schemas.microsoft.com/office/drawing/2014/main" id="{F79A4B77-3317-4179-95F1-261802114181}"/>
              </a:ext>
            </a:extLst>
          </p:cNvPr>
          <p:cNvSpPr txBox="1"/>
          <p:nvPr/>
        </p:nvSpPr>
        <p:spPr>
          <a:xfrm>
            <a:off x="251589" y="2361088"/>
            <a:ext cx="11741622" cy="4401205"/>
          </a:xfrm>
          <a:prstGeom prst="rect">
            <a:avLst/>
          </a:prstGeom>
          <a:noFill/>
        </p:spPr>
        <p:txBody>
          <a:bodyPr wrap="square">
            <a:spAutoFit/>
          </a:bodyPr>
          <a:lstStyle/>
          <a:p>
            <a:r>
              <a:rPr lang="en-US" sz="2800" b="1" i="0" dirty="0">
                <a:solidFill>
                  <a:srgbClr val="000000"/>
                </a:solidFill>
                <a:effectLst/>
                <a:latin typeface="Palatino Linotype" panose="02040502050505030304" pitchFamily="18" charset="0"/>
              </a:rPr>
              <a:t>Hebrews 13 </a:t>
            </a:r>
            <a:r>
              <a:rPr lang="en-US" sz="2800" b="1" i="0" baseline="30000" dirty="0">
                <a:solidFill>
                  <a:srgbClr val="000000"/>
                </a:solidFill>
                <a:effectLst/>
                <a:latin typeface="Palatino Linotype" panose="02040502050505030304" pitchFamily="18" charset="0"/>
              </a:rPr>
              <a:t>15 </a:t>
            </a:r>
            <a:r>
              <a:rPr lang="en-US" sz="2800" b="0" i="0" dirty="0">
                <a:solidFill>
                  <a:srgbClr val="000000"/>
                </a:solidFill>
                <a:effectLst/>
                <a:latin typeface="Palatino Linotype" panose="02040502050505030304" pitchFamily="18" charset="0"/>
              </a:rPr>
              <a:t>Through Him then, let’s continually </a:t>
            </a:r>
            <a:r>
              <a:rPr lang="en-US" sz="2800" b="1" i="0" dirty="0">
                <a:solidFill>
                  <a:srgbClr val="000000"/>
                </a:solidFill>
                <a:effectLst/>
                <a:latin typeface="Palatino Linotype" panose="02040502050505030304" pitchFamily="18" charset="0"/>
              </a:rPr>
              <a:t>offer up a sacrifice of praise</a:t>
            </a:r>
            <a:r>
              <a:rPr lang="en-US" sz="2800" i="0" dirty="0">
                <a:solidFill>
                  <a:srgbClr val="000000"/>
                </a:solidFill>
                <a:effectLst/>
                <a:latin typeface="Palatino Linotype" panose="02040502050505030304" pitchFamily="18" charset="0"/>
              </a:rPr>
              <a:t> to God</a:t>
            </a:r>
            <a:r>
              <a:rPr lang="en-US" sz="2800" b="0" i="0" dirty="0">
                <a:solidFill>
                  <a:srgbClr val="000000"/>
                </a:solidFill>
                <a:effectLst/>
                <a:latin typeface="Palatino Linotype" panose="02040502050505030304" pitchFamily="18" charset="0"/>
              </a:rPr>
              <a:t>, that is, </a:t>
            </a:r>
            <a:r>
              <a:rPr lang="en-US" sz="2800" b="1" i="0" u="sng" dirty="0">
                <a:solidFill>
                  <a:srgbClr val="000000"/>
                </a:solidFill>
                <a:effectLst/>
                <a:latin typeface="Palatino Linotype" panose="02040502050505030304" pitchFamily="18" charset="0"/>
              </a:rPr>
              <a:t>the fruit of lips praising His name</a:t>
            </a:r>
            <a:r>
              <a:rPr lang="en-US" sz="2800" b="0" i="0" dirty="0">
                <a:solidFill>
                  <a:srgbClr val="000000"/>
                </a:solidFill>
                <a:effectLst/>
                <a:latin typeface="Palatino Linotype" panose="02040502050505030304" pitchFamily="18" charset="0"/>
              </a:rPr>
              <a:t>.</a:t>
            </a:r>
          </a:p>
          <a:p>
            <a:endParaRPr lang="en-US" sz="2800" b="0" i="0" dirty="0">
              <a:solidFill>
                <a:srgbClr val="000000"/>
              </a:solidFill>
              <a:effectLst/>
              <a:latin typeface="Palatino Linotype" panose="02040502050505030304" pitchFamily="18" charset="0"/>
            </a:endParaRPr>
          </a:p>
          <a:p>
            <a:r>
              <a:rPr lang="en-US" sz="2800" b="1" i="0" dirty="0">
                <a:solidFill>
                  <a:srgbClr val="000000"/>
                </a:solidFill>
                <a:effectLst/>
                <a:latin typeface="Palatino Linotype" panose="02040502050505030304" pitchFamily="18" charset="0"/>
              </a:rPr>
              <a:t>Hebrews 13 </a:t>
            </a:r>
            <a:r>
              <a:rPr lang="en-US" sz="2800" b="1" i="0" baseline="30000" dirty="0">
                <a:solidFill>
                  <a:srgbClr val="000000"/>
                </a:solidFill>
                <a:effectLst/>
                <a:latin typeface="Palatino Linotype" panose="02040502050505030304" pitchFamily="18" charset="0"/>
              </a:rPr>
              <a:t>16 </a:t>
            </a:r>
            <a:r>
              <a:rPr lang="en-US" sz="2800" b="0" i="0" dirty="0">
                <a:solidFill>
                  <a:srgbClr val="000000"/>
                </a:solidFill>
                <a:effectLst/>
                <a:latin typeface="Palatino Linotype" panose="02040502050505030304" pitchFamily="18" charset="0"/>
              </a:rPr>
              <a:t>And do not neglect </a:t>
            </a:r>
            <a:r>
              <a:rPr lang="en-US" sz="2800" b="1" i="0" u="sng" dirty="0">
                <a:solidFill>
                  <a:srgbClr val="000000"/>
                </a:solidFill>
                <a:effectLst/>
                <a:latin typeface="Palatino Linotype" panose="02040502050505030304" pitchFamily="18" charset="0"/>
              </a:rPr>
              <a:t>doing good and sharing</a:t>
            </a:r>
            <a:r>
              <a:rPr lang="en-US" sz="2800" b="0" i="0" dirty="0">
                <a:solidFill>
                  <a:srgbClr val="000000"/>
                </a:solidFill>
                <a:effectLst/>
                <a:latin typeface="Palatino Linotype" panose="02040502050505030304" pitchFamily="18" charset="0"/>
              </a:rPr>
              <a:t>, for </a:t>
            </a:r>
            <a:r>
              <a:rPr lang="en-US" sz="2800" b="1" i="0" dirty="0">
                <a:solidFill>
                  <a:srgbClr val="000000"/>
                </a:solidFill>
                <a:effectLst/>
                <a:latin typeface="Palatino Linotype" panose="02040502050505030304" pitchFamily="18" charset="0"/>
              </a:rPr>
              <a:t>with such sacrifices God is pleased</a:t>
            </a:r>
            <a:r>
              <a:rPr lang="en-US" sz="2800" b="0" i="0" dirty="0">
                <a:solidFill>
                  <a:srgbClr val="000000"/>
                </a:solidFill>
                <a:effectLst/>
                <a:latin typeface="Palatino Linotype" panose="02040502050505030304" pitchFamily="18" charset="0"/>
              </a:rPr>
              <a:t>.</a:t>
            </a:r>
          </a:p>
          <a:p>
            <a:endParaRPr lang="en-US" sz="2800" b="0" i="0" dirty="0">
              <a:solidFill>
                <a:srgbClr val="000000"/>
              </a:solidFill>
              <a:effectLst/>
              <a:latin typeface="Palatino Linotype" panose="02040502050505030304" pitchFamily="18" charset="0"/>
            </a:endParaRPr>
          </a:p>
          <a:p>
            <a:r>
              <a:rPr lang="en-US" sz="2800" b="1" i="0" dirty="0">
                <a:solidFill>
                  <a:srgbClr val="000000"/>
                </a:solidFill>
                <a:effectLst/>
                <a:latin typeface="Palatino Linotype" panose="02040502050505030304" pitchFamily="18" charset="0"/>
              </a:rPr>
              <a:t>Philippians 4 </a:t>
            </a:r>
            <a:r>
              <a:rPr lang="en-US" sz="2800" b="1" i="0" baseline="30000" dirty="0">
                <a:solidFill>
                  <a:srgbClr val="000000"/>
                </a:solidFill>
                <a:effectLst/>
                <a:latin typeface="Palatino Linotype" panose="02040502050505030304" pitchFamily="18" charset="0"/>
              </a:rPr>
              <a:t>18 </a:t>
            </a:r>
            <a:r>
              <a:rPr lang="en-US" sz="2800" b="0" i="0" dirty="0">
                <a:solidFill>
                  <a:srgbClr val="000000"/>
                </a:solidFill>
                <a:effectLst/>
                <a:latin typeface="Palatino Linotype" panose="02040502050505030304" pitchFamily="18" charset="0"/>
              </a:rPr>
              <a:t>But I have received everything in full and have an abundance; I am amply supplied, having received from Epaphroditus </a:t>
            </a:r>
            <a:r>
              <a:rPr lang="en-US" sz="2800" b="1" i="0" u="sng" dirty="0">
                <a:solidFill>
                  <a:srgbClr val="000000"/>
                </a:solidFill>
                <a:effectLst/>
                <a:latin typeface="Palatino Linotype" panose="02040502050505030304" pitchFamily="18" charset="0"/>
              </a:rPr>
              <a:t>what you have sent</a:t>
            </a:r>
            <a:r>
              <a:rPr lang="en-US" sz="2800" b="0" i="0" dirty="0">
                <a:solidFill>
                  <a:srgbClr val="000000"/>
                </a:solidFill>
                <a:effectLst/>
                <a:latin typeface="Palatino Linotype" panose="02040502050505030304" pitchFamily="18" charset="0"/>
              </a:rPr>
              <a:t>, a fragrant aroma, an </a:t>
            </a:r>
            <a:r>
              <a:rPr lang="en-US" sz="2800" b="1" i="0" dirty="0">
                <a:solidFill>
                  <a:srgbClr val="000000"/>
                </a:solidFill>
                <a:effectLst/>
                <a:latin typeface="Palatino Linotype" panose="02040502050505030304" pitchFamily="18" charset="0"/>
              </a:rPr>
              <a:t>acceptable sacrifice</a:t>
            </a:r>
            <a:r>
              <a:rPr lang="en-US" sz="2800" b="0" i="0" dirty="0">
                <a:solidFill>
                  <a:srgbClr val="000000"/>
                </a:solidFill>
                <a:effectLst/>
                <a:latin typeface="Palatino Linotype" panose="02040502050505030304" pitchFamily="18" charset="0"/>
              </a:rPr>
              <a:t>, pleasing to God.</a:t>
            </a:r>
            <a:endParaRPr lang="en-US" sz="2800" dirty="0"/>
          </a:p>
        </p:txBody>
      </p:sp>
    </p:spTree>
    <p:extLst>
      <p:ext uri="{BB962C8B-B14F-4D97-AF65-F5344CB8AC3E}">
        <p14:creationId xmlns:p14="http://schemas.microsoft.com/office/powerpoint/2010/main" val="20011711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B2585-F21A-40EA-8030-814BD429A961}"/>
              </a:ext>
            </a:extLst>
          </p:cNvPr>
          <p:cNvSpPr>
            <a:spLocks noGrp="1"/>
          </p:cNvSpPr>
          <p:nvPr>
            <p:ph type="ctrTitle"/>
          </p:nvPr>
        </p:nvSpPr>
        <p:spPr/>
        <p:txBody>
          <a:bodyPr>
            <a:normAutofit/>
          </a:bodyPr>
          <a:lstStyle/>
          <a:p>
            <a:r>
              <a:rPr lang="en-US" sz="8800" b="1" dirty="0"/>
              <a:t>A Beginning</a:t>
            </a:r>
          </a:p>
        </p:txBody>
      </p:sp>
      <p:sp>
        <p:nvSpPr>
          <p:cNvPr id="4" name="TextBox 3">
            <a:extLst>
              <a:ext uri="{FF2B5EF4-FFF2-40B4-BE49-F238E27FC236}">
                <a16:creationId xmlns:a16="http://schemas.microsoft.com/office/drawing/2014/main" id="{8790CC08-457D-4D23-8971-CDD1A4568CFE}"/>
              </a:ext>
            </a:extLst>
          </p:cNvPr>
          <p:cNvSpPr txBox="1"/>
          <p:nvPr/>
        </p:nvSpPr>
        <p:spPr>
          <a:xfrm>
            <a:off x="2556803" y="3508104"/>
            <a:ext cx="7487530" cy="1323439"/>
          </a:xfrm>
          <a:prstGeom prst="rect">
            <a:avLst/>
          </a:prstGeom>
          <a:noFill/>
        </p:spPr>
        <p:txBody>
          <a:bodyPr wrap="square">
            <a:spAutoFit/>
          </a:bodyPr>
          <a:lstStyle/>
          <a:p>
            <a:pPr algn="ctr"/>
            <a:r>
              <a:rPr lang="en-US" sz="8000" dirty="0"/>
              <a:t>is not an Arrival</a:t>
            </a:r>
          </a:p>
        </p:txBody>
      </p:sp>
    </p:spTree>
    <p:extLst>
      <p:ext uri="{BB962C8B-B14F-4D97-AF65-F5344CB8AC3E}">
        <p14:creationId xmlns:p14="http://schemas.microsoft.com/office/powerpoint/2010/main" val="261479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a:t>
            </a:r>
            <a:r>
              <a:rPr lang="en-US" sz="2600" b="1" dirty="0">
                <a:solidFill>
                  <a:srgbClr val="000000"/>
                </a:solidFill>
                <a:effectLst/>
                <a:latin typeface="Palatino Linotype" panose="02040502050505030304" pitchFamily="18" charset="0"/>
              </a:rPr>
              <a:t>died to sin</a:t>
            </a:r>
            <a:r>
              <a:rPr lang="en-US" sz="2600" b="0" dirty="0">
                <a:solidFill>
                  <a:srgbClr val="000000"/>
                </a:solidFill>
                <a:effectLst/>
                <a:latin typeface="Palatino Linotype" panose="02040502050505030304" pitchFamily="18" charset="0"/>
              </a:rPr>
              <a:t>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4" name="TextBox 3">
            <a:extLst>
              <a:ext uri="{FF2B5EF4-FFF2-40B4-BE49-F238E27FC236}">
                <a16:creationId xmlns:a16="http://schemas.microsoft.com/office/drawing/2014/main" id="{F4972CC1-42DF-4695-AC02-97459BBF7DA5}"/>
              </a:ext>
            </a:extLst>
          </p:cNvPr>
          <p:cNvSpPr txBox="1"/>
          <p:nvPr/>
        </p:nvSpPr>
        <p:spPr>
          <a:xfrm>
            <a:off x="886268" y="1390921"/>
            <a:ext cx="1759043" cy="492443"/>
          </a:xfrm>
          <a:prstGeom prst="rect">
            <a:avLst/>
          </a:prstGeom>
          <a:solidFill>
            <a:schemeClr val="bg1">
              <a:alpha val="85000"/>
            </a:schemeClr>
          </a:solidFill>
        </p:spPr>
        <p:txBody>
          <a:bodyPr wrap="square" lIns="0" rIns="0">
            <a:spAutoFit/>
          </a:bodyPr>
          <a:lstStyle/>
          <a:p>
            <a:pPr algn="ctr"/>
            <a:r>
              <a:rPr lang="en-US" sz="2600" b="1" dirty="0">
                <a:solidFill>
                  <a:srgbClr val="C00000"/>
                </a:solidFill>
                <a:effectLst/>
                <a:latin typeface="Palatino Linotype" panose="02040502050505030304" pitchFamily="18" charset="0"/>
              </a:rPr>
              <a:t>died to sin </a:t>
            </a:r>
            <a:endParaRPr lang="en-US" sz="2600" b="1" dirty="0">
              <a:solidFill>
                <a:srgbClr val="C00000"/>
              </a:solidFill>
            </a:endParaRPr>
          </a:p>
        </p:txBody>
      </p:sp>
    </p:spTree>
    <p:extLst>
      <p:ext uri="{BB962C8B-B14F-4D97-AF65-F5344CB8AC3E}">
        <p14:creationId xmlns:p14="http://schemas.microsoft.com/office/powerpoint/2010/main" val="3369268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4">
                                            <p:bg/>
                                          </p:spTgt>
                                        </p:tgtEl>
                                      </p:cBhvr>
                                      <p:by x="150000" y="150000"/>
                                    </p:animScale>
                                  </p:childTnLst>
                                </p:cTn>
                              </p:par>
                              <p:par>
                                <p:cTn id="11" presetID="6" presetClass="emph" presetSubtype="0" fill="hold" grpId="1" nodeType="withEffect">
                                  <p:stCondLst>
                                    <p:cond delay="0"/>
                                  </p:stCondLst>
                                  <p:childTnLst>
                                    <p:animScale>
                                      <p:cBhvr>
                                        <p:cTn id="12" dur="500" fill="hold"/>
                                        <p:tgtEl>
                                          <p:spTgt spid="4">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4" grpId="1" build="allAtOnce"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143FBD5-2AAF-4125-9D99-01E1B0AC5790}"/>
              </a:ext>
            </a:extLst>
          </p:cNvPr>
          <p:cNvSpPr txBox="1"/>
          <p:nvPr/>
        </p:nvSpPr>
        <p:spPr>
          <a:xfrm>
            <a:off x="6529589" y="159583"/>
            <a:ext cx="5679581" cy="2677656"/>
          </a:xfrm>
          <a:prstGeom prst="rect">
            <a:avLst/>
          </a:prstGeom>
          <a:noFill/>
        </p:spPr>
        <p:txBody>
          <a:bodyPr wrap="square">
            <a:spAutoFit/>
          </a:bodyPr>
          <a:lstStyle/>
          <a:p>
            <a:r>
              <a:rPr lang="en-US" sz="2800" b="1" baseline="30000" dirty="0">
                <a:latin typeface="Palatino Linotype" panose="02040502050505030304" pitchFamily="18" charset="0"/>
              </a:rPr>
              <a:t>5 </a:t>
            </a:r>
            <a:r>
              <a:rPr lang="en-US" sz="2800" dirty="0">
                <a:latin typeface="Palatino Linotype" panose="02040502050505030304" pitchFamily="18" charset="0"/>
              </a:rPr>
              <a:t>you also, as living stones, are being built up as a spiritual house for </a:t>
            </a:r>
            <a:r>
              <a:rPr lang="en-US" sz="2800" b="1" u="sng" dirty="0">
                <a:latin typeface="Palatino Linotype" panose="02040502050505030304" pitchFamily="18" charset="0"/>
              </a:rPr>
              <a:t>a holy priesthood, to offer spiritual sacrifices that are acceptable to God through Jesus Christ</a:t>
            </a:r>
            <a:r>
              <a:rPr lang="en-US" sz="2800" dirty="0">
                <a:latin typeface="Palatino Linotype" panose="02040502050505030304" pitchFamily="18" charset="0"/>
              </a:rPr>
              <a:t>.</a:t>
            </a:r>
            <a:endParaRPr lang="en-US" sz="4000" dirty="0">
              <a:latin typeface="Palatino Linotype" panose="02040502050505030304" pitchFamily="18" charset="0"/>
            </a:endParaRPr>
          </a:p>
        </p:txBody>
      </p:sp>
      <p:sp>
        <p:nvSpPr>
          <p:cNvPr id="7" name="TextBox 6">
            <a:extLst>
              <a:ext uri="{FF2B5EF4-FFF2-40B4-BE49-F238E27FC236}">
                <a16:creationId xmlns:a16="http://schemas.microsoft.com/office/drawing/2014/main" id="{1E0C630C-7C19-4332-826E-0B9159851CCF}"/>
              </a:ext>
            </a:extLst>
          </p:cNvPr>
          <p:cNvSpPr txBox="1"/>
          <p:nvPr/>
        </p:nvSpPr>
        <p:spPr>
          <a:xfrm>
            <a:off x="6527241" y="3315332"/>
            <a:ext cx="5679581" cy="4832092"/>
          </a:xfrm>
          <a:prstGeom prst="rect">
            <a:avLst/>
          </a:prstGeom>
          <a:noFill/>
        </p:spPr>
        <p:txBody>
          <a:bodyPr wrap="square">
            <a:spAutoFit/>
          </a:bodyPr>
          <a:lstStyle/>
          <a:p>
            <a:r>
              <a:rPr lang="en-US" sz="2800" b="1" baseline="30000" dirty="0">
                <a:solidFill>
                  <a:srgbClr val="000000"/>
                </a:solidFill>
                <a:effectLst/>
                <a:latin typeface="Palatino Linotype" panose="02040502050505030304" pitchFamily="18" charset="0"/>
              </a:rPr>
              <a:t>9 </a:t>
            </a:r>
            <a:r>
              <a:rPr lang="en-US" sz="2800" b="0" dirty="0">
                <a:solidFill>
                  <a:srgbClr val="000000"/>
                </a:solidFill>
                <a:effectLst/>
                <a:latin typeface="Palatino Linotype" panose="02040502050505030304" pitchFamily="18" charset="0"/>
              </a:rPr>
              <a:t>But you are a chosen people, a </a:t>
            </a:r>
            <a:r>
              <a:rPr lang="en-US" sz="2800" b="1" u="sng" dirty="0">
                <a:solidFill>
                  <a:srgbClr val="000000"/>
                </a:solidFill>
                <a:effectLst/>
                <a:latin typeface="Palatino Linotype" panose="02040502050505030304" pitchFamily="18" charset="0"/>
              </a:rPr>
              <a:t>royal priesthood</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holy nation</a:t>
            </a:r>
            <a:r>
              <a:rPr lang="en-US" sz="2800" b="0" dirty="0">
                <a:solidFill>
                  <a:srgbClr val="000000"/>
                </a:solidFill>
                <a:effectLst/>
                <a:latin typeface="Palatino Linotype" panose="02040502050505030304" pitchFamily="18" charset="0"/>
              </a:rPr>
              <a:t>, a </a:t>
            </a:r>
            <a:r>
              <a:rPr lang="en-US" sz="2800" b="1" u="sng" dirty="0">
                <a:solidFill>
                  <a:srgbClr val="000000"/>
                </a:solidFill>
                <a:effectLst/>
                <a:latin typeface="Palatino Linotype" panose="02040502050505030304" pitchFamily="18" charset="0"/>
              </a:rPr>
              <a:t>people for God’s own possession</a:t>
            </a:r>
            <a:r>
              <a:rPr lang="en-US" sz="2800" b="0" dirty="0">
                <a:solidFill>
                  <a:srgbClr val="000000"/>
                </a:solidFill>
                <a:effectLst/>
                <a:latin typeface="Palatino Linotype" panose="02040502050505030304" pitchFamily="18" charset="0"/>
              </a:rPr>
              <a:t>, so that you may proclaim the excellencies of Him who has called you out of darkness into His marvelous light; </a:t>
            </a:r>
            <a:r>
              <a:rPr lang="en-US" sz="2800" b="1" baseline="30000" dirty="0">
                <a:solidFill>
                  <a:srgbClr val="000000"/>
                </a:solidFill>
                <a:effectLst/>
                <a:latin typeface="Palatino Linotype" panose="02040502050505030304" pitchFamily="18" charset="0"/>
              </a:rPr>
              <a:t>10 </a:t>
            </a:r>
            <a:r>
              <a:rPr lang="en-US" sz="2800" b="0" dirty="0">
                <a:solidFill>
                  <a:srgbClr val="000000"/>
                </a:solidFill>
                <a:effectLst/>
                <a:latin typeface="Palatino Linotype" panose="02040502050505030304" pitchFamily="18" charset="0"/>
              </a:rPr>
              <a:t>for you once were not a people, but now you are the people of God; you had not received mercy, but now you have received mercy.</a:t>
            </a:r>
            <a:endParaRPr lang="en-US" sz="2800" dirty="0">
              <a:latin typeface="Palatino Linotype" panose="02040502050505030304" pitchFamily="18" charset="0"/>
            </a:endParaRPr>
          </a:p>
        </p:txBody>
      </p:sp>
      <p:sp>
        <p:nvSpPr>
          <p:cNvPr id="9" name="TextBox 8">
            <a:extLst>
              <a:ext uri="{FF2B5EF4-FFF2-40B4-BE49-F238E27FC236}">
                <a16:creationId xmlns:a16="http://schemas.microsoft.com/office/drawing/2014/main" id="{4A748647-0DDB-4A15-A695-BD247CC65120}"/>
              </a:ext>
            </a:extLst>
          </p:cNvPr>
          <p:cNvSpPr txBox="1"/>
          <p:nvPr/>
        </p:nvSpPr>
        <p:spPr>
          <a:xfrm>
            <a:off x="6513722" y="153440"/>
            <a:ext cx="5679580" cy="2246769"/>
          </a:xfrm>
          <a:prstGeom prst="rect">
            <a:avLst/>
          </a:prstGeom>
          <a:noFill/>
        </p:spPr>
        <p:txBody>
          <a:bodyPr wrap="square">
            <a:spAutoFit/>
          </a:bodyPr>
          <a:lstStyle/>
          <a:p>
            <a:r>
              <a:rPr lang="en-US" sz="2800" b="1" i="0" baseline="30000" dirty="0">
                <a:solidFill>
                  <a:srgbClr val="000000"/>
                </a:solidFill>
                <a:effectLst/>
                <a:latin typeface="Palatino Linotype" panose="02040502050505030304" pitchFamily="18" charset="0"/>
              </a:rPr>
              <a:t>2 </a:t>
            </a:r>
            <a:r>
              <a:rPr lang="en-US" sz="2800" b="0" i="0" dirty="0">
                <a:solidFill>
                  <a:srgbClr val="000000"/>
                </a:solidFill>
                <a:effectLst/>
                <a:latin typeface="Palatino Linotype" panose="02040502050505030304" pitchFamily="18" charset="0"/>
              </a:rPr>
              <a:t>and like </a:t>
            </a:r>
            <a:r>
              <a:rPr lang="en-US" sz="2800" b="1" i="0" u="sng" dirty="0">
                <a:solidFill>
                  <a:srgbClr val="000000"/>
                </a:solidFill>
                <a:effectLst/>
                <a:latin typeface="Palatino Linotype" panose="02040502050505030304" pitchFamily="18" charset="0"/>
              </a:rPr>
              <a:t>newborn babies,</a:t>
            </a:r>
            <a:r>
              <a:rPr lang="en-US" sz="2800" b="0" i="0" dirty="0">
                <a:solidFill>
                  <a:srgbClr val="000000"/>
                </a:solidFill>
                <a:effectLst/>
                <a:latin typeface="Palatino Linotype" panose="02040502050505030304" pitchFamily="18" charset="0"/>
              </a:rPr>
              <a:t> long for the pure milk of the word, so that by it you may </a:t>
            </a:r>
            <a:r>
              <a:rPr lang="en-US" sz="2800" b="1" i="0" u="sng" dirty="0">
                <a:solidFill>
                  <a:srgbClr val="000000"/>
                </a:solidFill>
                <a:effectLst/>
                <a:latin typeface="Palatino Linotype" panose="02040502050505030304" pitchFamily="18" charset="0"/>
              </a:rPr>
              <a:t>grow</a:t>
            </a:r>
            <a:r>
              <a:rPr lang="en-US" sz="2800" b="0" i="0" dirty="0">
                <a:solidFill>
                  <a:srgbClr val="000000"/>
                </a:solidFill>
                <a:effectLst/>
                <a:latin typeface="Palatino Linotype" panose="02040502050505030304" pitchFamily="18" charset="0"/>
              </a:rPr>
              <a:t> in respect to salvation, </a:t>
            </a:r>
            <a:r>
              <a:rPr lang="en-US" sz="2800" b="1" i="0" baseline="30000" dirty="0">
                <a:solidFill>
                  <a:srgbClr val="000000"/>
                </a:solidFill>
                <a:effectLst/>
                <a:latin typeface="Palatino Linotype" panose="02040502050505030304" pitchFamily="18" charset="0"/>
              </a:rPr>
              <a:t>3 </a:t>
            </a:r>
            <a:r>
              <a:rPr lang="en-US" sz="2800" b="0" i="0" dirty="0">
                <a:solidFill>
                  <a:srgbClr val="000000"/>
                </a:solidFill>
                <a:effectLst/>
                <a:latin typeface="Palatino Linotype" panose="02040502050505030304" pitchFamily="18" charset="0"/>
              </a:rPr>
              <a:t>if you have tasted the kindness of the Lord.</a:t>
            </a:r>
            <a:endParaRPr lang="en-US" sz="2800" dirty="0">
              <a:latin typeface="Palatino Linotype" panose="02040502050505030304" pitchFamily="18" charset="0"/>
            </a:endParaRPr>
          </a:p>
        </p:txBody>
      </p:sp>
      <p:sp>
        <p:nvSpPr>
          <p:cNvPr id="10" name="TextBox 9">
            <a:extLst>
              <a:ext uri="{FF2B5EF4-FFF2-40B4-BE49-F238E27FC236}">
                <a16:creationId xmlns:a16="http://schemas.microsoft.com/office/drawing/2014/main" id="{1FA010B5-65F6-46D4-888A-5E4751D3268A}"/>
              </a:ext>
            </a:extLst>
          </p:cNvPr>
          <p:cNvSpPr txBox="1"/>
          <p:nvPr/>
        </p:nvSpPr>
        <p:spPr>
          <a:xfrm>
            <a:off x="4866715" y="146631"/>
            <a:ext cx="1626849" cy="523220"/>
          </a:xfrm>
          <a:prstGeom prst="rect">
            <a:avLst/>
          </a:prstGeom>
          <a:solidFill>
            <a:schemeClr val="bg1"/>
          </a:solidFill>
        </p:spPr>
        <p:txBody>
          <a:bodyPr wrap="square">
            <a:spAutoFit/>
          </a:bodyPr>
          <a:lstStyle/>
          <a:p>
            <a:r>
              <a:rPr lang="en-US" sz="2800" b="1" i="0" dirty="0">
                <a:solidFill>
                  <a:srgbClr val="000000"/>
                </a:solidFill>
                <a:effectLst/>
                <a:latin typeface="Palatino Linotype" panose="02040502050505030304" pitchFamily="18" charset="0"/>
              </a:rPr>
              <a:t>1 Peter 2</a:t>
            </a:r>
            <a:endParaRPr lang="en-US" sz="2800" dirty="0"/>
          </a:p>
        </p:txBody>
      </p:sp>
      <p:sp>
        <p:nvSpPr>
          <p:cNvPr id="8" name="TextBox 7">
            <a:extLst>
              <a:ext uri="{FF2B5EF4-FFF2-40B4-BE49-F238E27FC236}">
                <a16:creationId xmlns:a16="http://schemas.microsoft.com/office/drawing/2014/main" id="{5EA7D95A-A753-4B6B-8D3C-7FE02707E099}"/>
              </a:ext>
            </a:extLst>
          </p:cNvPr>
          <p:cNvSpPr txBox="1"/>
          <p:nvPr/>
        </p:nvSpPr>
        <p:spPr>
          <a:xfrm>
            <a:off x="300504" y="702554"/>
            <a:ext cx="11329116" cy="646331"/>
          </a:xfrm>
          <a:prstGeom prst="rect">
            <a:avLst/>
          </a:prstGeom>
          <a:noFill/>
        </p:spPr>
        <p:txBody>
          <a:bodyPr wrap="square" rtlCol="0">
            <a:spAutoFit/>
          </a:bodyPr>
          <a:lstStyle/>
          <a:p>
            <a:r>
              <a:rPr lang="en-US" sz="3600" b="1" u="sng" dirty="0"/>
              <a:t>Some Keys to Growth</a:t>
            </a:r>
            <a:endParaRPr lang="en-US" sz="3200" dirty="0"/>
          </a:p>
        </p:txBody>
      </p:sp>
    </p:spTree>
    <p:extLst>
      <p:ext uri="{BB962C8B-B14F-4D97-AF65-F5344CB8AC3E}">
        <p14:creationId xmlns:p14="http://schemas.microsoft.com/office/powerpoint/2010/main" val="381489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fill="hold" grpId="0" nodeType="clickEffect">
                                  <p:stCondLst>
                                    <p:cond delay="0"/>
                                  </p:stCondLst>
                                  <p:childTnLst>
                                    <p:animMotion origin="layout" path="M 4.16667E-7 1.48148E-6 L 4.16667E-7 0.39792 " pathEditMode="relative" rAng="0" ptsTypes="AA">
                                      <p:cBhvr>
                                        <p:cTn id="6" dur="1000" fill="hold"/>
                                        <p:tgtEl>
                                          <p:spTgt spid="6"/>
                                        </p:tgtEl>
                                        <p:attrNameLst>
                                          <p:attrName>ppt_x</p:attrName>
                                          <p:attrName>ppt_y</p:attrName>
                                        </p:attrNameLst>
                                      </p:cBhvr>
                                      <p:rCtr x="0" y="19884"/>
                                    </p:animMotion>
                                  </p:childTnLst>
                                </p:cTn>
                              </p:par>
                              <p:par>
                                <p:cTn id="7" presetID="42" presetClass="path" presetSubtype="0" fill="hold" grpId="0" nodeType="withEffect">
                                  <p:stCondLst>
                                    <p:cond delay="0"/>
                                  </p:stCondLst>
                                  <p:childTnLst>
                                    <p:animMotion origin="layout" path="M 8.33333E-7 1.85185E-6 L -0.00078 0.37199 " pathEditMode="relative" rAng="0" ptsTypes="AA">
                                      <p:cBhvr>
                                        <p:cTn id="8" dur="1000" fill="hold"/>
                                        <p:tgtEl>
                                          <p:spTgt spid="7"/>
                                        </p:tgtEl>
                                        <p:attrNameLst>
                                          <p:attrName>ppt_x</p:attrName>
                                          <p:attrName>ppt_y</p:attrName>
                                        </p:attrNameLst>
                                      </p:cBhvr>
                                      <p:rCtr x="-39" y="18588"/>
                                    </p:animMotion>
                                  </p:childTnLst>
                                </p:cTn>
                              </p:par>
                            </p:childTnLst>
                          </p:cTn>
                        </p:par>
                        <p:par>
                          <p:cTn id="9" fill="hold">
                            <p:stCondLst>
                              <p:cond delay="1000"/>
                            </p:stCondLst>
                            <p:childTnLst>
                              <p:par>
                                <p:cTn id="10" presetID="1" presetClass="entr" presetSubtype="0"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A748647-0DDB-4A15-A695-BD247CC65120}"/>
              </a:ext>
            </a:extLst>
          </p:cNvPr>
          <p:cNvSpPr txBox="1"/>
          <p:nvPr/>
        </p:nvSpPr>
        <p:spPr>
          <a:xfrm>
            <a:off x="6513722" y="153440"/>
            <a:ext cx="5679580" cy="2246769"/>
          </a:xfrm>
          <a:prstGeom prst="rect">
            <a:avLst/>
          </a:prstGeom>
          <a:noFill/>
        </p:spPr>
        <p:txBody>
          <a:bodyPr wrap="square">
            <a:spAutoFit/>
          </a:bodyPr>
          <a:lstStyle/>
          <a:p>
            <a:r>
              <a:rPr lang="en-US" sz="2800" b="1" i="0" baseline="30000" dirty="0">
                <a:solidFill>
                  <a:srgbClr val="000000"/>
                </a:solidFill>
                <a:effectLst/>
                <a:latin typeface="Palatino Linotype" panose="02040502050505030304" pitchFamily="18" charset="0"/>
              </a:rPr>
              <a:t>2 </a:t>
            </a:r>
            <a:r>
              <a:rPr lang="en-US" sz="2800" b="0" i="0" dirty="0">
                <a:solidFill>
                  <a:srgbClr val="000000"/>
                </a:solidFill>
                <a:effectLst/>
                <a:latin typeface="Palatino Linotype" panose="02040502050505030304" pitchFamily="18" charset="0"/>
              </a:rPr>
              <a:t>and like </a:t>
            </a:r>
            <a:r>
              <a:rPr lang="en-US" sz="2800" b="1" i="0" u="sng" dirty="0">
                <a:solidFill>
                  <a:srgbClr val="000000"/>
                </a:solidFill>
                <a:effectLst/>
                <a:latin typeface="Palatino Linotype" panose="02040502050505030304" pitchFamily="18" charset="0"/>
              </a:rPr>
              <a:t>newborn babies,</a:t>
            </a:r>
            <a:r>
              <a:rPr lang="en-US" sz="2800" b="0" i="0" dirty="0">
                <a:solidFill>
                  <a:srgbClr val="000000"/>
                </a:solidFill>
                <a:effectLst/>
                <a:latin typeface="Palatino Linotype" panose="02040502050505030304" pitchFamily="18" charset="0"/>
              </a:rPr>
              <a:t> </a:t>
            </a:r>
            <a:r>
              <a:rPr lang="en-US" sz="2800" b="1" i="0" u="sng" dirty="0">
                <a:solidFill>
                  <a:srgbClr val="000000"/>
                </a:solidFill>
                <a:effectLst/>
                <a:latin typeface="Palatino Linotype" panose="02040502050505030304" pitchFamily="18" charset="0"/>
              </a:rPr>
              <a:t>long for the pure milk of the word</a:t>
            </a:r>
            <a:r>
              <a:rPr lang="en-US" sz="2800" b="0" i="0" dirty="0">
                <a:solidFill>
                  <a:srgbClr val="000000"/>
                </a:solidFill>
                <a:effectLst/>
                <a:latin typeface="Palatino Linotype" panose="02040502050505030304" pitchFamily="18" charset="0"/>
              </a:rPr>
              <a:t>, so that by it you may </a:t>
            </a:r>
            <a:r>
              <a:rPr lang="en-US" sz="2800" b="1" i="0" u="sng" dirty="0">
                <a:solidFill>
                  <a:srgbClr val="000000"/>
                </a:solidFill>
                <a:effectLst/>
                <a:latin typeface="Palatino Linotype" panose="02040502050505030304" pitchFamily="18" charset="0"/>
              </a:rPr>
              <a:t>grow</a:t>
            </a:r>
            <a:r>
              <a:rPr lang="en-US" sz="2800" b="0" i="0" dirty="0">
                <a:solidFill>
                  <a:srgbClr val="000000"/>
                </a:solidFill>
                <a:effectLst/>
                <a:latin typeface="Palatino Linotype" panose="02040502050505030304" pitchFamily="18" charset="0"/>
              </a:rPr>
              <a:t> in respect to salvation, </a:t>
            </a:r>
            <a:r>
              <a:rPr lang="en-US" sz="2800" b="1" i="0" baseline="30000" dirty="0">
                <a:solidFill>
                  <a:srgbClr val="000000"/>
                </a:solidFill>
                <a:effectLst/>
                <a:latin typeface="Palatino Linotype" panose="02040502050505030304" pitchFamily="18" charset="0"/>
              </a:rPr>
              <a:t>3 </a:t>
            </a:r>
            <a:r>
              <a:rPr lang="en-US" sz="2800" b="0" i="0" dirty="0">
                <a:solidFill>
                  <a:srgbClr val="000000"/>
                </a:solidFill>
                <a:effectLst/>
                <a:latin typeface="Palatino Linotype" panose="02040502050505030304" pitchFamily="18" charset="0"/>
              </a:rPr>
              <a:t>if you have tasted the kindness of the Lord.</a:t>
            </a:r>
            <a:endParaRPr lang="en-US" sz="2800" dirty="0">
              <a:latin typeface="Palatino Linotype" panose="02040502050505030304" pitchFamily="18" charset="0"/>
            </a:endParaRPr>
          </a:p>
        </p:txBody>
      </p:sp>
      <p:sp>
        <p:nvSpPr>
          <p:cNvPr id="10" name="TextBox 9">
            <a:extLst>
              <a:ext uri="{FF2B5EF4-FFF2-40B4-BE49-F238E27FC236}">
                <a16:creationId xmlns:a16="http://schemas.microsoft.com/office/drawing/2014/main" id="{1FA010B5-65F6-46D4-888A-5E4751D3268A}"/>
              </a:ext>
            </a:extLst>
          </p:cNvPr>
          <p:cNvSpPr txBox="1"/>
          <p:nvPr/>
        </p:nvSpPr>
        <p:spPr>
          <a:xfrm>
            <a:off x="4866715" y="146631"/>
            <a:ext cx="1626849" cy="523220"/>
          </a:xfrm>
          <a:prstGeom prst="rect">
            <a:avLst/>
          </a:prstGeom>
          <a:solidFill>
            <a:schemeClr val="bg1"/>
          </a:solidFill>
        </p:spPr>
        <p:txBody>
          <a:bodyPr wrap="square">
            <a:spAutoFit/>
          </a:bodyPr>
          <a:lstStyle/>
          <a:p>
            <a:r>
              <a:rPr lang="en-US" sz="2800" b="1" i="0" dirty="0">
                <a:solidFill>
                  <a:srgbClr val="000000"/>
                </a:solidFill>
                <a:effectLst/>
                <a:latin typeface="Palatino Linotype" panose="02040502050505030304" pitchFamily="18" charset="0"/>
              </a:rPr>
              <a:t>1 Peter 2</a:t>
            </a:r>
            <a:endParaRPr lang="en-US" sz="2800" dirty="0"/>
          </a:p>
        </p:txBody>
      </p:sp>
      <p:sp>
        <p:nvSpPr>
          <p:cNvPr id="2" name="TextBox 1">
            <a:extLst>
              <a:ext uri="{FF2B5EF4-FFF2-40B4-BE49-F238E27FC236}">
                <a16:creationId xmlns:a16="http://schemas.microsoft.com/office/drawing/2014/main" id="{97DFF51C-5032-44ED-B7CF-5D1BDF2B9064}"/>
              </a:ext>
            </a:extLst>
          </p:cNvPr>
          <p:cNvSpPr txBox="1"/>
          <p:nvPr/>
        </p:nvSpPr>
        <p:spPr>
          <a:xfrm>
            <a:off x="300504" y="702554"/>
            <a:ext cx="11329116" cy="6186309"/>
          </a:xfrm>
          <a:prstGeom prst="rect">
            <a:avLst/>
          </a:prstGeom>
          <a:noFill/>
        </p:spPr>
        <p:txBody>
          <a:bodyPr wrap="square" rtlCol="0">
            <a:spAutoFit/>
          </a:bodyPr>
          <a:lstStyle/>
          <a:p>
            <a:r>
              <a:rPr lang="en-US" sz="3600" b="1" u="sng" dirty="0"/>
              <a:t>Some Keys to Growth</a:t>
            </a:r>
          </a:p>
          <a:p>
            <a:pPr marL="514350" indent="-514350">
              <a:buFont typeface="+mj-lt"/>
              <a:buAutoNum type="arabicPeriod"/>
            </a:pPr>
            <a:r>
              <a:rPr lang="en-US" sz="3600" b="1" dirty="0"/>
              <a:t>Study God’s Word</a:t>
            </a:r>
          </a:p>
          <a:p>
            <a:pPr lvl="1"/>
            <a:r>
              <a:rPr lang="en-US" sz="2800" dirty="0"/>
              <a:t>	Hebrews 5:11</a:t>
            </a:r>
            <a:r>
              <a:rPr lang="en-US" sz="2800" i="1" dirty="0"/>
              <a:t>ff</a:t>
            </a:r>
          </a:p>
          <a:p>
            <a:pPr marL="514350" indent="-514350">
              <a:buFont typeface="+mj-lt"/>
              <a:buAutoNum type="arabicPeriod"/>
            </a:pPr>
            <a:r>
              <a:rPr lang="en-US" sz="3600" b="1" dirty="0"/>
              <a:t>Reorder Your Life</a:t>
            </a:r>
          </a:p>
          <a:p>
            <a:pPr lvl="1"/>
            <a:r>
              <a:rPr lang="en-US" sz="2800" dirty="0"/>
              <a:t>	Acts 2:5-47</a:t>
            </a:r>
          </a:p>
          <a:p>
            <a:pPr marL="514350" indent="-514350">
              <a:buFont typeface="+mj-lt"/>
              <a:buAutoNum type="arabicPeriod"/>
            </a:pPr>
            <a:r>
              <a:rPr lang="en-US" sz="3600" b="1" dirty="0"/>
              <a:t>Embrace Your New Family</a:t>
            </a:r>
          </a:p>
          <a:p>
            <a:r>
              <a:rPr lang="en-US" sz="2800" dirty="0"/>
              <a:t>	Matthew 12:46</a:t>
            </a:r>
            <a:r>
              <a:rPr lang="en-US" sz="2800" i="1" dirty="0"/>
              <a:t>ff</a:t>
            </a:r>
          </a:p>
          <a:p>
            <a:r>
              <a:rPr lang="en-US" sz="2800" dirty="0"/>
              <a:t>	Mark 10:30</a:t>
            </a:r>
          </a:p>
          <a:p>
            <a:r>
              <a:rPr lang="en-US" sz="2800" i="1" dirty="0"/>
              <a:t>	“Brethren”</a:t>
            </a:r>
          </a:p>
          <a:p>
            <a:r>
              <a:rPr lang="en-US" sz="2800" dirty="0"/>
              <a:t>		Jews are </a:t>
            </a:r>
            <a:r>
              <a:rPr lang="en-US" sz="2800" i="1" dirty="0"/>
              <a:t>“brethren”</a:t>
            </a:r>
            <a:r>
              <a:rPr lang="en-US" sz="2800" dirty="0"/>
              <a:t> in the flesh Acts 2:29, 37, 9:17</a:t>
            </a:r>
          </a:p>
          <a:p>
            <a:r>
              <a:rPr lang="en-US" sz="2800" dirty="0"/>
              <a:t>		But in Christ, </a:t>
            </a:r>
            <a:r>
              <a:rPr lang="en-US" sz="2800" b="1" u="sng" dirty="0"/>
              <a:t>we</a:t>
            </a:r>
            <a:r>
              <a:rPr lang="en-US" sz="2800" dirty="0"/>
              <a:t> are all </a:t>
            </a:r>
            <a:r>
              <a:rPr lang="en-US" sz="2800" i="1" dirty="0"/>
              <a:t>“brethren”</a:t>
            </a:r>
            <a:r>
              <a:rPr lang="en-US" sz="2800" dirty="0"/>
              <a:t>…</a:t>
            </a:r>
          </a:p>
          <a:p>
            <a:r>
              <a:rPr lang="en-US" sz="2800" dirty="0"/>
              <a:t>			1 Thessalonians 2:1, 2:17, 4:1, 9,  5:1, 12, 25, 26</a:t>
            </a:r>
          </a:p>
          <a:p>
            <a:r>
              <a:rPr lang="en-US" sz="2800" dirty="0"/>
              <a:t>			Galatians 1:11, 3:15, 4:12, 28</a:t>
            </a:r>
            <a:endParaRPr lang="en-US" sz="3200" dirty="0"/>
          </a:p>
        </p:txBody>
      </p:sp>
    </p:spTree>
    <p:extLst>
      <p:ext uri="{BB962C8B-B14F-4D97-AF65-F5344CB8AC3E}">
        <p14:creationId xmlns:p14="http://schemas.microsoft.com/office/powerpoint/2010/main" val="111206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A748647-0DDB-4A15-A695-BD247CC65120}"/>
              </a:ext>
            </a:extLst>
          </p:cNvPr>
          <p:cNvSpPr txBox="1"/>
          <p:nvPr/>
        </p:nvSpPr>
        <p:spPr>
          <a:xfrm>
            <a:off x="6513722" y="153440"/>
            <a:ext cx="5679580" cy="2246769"/>
          </a:xfrm>
          <a:prstGeom prst="rect">
            <a:avLst/>
          </a:prstGeom>
          <a:noFill/>
        </p:spPr>
        <p:txBody>
          <a:bodyPr wrap="square">
            <a:spAutoFit/>
          </a:bodyPr>
          <a:lstStyle/>
          <a:p>
            <a:r>
              <a:rPr lang="en-US" sz="2800" b="1" i="0" baseline="30000" dirty="0">
                <a:solidFill>
                  <a:srgbClr val="000000"/>
                </a:solidFill>
                <a:effectLst/>
                <a:latin typeface="Palatino Linotype" panose="02040502050505030304" pitchFamily="18" charset="0"/>
              </a:rPr>
              <a:t>2 </a:t>
            </a:r>
            <a:r>
              <a:rPr lang="en-US" sz="2800" b="0" i="0" dirty="0">
                <a:solidFill>
                  <a:srgbClr val="000000"/>
                </a:solidFill>
                <a:effectLst/>
                <a:latin typeface="Palatino Linotype" panose="02040502050505030304" pitchFamily="18" charset="0"/>
              </a:rPr>
              <a:t>and like </a:t>
            </a:r>
            <a:r>
              <a:rPr lang="en-US" sz="2800" b="1" i="0" u="sng" dirty="0">
                <a:solidFill>
                  <a:srgbClr val="000000"/>
                </a:solidFill>
                <a:effectLst/>
                <a:latin typeface="Palatino Linotype" panose="02040502050505030304" pitchFamily="18" charset="0"/>
              </a:rPr>
              <a:t>newborn babies,</a:t>
            </a:r>
            <a:r>
              <a:rPr lang="en-US" sz="2800" b="0" i="0" dirty="0">
                <a:solidFill>
                  <a:srgbClr val="000000"/>
                </a:solidFill>
                <a:effectLst/>
                <a:latin typeface="Palatino Linotype" panose="02040502050505030304" pitchFamily="18" charset="0"/>
              </a:rPr>
              <a:t> </a:t>
            </a:r>
            <a:r>
              <a:rPr lang="en-US" sz="2800" b="1" i="0" u="sng" dirty="0">
                <a:solidFill>
                  <a:srgbClr val="000000"/>
                </a:solidFill>
                <a:effectLst/>
                <a:latin typeface="Palatino Linotype" panose="02040502050505030304" pitchFamily="18" charset="0"/>
              </a:rPr>
              <a:t>long for the pure milk of the word</a:t>
            </a:r>
            <a:r>
              <a:rPr lang="en-US" sz="2800" b="0" i="0" dirty="0">
                <a:solidFill>
                  <a:srgbClr val="000000"/>
                </a:solidFill>
                <a:effectLst/>
                <a:latin typeface="Palatino Linotype" panose="02040502050505030304" pitchFamily="18" charset="0"/>
              </a:rPr>
              <a:t>, so that by it you may </a:t>
            </a:r>
            <a:r>
              <a:rPr lang="en-US" sz="2800" b="1" i="0" u="sng" dirty="0">
                <a:solidFill>
                  <a:srgbClr val="000000"/>
                </a:solidFill>
                <a:effectLst/>
                <a:latin typeface="Palatino Linotype" panose="02040502050505030304" pitchFamily="18" charset="0"/>
              </a:rPr>
              <a:t>grow</a:t>
            </a:r>
            <a:r>
              <a:rPr lang="en-US" sz="2800" b="0" i="0" dirty="0">
                <a:solidFill>
                  <a:srgbClr val="000000"/>
                </a:solidFill>
                <a:effectLst/>
                <a:latin typeface="Palatino Linotype" panose="02040502050505030304" pitchFamily="18" charset="0"/>
              </a:rPr>
              <a:t> in respect to salvation, </a:t>
            </a:r>
            <a:r>
              <a:rPr lang="en-US" sz="2800" b="1" i="0" baseline="30000" dirty="0">
                <a:solidFill>
                  <a:srgbClr val="000000"/>
                </a:solidFill>
                <a:effectLst/>
                <a:latin typeface="Palatino Linotype" panose="02040502050505030304" pitchFamily="18" charset="0"/>
              </a:rPr>
              <a:t>3 </a:t>
            </a:r>
            <a:r>
              <a:rPr lang="en-US" sz="2800" b="0" i="0" dirty="0">
                <a:solidFill>
                  <a:srgbClr val="000000"/>
                </a:solidFill>
                <a:effectLst/>
                <a:latin typeface="Palatino Linotype" panose="02040502050505030304" pitchFamily="18" charset="0"/>
              </a:rPr>
              <a:t>if you have tasted the kindness of the Lord.</a:t>
            </a:r>
            <a:endParaRPr lang="en-US" sz="2800" dirty="0">
              <a:latin typeface="Palatino Linotype" panose="02040502050505030304" pitchFamily="18" charset="0"/>
            </a:endParaRPr>
          </a:p>
        </p:txBody>
      </p:sp>
      <p:sp>
        <p:nvSpPr>
          <p:cNvPr id="10" name="TextBox 9">
            <a:extLst>
              <a:ext uri="{FF2B5EF4-FFF2-40B4-BE49-F238E27FC236}">
                <a16:creationId xmlns:a16="http://schemas.microsoft.com/office/drawing/2014/main" id="{1FA010B5-65F6-46D4-888A-5E4751D3268A}"/>
              </a:ext>
            </a:extLst>
          </p:cNvPr>
          <p:cNvSpPr txBox="1"/>
          <p:nvPr/>
        </p:nvSpPr>
        <p:spPr>
          <a:xfrm>
            <a:off x="4866715" y="146631"/>
            <a:ext cx="1626849" cy="523220"/>
          </a:xfrm>
          <a:prstGeom prst="rect">
            <a:avLst/>
          </a:prstGeom>
          <a:solidFill>
            <a:schemeClr val="bg1"/>
          </a:solidFill>
        </p:spPr>
        <p:txBody>
          <a:bodyPr wrap="square">
            <a:spAutoFit/>
          </a:bodyPr>
          <a:lstStyle/>
          <a:p>
            <a:r>
              <a:rPr lang="en-US" sz="2800" b="1" i="0" dirty="0">
                <a:solidFill>
                  <a:srgbClr val="000000"/>
                </a:solidFill>
                <a:effectLst/>
                <a:latin typeface="Palatino Linotype" panose="02040502050505030304" pitchFamily="18" charset="0"/>
              </a:rPr>
              <a:t>1 Peter 2</a:t>
            </a:r>
            <a:endParaRPr lang="en-US" sz="2800" dirty="0"/>
          </a:p>
        </p:txBody>
      </p:sp>
      <p:sp>
        <p:nvSpPr>
          <p:cNvPr id="2" name="TextBox 1">
            <a:extLst>
              <a:ext uri="{FF2B5EF4-FFF2-40B4-BE49-F238E27FC236}">
                <a16:creationId xmlns:a16="http://schemas.microsoft.com/office/drawing/2014/main" id="{97DFF51C-5032-44ED-B7CF-5D1BDF2B9064}"/>
              </a:ext>
            </a:extLst>
          </p:cNvPr>
          <p:cNvSpPr txBox="1"/>
          <p:nvPr/>
        </p:nvSpPr>
        <p:spPr>
          <a:xfrm>
            <a:off x="300504" y="702554"/>
            <a:ext cx="11329116" cy="3170099"/>
          </a:xfrm>
          <a:prstGeom prst="rect">
            <a:avLst/>
          </a:prstGeom>
          <a:noFill/>
        </p:spPr>
        <p:txBody>
          <a:bodyPr wrap="square" rtlCol="0">
            <a:spAutoFit/>
          </a:bodyPr>
          <a:lstStyle/>
          <a:p>
            <a:r>
              <a:rPr lang="en-US" sz="3600" b="1" u="sng" dirty="0"/>
              <a:t>Some Keys to Growth</a:t>
            </a:r>
          </a:p>
          <a:p>
            <a:pPr marL="514350" indent="-514350">
              <a:buFont typeface="+mj-lt"/>
              <a:buAutoNum type="arabicPeriod"/>
            </a:pPr>
            <a:r>
              <a:rPr lang="en-US" sz="3600" b="1" dirty="0"/>
              <a:t>Study God’s Word</a:t>
            </a:r>
          </a:p>
          <a:p>
            <a:pPr lvl="1"/>
            <a:r>
              <a:rPr lang="en-US" sz="2800" dirty="0"/>
              <a:t>	Hebrews 5:11</a:t>
            </a:r>
            <a:r>
              <a:rPr lang="en-US" sz="2800" i="1" dirty="0"/>
              <a:t>ff</a:t>
            </a:r>
          </a:p>
          <a:p>
            <a:pPr marL="514350" indent="-514350">
              <a:buFont typeface="+mj-lt"/>
              <a:buAutoNum type="arabicPeriod"/>
            </a:pPr>
            <a:r>
              <a:rPr lang="en-US" sz="3600" b="1" dirty="0"/>
              <a:t>Reorder Your Life</a:t>
            </a:r>
          </a:p>
          <a:p>
            <a:pPr lvl="1"/>
            <a:r>
              <a:rPr lang="en-US" sz="2800" dirty="0"/>
              <a:t>	Acts 2:5-47</a:t>
            </a:r>
          </a:p>
          <a:p>
            <a:pPr marL="514350" indent="-514350">
              <a:buFont typeface="+mj-lt"/>
              <a:buAutoNum type="arabicPeriod"/>
            </a:pPr>
            <a:r>
              <a:rPr lang="en-US" sz="3600" b="1" dirty="0"/>
              <a:t>Embrace Your New Family</a:t>
            </a:r>
            <a:endParaRPr lang="en-US" sz="3200" dirty="0"/>
          </a:p>
        </p:txBody>
      </p:sp>
      <p:sp>
        <p:nvSpPr>
          <p:cNvPr id="8" name="TextBox 7">
            <a:extLst>
              <a:ext uri="{FF2B5EF4-FFF2-40B4-BE49-F238E27FC236}">
                <a16:creationId xmlns:a16="http://schemas.microsoft.com/office/drawing/2014/main" id="{02A5B04D-D3C4-48A6-AF7F-B47832603971}"/>
              </a:ext>
            </a:extLst>
          </p:cNvPr>
          <p:cNvSpPr txBox="1"/>
          <p:nvPr/>
        </p:nvSpPr>
        <p:spPr>
          <a:xfrm>
            <a:off x="602002" y="3858244"/>
            <a:ext cx="7820781" cy="2677656"/>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800" b="1" i="0" dirty="0">
                <a:solidFill>
                  <a:srgbClr val="000000"/>
                </a:solidFill>
                <a:effectLst/>
                <a:latin typeface="Palatino Linotype" panose="02040502050505030304" pitchFamily="18" charset="0"/>
              </a:rPr>
              <a:t>Romans 12 </a:t>
            </a:r>
            <a:r>
              <a:rPr lang="en-US" sz="2800" b="1" baseline="30000" dirty="0">
                <a:solidFill>
                  <a:srgbClr val="000000"/>
                </a:solidFill>
                <a:effectLst/>
                <a:latin typeface="Palatino Linotype" panose="02040502050505030304" pitchFamily="18" charset="0"/>
              </a:rPr>
              <a:t>1 </a:t>
            </a:r>
            <a:r>
              <a:rPr lang="en-US" sz="2800" b="0" i="0" dirty="0">
                <a:solidFill>
                  <a:srgbClr val="000000"/>
                </a:solidFill>
                <a:effectLst/>
                <a:latin typeface="Palatino Linotype" panose="02040502050505030304" pitchFamily="18" charset="0"/>
              </a:rPr>
              <a:t>I appeal to you therefore, </a:t>
            </a:r>
            <a:r>
              <a:rPr lang="en-US" sz="2800" b="1" i="0" u="sng" dirty="0">
                <a:solidFill>
                  <a:srgbClr val="000000"/>
                </a:solidFill>
                <a:effectLst/>
                <a:latin typeface="Palatino Linotype" panose="02040502050505030304" pitchFamily="18" charset="0"/>
              </a:rPr>
              <a:t>brothers</a:t>
            </a:r>
            <a:r>
              <a:rPr lang="en-US" sz="2800" b="0" i="0" dirty="0">
                <a:solidFill>
                  <a:srgbClr val="000000"/>
                </a:solidFill>
                <a:effectLst/>
                <a:latin typeface="Palatino Linotype" panose="02040502050505030304" pitchFamily="18" charset="0"/>
              </a:rPr>
              <a:t>,</a:t>
            </a:r>
            <a:r>
              <a:rPr lang="en-US" sz="2800" b="0" i="0" baseline="30000" dirty="0">
                <a:solidFill>
                  <a:srgbClr val="000000"/>
                </a:solidFill>
                <a:effectLst/>
                <a:latin typeface="Palatino Linotype" panose="02040502050505030304" pitchFamily="18" charset="0"/>
              </a:rPr>
              <a:t> </a:t>
            </a:r>
            <a:r>
              <a:rPr lang="en-US" sz="2800" b="0" i="0" dirty="0">
                <a:solidFill>
                  <a:srgbClr val="000000"/>
                </a:solidFill>
                <a:effectLst/>
                <a:latin typeface="Palatino Linotype" panose="02040502050505030304" pitchFamily="18" charset="0"/>
              </a:rPr>
              <a:t>by the mercies of God, to </a:t>
            </a:r>
            <a:r>
              <a:rPr lang="en-US" sz="2800" b="1" i="0" dirty="0">
                <a:solidFill>
                  <a:srgbClr val="C00000"/>
                </a:solidFill>
                <a:effectLst/>
                <a:latin typeface="Palatino Linotype" panose="02040502050505030304" pitchFamily="18" charset="0"/>
              </a:rPr>
              <a:t>present your bodies as a living sacrifice</a:t>
            </a:r>
            <a:r>
              <a:rPr lang="en-US" sz="2800" b="0" i="0" dirty="0">
                <a:solidFill>
                  <a:srgbClr val="000000"/>
                </a:solidFill>
                <a:effectLst/>
                <a:latin typeface="Palatino Linotype" panose="02040502050505030304" pitchFamily="18" charset="0"/>
              </a:rPr>
              <a:t>, holy and acceptable to God, which is your spiritual worship.</a:t>
            </a:r>
          </a:p>
          <a:p>
            <a:endParaRPr lang="en-US" sz="2800" dirty="0">
              <a:solidFill>
                <a:srgbClr val="000000"/>
              </a:solidFill>
              <a:latin typeface="Palatino Linotype" panose="02040502050505030304" pitchFamily="18" charset="0"/>
            </a:endParaRPr>
          </a:p>
          <a:p>
            <a:r>
              <a:rPr lang="en-US" sz="2800" b="1" baseline="30000" dirty="0">
                <a:latin typeface="Palatino Linotype" panose="02040502050505030304" pitchFamily="18" charset="0"/>
              </a:rPr>
              <a:t>10 </a:t>
            </a:r>
            <a:r>
              <a:rPr lang="en-US" sz="2800" dirty="0">
                <a:latin typeface="Palatino Linotype" panose="02040502050505030304" pitchFamily="18" charset="0"/>
              </a:rPr>
              <a:t>Be devoted to one another </a:t>
            </a:r>
            <a:r>
              <a:rPr lang="en-US" sz="2800" b="1" u="sng" dirty="0">
                <a:latin typeface="Palatino Linotype" panose="02040502050505030304" pitchFamily="18" charset="0"/>
              </a:rPr>
              <a:t>in brotherly love</a:t>
            </a:r>
            <a:endParaRPr lang="en-US" sz="4000" dirty="0">
              <a:latin typeface="Palatino Linotype" panose="02040502050505030304" pitchFamily="18" charset="0"/>
            </a:endParaRPr>
          </a:p>
        </p:txBody>
      </p:sp>
    </p:spTree>
    <p:extLst>
      <p:ext uri="{BB962C8B-B14F-4D97-AF65-F5344CB8AC3E}">
        <p14:creationId xmlns:p14="http://schemas.microsoft.com/office/powerpoint/2010/main" val="3506185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a:t>
            </a:r>
            <a:r>
              <a:rPr lang="en-US" sz="2600" b="1" dirty="0">
                <a:solidFill>
                  <a:srgbClr val="000000"/>
                </a:solidFill>
                <a:effectLst/>
                <a:latin typeface="Palatino Linotype" panose="02040502050505030304" pitchFamily="18" charset="0"/>
              </a:rPr>
              <a:t>old self was crucified</a:t>
            </a:r>
            <a:r>
              <a:rPr lang="en-US" sz="2600" b="0" dirty="0">
                <a:solidFill>
                  <a:srgbClr val="000000"/>
                </a:solidFill>
                <a:effectLst/>
                <a:latin typeface="Palatino Linotype" panose="02040502050505030304" pitchFamily="18" charset="0"/>
              </a:rPr>
              <a:t>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6" name="TextBox 5">
            <a:extLst>
              <a:ext uri="{FF2B5EF4-FFF2-40B4-BE49-F238E27FC236}">
                <a16:creationId xmlns:a16="http://schemas.microsoft.com/office/drawing/2014/main" id="{59455A4A-D4AC-46D7-997E-D984BBE7DB48}"/>
              </a:ext>
            </a:extLst>
          </p:cNvPr>
          <p:cNvSpPr txBox="1"/>
          <p:nvPr/>
        </p:nvSpPr>
        <p:spPr>
          <a:xfrm>
            <a:off x="8173329" y="213129"/>
            <a:ext cx="3235570" cy="492443"/>
          </a:xfrm>
          <a:prstGeom prst="rect">
            <a:avLst/>
          </a:prstGeom>
          <a:solidFill>
            <a:schemeClr val="bg1">
              <a:alpha val="85000"/>
            </a:schemeClr>
          </a:solidFill>
        </p:spPr>
        <p:txBody>
          <a:bodyPr wrap="square" lIns="0" rIns="0">
            <a:spAutoFit/>
          </a:bodyPr>
          <a:lstStyle/>
          <a:p>
            <a:pPr algn="ctr"/>
            <a:r>
              <a:rPr lang="en-US" sz="2600" b="1" dirty="0">
                <a:solidFill>
                  <a:srgbClr val="C00000"/>
                </a:solidFill>
                <a:effectLst/>
                <a:latin typeface="Palatino Linotype" panose="02040502050505030304" pitchFamily="18" charset="0"/>
              </a:rPr>
              <a:t>old self was crucified</a:t>
            </a:r>
            <a:endParaRPr lang="en-US" sz="2600" b="1" dirty="0">
              <a:solidFill>
                <a:srgbClr val="C00000"/>
              </a:solidFill>
            </a:endParaRPr>
          </a:p>
        </p:txBody>
      </p:sp>
    </p:spTree>
    <p:extLst>
      <p:ext uri="{BB962C8B-B14F-4D97-AF65-F5344CB8AC3E}">
        <p14:creationId xmlns:p14="http://schemas.microsoft.com/office/powerpoint/2010/main" val="3088433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6">
                                            <p:bg/>
                                          </p:spTgt>
                                        </p:tgtEl>
                                      </p:cBhvr>
                                      <p:by x="150000" y="150000"/>
                                    </p:animScale>
                                  </p:childTnLst>
                                </p:cTn>
                              </p:par>
                              <p:par>
                                <p:cTn id="11" presetID="6" presetClass="emph" presetSubtype="0" fill="hold" grpId="1" nodeType="withEffect">
                                  <p:stCondLst>
                                    <p:cond delay="0"/>
                                  </p:stCondLst>
                                  <p:childTnLst>
                                    <p:animScale>
                                      <p:cBhvr>
                                        <p:cTn id="12" dur="500" fill="hold"/>
                                        <p:tgtEl>
                                          <p:spTgt spid="6">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animBg="1"/>
      <p:bldP spid="6"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a:t>
            </a:r>
            <a:r>
              <a:rPr lang="en-US" sz="2600" b="1" dirty="0">
                <a:solidFill>
                  <a:srgbClr val="000000"/>
                </a:solidFill>
                <a:effectLst/>
                <a:latin typeface="Palatino Linotype" panose="02040502050505030304" pitchFamily="18" charset="0"/>
              </a:rPr>
              <a:t>sin might be done away</a:t>
            </a:r>
            <a:r>
              <a:rPr lang="en-US" sz="2600" b="0" dirty="0">
                <a:solidFill>
                  <a:srgbClr val="000000"/>
                </a:solidFill>
                <a:effectLst/>
                <a:latin typeface="Palatino Linotype" panose="02040502050505030304" pitchFamily="18" charset="0"/>
              </a:rPr>
              <a:t>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9" name="TextBox 8">
            <a:extLst>
              <a:ext uri="{FF2B5EF4-FFF2-40B4-BE49-F238E27FC236}">
                <a16:creationId xmlns:a16="http://schemas.microsoft.com/office/drawing/2014/main" id="{1BB9AF68-6AC9-4811-92EB-01366356D81F}"/>
              </a:ext>
            </a:extLst>
          </p:cNvPr>
          <p:cNvSpPr txBox="1"/>
          <p:nvPr/>
        </p:nvSpPr>
        <p:spPr>
          <a:xfrm>
            <a:off x="6236083" y="985699"/>
            <a:ext cx="3613876" cy="492443"/>
          </a:xfrm>
          <a:prstGeom prst="rect">
            <a:avLst/>
          </a:prstGeom>
          <a:solidFill>
            <a:schemeClr val="bg1">
              <a:alpha val="85000"/>
            </a:schemeClr>
          </a:solidFill>
        </p:spPr>
        <p:txBody>
          <a:bodyPr wrap="square" lIns="0" rIns="0">
            <a:spAutoFit/>
          </a:bodyPr>
          <a:lstStyle/>
          <a:p>
            <a:pPr algn="ctr"/>
            <a:r>
              <a:rPr lang="en-US" sz="2600" b="1" dirty="0">
                <a:solidFill>
                  <a:srgbClr val="C00000"/>
                </a:solidFill>
                <a:effectLst/>
                <a:latin typeface="Palatino Linotype" panose="02040502050505030304" pitchFamily="18" charset="0"/>
              </a:rPr>
              <a:t>sin might be done away</a:t>
            </a:r>
            <a:endParaRPr lang="en-US" sz="2600" b="1" dirty="0">
              <a:solidFill>
                <a:srgbClr val="C00000"/>
              </a:solidFill>
            </a:endParaRPr>
          </a:p>
        </p:txBody>
      </p:sp>
    </p:spTree>
    <p:extLst>
      <p:ext uri="{BB962C8B-B14F-4D97-AF65-F5344CB8AC3E}">
        <p14:creationId xmlns:p14="http://schemas.microsoft.com/office/powerpoint/2010/main" val="104324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9">
                                            <p:bg/>
                                          </p:spTgt>
                                        </p:tgtEl>
                                      </p:cBhvr>
                                      <p:by x="200000" y="200000"/>
                                    </p:animScale>
                                  </p:childTnLst>
                                </p:cTn>
                              </p:par>
                              <p:par>
                                <p:cTn id="11" presetID="6" presetClass="emph" presetSubtype="0" fill="hold" grpId="1" nodeType="withEffect">
                                  <p:stCondLst>
                                    <p:cond delay="0"/>
                                  </p:stCondLst>
                                  <p:childTnLst>
                                    <p:animScale>
                                      <p:cBhvr>
                                        <p:cTn id="12" dur="500" fill="hold"/>
                                        <p:tgtEl>
                                          <p:spTgt spid="9">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allAtOnce" animBg="1"/>
      <p:bldP spid="9" grpI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a:t>
            </a:r>
            <a:r>
              <a:rPr lang="en-US" sz="2600" dirty="0">
                <a:solidFill>
                  <a:srgbClr val="000000"/>
                </a:solidFill>
                <a:effectLst/>
                <a:latin typeface="Palatino Linotype" panose="02040502050505030304" pitchFamily="18" charset="0"/>
              </a:rPr>
              <a:t>sin might be done away</a:t>
            </a:r>
            <a:r>
              <a:rPr lang="en-US" sz="2600" b="0" dirty="0">
                <a:solidFill>
                  <a:srgbClr val="000000"/>
                </a:solidFill>
                <a:effectLst/>
                <a:latin typeface="Palatino Linotype" panose="02040502050505030304" pitchFamily="18" charset="0"/>
              </a:rPr>
              <a:t> with, so that we would </a:t>
            </a:r>
            <a:r>
              <a:rPr lang="en-US" sz="2600" b="1" dirty="0">
                <a:solidFill>
                  <a:srgbClr val="000000"/>
                </a:solidFill>
                <a:effectLst/>
                <a:latin typeface="Palatino Linotype" panose="02040502050505030304" pitchFamily="18" charset="0"/>
              </a:rPr>
              <a:t>no longer be slaves to sin</a:t>
            </a:r>
            <a:r>
              <a:rPr lang="en-US" sz="2600" dirty="0">
                <a:solidFill>
                  <a:srgbClr val="000000"/>
                </a:solidFill>
                <a:effectLst/>
                <a:latin typeface="Palatino Linotype" panose="02040502050505030304" pitchFamily="18" charset="0"/>
              </a:rPr>
              <a:t>;</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freed from sin.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10" name="TextBox 9">
            <a:extLst>
              <a:ext uri="{FF2B5EF4-FFF2-40B4-BE49-F238E27FC236}">
                <a16:creationId xmlns:a16="http://schemas.microsoft.com/office/drawing/2014/main" id="{5BCBD9CC-BF7F-4451-AA8E-FFD19D565598}"/>
              </a:ext>
            </a:extLst>
          </p:cNvPr>
          <p:cNvSpPr txBox="1"/>
          <p:nvPr/>
        </p:nvSpPr>
        <p:spPr>
          <a:xfrm>
            <a:off x="7757474" y="1380778"/>
            <a:ext cx="3828756" cy="492443"/>
          </a:xfrm>
          <a:prstGeom prst="rect">
            <a:avLst/>
          </a:prstGeom>
          <a:solidFill>
            <a:schemeClr val="bg1">
              <a:alpha val="85000"/>
            </a:schemeClr>
          </a:solidFill>
        </p:spPr>
        <p:txBody>
          <a:bodyPr wrap="square" lIns="0" rIns="0">
            <a:spAutoFit/>
          </a:bodyPr>
          <a:lstStyle/>
          <a:p>
            <a:pPr algn="ctr"/>
            <a:r>
              <a:rPr lang="en-US" sz="2600" b="1" dirty="0">
                <a:solidFill>
                  <a:srgbClr val="C00000"/>
                </a:solidFill>
                <a:effectLst/>
                <a:latin typeface="Palatino Linotype" panose="02040502050505030304" pitchFamily="18" charset="0"/>
              </a:rPr>
              <a:t>no longer be slaves to sin</a:t>
            </a:r>
            <a:endParaRPr lang="en-US" sz="2600" b="1" dirty="0">
              <a:solidFill>
                <a:srgbClr val="C00000"/>
              </a:solidFill>
            </a:endParaRPr>
          </a:p>
        </p:txBody>
      </p:sp>
    </p:spTree>
    <p:extLst>
      <p:ext uri="{BB962C8B-B14F-4D97-AF65-F5344CB8AC3E}">
        <p14:creationId xmlns:p14="http://schemas.microsoft.com/office/powerpoint/2010/main" val="22620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10">
                                            <p:bg/>
                                          </p:spTgt>
                                        </p:tgtEl>
                                      </p:cBhvr>
                                      <p:by x="200000" y="200000"/>
                                    </p:animScale>
                                  </p:childTnLst>
                                </p:cTn>
                              </p:par>
                              <p:par>
                                <p:cTn id="11" presetID="6" presetClass="emph" presetSubtype="0" fill="hold" grpId="1" nodeType="withEffect">
                                  <p:stCondLst>
                                    <p:cond delay="0"/>
                                  </p:stCondLst>
                                  <p:childTnLst>
                                    <p:animScale>
                                      <p:cBhvr>
                                        <p:cTn id="12" dur="500" fill="hold"/>
                                        <p:tgtEl>
                                          <p:spTgt spid="10">
                                            <p:txEl>
                                              <p:pRg st="0" end="0"/>
                                            </p:txEl>
                                          </p:spTgt>
                                        </p:tgtEl>
                                      </p:cBhvr>
                                      <p:by x="200000" y="200000"/>
                                    </p:animScale>
                                  </p:childTnLst>
                                </p:cTn>
                              </p:par>
                              <p:par>
                                <p:cTn id="13" presetID="35" presetClass="path" presetSubtype="0" fill="hold" grpId="2" nodeType="withEffect">
                                  <p:stCondLst>
                                    <p:cond delay="0"/>
                                  </p:stCondLst>
                                  <p:childTnLst>
                                    <p:animMotion origin="layout" path="M 8.33333E-7 1.48148E-6 L -0.25 1.48148E-6 " pathEditMode="relative" rAng="0" ptsTypes="AA">
                                      <p:cBhvr>
                                        <p:cTn id="14" dur="500" fill="hold"/>
                                        <p:tgtEl>
                                          <p:spTgt spid="10">
                                            <p:bg/>
                                          </p:spTgt>
                                        </p:tgtEl>
                                        <p:attrNameLst>
                                          <p:attrName>ppt_x</p:attrName>
                                          <p:attrName>ppt_y</p:attrName>
                                        </p:attrNameLst>
                                      </p:cBhvr>
                                      <p:rCtr x="-12500" y="0"/>
                                    </p:animMotion>
                                  </p:childTnLst>
                                </p:cTn>
                              </p:par>
                              <p:par>
                                <p:cTn id="15" presetID="35" presetClass="path" presetSubtype="0" fill="hold" grpId="2" nodeType="withEffect">
                                  <p:stCondLst>
                                    <p:cond delay="0"/>
                                  </p:stCondLst>
                                  <p:childTnLst>
                                    <p:animMotion origin="layout" path="M -4.16667E-6 4.44444E-6 L -0.25 4.44444E-6 " pathEditMode="relative" rAng="0" ptsTypes="AA">
                                      <p:cBhvr>
                                        <p:cTn id="16" dur="500" fill="hold"/>
                                        <p:tgtEl>
                                          <p:spTgt spid="10">
                                            <p:txEl>
                                              <p:pRg st="0" end="0"/>
                                            </p:txEl>
                                          </p:spTgt>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allAtOnce" animBg="1"/>
      <p:bldP spid="10" grpId="1" build="allAtOnce" animBg="1"/>
      <p:bldP spid="10" grpId="2"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a:t>
            </a:r>
            <a:r>
              <a:rPr lang="en-US" sz="2600" b="1" dirty="0">
                <a:solidFill>
                  <a:srgbClr val="000000"/>
                </a:solidFill>
                <a:effectLst/>
                <a:latin typeface="Palatino Linotype" panose="02040502050505030304" pitchFamily="18" charset="0"/>
              </a:rPr>
              <a:t>freed from sin</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death no longer is master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7" name="TextBox 6">
            <a:extLst>
              <a:ext uri="{FF2B5EF4-FFF2-40B4-BE49-F238E27FC236}">
                <a16:creationId xmlns:a16="http://schemas.microsoft.com/office/drawing/2014/main" id="{00A79DFB-69DB-4BB7-BBE6-896169C29ABC}"/>
              </a:ext>
            </a:extLst>
          </p:cNvPr>
          <p:cNvSpPr txBox="1"/>
          <p:nvPr/>
        </p:nvSpPr>
        <p:spPr>
          <a:xfrm>
            <a:off x="10312769" y="1890994"/>
            <a:ext cx="1008231" cy="305768"/>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freed</a:t>
            </a:r>
            <a:endParaRPr lang="en-US" sz="2600" b="1" dirty="0">
              <a:solidFill>
                <a:srgbClr val="C00000"/>
              </a:solidFill>
            </a:endParaRPr>
          </a:p>
        </p:txBody>
      </p:sp>
      <p:sp>
        <p:nvSpPr>
          <p:cNvPr id="8" name="TextBox 7">
            <a:extLst>
              <a:ext uri="{FF2B5EF4-FFF2-40B4-BE49-F238E27FC236}">
                <a16:creationId xmlns:a16="http://schemas.microsoft.com/office/drawing/2014/main" id="{8616FB55-5F7E-4686-A06D-DB56635E1236}"/>
              </a:ext>
            </a:extLst>
          </p:cNvPr>
          <p:cNvSpPr txBox="1"/>
          <p:nvPr/>
        </p:nvSpPr>
        <p:spPr>
          <a:xfrm>
            <a:off x="6212702" y="2275580"/>
            <a:ext cx="1321437" cy="305768"/>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from sin</a:t>
            </a:r>
            <a:endParaRPr lang="en-US" sz="2600" b="1" dirty="0">
              <a:solidFill>
                <a:srgbClr val="C00000"/>
              </a:solidFill>
            </a:endParaRPr>
          </a:p>
        </p:txBody>
      </p:sp>
    </p:spTree>
    <p:extLst>
      <p:ext uri="{BB962C8B-B14F-4D97-AF65-F5344CB8AC3E}">
        <p14:creationId xmlns:p14="http://schemas.microsoft.com/office/powerpoint/2010/main" val="345103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7">
                                            <p:bg/>
                                          </p:spTgt>
                                        </p:tgtEl>
                                      </p:cBhvr>
                                      <p:by x="200000" y="200000"/>
                                    </p:animScale>
                                  </p:childTnLst>
                                </p:cTn>
                              </p:par>
                              <p:par>
                                <p:cTn id="11" presetID="6" presetClass="emph" presetSubtype="0" fill="hold" grpId="1" nodeType="withEffect">
                                  <p:stCondLst>
                                    <p:cond delay="0"/>
                                  </p:stCondLst>
                                  <p:childTnLst>
                                    <p:animScale>
                                      <p:cBhvr>
                                        <p:cTn id="12" dur="500" fill="hold"/>
                                        <p:tgtEl>
                                          <p:spTgt spid="7">
                                            <p:txEl>
                                              <p:pRg st="0" end="0"/>
                                            </p:txEl>
                                          </p:spTgt>
                                        </p:tgtEl>
                                      </p:cBhvr>
                                      <p:by x="200000" y="200000"/>
                                    </p:animScale>
                                  </p:childTnLst>
                                </p:cTn>
                              </p:par>
                              <p:par>
                                <p:cTn id="13" presetID="35" presetClass="path" presetSubtype="0" fill="hold" grpId="2" nodeType="withEffect">
                                  <p:stCondLst>
                                    <p:cond delay="0"/>
                                  </p:stCondLst>
                                  <p:childTnLst>
                                    <p:animMotion origin="layout" path="M 6.25E-7 3.33333E-6 L -0.31029 -0.0257 " pathEditMode="relative" rAng="0" ptsTypes="AA">
                                      <p:cBhvr>
                                        <p:cTn id="14" dur="500" fill="hold"/>
                                        <p:tgtEl>
                                          <p:spTgt spid="7">
                                            <p:bg/>
                                          </p:spTgt>
                                        </p:tgtEl>
                                        <p:attrNameLst>
                                          <p:attrName>ppt_x</p:attrName>
                                          <p:attrName>ppt_y</p:attrName>
                                        </p:attrNameLst>
                                      </p:cBhvr>
                                      <p:rCtr x="-15521" y="-1296"/>
                                    </p:animMotion>
                                  </p:childTnLst>
                                </p:cTn>
                              </p:par>
                              <p:par>
                                <p:cTn id="15" presetID="35" presetClass="path" presetSubtype="0" fill="hold" grpId="2" nodeType="withEffect">
                                  <p:stCondLst>
                                    <p:cond delay="0"/>
                                  </p:stCondLst>
                                  <p:childTnLst>
                                    <p:animMotion origin="layout" path="M -4.375E-6 3.33333E-6 L -0.3177 -0.02385 " pathEditMode="relative" rAng="0" ptsTypes="AA">
                                      <p:cBhvr>
                                        <p:cTn id="16" dur="500" fill="hold"/>
                                        <p:tgtEl>
                                          <p:spTgt spid="7">
                                            <p:txEl>
                                              <p:pRg st="0" end="0"/>
                                            </p:txEl>
                                          </p:spTgt>
                                        </p:tgtEl>
                                        <p:attrNameLst>
                                          <p:attrName>ppt_x</p:attrName>
                                          <p:attrName>ppt_y</p:attrName>
                                        </p:attrNameLst>
                                      </p:cBhvr>
                                      <p:rCtr x="-15885" y="-1204"/>
                                    </p:animMotion>
                                  </p:childTnLst>
                                </p:cTn>
                              </p:par>
                              <p:par>
                                <p:cTn id="17" presetID="1" presetClass="entr" presetSubtype="0" fill="hold" grpId="0" nodeType="withEffect">
                                  <p:stCondLst>
                                    <p:cond delay="0"/>
                                  </p:stCondLst>
                                  <p:childTnLst>
                                    <p:set>
                                      <p:cBhvr>
                                        <p:cTn id="18" dur="1" fill="hold">
                                          <p:stCondLst>
                                            <p:cond delay="0"/>
                                          </p:stCondLst>
                                        </p:cTn>
                                        <p:tgtEl>
                                          <p:spTgt spid="8">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6" presetClass="emph" presetSubtype="0" fill="hold" grpId="1" nodeType="withEffect">
                                  <p:stCondLst>
                                    <p:cond delay="0"/>
                                  </p:stCondLst>
                                  <p:childTnLst>
                                    <p:animScale>
                                      <p:cBhvr>
                                        <p:cTn id="22" dur="500" fill="hold"/>
                                        <p:tgtEl>
                                          <p:spTgt spid="8">
                                            <p:bg/>
                                          </p:spTgt>
                                        </p:tgtEl>
                                      </p:cBhvr>
                                      <p:by x="200000" y="200000"/>
                                    </p:animScale>
                                  </p:childTnLst>
                                </p:cTn>
                              </p:par>
                              <p:par>
                                <p:cTn id="23" presetID="6" presetClass="emph" presetSubtype="0" fill="hold" grpId="1" nodeType="withEffect">
                                  <p:stCondLst>
                                    <p:cond delay="0"/>
                                  </p:stCondLst>
                                  <p:childTnLst>
                                    <p:animScale>
                                      <p:cBhvr>
                                        <p:cTn id="24" dur="500" fill="hold"/>
                                        <p:tgtEl>
                                          <p:spTgt spid="8">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P spid="7" grpId="1" build="allAtOnce" animBg="1"/>
      <p:bldP spid="7" grpId="2" uiExpand="1" build="allAtOnce" animBg="1"/>
      <p:bldP spid="8" grpId="0" uiExpand="1" build="allAtOnce" animBg="1"/>
      <p:bldP spid="8" grpId="1"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a:t>
            </a:r>
            <a:r>
              <a:rPr lang="en-US" sz="2600" dirty="0">
                <a:solidFill>
                  <a:srgbClr val="000000"/>
                </a:solidFill>
                <a:effectLst/>
                <a:latin typeface="Palatino Linotype" panose="02040502050505030304" pitchFamily="18" charset="0"/>
              </a:rPr>
              <a:t>freed from sin</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a:t>
            </a:r>
            <a:r>
              <a:rPr lang="en-US" sz="2600" b="1" dirty="0">
                <a:solidFill>
                  <a:srgbClr val="000000"/>
                </a:solidFill>
                <a:effectLst/>
                <a:latin typeface="Palatino Linotype" panose="02040502050505030304" pitchFamily="18" charset="0"/>
              </a:rPr>
              <a:t>death no longer is master</a:t>
            </a:r>
            <a:r>
              <a:rPr lang="en-US" sz="2600" b="0" dirty="0">
                <a:solidFill>
                  <a:srgbClr val="000000"/>
                </a:solidFill>
                <a:effectLst/>
                <a:latin typeface="Palatino Linotype" panose="02040502050505030304" pitchFamily="18" charset="0"/>
              </a:rPr>
              <a:t>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dead to sin, but alive to God in Christ Jesus.</a:t>
            </a:r>
          </a:p>
        </p:txBody>
      </p:sp>
      <p:sp>
        <p:nvSpPr>
          <p:cNvPr id="7" name="TextBox 6">
            <a:extLst>
              <a:ext uri="{FF2B5EF4-FFF2-40B4-BE49-F238E27FC236}">
                <a16:creationId xmlns:a16="http://schemas.microsoft.com/office/drawing/2014/main" id="{00A79DFB-69DB-4BB7-BBE6-896169C29ABC}"/>
              </a:ext>
            </a:extLst>
          </p:cNvPr>
          <p:cNvSpPr txBox="1"/>
          <p:nvPr/>
        </p:nvSpPr>
        <p:spPr>
          <a:xfrm>
            <a:off x="9003327" y="3860474"/>
            <a:ext cx="2725640" cy="305768"/>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death no longer is</a:t>
            </a:r>
            <a:endParaRPr lang="en-US" sz="2600" b="1" dirty="0">
              <a:solidFill>
                <a:srgbClr val="C00000"/>
              </a:solidFill>
            </a:endParaRPr>
          </a:p>
        </p:txBody>
      </p:sp>
      <p:sp>
        <p:nvSpPr>
          <p:cNvPr id="8" name="TextBox 7">
            <a:extLst>
              <a:ext uri="{FF2B5EF4-FFF2-40B4-BE49-F238E27FC236}">
                <a16:creationId xmlns:a16="http://schemas.microsoft.com/office/drawing/2014/main" id="{8616FB55-5F7E-4686-A06D-DB56635E1236}"/>
              </a:ext>
            </a:extLst>
          </p:cNvPr>
          <p:cNvSpPr txBox="1"/>
          <p:nvPr/>
        </p:nvSpPr>
        <p:spPr>
          <a:xfrm>
            <a:off x="6226771" y="4273022"/>
            <a:ext cx="1032160" cy="277971"/>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master</a:t>
            </a:r>
            <a:endParaRPr lang="en-US" sz="2600" b="1" dirty="0">
              <a:solidFill>
                <a:srgbClr val="C00000"/>
              </a:solidFill>
            </a:endParaRPr>
          </a:p>
        </p:txBody>
      </p:sp>
    </p:spTree>
    <p:extLst>
      <p:ext uri="{BB962C8B-B14F-4D97-AF65-F5344CB8AC3E}">
        <p14:creationId xmlns:p14="http://schemas.microsoft.com/office/powerpoint/2010/main" val="325962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7">
                                            <p:bg/>
                                          </p:spTgt>
                                        </p:tgtEl>
                                      </p:cBhvr>
                                      <p:by x="200000" y="200000"/>
                                    </p:animScale>
                                  </p:childTnLst>
                                </p:cTn>
                              </p:par>
                              <p:par>
                                <p:cTn id="11" presetID="6" presetClass="emph" presetSubtype="0" fill="hold" grpId="1" nodeType="withEffect">
                                  <p:stCondLst>
                                    <p:cond delay="0"/>
                                  </p:stCondLst>
                                  <p:childTnLst>
                                    <p:animScale>
                                      <p:cBhvr>
                                        <p:cTn id="12" dur="500" fill="hold"/>
                                        <p:tgtEl>
                                          <p:spTgt spid="7">
                                            <p:txEl>
                                              <p:pRg st="0" end="0"/>
                                            </p:txEl>
                                          </p:spTgt>
                                        </p:tgtEl>
                                      </p:cBhvr>
                                      <p:by x="200000" y="200000"/>
                                    </p:animScale>
                                  </p:childTnLst>
                                </p:cTn>
                              </p:par>
                              <p:par>
                                <p:cTn id="13" presetID="35" presetClass="path" presetSubtype="0" fill="hold" grpId="2" nodeType="withEffect">
                                  <p:stCondLst>
                                    <p:cond delay="0"/>
                                  </p:stCondLst>
                                  <p:childTnLst>
                                    <p:animMotion origin="layout" path="M -2.08333E-7 4.81481E-6 L -0.28177 -0.01436 " pathEditMode="relative" rAng="0" ptsTypes="AA">
                                      <p:cBhvr>
                                        <p:cTn id="14" dur="500" fill="hold"/>
                                        <p:tgtEl>
                                          <p:spTgt spid="7">
                                            <p:bg/>
                                          </p:spTgt>
                                        </p:tgtEl>
                                        <p:attrNameLst>
                                          <p:attrName>ppt_x</p:attrName>
                                          <p:attrName>ppt_y</p:attrName>
                                        </p:attrNameLst>
                                      </p:cBhvr>
                                      <p:rCtr x="-14089" y="-718"/>
                                    </p:animMotion>
                                  </p:childTnLst>
                                </p:cTn>
                              </p:par>
                              <p:par>
                                <p:cTn id="15" presetID="35" presetClass="path" presetSubtype="0" fill="hold" grpId="2" nodeType="withEffect">
                                  <p:stCondLst>
                                    <p:cond delay="0"/>
                                  </p:stCondLst>
                                  <p:childTnLst>
                                    <p:animMotion origin="layout" path="M 5E-6 4.81481E-6 L -0.28165 -0.01436 " pathEditMode="relative" rAng="0" ptsTypes="AA">
                                      <p:cBhvr>
                                        <p:cTn id="16" dur="500" fill="hold"/>
                                        <p:tgtEl>
                                          <p:spTgt spid="7">
                                            <p:txEl>
                                              <p:pRg st="0" end="0"/>
                                            </p:txEl>
                                          </p:spTgt>
                                        </p:tgtEl>
                                        <p:attrNameLst>
                                          <p:attrName>ppt_x</p:attrName>
                                          <p:attrName>ppt_y</p:attrName>
                                        </p:attrNameLst>
                                      </p:cBhvr>
                                      <p:rCtr x="-14089" y="-718"/>
                                    </p:animMotion>
                                  </p:childTnLst>
                                </p:cTn>
                              </p:par>
                              <p:par>
                                <p:cTn id="17" presetID="1" presetClass="entr" presetSubtype="0" fill="hold" grpId="0" nodeType="withEffect">
                                  <p:stCondLst>
                                    <p:cond delay="0"/>
                                  </p:stCondLst>
                                  <p:childTnLst>
                                    <p:set>
                                      <p:cBhvr>
                                        <p:cTn id="18" dur="1" fill="hold">
                                          <p:stCondLst>
                                            <p:cond delay="0"/>
                                          </p:stCondLst>
                                        </p:cTn>
                                        <p:tgtEl>
                                          <p:spTgt spid="8">
                                            <p:bg/>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6" presetClass="emph" presetSubtype="0" fill="hold" grpId="1" nodeType="withEffect">
                                  <p:stCondLst>
                                    <p:cond delay="0"/>
                                  </p:stCondLst>
                                  <p:childTnLst>
                                    <p:animScale>
                                      <p:cBhvr>
                                        <p:cTn id="22" dur="500" fill="hold"/>
                                        <p:tgtEl>
                                          <p:spTgt spid="8">
                                            <p:bg/>
                                          </p:spTgt>
                                        </p:tgtEl>
                                      </p:cBhvr>
                                      <p:by x="200000" y="200000"/>
                                    </p:animScale>
                                  </p:childTnLst>
                                </p:cTn>
                              </p:par>
                              <p:par>
                                <p:cTn id="23" presetID="6" presetClass="emph" presetSubtype="0" fill="hold" grpId="1" nodeType="withEffect">
                                  <p:stCondLst>
                                    <p:cond delay="0"/>
                                  </p:stCondLst>
                                  <p:childTnLst>
                                    <p:animScale>
                                      <p:cBhvr>
                                        <p:cTn id="24" dur="500" fill="hold"/>
                                        <p:tgtEl>
                                          <p:spTgt spid="8">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allAtOnce" animBg="1"/>
      <p:bldP spid="7" grpId="1" build="allAtOnce" animBg="1"/>
      <p:bldP spid="7" grpId="2" uiExpand="1" build="allAtOnce" animBg="1"/>
      <p:bldP spid="8" grpId="0" uiExpand="1" build="allAtOnce" animBg="1"/>
      <p:bldP spid="8" grpI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A0F2C6-5AA7-43CE-B56B-9B8CC4D1DFA7}"/>
              </a:ext>
            </a:extLst>
          </p:cNvPr>
          <p:cNvSpPr txBox="1"/>
          <p:nvPr/>
        </p:nvSpPr>
        <p:spPr>
          <a:xfrm>
            <a:off x="154379" y="203984"/>
            <a:ext cx="11887200" cy="6492240"/>
          </a:xfrm>
          <a:prstGeom prst="rect">
            <a:avLst/>
          </a:prstGeom>
          <a:noFill/>
        </p:spPr>
        <p:txBody>
          <a:bodyPr wrap="square" numCol="2" spcCol="274320">
            <a:spAutoFit/>
          </a:bodyPr>
          <a:lstStyle/>
          <a:p>
            <a:r>
              <a:rPr lang="en-US" sz="2600" b="1"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What shall we say then? Are we to continue in sin so that grace may increase? </a:t>
            </a:r>
            <a:r>
              <a:rPr lang="en-US" sz="2600" b="1" baseline="30000" dirty="0">
                <a:solidFill>
                  <a:srgbClr val="000000"/>
                </a:solidFill>
                <a:effectLst/>
                <a:latin typeface="Palatino Linotype" panose="02040502050505030304" pitchFamily="18" charset="0"/>
              </a:rPr>
              <a:t>2 </a:t>
            </a:r>
            <a:r>
              <a:rPr lang="en-US" sz="2600" b="0" dirty="0">
                <a:solidFill>
                  <a:srgbClr val="000000"/>
                </a:solidFill>
                <a:effectLst/>
                <a:latin typeface="Palatino Linotype" panose="02040502050505030304" pitchFamily="18" charset="0"/>
              </a:rPr>
              <a:t>Far from it! How shall we who died to sin still live in it? </a:t>
            </a:r>
            <a:r>
              <a:rPr lang="en-US" sz="2600" b="1" baseline="30000" dirty="0">
                <a:solidFill>
                  <a:srgbClr val="000000"/>
                </a:solidFill>
                <a:effectLst/>
                <a:latin typeface="Palatino Linotype" panose="02040502050505030304" pitchFamily="18" charset="0"/>
              </a:rPr>
              <a:t>3 </a:t>
            </a:r>
            <a:r>
              <a:rPr lang="en-US" sz="2600" b="0" dirty="0">
                <a:solidFill>
                  <a:srgbClr val="000000"/>
                </a:solidFill>
                <a:effectLst/>
                <a:latin typeface="Palatino Linotype" panose="02040502050505030304" pitchFamily="18" charset="0"/>
              </a:rPr>
              <a:t>Or do you not know that all of us who have been baptized into Christ Jesus have been baptized into His death? </a:t>
            </a:r>
            <a:r>
              <a:rPr lang="en-US" sz="2600" b="1" baseline="30000" dirty="0">
                <a:solidFill>
                  <a:srgbClr val="000000"/>
                </a:solidFill>
                <a:effectLst/>
                <a:latin typeface="Palatino Linotype" panose="02040502050505030304" pitchFamily="18" charset="0"/>
              </a:rPr>
              <a:t>4 </a:t>
            </a:r>
            <a:r>
              <a:rPr lang="en-US" sz="2600" b="0" dirty="0">
                <a:solidFill>
                  <a:srgbClr val="000000"/>
                </a:solidFill>
                <a:effectLst/>
                <a:latin typeface="Palatino Linotype" panose="02040502050505030304" pitchFamily="18" charset="0"/>
              </a:rPr>
              <a:t>Therefore we have been buried with Him through baptism into death, so that, just as Christ was raised from the dead through the glory of the Father, so we too may walk in newness of life. </a:t>
            </a:r>
            <a:r>
              <a:rPr lang="en-US" sz="2600" b="1" baseline="30000" dirty="0">
                <a:solidFill>
                  <a:srgbClr val="000000"/>
                </a:solidFill>
                <a:effectLst/>
                <a:latin typeface="Palatino Linotype" panose="02040502050505030304" pitchFamily="18" charset="0"/>
              </a:rPr>
              <a:t>5 </a:t>
            </a:r>
            <a:r>
              <a:rPr lang="en-US" sz="2600" b="0" dirty="0">
                <a:solidFill>
                  <a:srgbClr val="000000"/>
                </a:solidFill>
                <a:effectLst/>
                <a:latin typeface="Palatino Linotype" panose="02040502050505030304" pitchFamily="18" charset="0"/>
              </a:rPr>
              <a:t>For if we have become united with Him in the likeness of His death, certainly we shall also be in the likeness of His resurrection, </a:t>
            </a:r>
            <a:r>
              <a:rPr lang="en-US" sz="2600" b="1" baseline="30000" dirty="0">
                <a:solidFill>
                  <a:srgbClr val="000000"/>
                </a:solidFill>
                <a:effectLst/>
                <a:latin typeface="Palatino Linotype" panose="02040502050505030304" pitchFamily="18" charset="0"/>
              </a:rPr>
              <a:t>6 </a:t>
            </a:r>
            <a:r>
              <a:rPr lang="en-US" sz="2600" b="0" dirty="0">
                <a:solidFill>
                  <a:srgbClr val="000000"/>
                </a:solidFill>
                <a:effectLst/>
                <a:latin typeface="Palatino Linotype" panose="02040502050505030304" pitchFamily="18" charset="0"/>
              </a:rPr>
              <a:t>knowing this, that our old self was crucified with Him, in order that our body of sin might be done away with, so that we would no longer be slaves to sin; </a:t>
            </a:r>
            <a:r>
              <a:rPr lang="en-US" sz="2600" b="1" baseline="30000" dirty="0">
                <a:solidFill>
                  <a:srgbClr val="000000"/>
                </a:solidFill>
                <a:effectLst/>
                <a:latin typeface="Palatino Linotype" panose="02040502050505030304" pitchFamily="18" charset="0"/>
              </a:rPr>
              <a:t>7 </a:t>
            </a:r>
            <a:r>
              <a:rPr lang="en-US" sz="2600" b="0" dirty="0">
                <a:solidFill>
                  <a:srgbClr val="000000"/>
                </a:solidFill>
                <a:effectLst/>
                <a:latin typeface="Palatino Linotype" panose="02040502050505030304" pitchFamily="18" charset="0"/>
              </a:rPr>
              <a:t>for the one who has died is </a:t>
            </a:r>
            <a:r>
              <a:rPr lang="en-US" sz="2600" dirty="0">
                <a:solidFill>
                  <a:srgbClr val="000000"/>
                </a:solidFill>
                <a:effectLst/>
                <a:latin typeface="Palatino Linotype" panose="02040502050505030304" pitchFamily="18" charset="0"/>
              </a:rPr>
              <a:t>freed from sin</a:t>
            </a:r>
            <a:r>
              <a:rPr lang="en-US" sz="2600" b="0" dirty="0">
                <a:solidFill>
                  <a:srgbClr val="000000"/>
                </a:solidFill>
                <a:effectLst/>
                <a:latin typeface="Palatino Linotype" panose="02040502050505030304" pitchFamily="18" charset="0"/>
              </a:rPr>
              <a:t>. </a:t>
            </a:r>
            <a:r>
              <a:rPr lang="en-US" sz="2600" b="1" baseline="30000" dirty="0">
                <a:solidFill>
                  <a:srgbClr val="000000"/>
                </a:solidFill>
                <a:effectLst/>
                <a:latin typeface="Palatino Linotype" panose="02040502050505030304" pitchFamily="18" charset="0"/>
              </a:rPr>
              <a:t>8 </a:t>
            </a:r>
            <a:r>
              <a:rPr lang="en-US" sz="2600" b="0" dirty="0">
                <a:solidFill>
                  <a:srgbClr val="000000"/>
                </a:solidFill>
                <a:effectLst/>
                <a:latin typeface="Palatino Linotype" panose="02040502050505030304" pitchFamily="18" charset="0"/>
              </a:rPr>
              <a:t>Now if we have died with Christ, we believe that we shall also live with Him, </a:t>
            </a:r>
            <a:r>
              <a:rPr lang="en-US" sz="2600" b="1" baseline="30000" dirty="0">
                <a:solidFill>
                  <a:srgbClr val="000000"/>
                </a:solidFill>
                <a:effectLst/>
                <a:latin typeface="Palatino Linotype" panose="02040502050505030304" pitchFamily="18" charset="0"/>
              </a:rPr>
              <a:t>9 </a:t>
            </a:r>
            <a:r>
              <a:rPr lang="en-US" sz="2600" b="0" dirty="0">
                <a:solidFill>
                  <a:srgbClr val="000000"/>
                </a:solidFill>
                <a:effectLst/>
                <a:latin typeface="Palatino Linotype" panose="02040502050505030304" pitchFamily="18" charset="0"/>
              </a:rPr>
              <a:t>knowing that Christ, having been raised from the dead, is never to die again; </a:t>
            </a:r>
            <a:r>
              <a:rPr lang="en-US" sz="2600" dirty="0">
                <a:solidFill>
                  <a:srgbClr val="000000"/>
                </a:solidFill>
                <a:effectLst/>
                <a:latin typeface="Palatino Linotype" panose="02040502050505030304" pitchFamily="18" charset="0"/>
              </a:rPr>
              <a:t>death no longer is master</a:t>
            </a:r>
            <a:r>
              <a:rPr lang="en-US" sz="2600" b="0" dirty="0">
                <a:solidFill>
                  <a:srgbClr val="000000"/>
                </a:solidFill>
                <a:effectLst/>
                <a:latin typeface="Palatino Linotype" panose="02040502050505030304" pitchFamily="18" charset="0"/>
              </a:rPr>
              <a:t> over Him. </a:t>
            </a:r>
            <a:r>
              <a:rPr lang="en-US" sz="2600" b="1" baseline="30000" dirty="0">
                <a:solidFill>
                  <a:srgbClr val="000000"/>
                </a:solidFill>
                <a:effectLst/>
                <a:latin typeface="Palatino Linotype" panose="02040502050505030304" pitchFamily="18" charset="0"/>
              </a:rPr>
              <a:t>10 </a:t>
            </a:r>
            <a:r>
              <a:rPr lang="en-US" sz="2600" b="0" dirty="0">
                <a:solidFill>
                  <a:srgbClr val="000000"/>
                </a:solidFill>
                <a:effectLst/>
                <a:latin typeface="Palatino Linotype" panose="02040502050505030304" pitchFamily="18" charset="0"/>
              </a:rPr>
              <a:t>For the death that He died, He died to sin once for all time; but the life that He lives, He lives to God. </a:t>
            </a:r>
            <a:r>
              <a:rPr lang="en-US" sz="2600" b="1" baseline="30000" dirty="0">
                <a:solidFill>
                  <a:srgbClr val="000000"/>
                </a:solidFill>
                <a:effectLst/>
                <a:latin typeface="Palatino Linotype" panose="02040502050505030304" pitchFamily="18" charset="0"/>
              </a:rPr>
              <a:t>11 </a:t>
            </a:r>
            <a:r>
              <a:rPr lang="en-US" sz="2600" b="0" dirty="0">
                <a:solidFill>
                  <a:srgbClr val="000000"/>
                </a:solidFill>
                <a:effectLst/>
                <a:latin typeface="Palatino Linotype" panose="02040502050505030304" pitchFamily="18" charset="0"/>
              </a:rPr>
              <a:t>So you too, consider yourselves to be </a:t>
            </a:r>
            <a:r>
              <a:rPr lang="en-US" sz="2600" b="1" dirty="0">
                <a:solidFill>
                  <a:srgbClr val="000000"/>
                </a:solidFill>
                <a:effectLst/>
                <a:latin typeface="Palatino Linotype" panose="02040502050505030304" pitchFamily="18" charset="0"/>
              </a:rPr>
              <a:t>dead to sin</a:t>
            </a:r>
            <a:r>
              <a:rPr lang="en-US" sz="2600" b="0" dirty="0">
                <a:solidFill>
                  <a:srgbClr val="000000"/>
                </a:solidFill>
                <a:effectLst/>
                <a:latin typeface="Palatino Linotype" panose="02040502050505030304" pitchFamily="18" charset="0"/>
              </a:rPr>
              <a:t>, but alive to God in Christ Jesus.</a:t>
            </a:r>
          </a:p>
        </p:txBody>
      </p:sp>
      <p:sp>
        <p:nvSpPr>
          <p:cNvPr id="8" name="TextBox 7">
            <a:extLst>
              <a:ext uri="{FF2B5EF4-FFF2-40B4-BE49-F238E27FC236}">
                <a16:creationId xmlns:a16="http://schemas.microsoft.com/office/drawing/2014/main" id="{8616FB55-5F7E-4686-A06D-DB56635E1236}"/>
              </a:ext>
            </a:extLst>
          </p:cNvPr>
          <p:cNvSpPr txBox="1"/>
          <p:nvPr/>
        </p:nvSpPr>
        <p:spPr>
          <a:xfrm>
            <a:off x="8674549" y="5763753"/>
            <a:ext cx="1665204" cy="447675"/>
          </a:xfrm>
          <a:prstGeom prst="rect">
            <a:avLst/>
          </a:prstGeom>
          <a:solidFill>
            <a:schemeClr val="bg1">
              <a:alpha val="85000"/>
            </a:schemeClr>
          </a:solidFill>
        </p:spPr>
        <p:txBody>
          <a:bodyPr wrap="square" lIns="0" rIns="0" anchor="ctr" anchorCtr="0">
            <a:spAutoFit/>
          </a:bodyPr>
          <a:lstStyle/>
          <a:p>
            <a:pPr algn="ctr"/>
            <a:r>
              <a:rPr lang="en-US" sz="2600" b="1" dirty="0">
                <a:solidFill>
                  <a:srgbClr val="C00000"/>
                </a:solidFill>
                <a:effectLst/>
                <a:latin typeface="Palatino Linotype" panose="02040502050505030304" pitchFamily="18" charset="0"/>
              </a:rPr>
              <a:t>dead to sin</a:t>
            </a:r>
            <a:endParaRPr lang="en-US" sz="2600" b="1" dirty="0">
              <a:solidFill>
                <a:srgbClr val="C00000"/>
              </a:solidFill>
            </a:endParaRPr>
          </a:p>
        </p:txBody>
      </p:sp>
    </p:spTree>
    <p:extLst>
      <p:ext uri="{BB962C8B-B14F-4D97-AF65-F5344CB8AC3E}">
        <p14:creationId xmlns:p14="http://schemas.microsoft.com/office/powerpoint/2010/main" val="2628370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par>
                                <p:cTn id="9" presetID="6" presetClass="emph" presetSubtype="0" fill="hold" grpId="1" nodeType="withEffect">
                                  <p:stCondLst>
                                    <p:cond delay="0"/>
                                  </p:stCondLst>
                                  <p:childTnLst>
                                    <p:animScale>
                                      <p:cBhvr>
                                        <p:cTn id="10" dur="500" fill="hold"/>
                                        <p:tgtEl>
                                          <p:spTgt spid="8">
                                            <p:bg/>
                                          </p:spTgt>
                                        </p:tgtEl>
                                      </p:cBhvr>
                                      <p:by x="200000" y="200000"/>
                                    </p:animScale>
                                  </p:childTnLst>
                                </p:cTn>
                              </p:par>
                              <p:par>
                                <p:cTn id="11" presetID="6" presetClass="emph" presetSubtype="0" fill="hold" grpId="1" nodeType="withEffect">
                                  <p:stCondLst>
                                    <p:cond delay="0"/>
                                  </p:stCondLst>
                                  <p:childTnLst>
                                    <p:animScale>
                                      <p:cBhvr>
                                        <p:cTn id="12" dur="500" fill="hold"/>
                                        <p:tgtEl>
                                          <p:spTgt spid="8">
                                            <p:txEl>
                                              <p:pRg st="0" end="0"/>
                                            </p:txEl>
                                          </p:spTgt>
                                        </p:tgtEl>
                                      </p:cBhvr>
                                      <p:by x="200000" y="2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animBg="1"/>
      <p:bldP spid="8" grpId="1"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1303</TotalTime>
  <Words>4908</Words>
  <Application>Microsoft Office PowerPoint</Application>
  <PresentationFormat>Widescreen</PresentationFormat>
  <Paragraphs>105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Palatino Linotype</vt:lpstr>
      <vt:lpstr>Office Theme</vt:lpstr>
      <vt:lpstr>A Beginning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Beginning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Exton Class</cp:lastModifiedBy>
  <cp:revision>2</cp:revision>
  <dcterms:created xsi:type="dcterms:W3CDTF">2022-02-19T19:02:22Z</dcterms:created>
  <dcterms:modified xsi:type="dcterms:W3CDTF">2022-02-20T17:07:00Z</dcterms:modified>
</cp:coreProperties>
</file>