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75" r:id="rId7"/>
    <p:sldId id="276" r:id="rId8"/>
    <p:sldId id="271" r:id="rId9"/>
    <p:sldId id="274" r:id="rId10"/>
    <p:sldId id="269" r:id="rId11"/>
    <p:sldId id="260" r:id="rId12"/>
    <p:sldId id="261" r:id="rId13"/>
    <p:sldId id="262" r:id="rId14"/>
    <p:sldId id="263" r:id="rId15"/>
    <p:sldId id="264" r:id="rId16"/>
    <p:sldId id="266" r:id="rId17"/>
    <p:sldId id="265"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05" d="100"/>
          <a:sy n="105" d="100"/>
        </p:scale>
        <p:origin x="13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1BAC5-B041-490E-9B57-66C3E493B5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4677C6-0F97-4A8A-8EF5-2639C9F047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400885-070B-44CF-BD3D-EE4B6CAE8BB7}"/>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5" name="Footer Placeholder 4">
            <a:extLst>
              <a:ext uri="{FF2B5EF4-FFF2-40B4-BE49-F238E27FC236}">
                <a16:creationId xmlns:a16="http://schemas.microsoft.com/office/drawing/2014/main" id="{E5AC29E8-FCD9-4E6F-9D18-D09F45FA76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04034-AD37-4BE6-9DAD-F324C71C4E93}"/>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146596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4B56D-AA89-4179-82AD-A8FD778986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7D4E6D-DF16-430E-B6DA-31BAE80C16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D84F9-8D46-4EF2-8313-7F738B9EAD72}"/>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5" name="Footer Placeholder 4">
            <a:extLst>
              <a:ext uri="{FF2B5EF4-FFF2-40B4-BE49-F238E27FC236}">
                <a16:creationId xmlns:a16="http://schemas.microsoft.com/office/drawing/2014/main" id="{05118D5B-521E-4B48-B757-032855179B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F1F5A-2A2D-4754-892F-D4B4BEBD0017}"/>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2095588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CB8BF-3224-4B94-AA67-115E1CF968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EB186F-85F2-482F-BCA0-23412E7CC4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E1394-9C2F-432E-9AB2-238B53C1383D}"/>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5" name="Footer Placeholder 4">
            <a:extLst>
              <a:ext uri="{FF2B5EF4-FFF2-40B4-BE49-F238E27FC236}">
                <a16:creationId xmlns:a16="http://schemas.microsoft.com/office/drawing/2014/main" id="{D9F48E12-519B-4BB5-AD93-7293BCE66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A81D0-1FEA-4AAA-B5C2-4C7D3E71A019}"/>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226878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95DB6-D9AF-429A-9C3D-C0BCCA352C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A16C2-0468-4A1B-AB5E-3E33EA43E2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5FF2AD-2E19-4AB7-9C03-F5AE34AED40B}"/>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5" name="Footer Placeholder 4">
            <a:extLst>
              <a:ext uri="{FF2B5EF4-FFF2-40B4-BE49-F238E27FC236}">
                <a16:creationId xmlns:a16="http://schemas.microsoft.com/office/drawing/2014/main" id="{C908A77B-18A4-4C80-8F46-2C217E922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81B94-213A-4B0F-AC52-6A4A6AC20D64}"/>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2955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2E506-CE4E-40EC-B523-6FD104A56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B434D9-2EE1-4FC0-8D9E-EA8BB0498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BA297F-64C0-4CD2-A02E-FBCE83BF0535}"/>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5" name="Footer Placeholder 4">
            <a:extLst>
              <a:ext uri="{FF2B5EF4-FFF2-40B4-BE49-F238E27FC236}">
                <a16:creationId xmlns:a16="http://schemas.microsoft.com/office/drawing/2014/main" id="{9C961655-39CC-428B-B84B-1852B74522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F9D9F-7179-457D-8C2C-84A8EBCC1CBD}"/>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281453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D942-94CA-495F-B64B-5A2A9957AB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ABEB52-7356-4E3F-A2BB-13FC780BF6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D0DC2C-A4D0-4CD1-BF01-73D464E29E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BBDE52-2808-4B85-B8BB-79A86BED5200}"/>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6" name="Footer Placeholder 5">
            <a:extLst>
              <a:ext uri="{FF2B5EF4-FFF2-40B4-BE49-F238E27FC236}">
                <a16:creationId xmlns:a16="http://schemas.microsoft.com/office/drawing/2014/main" id="{0B372B16-D544-4C01-9407-7640209866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F167D-0EEC-4516-BEB3-F42EBB02EF9B}"/>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42160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6C40B-1A2F-4990-955F-348C654A3A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0DF336-7062-45BC-B0C6-76BDA28424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B68A27-0824-46FB-A414-BD56560171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01524-3203-4F7D-87CD-9256360911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0E1D4D-AB90-41DA-9DCA-C5B70945A5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D3F92F-8980-48BB-866F-6BA42B235276}"/>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8" name="Footer Placeholder 7">
            <a:extLst>
              <a:ext uri="{FF2B5EF4-FFF2-40B4-BE49-F238E27FC236}">
                <a16:creationId xmlns:a16="http://schemas.microsoft.com/office/drawing/2014/main" id="{A088AE8D-B1D8-47EE-A59B-7BAA7CE4D6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F9166E-B644-4183-8DA4-3CB4DFC3E9B3}"/>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315197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1171-98D4-47A9-8D80-BBE7B4926C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AEBBC1-851D-4457-97F0-FF92E6A99B35}"/>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4" name="Footer Placeholder 3">
            <a:extLst>
              <a:ext uri="{FF2B5EF4-FFF2-40B4-BE49-F238E27FC236}">
                <a16:creationId xmlns:a16="http://schemas.microsoft.com/office/drawing/2014/main" id="{72E664AA-D6FE-4F54-869D-75FBA52224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686701-4621-49CE-8791-16501406D8BD}"/>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1481238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4912C6-E6E3-4708-86B4-479C3441A1EC}"/>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3" name="Footer Placeholder 2">
            <a:extLst>
              <a:ext uri="{FF2B5EF4-FFF2-40B4-BE49-F238E27FC236}">
                <a16:creationId xmlns:a16="http://schemas.microsoft.com/office/drawing/2014/main" id="{53840A59-B55F-40C0-80D2-9BC72DF014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30327D-2B4C-446D-B740-EFD0302DF6A5}"/>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2340092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44FEF-40A5-482F-88A8-7A94A034A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59B7CB-0D84-4A3E-B160-7137E3DE4E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40FC6C-D9E3-484D-837D-F3B2D6A53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29DCA-130B-4F4F-95BC-1A71911CCC55}"/>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6" name="Footer Placeholder 5">
            <a:extLst>
              <a:ext uri="{FF2B5EF4-FFF2-40B4-BE49-F238E27FC236}">
                <a16:creationId xmlns:a16="http://schemas.microsoft.com/office/drawing/2014/main" id="{17EA90C8-41DA-4C0C-BE0E-F75B327512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B00B0D-3AA3-42F2-9B0E-49F96C9C95F6}"/>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334703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7D300-7703-4DD3-A720-4DBD6D8F58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58268D-2C40-439E-89C1-A0243A128D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43041C-F834-4004-BD17-6B39895A8A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2037F0-B8F9-4860-AA76-7B84E36B2025}"/>
              </a:ext>
            </a:extLst>
          </p:cNvPr>
          <p:cNvSpPr>
            <a:spLocks noGrp="1"/>
          </p:cNvSpPr>
          <p:nvPr>
            <p:ph type="dt" sz="half" idx="10"/>
          </p:nvPr>
        </p:nvSpPr>
        <p:spPr/>
        <p:txBody>
          <a:bodyPr/>
          <a:lstStyle/>
          <a:p>
            <a:fld id="{C19D9FAD-4543-4521-8D6B-EA19C15FF3B5}" type="datetimeFigureOut">
              <a:rPr lang="en-US" smtClean="0"/>
              <a:t>1/22/2022</a:t>
            </a:fld>
            <a:endParaRPr lang="en-US"/>
          </a:p>
        </p:txBody>
      </p:sp>
      <p:sp>
        <p:nvSpPr>
          <p:cNvPr id="6" name="Footer Placeholder 5">
            <a:extLst>
              <a:ext uri="{FF2B5EF4-FFF2-40B4-BE49-F238E27FC236}">
                <a16:creationId xmlns:a16="http://schemas.microsoft.com/office/drawing/2014/main" id="{D5AF8722-E058-46EA-9E26-FC78C3E00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CB1955-7B81-4B8A-AD7F-A231EB434105}"/>
              </a:ext>
            </a:extLst>
          </p:cNvPr>
          <p:cNvSpPr>
            <a:spLocks noGrp="1"/>
          </p:cNvSpPr>
          <p:nvPr>
            <p:ph type="sldNum" sz="quarter" idx="12"/>
          </p:nvPr>
        </p:nvSpPr>
        <p:spPr/>
        <p:txBody>
          <a:bodyPr/>
          <a:lstStyle/>
          <a:p>
            <a:fld id="{AA2FF8AF-979A-47FC-A2B5-50220DB2A083}" type="slidenum">
              <a:rPr lang="en-US" smtClean="0"/>
              <a:t>‹#›</a:t>
            </a:fld>
            <a:endParaRPr lang="en-US"/>
          </a:p>
        </p:txBody>
      </p:sp>
    </p:spTree>
    <p:extLst>
      <p:ext uri="{BB962C8B-B14F-4D97-AF65-F5344CB8AC3E}">
        <p14:creationId xmlns:p14="http://schemas.microsoft.com/office/powerpoint/2010/main" val="17208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B97F9B-ED3F-4730-BEE2-D16E937ABA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821C08-74E8-4575-A0C7-E97B3B4ABC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70D5C-4C62-4E24-AAF0-4FEDE4955D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D9FAD-4543-4521-8D6B-EA19C15FF3B5}" type="datetimeFigureOut">
              <a:rPr lang="en-US" smtClean="0"/>
              <a:t>1/22/2022</a:t>
            </a:fld>
            <a:endParaRPr lang="en-US"/>
          </a:p>
        </p:txBody>
      </p:sp>
      <p:sp>
        <p:nvSpPr>
          <p:cNvPr id="5" name="Footer Placeholder 4">
            <a:extLst>
              <a:ext uri="{FF2B5EF4-FFF2-40B4-BE49-F238E27FC236}">
                <a16:creationId xmlns:a16="http://schemas.microsoft.com/office/drawing/2014/main" id="{D91203D0-5F4A-4E95-BC15-A5A5113B25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36BB2B-D2CB-418B-B735-6A9E6DDD1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FF8AF-979A-47FC-A2B5-50220DB2A083}" type="slidenum">
              <a:rPr lang="en-US" smtClean="0"/>
              <a:t>‹#›</a:t>
            </a:fld>
            <a:endParaRPr lang="en-US"/>
          </a:p>
        </p:txBody>
      </p:sp>
    </p:spTree>
    <p:extLst>
      <p:ext uri="{BB962C8B-B14F-4D97-AF65-F5344CB8AC3E}">
        <p14:creationId xmlns:p14="http://schemas.microsoft.com/office/powerpoint/2010/main" val="3272463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Tree>
    <p:extLst>
      <p:ext uri="{BB962C8B-B14F-4D97-AF65-F5344CB8AC3E}">
        <p14:creationId xmlns:p14="http://schemas.microsoft.com/office/powerpoint/2010/main" val="27403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E47385-818C-4E75-B0BF-76973A15E204}"/>
              </a:ext>
            </a:extLst>
          </p:cNvPr>
          <p:cNvSpPr>
            <a:spLocks noGrp="1"/>
          </p:cNvSpPr>
          <p:nvPr>
            <p:ph idx="1"/>
          </p:nvPr>
        </p:nvSpPr>
        <p:spPr>
          <a:xfrm>
            <a:off x="838200" y="2756079"/>
            <a:ext cx="10515600" cy="3420884"/>
          </a:xfrm>
        </p:spPr>
        <p:txBody>
          <a:bodyPr/>
          <a:lstStyle/>
          <a:p>
            <a:pPr marL="0" indent="0">
              <a:buNone/>
            </a:pPr>
            <a:r>
              <a:rPr lang="en-US" b="1" dirty="0"/>
              <a:t>TWO DIFFERENT “REMEMBERING” MISTAKES…</a:t>
            </a:r>
          </a:p>
          <a:p>
            <a:pPr marL="0" indent="0">
              <a:buNone/>
            </a:pPr>
            <a:endParaRPr lang="en-US" b="1" dirty="0"/>
          </a:p>
          <a:p>
            <a:r>
              <a:rPr lang="en-US" dirty="0"/>
              <a:t>Dwelling in the past, letting it define me, blame all my present failures on the past</a:t>
            </a:r>
          </a:p>
          <a:p>
            <a:endParaRPr lang="en-US" dirty="0"/>
          </a:p>
          <a:p>
            <a:r>
              <a:rPr lang="en-US" dirty="0"/>
              <a:t>Dwelling on the past,  “the good old days,” Poor pitiful me that I’m stuck in this situation now</a:t>
            </a:r>
          </a:p>
        </p:txBody>
      </p:sp>
      <p:sp>
        <p:nvSpPr>
          <p:cNvPr id="4" name="TextBox 3">
            <a:extLst>
              <a:ext uri="{FF2B5EF4-FFF2-40B4-BE49-F238E27FC236}">
                <a16:creationId xmlns:a16="http://schemas.microsoft.com/office/drawing/2014/main" id="{C5B2DB57-094E-4DE3-9288-185BD23CD10A}"/>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Tree>
    <p:extLst>
      <p:ext uri="{BB962C8B-B14F-4D97-AF65-F5344CB8AC3E}">
        <p14:creationId xmlns:p14="http://schemas.microsoft.com/office/powerpoint/2010/main" val="54857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2" name="TextBox 1">
            <a:extLst>
              <a:ext uri="{FF2B5EF4-FFF2-40B4-BE49-F238E27FC236}">
                <a16:creationId xmlns:a16="http://schemas.microsoft.com/office/drawing/2014/main" id="{33672386-6D14-4024-AA5C-92D011B89E0D}"/>
              </a:ext>
            </a:extLst>
          </p:cNvPr>
          <p:cNvSpPr txBox="1"/>
          <p:nvPr/>
        </p:nvSpPr>
        <p:spPr>
          <a:xfrm>
            <a:off x="159026" y="2007210"/>
            <a:ext cx="11860696" cy="3108543"/>
          </a:xfrm>
          <a:prstGeom prst="rect">
            <a:avLst/>
          </a:prstGeom>
          <a:noFill/>
        </p:spPr>
        <p:txBody>
          <a:bodyPr wrap="square" rtlCol="0">
            <a:spAutoFit/>
          </a:bodyPr>
          <a:lstStyle/>
          <a:p>
            <a:r>
              <a:rPr lang="en-US" sz="2800" b="1" dirty="0"/>
              <a:t>Selective Memory</a:t>
            </a:r>
          </a:p>
          <a:p>
            <a:endParaRPr lang="en-US" sz="2800" b="1" dirty="0"/>
          </a:p>
          <a:p>
            <a:r>
              <a:rPr lang="en-US" sz="2800" dirty="0"/>
              <a:t>Israel in the Wilderness</a:t>
            </a:r>
          </a:p>
          <a:p>
            <a:pPr lvl="1"/>
            <a:r>
              <a:rPr lang="en-US" sz="2800" b="1" dirty="0">
                <a:latin typeface="Palatino Linotype" panose="02040502050505030304" pitchFamily="18" charset="0"/>
              </a:rPr>
              <a:t>Exodus 16</a:t>
            </a:r>
            <a:r>
              <a:rPr lang="en-US" sz="2800" b="1" i="0" baseline="30000" dirty="0">
                <a:solidFill>
                  <a:srgbClr val="000000"/>
                </a:solidFill>
                <a:effectLst/>
                <a:latin typeface="Palatino Linotype" panose="02040502050505030304" pitchFamily="18" charset="0"/>
              </a:rPr>
              <a:t>3 </a:t>
            </a:r>
            <a:r>
              <a:rPr lang="en-US" sz="2800" b="0" i="0" dirty="0">
                <a:solidFill>
                  <a:srgbClr val="000000"/>
                </a:solidFill>
                <a:effectLst/>
                <a:latin typeface="Palatino Linotype" panose="02040502050505030304" pitchFamily="18" charset="0"/>
              </a:rPr>
              <a:t>The sons of Israel said to them, “If only we had died by the </a:t>
            </a:r>
            <a:r>
              <a:rPr lang="en-US" sz="2800" b="0" i="0" cap="small" dirty="0">
                <a:solidFill>
                  <a:srgbClr val="000000"/>
                </a:solidFill>
                <a:effectLst/>
                <a:latin typeface="Palatino Linotype" panose="02040502050505030304" pitchFamily="18" charset="0"/>
              </a:rPr>
              <a:t>Lord</a:t>
            </a:r>
            <a:r>
              <a:rPr lang="en-US" sz="2800" b="0" i="0" dirty="0">
                <a:solidFill>
                  <a:srgbClr val="000000"/>
                </a:solidFill>
                <a:effectLst/>
                <a:latin typeface="Palatino Linotype" panose="02040502050505030304" pitchFamily="18" charset="0"/>
              </a:rPr>
              <a:t>’</a:t>
            </a:r>
            <a:r>
              <a:rPr lang="en-US" sz="2800" b="0" i="0" cap="small" dirty="0">
                <a:solidFill>
                  <a:srgbClr val="000000"/>
                </a:solidFill>
                <a:effectLst/>
                <a:latin typeface="Palatino Linotype" panose="02040502050505030304" pitchFamily="18" charset="0"/>
              </a:rPr>
              <a:t>s</a:t>
            </a:r>
            <a:r>
              <a:rPr lang="en-US" sz="2800" b="0" i="0" dirty="0">
                <a:solidFill>
                  <a:srgbClr val="000000"/>
                </a:solidFill>
                <a:effectLst/>
                <a:latin typeface="Palatino Linotype" panose="02040502050505030304" pitchFamily="18" charset="0"/>
              </a:rPr>
              <a:t> hand in the land of Egypt, when we sat by the pots of meat, when we ate bread until</a:t>
            </a:r>
            <a:r>
              <a:rPr lang="en-US" sz="2800" b="0" dirty="0">
                <a:solidFill>
                  <a:srgbClr val="000000"/>
                </a:solidFill>
                <a:effectLst/>
                <a:latin typeface="Palatino Linotype" panose="02040502050505030304" pitchFamily="18" charset="0"/>
              </a:rPr>
              <a:t> we were </a:t>
            </a:r>
            <a:r>
              <a:rPr lang="en-US" sz="2800" b="0" i="0" dirty="0">
                <a:solidFill>
                  <a:srgbClr val="000000"/>
                </a:solidFill>
                <a:effectLst/>
                <a:latin typeface="Palatino Linotype" panose="02040502050505030304" pitchFamily="18" charset="0"/>
              </a:rPr>
              <a:t>full; for you have brought us out into this wilderness to kill this entire assembly with hunger!”</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91152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2" name="TextBox 1">
            <a:extLst>
              <a:ext uri="{FF2B5EF4-FFF2-40B4-BE49-F238E27FC236}">
                <a16:creationId xmlns:a16="http://schemas.microsoft.com/office/drawing/2014/main" id="{33672386-6D14-4024-AA5C-92D011B89E0D}"/>
              </a:ext>
            </a:extLst>
          </p:cNvPr>
          <p:cNvSpPr txBox="1"/>
          <p:nvPr/>
        </p:nvSpPr>
        <p:spPr>
          <a:xfrm>
            <a:off x="159026" y="2007210"/>
            <a:ext cx="11860696" cy="2246769"/>
          </a:xfrm>
          <a:prstGeom prst="rect">
            <a:avLst/>
          </a:prstGeom>
          <a:noFill/>
        </p:spPr>
        <p:txBody>
          <a:bodyPr wrap="square" rtlCol="0">
            <a:spAutoFit/>
          </a:bodyPr>
          <a:lstStyle/>
          <a:p>
            <a:r>
              <a:rPr lang="en-US" sz="2800" b="1" dirty="0"/>
              <a:t>Selective Memory</a:t>
            </a:r>
          </a:p>
          <a:p>
            <a:endParaRPr lang="en-US" sz="2800" b="1" dirty="0"/>
          </a:p>
          <a:p>
            <a:r>
              <a:rPr lang="en-US" sz="2800" dirty="0"/>
              <a:t>Israel in the Wilderness</a:t>
            </a:r>
          </a:p>
          <a:p>
            <a:pPr lvl="1"/>
            <a:r>
              <a:rPr lang="en-US" sz="2800" b="1" dirty="0">
                <a:latin typeface="Palatino Linotype" panose="02040502050505030304" pitchFamily="18" charset="0"/>
              </a:rPr>
              <a:t>Numbers 11</a:t>
            </a:r>
            <a:r>
              <a:rPr lang="en-US" sz="2800" b="1" i="0" baseline="30000" dirty="0">
                <a:solidFill>
                  <a:srgbClr val="000000"/>
                </a:solidFill>
                <a:effectLst/>
                <a:latin typeface="Palatino Linotype" panose="02040502050505030304" pitchFamily="18" charset="0"/>
              </a:rPr>
              <a:t>5 </a:t>
            </a:r>
            <a:r>
              <a:rPr lang="en-US" sz="2800" b="0" i="0" dirty="0">
                <a:solidFill>
                  <a:srgbClr val="000000"/>
                </a:solidFill>
                <a:effectLst/>
                <a:latin typeface="Palatino Linotype" panose="02040502050505030304" pitchFamily="18" charset="0"/>
              </a:rPr>
              <a:t>We remember the fish which we used to eat for free in Egypt, the cucumbers, the melons, the leeks, the onions, and the garlic</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975763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2" name="TextBox 1">
            <a:extLst>
              <a:ext uri="{FF2B5EF4-FFF2-40B4-BE49-F238E27FC236}">
                <a16:creationId xmlns:a16="http://schemas.microsoft.com/office/drawing/2014/main" id="{33672386-6D14-4024-AA5C-92D011B89E0D}"/>
              </a:ext>
            </a:extLst>
          </p:cNvPr>
          <p:cNvSpPr txBox="1"/>
          <p:nvPr/>
        </p:nvSpPr>
        <p:spPr>
          <a:xfrm>
            <a:off x="159026" y="1929936"/>
            <a:ext cx="11860696" cy="4832092"/>
          </a:xfrm>
          <a:prstGeom prst="rect">
            <a:avLst/>
          </a:prstGeom>
          <a:noFill/>
        </p:spPr>
        <p:txBody>
          <a:bodyPr wrap="square" rtlCol="0">
            <a:spAutoFit/>
          </a:bodyPr>
          <a:lstStyle/>
          <a:p>
            <a:r>
              <a:rPr lang="en-US" sz="2800" b="1" dirty="0"/>
              <a:t>Do What You Can Where You Are</a:t>
            </a:r>
          </a:p>
          <a:p>
            <a:endParaRPr lang="en-US" sz="2800" b="1" dirty="0"/>
          </a:p>
          <a:p>
            <a:r>
              <a:rPr lang="en-US" sz="2800" dirty="0"/>
              <a:t>Paul, a Prisoner</a:t>
            </a:r>
          </a:p>
          <a:p>
            <a:pPr lvl="1"/>
            <a:r>
              <a:rPr lang="en-US" sz="2800" b="1" dirty="0">
                <a:latin typeface="Palatino Linotype" panose="02040502050505030304" pitchFamily="18" charset="0"/>
              </a:rPr>
              <a:t>Philippians 4</a:t>
            </a:r>
            <a:r>
              <a:rPr lang="en-US" sz="2800" b="1" i="0" baseline="30000" dirty="0">
                <a:solidFill>
                  <a:srgbClr val="000000"/>
                </a:solidFill>
                <a:effectLst/>
                <a:latin typeface="Palatino Linotype" panose="02040502050505030304" pitchFamily="18" charset="0"/>
              </a:rPr>
              <a:t>10 </a:t>
            </a:r>
            <a:r>
              <a:rPr lang="en-US" sz="2800" b="0" i="0" dirty="0">
                <a:solidFill>
                  <a:srgbClr val="000000"/>
                </a:solidFill>
                <a:effectLst/>
                <a:latin typeface="Palatino Linotype" panose="02040502050505030304" pitchFamily="18" charset="0"/>
              </a:rPr>
              <a:t>But I </a:t>
            </a:r>
            <a:r>
              <a:rPr lang="en-US" sz="2800" b="0" dirty="0">
                <a:solidFill>
                  <a:srgbClr val="000000"/>
                </a:solidFill>
                <a:effectLst/>
                <a:latin typeface="Palatino Linotype" panose="02040502050505030304" pitchFamily="18" charset="0"/>
              </a:rPr>
              <a:t>rejoiced in the Lord greatly, that now at last you have revived your concern for me; indeed, you were concerned before, but you lacked an opportunity to act. </a:t>
            </a:r>
            <a:r>
              <a:rPr lang="en-US" sz="2800" b="1" baseline="30000" dirty="0">
                <a:solidFill>
                  <a:srgbClr val="000000"/>
                </a:solidFill>
                <a:effectLst/>
                <a:latin typeface="Palatino Linotype" panose="02040502050505030304" pitchFamily="18" charset="0"/>
              </a:rPr>
              <a:t>11 </a:t>
            </a:r>
            <a:r>
              <a:rPr lang="en-US" sz="2800" b="0" dirty="0">
                <a:solidFill>
                  <a:srgbClr val="000000"/>
                </a:solidFill>
                <a:effectLst/>
                <a:latin typeface="Palatino Linotype" panose="02040502050505030304" pitchFamily="18" charset="0"/>
              </a:rPr>
              <a:t>Not that I speak from need, for I have learned to be content in whatever circumstances I am. </a:t>
            </a:r>
            <a:r>
              <a:rPr lang="en-US" sz="2800" b="1" baseline="30000" dirty="0">
                <a:solidFill>
                  <a:srgbClr val="000000"/>
                </a:solidFill>
                <a:effectLst/>
                <a:latin typeface="Palatino Linotype" panose="02040502050505030304" pitchFamily="18" charset="0"/>
              </a:rPr>
              <a:t>12 </a:t>
            </a:r>
            <a:r>
              <a:rPr lang="en-US" sz="2800" b="0" dirty="0">
                <a:solidFill>
                  <a:srgbClr val="000000"/>
                </a:solidFill>
                <a:effectLst/>
                <a:latin typeface="Palatino Linotype" panose="02040502050505030304" pitchFamily="18" charset="0"/>
              </a:rPr>
              <a:t>I know how to get along with little, and I also know how to live in prosperity; in any and every circumstance I have learned the secret of being filled and going hungry, both of having abundance and suffering need.</a:t>
            </a:r>
          </a:p>
          <a:p>
            <a:pPr lvl="1"/>
            <a:r>
              <a:rPr lang="en-US" sz="2800" b="1" baseline="30000" dirty="0">
                <a:solidFill>
                  <a:srgbClr val="000000"/>
                </a:solidFill>
                <a:effectLst/>
                <a:latin typeface="Palatino Linotype" panose="02040502050505030304" pitchFamily="18" charset="0"/>
              </a:rPr>
              <a:t>13 </a:t>
            </a:r>
            <a:r>
              <a:rPr lang="en-US" sz="2800" b="0" dirty="0">
                <a:solidFill>
                  <a:srgbClr val="000000"/>
                </a:solidFill>
                <a:effectLst/>
                <a:latin typeface="Palatino Linotype" panose="02040502050505030304" pitchFamily="18" charset="0"/>
              </a:rPr>
              <a:t>I can do all things through Him who strengthens me.</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274766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72386-6D14-4024-AA5C-92D011B89E0D}"/>
              </a:ext>
            </a:extLst>
          </p:cNvPr>
          <p:cNvSpPr txBox="1"/>
          <p:nvPr/>
        </p:nvSpPr>
        <p:spPr>
          <a:xfrm>
            <a:off x="159026" y="2007210"/>
            <a:ext cx="11860696" cy="1815882"/>
          </a:xfrm>
          <a:prstGeom prst="rect">
            <a:avLst/>
          </a:prstGeom>
          <a:noFill/>
        </p:spPr>
        <p:txBody>
          <a:bodyPr wrap="square" rtlCol="0">
            <a:spAutoFit/>
          </a:bodyPr>
          <a:lstStyle/>
          <a:p>
            <a:endParaRPr lang="en-US" sz="2800" b="1" dirty="0"/>
          </a:p>
          <a:p>
            <a:endParaRPr lang="en-US" sz="2800" b="1" dirty="0"/>
          </a:p>
          <a:p>
            <a:pPr lvl="1"/>
            <a:r>
              <a:rPr lang="en-US" sz="2800" b="1" dirty="0">
                <a:latin typeface="Palatino Linotype" panose="02040502050505030304" pitchFamily="18" charset="0"/>
              </a:rPr>
              <a:t>1 Corinthians 7 </a:t>
            </a:r>
            <a:r>
              <a:rPr lang="en-US" sz="2800" b="1" baseline="30000" dirty="0">
                <a:latin typeface="Palatino Linotype" panose="02040502050505030304" pitchFamily="18" charset="0"/>
              </a:rPr>
              <a:t>17 </a:t>
            </a:r>
            <a:r>
              <a:rPr lang="en-US" sz="2800" dirty="0">
                <a:latin typeface="Palatino Linotype" panose="02040502050505030304" pitchFamily="18" charset="0"/>
              </a:rPr>
              <a:t>Only let each person lead the life that the Lord has assigned to him, and to which God has called him.</a:t>
            </a:r>
          </a:p>
        </p:txBody>
      </p:sp>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5" name="TextBox 4">
            <a:extLst>
              <a:ext uri="{FF2B5EF4-FFF2-40B4-BE49-F238E27FC236}">
                <a16:creationId xmlns:a16="http://schemas.microsoft.com/office/drawing/2014/main" id="{00F3EC16-DC3E-4CAB-8043-506F18502EFA}"/>
              </a:ext>
            </a:extLst>
          </p:cNvPr>
          <p:cNvSpPr txBox="1"/>
          <p:nvPr/>
        </p:nvSpPr>
        <p:spPr>
          <a:xfrm>
            <a:off x="9656" y="1924033"/>
            <a:ext cx="12182343" cy="523220"/>
          </a:xfrm>
          <a:prstGeom prst="rect">
            <a:avLst/>
          </a:prstGeom>
          <a:solidFill>
            <a:schemeClr val="bg1"/>
          </a:solidFill>
        </p:spPr>
        <p:txBody>
          <a:bodyPr wrap="square">
            <a:spAutoFit/>
          </a:bodyPr>
          <a:lstStyle/>
          <a:p>
            <a:r>
              <a:rPr lang="en-US" sz="2600" b="1" dirty="0"/>
              <a:t>  </a:t>
            </a:r>
            <a:r>
              <a:rPr lang="en-US" sz="2800" b="1" dirty="0"/>
              <a:t>Do What You Can Where You Are</a:t>
            </a:r>
          </a:p>
        </p:txBody>
      </p:sp>
      <p:sp>
        <p:nvSpPr>
          <p:cNvPr id="6" name="TextBox 5">
            <a:extLst>
              <a:ext uri="{FF2B5EF4-FFF2-40B4-BE49-F238E27FC236}">
                <a16:creationId xmlns:a16="http://schemas.microsoft.com/office/drawing/2014/main" id="{69F15A75-0753-4EF2-BA7D-FE02EF48D6DF}"/>
              </a:ext>
            </a:extLst>
          </p:cNvPr>
          <p:cNvSpPr txBox="1"/>
          <p:nvPr/>
        </p:nvSpPr>
        <p:spPr>
          <a:xfrm>
            <a:off x="1463040" y="3914674"/>
            <a:ext cx="9256541" cy="2862322"/>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3000" b="1" dirty="0">
                <a:latin typeface="Palatino Linotype" panose="02040502050505030304" pitchFamily="18" charset="0"/>
              </a:rPr>
              <a:t>1 Corinthians 1 </a:t>
            </a:r>
            <a:r>
              <a:rPr lang="en-US" sz="3000" b="1" i="0" baseline="30000" dirty="0">
                <a:solidFill>
                  <a:srgbClr val="000000"/>
                </a:solidFill>
                <a:effectLst/>
                <a:latin typeface="Palatino Linotype" panose="02040502050505030304" pitchFamily="18" charset="0"/>
              </a:rPr>
              <a:t>2 </a:t>
            </a:r>
            <a:r>
              <a:rPr lang="en-US" sz="3000" b="0" i="0" dirty="0">
                <a:solidFill>
                  <a:srgbClr val="000000"/>
                </a:solidFill>
                <a:effectLst/>
                <a:latin typeface="Palatino Linotype" panose="02040502050505030304" pitchFamily="18" charset="0"/>
              </a:rPr>
              <a:t>To the church of God which is in Corinth, to those who have been </a:t>
            </a:r>
            <a:r>
              <a:rPr lang="en-US" sz="3000" b="1" i="0" dirty="0">
                <a:solidFill>
                  <a:srgbClr val="000000"/>
                </a:solidFill>
                <a:effectLst/>
                <a:latin typeface="Palatino Linotype" panose="02040502050505030304" pitchFamily="18" charset="0"/>
              </a:rPr>
              <a:t>sanctified in Christ Jesus, saints</a:t>
            </a:r>
            <a:r>
              <a:rPr lang="en-US" sz="3000" b="0" i="0" dirty="0">
                <a:solidFill>
                  <a:srgbClr val="000000"/>
                </a:solidFill>
                <a:effectLst/>
                <a:latin typeface="Palatino Linotype" panose="02040502050505030304" pitchFamily="18" charset="0"/>
              </a:rPr>
              <a:t> </a:t>
            </a:r>
            <a:r>
              <a:rPr lang="en-US" sz="3000" b="1" i="0" u="sng" dirty="0">
                <a:solidFill>
                  <a:srgbClr val="000000"/>
                </a:solidFill>
                <a:effectLst/>
                <a:latin typeface="Palatino Linotype" panose="02040502050505030304" pitchFamily="18" charset="0"/>
              </a:rPr>
              <a:t>by calling</a:t>
            </a:r>
          </a:p>
          <a:p>
            <a:endParaRPr lang="en-US" sz="3000" b="1" i="0" u="sng" dirty="0">
              <a:solidFill>
                <a:srgbClr val="000000"/>
              </a:solidFill>
              <a:effectLst/>
              <a:latin typeface="Palatino Linotype" panose="02040502050505030304" pitchFamily="18" charset="0"/>
            </a:endParaRPr>
          </a:p>
          <a:p>
            <a:r>
              <a:rPr lang="en-US" sz="3000" dirty="0">
                <a:solidFill>
                  <a:srgbClr val="000000"/>
                </a:solidFill>
                <a:latin typeface="Palatino Linotype" panose="02040502050505030304" pitchFamily="18" charset="0"/>
              </a:rPr>
              <a:t>9 God is faithful, through whom </a:t>
            </a:r>
            <a:r>
              <a:rPr lang="en-US" sz="3000" b="1" u="sng" dirty="0">
                <a:solidFill>
                  <a:srgbClr val="000000"/>
                </a:solidFill>
                <a:latin typeface="Palatino Linotype" panose="02040502050505030304" pitchFamily="18" charset="0"/>
              </a:rPr>
              <a:t>you were called into fellowship with His Son</a:t>
            </a:r>
            <a:r>
              <a:rPr lang="en-US" sz="3000" dirty="0">
                <a:solidFill>
                  <a:srgbClr val="000000"/>
                </a:solidFill>
                <a:latin typeface="Palatino Linotype" panose="02040502050505030304" pitchFamily="18" charset="0"/>
              </a:rPr>
              <a:t>, Jesus Christ our Lord.</a:t>
            </a:r>
          </a:p>
        </p:txBody>
      </p:sp>
    </p:spTree>
    <p:extLst>
      <p:ext uri="{BB962C8B-B14F-4D97-AF65-F5344CB8AC3E}">
        <p14:creationId xmlns:p14="http://schemas.microsoft.com/office/powerpoint/2010/main" val="126441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72386-6D14-4024-AA5C-92D011B89E0D}"/>
              </a:ext>
            </a:extLst>
          </p:cNvPr>
          <p:cNvSpPr txBox="1"/>
          <p:nvPr/>
        </p:nvSpPr>
        <p:spPr>
          <a:xfrm>
            <a:off x="159026" y="2007210"/>
            <a:ext cx="11860696" cy="3970318"/>
          </a:xfrm>
          <a:prstGeom prst="rect">
            <a:avLst/>
          </a:prstGeom>
          <a:noFill/>
        </p:spPr>
        <p:txBody>
          <a:bodyPr wrap="square" rtlCol="0">
            <a:spAutoFit/>
          </a:bodyPr>
          <a:lstStyle/>
          <a:p>
            <a:endParaRPr lang="en-US" sz="2800" b="1" dirty="0"/>
          </a:p>
          <a:p>
            <a:endParaRPr lang="en-US" sz="2800" b="1" dirty="0"/>
          </a:p>
          <a:p>
            <a:pPr lvl="1"/>
            <a:r>
              <a:rPr lang="en-US" sz="2800" b="1" dirty="0">
                <a:latin typeface="Palatino Linotype" panose="02040502050505030304" pitchFamily="18" charset="0"/>
              </a:rPr>
              <a:t>1 Corinthians 7 </a:t>
            </a:r>
            <a:r>
              <a:rPr lang="en-US" sz="2800" b="1" baseline="30000" dirty="0">
                <a:latin typeface="Palatino Linotype" panose="02040502050505030304" pitchFamily="18" charset="0"/>
              </a:rPr>
              <a:t>17 </a:t>
            </a:r>
            <a:r>
              <a:rPr lang="en-US" sz="2800" dirty="0">
                <a:latin typeface="Palatino Linotype" panose="02040502050505030304" pitchFamily="18" charset="0"/>
              </a:rPr>
              <a:t>Only let each person lead the life that the Lord has assigned to him, and to which God has called him. This is my rule in all the churches. </a:t>
            </a:r>
            <a:r>
              <a:rPr lang="en-US" sz="2800" b="1" baseline="30000" dirty="0">
                <a:latin typeface="Palatino Linotype" panose="02040502050505030304" pitchFamily="18" charset="0"/>
              </a:rPr>
              <a:t>18 </a:t>
            </a:r>
            <a:r>
              <a:rPr lang="en-US" sz="2800" dirty="0">
                <a:latin typeface="Palatino Linotype" panose="02040502050505030304" pitchFamily="18" charset="0"/>
              </a:rPr>
              <a:t>Was anyone at the time of his call already circumcised? Let him not seek to remove the marks of circumcision. Was anyone at the time of his call uncircumcised? Let him not seek circumcision. </a:t>
            </a:r>
            <a:r>
              <a:rPr lang="en-US" sz="2800" b="1" baseline="30000" dirty="0">
                <a:latin typeface="Palatino Linotype" panose="02040502050505030304" pitchFamily="18" charset="0"/>
              </a:rPr>
              <a:t>19 </a:t>
            </a:r>
            <a:r>
              <a:rPr lang="en-US" sz="2800" dirty="0">
                <a:latin typeface="Palatino Linotype" panose="02040502050505030304" pitchFamily="18" charset="0"/>
              </a:rPr>
              <a:t>For neither circumcision counts for anything nor uncircumcision, but keeping the commandments of God.</a:t>
            </a:r>
          </a:p>
        </p:txBody>
      </p:sp>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5" name="TextBox 4">
            <a:extLst>
              <a:ext uri="{FF2B5EF4-FFF2-40B4-BE49-F238E27FC236}">
                <a16:creationId xmlns:a16="http://schemas.microsoft.com/office/drawing/2014/main" id="{00F3EC16-DC3E-4CAB-8043-506F18502EFA}"/>
              </a:ext>
            </a:extLst>
          </p:cNvPr>
          <p:cNvSpPr txBox="1"/>
          <p:nvPr/>
        </p:nvSpPr>
        <p:spPr>
          <a:xfrm>
            <a:off x="9656" y="1924033"/>
            <a:ext cx="12182343" cy="523220"/>
          </a:xfrm>
          <a:prstGeom prst="rect">
            <a:avLst/>
          </a:prstGeom>
          <a:solidFill>
            <a:schemeClr val="bg1"/>
          </a:solidFill>
        </p:spPr>
        <p:txBody>
          <a:bodyPr wrap="square">
            <a:spAutoFit/>
          </a:bodyPr>
          <a:lstStyle/>
          <a:p>
            <a:r>
              <a:rPr lang="en-US" sz="2600" b="1" dirty="0"/>
              <a:t>  </a:t>
            </a:r>
            <a:r>
              <a:rPr lang="en-US" sz="2800" b="1" dirty="0"/>
              <a:t>Do What You Can Where You Are</a:t>
            </a:r>
          </a:p>
        </p:txBody>
      </p:sp>
    </p:spTree>
    <p:extLst>
      <p:ext uri="{BB962C8B-B14F-4D97-AF65-F5344CB8AC3E}">
        <p14:creationId xmlns:p14="http://schemas.microsoft.com/office/powerpoint/2010/main" val="2366376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72386-6D14-4024-AA5C-92D011B89E0D}"/>
              </a:ext>
            </a:extLst>
          </p:cNvPr>
          <p:cNvSpPr txBox="1"/>
          <p:nvPr/>
        </p:nvSpPr>
        <p:spPr>
          <a:xfrm>
            <a:off x="159026" y="2007210"/>
            <a:ext cx="11860696" cy="4401205"/>
          </a:xfrm>
          <a:prstGeom prst="rect">
            <a:avLst/>
          </a:prstGeom>
          <a:noFill/>
        </p:spPr>
        <p:txBody>
          <a:bodyPr wrap="square" rtlCol="0">
            <a:spAutoFit/>
          </a:bodyPr>
          <a:lstStyle/>
          <a:p>
            <a:endParaRPr lang="en-US" sz="2800" b="1" dirty="0"/>
          </a:p>
          <a:p>
            <a:endParaRPr lang="en-US" sz="2800" b="1" dirty="0"/>
          </a:p>
          <a:p>
            <a:pPr lvl="1"/>
            <a:r>
              <a:rPr lang="en-US" sz="2800" b="1" dirty="0">
                <a:latin typeface="Palatino Linotype" panose="02040502050505030304" pitchFamily="18" charset="0"/>
              </a:rPr>
              <a:t>1 Corinthians 7 </a:t>
            </a:r>
            <a:r>
              <a:rPr lang="en-US" sz="2800" b="1" baseline="30000" dirty="0">
                <a:latin typeface="Palatino Linotype" panose="02040502050505030304" pitchFamily="18" charset="0"/>
              </a:rPr>
              <a:t>17 </a:t>
            </a:r>
            <a:r>
              <a:rPr lang="en-US" sz="2800" dirty="0">
                <a:latin typeface="Palatino Linotype" panose="02040502050505030304" pitchFamily="18" charset="0"/>
              </a:rPr>
              <a:t>Only let each person lead the life that the Lord has assigned to him, and to which God has called him. This is my rule in all the churches. </a:t>
            </a:r>
            <a:r>
              <a:rPr lang="en-US" sz="2800" b="1" baseline="30000" dirty="0">
                <a:latin typeface="Palatino Linotype" panose="02040502050505030304" pitchFamily="18" charset="0"/>
              </a:rPr>
              <a:t>18 </a:t>
            </a:r>
            <a:r>
              <a:rPr lang="en-US" sz="2800" dirty="0">
                <a:latin typeface="Palatino Linotype" panose="02040502050505030304" pitchFamily="18" charset="0"/>
              </a:rPr>
              <a:t>Was anyone at the time of his call already circumcised? Let him not seek to remove the marks of circumcision. Was anyone at the time of his call uncircumcised? Let him not seek circumcision. </a:t>
            </a:r>
            <a:r>
              <a:rPr lang="en-US" sz="2800" b="1" baseline="30000" dirty="0">
                <a:latin typeface="Palatino Linotype" panose="02040502050505030304" pitchFamily="18" charset="0"/>
              </a:rPr>
              <a:t>19 </a:t>
            </a:r>
            <a:r>
              <a:rPr lang="en-US" sz="2800" dirty="0">
                <a:latin typeface="Palatino Linotype" panose="02040502050505030304" pitchFamily="18" charset="0"/>
              </a:rPr>
              <a:t>For neither circumcision counts for anything nor uncircumcision, but keeping the commandments of God. </a:t>
            </a:r>
            <a:r>
              <a:rPr lang="en-US" sz="2800" b="1" baseline="30000" dirty="0">
                <a:latin typeface="Palatino Linotype" panose="02040502050505030304" pitchFamily="18" charset="0"/>
              </a:rPr>
              <a:t>20 </a:t>
            </a:r>
            <a:r>
              <a:rPr lang="en-US" sz="2800" dirty="0">
                <a:latin typeface="Palatino Linotype" panose="02040502050505030304" pitchFamily="18" charset="0"/>
              </a:rPr>
              <a:t>Each one should remain in the condition in which he was called.</a:t>
            </a:r>
          </a:p>
        </p:txBody>
      </p:sp>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5" name="TextBox 4">
            <a:extLst>
              <a:ext uri="{FF2B5EF4-FFF2-40B4-BE49-F238E27FC236}">
                <a16:creationId xmlns:a16="http://schemas.microsoft.com/office/drawing/2014/main" id="{00F3EC16-DC3E-4CAB-8043-506F18502EFA}"/>
              </a:ext>
            </a:extLst>
          </p:cNvPr>
          <p:cNvSpPr txBox="1"/>
          <p:nvPr/>
        </p:nvSpPr>
        <p:spPr>
          <a:xfrm>
            <a:off x="9656" y="1924033"/>
            <a:ext cx="12182343" cy="523220"/>
          </a:xfrm>
          <a:prstGeom prst="rect">
            <a:avLst/>
          </a:prstGeom>
          <a:solidFill>
            <a:schemeClr val="bg1"/>
          </a:solidFill>
        </p:spPr>
        <p:txBody>
          <a:bodyPr wrap="square">
            <a:spAutoFit/>
          </a:bodyPr>
          <a:lstStyle/>
          <a:p>
            <a:r>
              <a:rPr lang="en-US" sz="2600" b="1" dirty="0"/>
              <a:t>  </a:t>
            </a:r>
            <a:r>
              <a:rPr lang="en-US" sz="2800" b="1" dirty="0"/>
              <a:t>Do What You Can Where You Are</a:t>
            </a:r>
          </a:p>
        </p:txBody>
      </p:sp>
    </p:spTree>
    <p:extLst>
      <p:ext uri="{BB962C8B-B14F-4D97-AF65-F5344CB8AC3E}">
        <p14:creationId xmlns:p14="http://schemas.microsoft.com/office/powerpoint/2010/main" val="2442285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0A71784A-D809-4A1D-BD44-68AEC1191AC5}"/>
              </a:ext>
            </a:extLst>
          </p:cNvPr>
          <p:cNvSpPr/>
          <p:nvPr/>
        </p:nvSpPr>
        <p:spPr>
          <a:xfrm>
            <a:off x="605307" y="4131968"/>
            <a:ext cx="8560650" cy="52322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6EB3764-EF86-4839-893E-46813AA0153D}"/>
              </a:ext>
            </a:extLst>
          </p:cNvPr>
          <p:cNvSpPr/>
          <p:nvPr/>
        </p:nvSpPr>
        <p:spPr>
          <a:xfrm>
            <a:off x="9440214" y="3721994"/>
            <a:ext cx="2579507" cy="52322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3672386-6D14-4024-AA5C-92D011B89E0D}"/>
              </a:ext>
            </a:extLst>
          </p:cNvPr>
          <p:cNvSpPr txBox="1"/>
          <p:nvPr/>
        </p:nvSpPr>
        <p:spPr>
          <a:xfrm>
            <a:off x="159026" y="2007210"/>
            <a:ext cx="11860696" cy="6124754"/>
          </a:xfrm>
          <a:prstGeom prst="rect">
            <a:avLst/>
          </a:prstGeom>
          <a:noFill/>
        </p:spPr>
        <p:txBody>
          <a:bodyPr wrap="square" rtlCol="0">
            <a:spAutoFit/>
          </a:bodyPr>
          <a:lstStyle/>
          <a:p>
            <a:endParaRPr lang="en-US" sz="2800" b="1" dirty="0"/>
          </a:p>
          <a:p>
            <a:endParaRPr lang="en-US" sz="2800" b="1" dirty="0"/>
          </a:p>
          <a:p>
            <a:pPr lvl="1"/>
            <a:r>
              <a:rPr lang="en-US" sz="2800" b="1" dirty="0">
                <a:latin typeface="Palatino Linotype" panose="02040502050505030304" pitchFamily="18" charset="0"/>
              </a:rPr>
              <a:t>1 Corinthians 7 </a:t>
            </a:r>
            <a:r>
              <a:rPr lang="en-US" sz="2800" b="1" baseline="30000" dirty="0">
                <a:latin typeface="Palatino Linotype" panose="02040502050505030304" pitchFamily="18" charset="0"/>
              </a:rPr>
              <a:t>17 </a:t>
            </a:r>
            <a:r>
              <a:rPr lang="en-US" sz="2800" dirty="0">
                <a:latin typeface="Palatino Linotype" panose="02040502050505030304" pitchFamily="18" charset="0"/>
              </a:rPr>
              <a:t>Only let each person lead the life that the Lord has assigned to him, and to which God has called him. This is my rule in all the churches. </a:t>
            </a:r>
            <a:r>
              <a:rPr lang="en-US" sz="2800" b="1" baseline="30000" dirty="0">
                <a:latin typeface="Palatino Linotype" panose="02040502050505030304" pitchFamily="18" charset="0"/>
              </a:rPr>
              <a:t>18 </a:t>
            </a:r>
            <a:r>
              <a:rPr lang="en-US" sz="2800" dirty="0">
                <a:latin typeface="Palatino Linotype" panose="02040502050505030304" pitchFamily="18" charset="0"/>
              </a:rPr>
              <a:t>Was anyone at the time of his call already circumcised? Let him not seek to remove the marks of circumcision. Was anyone at the time of his call uncircumcised? Let him not seek circumcision. </a:t>
            </a:r>
            <a:r>
              <a:rPr lang="en-US" sz="2800" b="1" baseline="30000" dirty="0">
                <a:latin typeface="Palatino Linotype" panose="02040502050505030304" pitchFamily="18" charset="0"/>
              </a:rPr>
              <a:t>19 </a:t>
            </a:r>
            <a:r>
              <a:rPr lang="en-US" sz="2800" dirty="0">
                <a:latin typeface="Palatino Linotype" panose="02040502050505030304" pitchFamily="18" charset="0"/>
              </a:rPr>
              <a:t>For neither circumcision counts for anything nor uncircumcision, but keeping the commandments of God. </a:t>
            </a:r>
            <a:r>
              <a:rPr lang="en-US" sz="2800" b="1" baseline="30000" dirty="0">
                <a:latin typeface="Palatino Linotype" panose="02040502050505030304" pitchFamily="18" charset="0"/>
              </a:rPr>
              <a:t>20 </a:t>
            </a:r>
            <a:r>
              <a:rPr lang="en-US" sz="2800" dirty="0">
                <a:latin typeface="Palatino Linotype" panose="02040502050505030304" pitchFamily="18" charset="0"/>
              </a:rPr>
              <a:t>Each one should remain in the condition in which he was called. </a:t>
            </a:r>
            <a:r>
              <a:rPr lang="en-US" sz="2800" b="1" baseline="30000" dirty="0">
                <a:latin typeface="Palatino Linotype" panose="02040502050505030304" pitchFamily="18" charset="0"/>
              </a:rPr>
              <a:t>21 </a:t>
            </a:r>
            <a:r>
              <a:rPr lang="en-US" sz="2800" dirty="0">
                <a:latin typeface="Palatino Linotype" panose="02040502050505030304" pitchFamily="18" charset="0"/>
              </a:rPr>
              <a:t>Were you a bondservant when called? Do not be concerned about it. (But if you can gain your freedom, avail yourself of the opportunity.) </a:t>
            </a:r>
            <a:r>
              <a:rPr lang="en-US" sz="2800" b="1" baseline="30000" dirty="0">
                <a:latin typeface="Palatino Linotype" panose="02040502050505030304" pitchFamily="18" charset="0"/>
              </a:rPr>
              <a:t>22 </a:t>
            </a:r>
            <a:r>
              <a:rPr lang="en-US" sz="2800" dirty="0">
                <a:latin typeface="Palatino Linotype" panose="02040502050505030304" pitchFamily="18" charset="0"/>
              </a:rPr>
              <a:t>For he who was called in the Lord as a bondservant is a freedman of the Lord. Likewise he who was free when called is a bondservant of Christ.</a:t>
            </a:r>
          </a:p>
        </p:txBody>
      </p:sp>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5" name="TextBox 4">
            <a:extLst>
              <a:ext uri="{FF2B5EF4-FFF2-40B4-BE49-F238E27FC236}">
                <a16:creationId xmlns:a16="http://schemas.microsoft.com/office/drawing/2014/main" id="{00F3EC16-DC3E-4CAB-8043-506F18502EFA}"/>
              </a:ext>
            </a:extLst>
          </p:cNvPr>
          <p:cNvSpPr txBox="1"/>
          <p:nvPr/>
        </p:nvSpPr>
        <p:spPr>
          <a:xfrm>
            <a:off x="9656" y="1924033"/>
            <a:ext cx="12182343" cy="523220"/>
          </a:xfrm>
          <a:prstGeom prst="rect">
            <a:avLst/>
          </a:prstGeom>
          <a:solidFill>
            <a:schemeClr val="bg1"/>
          </a:solidFill>
        </p:spPr>
        <p:txBody>
          <a:bodyPr wrap="square">
            <a:spAutoFit/>
          </a:bodyPr>
          <a:lstStyle/>
          <a:p>
            <a:r>
              <a:rPr lang="en-US" sz="2600" b="1" dirty="0"/>
              <a:t>  </a:t>
            </a:r>
            <a:r>
              <a:rPr lang="en-US" sz="2800" b="1" dirty="0"/>
              <a:t>Do What You Can Where You Are</a:t>
            </a:r>
          </a:p>
        </p:txBody>
      </p:sp>
      <p:sp>
        <p:nvSpPr>
          <p:cNvPr id="6" name="TextBox 5">
            <a:extLst>
              <a:ext uri="{FF2B5EF4-FFF2-40B4-BE49-F238E27FC236}">
                <a16:creationId xmlns:a16="http://schemas.microsoft.com/office/drawing/2014/main" id="{C1861F28-51A1-46B7-84A9-C58F35C7A77E}"/>
              </a:ext>
            </a:extLst>
          </p:cNvPr>
          <p:cNvSpPr txBox="1"/>
          <p:nvPr/>
        </p:nvSpPr>
        <p:spPr>
          <a:xfrm>
            <a:off x="159026" y="5427147"/>
            <a:ext cx="11860695" cy="1384995"/>
          </a:xfrm>
          <a:prstGeom prst="rect">
            <a:avLst/>
          </a:prstGeom>
          <a:noFill/>
        </p:spPr>
        <p:txBody>
          <a:bodyPr wrap="square">
            <a:spAutoFit/>
          </a:bodyPr>
          <a:lstStyle/>
          <a:p>
            <a:pPr lvl="1"/>
            <a:r>
              <a:rPr lang="en-US" sz="2800" b="1" baseline="30000" dirty="0">
                <a:latin typeface="Palatino Linotype" panose="02040502050505030304" pitchFamily="18" charset="0"/>
              </a:rPr>
              <a:t>23 </a:t>
            </a:r>
            <a:r>
              <a:rPr lang="en-US" sz="2800" dirty="0">
                <a:latin typeface="Palatino Linotype" panose="02040502050505030304" pitchFamily="18" charset="0"/>
              </a:rPr>
              <a:t>You were bought with a price; do not become bondservants of men. </a:t>
            </a:r>
            <a:r>
              <a:rPr lang="en-US" sz="2800" b="1" baseline="30000" dirty="0">
                <a:latin typeface="Palatino Linotype" panose="02040502050505030304" pitchFamily="18" charset="0"/>
              </a:rPr>
              <a:t>24 </a:t>
            </a:r>
            <a:r>
              <a:rPr lang="en-US" sz="2800" dirty="0">
                <a:latin typeface="Palatino Linotype" panose="02040502050505030304" pitchFamily="18" charset="0"/>
              </a:rPr>
              <a:t>So, brothers, in whatever condition each was called, there let him remain with God.</a:t>
            </a:r>
          </a:p>
        </p:txBody>
      </p:sp>
    </p:spTree>
    <p:extLst>
      <p:ext uri="{BB962C8B-B14F-4D97-AF65-F5344CB8AC3E}">
        <p14:creationId xmlns:p14="http://schemas.microsoft.com/office/powerpoint/2010/main" val="3257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1.04167E-6 -3.7037E-7 L 0.00065 -0.36921 " pathEditMode="relative" rAng="0" ptsTypes="AA">
                                      <p:cBhvr>
                                        <p:cTn id="6" dur="2000" fill="hold"/>
                                        <p:tgtEl>
                                          <p:spTgt spid="2"/>
                                        </p:tgtEl>
                                        <p:attrNameLst>
                                          <p:attrName>ppt_x</p:attrName>
                                          <p:attrName>ppt_y</p:attrName>
                                        </p:attrNameLst>
                                      </p:cBhvr>
                                      <p:rCtr x="26" y="-18472"/>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5" name="Rectangle 4">
            <a:extLst>
              <a:ext uri="{FF2B5EF4-FFF2-40B4-BE49-F238E27FC236}">
                <a16:creationId xmlns:a16="http://schemas.microsoft.com/office/drawing/2014/main" id="{41D9902B-F08E-46E1-A67B-09D36ACA28C1}"/>
              </a:ext>
            </a:extLst>
          </p:cNvPr>
          <p:cNvSpPr/>
          <p:nvPr/>
        </p:nvSpPr>
        <p:spPr>
          <a:xfrm>
            <a:off x="1442430" y="2293510"/>
            <a:ext cx="9401579" cy="1815882"/>
          </a:xfrm>
          <a:prstGeom prst="rect">
            <a:avLst/>
          </a:prstGeom>
          <a:solidFill>
            <a:schemeClr val="bg1"/>
          </a:solidFill>
          <a:ln>
            <a:solidFill>
              <a:schemeClr val="tx1"/>
            </a:solidFill>
          </a:ln>
          <a:effectLst>
            <a:outerShdw blurRad="50800" dist="127000" dir="13500000" algn="br" rotWithShape="0">
              <a:prstClr val="black">
                <a:alpha val="40000"/>
              </a:prstClr>
            </a:outerShdw>
          </a:effectLst>
        </p:spPr>
        <p:txBody>
          <a:bodyPr wrap="square">
            <a:spAutoFit/>
          </a:bodyPr>
          <a:lstStyle/>
          <a:p>
            <a:r>
              <a:rPr lang="en-US" sz="2800" b="1" dirty="0">
                <a:latin typeface="David" pitchFamily="34" charset="-79"/>
                <a:cs typeface="David" pitchFamily="34" charset="-79"/>
              </a:rPr>
              <a:t>Psalm 45</a:t>
            </a:r>
          </a:p>
          <a:p>
            <a:endParaRPr lang="en-US" sz="2800" dirty="0"/>
          </a:p>
          <a:p>
            <a:r>
              <a:rPr lang="en-US" sz="2800" baseline="30000" dirty="0">
                <a:latin typeface="Palatino Linotype" panose="02040502050505030304" pitchFamily="18" charset="0"/>
              </a:rPr>
              <a:t>10 </a:t>
            </a:r>
            <a:r>
              <a:rPr lang="en-US" sz="2800" dirty="0">
                <a:latin typeface="Palatino Linotype" panose="02040502050505030304" pitchFamily="18" charset="0"/>
              </a:rPr>
              <a:t>Listen, O daughter, give attention and incline your ear:</a:t>
            </a:r>
          </a:p>
          <a:p>
            <a:r>
              <a:rPr lang="en-US" sz="2800" dirty="0">
                <a:latin typeface="Palatino Linotype" panose="02040502050505030304" pitchFamily="18" charset="0"/>
              </a:rPr>
              <a:t>Forget your people and your father’s house</a:t>
            </a:r>
          </a:p>
        </p:txBody>
      </p:sp>
      <p:sp>
        <p:nvSpPr>
          <p:cNvPr id="2" name="TextBox 1">
            <a:extLst>
              <a:ext uri="{FF2B5EF4-FFF2-40B4-BE49-F238E27FC236}">
                <a16:creationId xmlns:a16="http://schemas.microsoft.com/office/drawing/2014/main" id="{51FF1367-6078-4181-AF5D-019CBA24D9C6}"/>
              </a:ext>
            </a:extLst>
          </p:cNvPr>
          <p:cNvSpPr txBox="1"/>
          <p:nvPr/>
        </p:nvSpPr>
        <p:spPr>
          <a:xfrm>
            <a:off x="3683359" y="4288665"/>
            <a:ext cx="4842457" cy="523220"/>
          </a:xfrm>
          <a:prstGeom prst="rect">
            <a:avLst/>
          </a:prstGeom>
          <a:noFill/>
        </p:spPr>
        <p:txBody>
          <a:bodyPr wrap="square" rtlCol="0">
            <a:spAutoFit/>
          </a:bodyPr>
          <a:lstStyle/>
          <a:p>
            <a:pPr algn="ctr"/>
            <a:r>
              <a:rPr lang="en-US" sz="2800" b="1" dirty="0"/>
              <a:t>Philippians 3:2-14</a:t>
            </a:r>
          </a:p>
        </p:txBody>
      </p:sp>
      <p:sp>
        <p:nvSpPr>
          <p:cNvPr id="6" name="TextBox 5">
            <a:extLst>
              <a:ext uri="{FF2B5EF4-FFF2-40B4-BE49-F238E27FC236}">
                <a16:creationId xmlns:a16="http://schemas.microsoft.com/office/drawing/2014/main" id="{23DFC668-246E-4C1C-98BB-010196F82322}"/>
              </a:ext>
            </a:extLst>
          </p:cNvPr>
          <p:cNvSpPr txBox="1"/>
          <p:nvPr/>
        </p:nvSpPr>
        <p:spPr>
          <a:xfrm>
            <a:off x="824248" y="5048518"/>
            <a:ext cx="7495504" cy="1569660"/>
          </a:xfrm>
          <a:prstGeom prst="rect">
            <a:avLst/>
          </a:prstGeom>
          <a:noFill/>
        </p:spPr>
        <p:txBody>
          <a:bodyPr wrap="square" rtlCol="0">
            <a:spAutoFit/>
          </a:bodyPr>
          <a:lstStyle/>
          <a:p>
            <a:pPr marL="285750" indent="-285750">
              <a:buFont typeface="Arial" panose="020B0604020202020204" pitchFamily="34" charset="0"/>
              <a:buChar char="•"/>
            </a:pPr>
            <a:r>
              <a:rPr lang="en-US" sz="3200" dirty="0"/>
              <a:t>Culture  (Jn 8:33, Heb 6:1, Eph 4:17)</a:t>
            </a:r>
          </a:p>
          <a:p>
            <a:pPr marL="285750" indent="-285750">
              <a:buFont typeface="Arial" panose="020B0604020202020204" pitchFamily="34" charset="0"/>
              <a:buChar char="•"/>
            </a:pPr>
            <a:r>
              <a:rPr lang="en-US" sz="3200" dirty="0"/>
              <a:t>Family	(Mt. 10:35-39)</a:t>
            </a:r>
          </a:p>
          <a:p>
            <a:pPr marL="285750" indent="-285750">
              <a:buFont typeface="Arial" panose="020B0604020202020204" pitchFamily="34" charset="0"/>
              <a:buChar char="•"/>
            </a:pPr>
            <a:r>
              <a:rPr lang="en-US" sz="3200" dirty="0"/>
              <a:t>Friends	(1 Cor 15:33)</a:t>
            </a:r>
          </a:p>
        </p:txBody>
      </p:sp>
    </p:spTree>
    <p:extLst>
      <p:ext uri="{BB962C8B-B14F-4D97-AF65-F5344CB8AC3E}">
        <p14:creationId xmlns:p14="http://schemas.microsoft.com/office/powerpoint/2010/main" val="129141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5" name="TextBox 4">
            <a:extLst>
              <a:ext uri="{FF2B5EF4-FFF2-40B4-BE49-F238E27FC236}">
                <a16:creationId xmlns:a16="http://schemas.microsoft.com/office/drawing/2014/main" id="{B133CDE1-DE67-49BE-B63D-083898166EC3}"/>
              </a:ext>
            </a:extLst>
          </p:cNvPr>
          <p:cNvSpPr txBox="1"/>
          <p:nvPr/>
        </p:nvSpPr>
        <p:spPr>
          <a:xfrm>
            <a:off x="159026" y="2007210"/>
            <a:ext cx="11860696" cy="4324261"/>
          </a:xfrm>
          <a:prstGeom prst="rect">
            <a:avLst/>
          </a:prstGeom>
          <a:noFill/>
        </p:spPr>
        <p:txBody>
          <a:bodyPr wrap="square" rtlCol="0">
            <a:spAutoFit/>
          </a:bodyPr>
          <a:lstStyle/>
          <a:p>
            <a:r>
              <a:rPr lang="en-US" sz="2800" dirty="0"/>
              <a:t>What are We to Learn from Joseph?</a:t>
            </a:r>
          </a:p>
          <a:p>
            <a:endParaRPr lang="en-US" sz="2800" dirty="0"/>
          </a:p>
          <a:p>
            <a:r>
              <a:rPr lang="en-US" sz="2800" dirty="0"/>
              <a:t>God’s plan</a:t>
            </a:r>
          </a:p>
          <a:p>
            <a:pPr marL="285750" indent="-285750">
              <a:buFont typeface="Arial" panose="020B0604020202020204" pitchFamily="34" charset="0"/>
              <a:buChar char="•"/>
            </a:pPr>
            <a:r>
              <a:rPr lang="en-US" sz="2700" dirty="0"/>
              <a:t>to make a great nation</a:t>
            </a:r>
          </a:p>
          <a:p>
            <a:pPr marL="285750" indent="-285750">
              <a:buFont typeface="Arial" panose="020B0604020202020204" pitchFamily="34" charset="0"/>
              <a:buChar char="•"/>
            </a:pPr>
            <a:r>
              <a:rPr lang="en-US" sz="2700" dirty="0"/>
              <a:t>Jesus</a:t>
            </a:r>
          </a:p>
          <a:p>
            <a:endParaRPr lang="en-US" sz="2800" dirty="0"/>
          </a:p>
          <a:p>
            <a:r>
              <a:rPr lang="en-US" sz="2800" dirty="0"/>
              <a:t>Character Lessons</a:t>
            </a:r>
          </a:p>
          <a:p>
            <a:pPr marL="285750" indent="-285750">
              <a:buFont typeface="Arial" panose="020B0604020202020204" pitchFamily="34" charset="0"/>
              <a:buChar char="•"/>
            </a:pPr>
            <a:r>
              <a:rPr lang="en-US" sz="2700" dirty="0"/>
              <a:t>“He refused…to lie with her or be with her”</a:t>
            </a:r>
          </a:p>
          <a:p>
            <a:pPr marL="285750" indent="-285750">
              <a:buFont typeface="Arial" panose="020B0604020202020204" pitchFamily="34" charset="0"/>
              <a:buChar char="•"/>
            </a:pPr>
            <a:r>
              <a:rPr lang="en-US" sz="2700" dirty="0"/>
              <a:t>“</a:t>
            </a:r>
            <a:r>
              <a:rPr lang="en-US" sz="2700" b="0" i="0" dirty="0">
                <a:solidFill>
                  <a:srgbClr val="000000"/>
                </a:solidFill>
                <a:effectLst/>
                <a:latin typeface="system-ui"/>
              </a:rPr>
              <a:t>It has nothing to do with me; God will give Pharaoh an answer for his own good.”</a:t>
            </a:r>
          </a:p>
          <a:p>
            <a:pPr marL="285750" indent="-285750">
              <a:buFont typeface="Arial" panose="020B0604020202020204" pitchFamily="34" charset="0"/>
              <a:buChar char="•"/>
            </a:pPr>
            <a:r>
              <a:rPr lang="en-US" sz="2700" b="1" i="0" dirty="0">
                <a:solidFill>
                  <a:srgbClr val="000000"/>
                </a:solidFill>
                <a:effectLst/>
                <a:latin typeface="system-ui"/>
              </a:rPr>
              <a:t>“Forget” and “Be Fruitful”</a:t>
            </a:r>
            <a:endParaRPr lang="en-US" sz="2700" b="1" dirty="0"/>
          </a:p>
        </p:txBody>
      </p:sp>
    </p:spTree>
    <p:extLst>
      <p:ext uri="{BB962C8B-B14F-4D97-AF65-F5344CB8AC3E}">
        <p14:creationId xmlns:p14="http://schemas.microsoft.com/office/powerpoint/2010/main" val="283672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530884-F5A7-4733-9E36-C8062846C1B4}"/>
              </a:ext>
            </a:extLst>
          </p:cNvPr>
          <p:cNvSpPr txBox="1"/>
          <p:nvPr/>
        </p:nvSpPr>
        <p:spPr>
          <a:xfrm>
            <a:off x="159026" y="2007210"/>
            <a:ext cx="11860696" cy="4324261"/>
          </a:xfrm>
          <a:prstGeom prst="rect">
            <a:avLst/>
          </a:prstGeom>
          <a:noFill/>
        </p:spPr>
        <p:txBody>
          <a:bodyPr wrap="square" rtlCol="0">
            <a:spAutoFit/>
          </a:bodyPr>
          <a:lstStyle/>
          <a:p>
            <a:r>
              <a:rPr lang="en-US" sz="2800" dirty="0"/>
              <a:t>What are We to Learn from Joseph?</a:t>
            </a:r>
          </a:p>
          <a:p>
            <a:endParaRPr lang="en-US" sz="2800" dirty="0"/>
          </a:p>
          <a:p>
            <a:r>
              <a:rPr lang="en-US" sz="2800" dirty="0"/>
              <a:t>God’s plan</a:t>
            </a:r>
          </a:p>
          <a:p>
            <a:pPr marL="285750" indent="-285750">
              <a:buFont typeface="Arial" panose="020B0604020202020204" pitchFamily="34" charset="0"/>
              <a:buChar char="•"/>
            </a:pPr>
            <a:r>
              <a:rPr lang="en-US" sz="2700" dirty="0"/>
              <a:t>to make a great nation</a:t>
            </a:r>
          </a:p>
          <a:p>
            <a:pPr marL="285750" indent="-285750">
              <a:buFont typeface="Arial" panose="020B0604020202020204" pitchFamily="34" charset="0"/>
              <a:buChar char="•"/>
            </a:pPr>
            <a:r>
              <a:rPr lang="en-US" sz="2700" dirty="0"/>
              <a:t>Jesus</a:t>
            </a:r>
          </a:p>
          <a:p>
            <a:endParaRPr lang="en-US" sz="2800" dirty="0"/>
          </a:p>
          <a:p>
            <a:r>
              <a:rPr lang="en-US" sz="2800" dirty="0"/>
              <a:t>Character Lessons</a:t>
            </a:r>
          </a:p>
          <a:p>
            <a:pPr marL="285750" indent="-285750">
              <a:buFont typeface="Arial" panose="020B0604020202020204" pitchFamily="34" charset="0"/>
              <a:buChar char="•"/>
            </a:pPr>
            <a:r>
              <a:rPr lang="en-US" sz="2700" dirty="0"/>
              <a:t>“He refused…to lie with her or be with her”</a:t>
            </a:r>
          </a:p>
          <a:p>
            <a:pPr marL="285750" indent="-285750">
              <a:buFont typeface="Arial" panose="020B0604020202020204" pitchFamily="34" charset="0"/>
              <a:buChar char="•"/>
            </a:pPr>
            <a:r>
              <a:rPr lang="en-US" sz="2700" dirty="0"/>
              <a:t>“</a:t>
            </a:r>
            <a:r>
              <a:rPr lang="en-US" sz="2700" b="0" i="0" dirty="0">
                <a:solidFill>
                  <a:srgbClr val="000000"/>
                </a:solidFill>
                <a:effectLst/>
                <a:latin typeface="system-ui"/>
              </a:rPr>
              <a:t>It has nothing to do with me; God will give Pharaoh an answer for his own good.”</a:t>
            </a:r>
          </a:p>
          <a:p>
            <a:pPr marL="285750" indent="-285750">
              <a:buFont typeface="Arial" panose="020B0604020202020204" pitchFamily="34" charset="0"/>
              <a:buChar char="•"/>
            </a:pPr>
            <a:r>
              <a:rPr lang="en-US" sz="2700" b="1" i="0" dirty="0">
                <a:solidFill>
                  <a:srgbClr val="000000"/>
                </a:solidFill>
                <a:effectLst/>
                <a:latin typeface="system-ui"/>
              </a:rPr>
              <a:t>“Forget” and “Be Fruitful”</a:t>
            </a:r>
            <a:endParaRPr lang="en-US" sz="2700" b="1" dirty="0"/>
          </a:p>
        </p:txBody>
      </p:sp>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5" name="TextBox 4">
            <a:extLst>
              <a:ext uri="{FF2B5EF4-FFF2-40B4-BE49-F238E27FC236}">
                <a16:creationId xmlns:a16="http://schemas.microsoft.com/office/drawing/2014/main" id="{FB2E9EDC-8EED-47DE-AFAB-F996C91B7480}"/>
              </a:ext>
            </a:extLst>
          </p:cNvPr>
          <p:cNvSpPr txBox="1"/>
          <p:nvPr/>
        </p:nvSpPr>
        <p:spPr>
          <a:xfrm>
            <a:off x="3362852" y="2337514"/>
            <a:ext cx="8060326" cy="3539430"/>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a:spAutoFit/>
          </a:bodyPr>
          <a:lstStyle/>
          <a:p>
            <a:r>
              <a:rPr lang="en-US" sz="2800" b="0" i="0" dirty="0">
                <a:solidFill>
                  <a:srgbClr val="000000"/>
                </a:solidFill>
                <a:effectLst/>
                <a:latin typeface="system-ui"/>
              </a:rPr>
              <a:t>Manasseh	</a:t>
            </a:r>
            <a:r>
              <a:rPr lang="en-US" sz="2800" b="0" i="1" dirty="0">
                <a:solidFill>
                  <a:srgbClr val="000000"/>
                </a:solidFill>
                <a:effectLst/>
                <a:latin typeface="system-ui"/>
              </a:rPr>
              <a:t>“Forget”</a:t>
            </a:r>
          </a:p>
          <a:p>
            <a:r>
              <a:rPr lang="en-US" sz="2800" dirty="0">
                <a:solidFill>
                  <a:srgbClr val="000000"/>
                </a:solidFill>
                <a:latin typeface="system-ui"/>
              </a:rPr>
              <a:t>Ephraim	</a:t>
            </a:r>
            <a:r>
              <a:rPr lang="en-US" sz="2800" i="1" dirty="0">
                <a:solidFill>
                  <a:srgbClr val="000000"/>
                </a:solidFill>
                <a:latin typeface="system-ui"/>
              </a:rPr>
              <a:t>“Be Fruitful”</a:t>
            </a:r>
            <a:endParaRPr lang="en-US" sz="2800" b="0" i="1" dirty="0">
              <a:solidFill>
                <a:srgbClr val="000000"/>
              </a:solidFill>
              <a:effectLst/>
              <a:latin typeface="system-ui"/>
            </a:endParaRPr>
          </a:p>
          <a:p>
            <a:endParaRPr lang="en-US" sz="2800" dirty="0">
              <a:solidFill>
                <a:srgbClr val="000000"/>
              </a:solidFill>
              <a:latin typeface="system-ui"/>
            </a:endParaRPr>
          </a:p>
          <a:p>
            <a:r>
              <a:rPr lang="en-US" sz="2800" b="1" i="0" dirty="0">
                <a:solidFill>
                  <a:srgbClr val="000000"/>
                </a:solidFill>
                <a:effectLst/>
                <a:latin typeface="system-ui"/>
              </a:rPr>
              <a:t>Genesis 41</a:t>
            </a:r>
            <a:r>
              <a:rPr lang="en-US" sz="2800" b="1" i="0" baseline="30000" dirty="0">
                <a:solidFill>
                  <a:srgbClr val="000000"/>
                </a:solidFill>
                <a:effectLst/>
                <a:latin typeface="system-ui"/>
              </a:rPr>
              <a:t>51 </a:t>
            </a:r>
            <a:r>
              <a:rPr lang="en-US" sz="2800" b="0" i="0" dirty="0">
                <a:solidFill>
                  <a:srgbClr val="000000"/>
                </a:solidFill>
                <a:effectLst/>
                <a:latin typeface="system-ui"/>
              </a:rPr>
              <a:t>Joseph named the firstborn </a:t>
            </a:r>
            <a:r>
              <a:rPr lang="en-US" sz="2800" b="1" i="0" dirty="0">
                <a:solidFill>
                  <a:srgbClr val="000000"/>
                </a:solidFill>
                <a:effectLst/>
                <a:latin typeface="system-ui"/>
              </a:rPr>
              <a:t>Manasseh</a:t>
            </a:r>
            <a:r>
              <a:rPr lang="en-US" sz="2800" b="0" i="0" dirty="0">
                <a:solidFill>
                  <a:srgbClr val="000000"/>
                </a:solidFill>
                <a:effectLst/>
                <a:latin typeface="system-ui"/>
              </a:rPr>
              <a:t>; “For,” </a:t>
            </a:r>
            <a:r>
              <a:rPr lang="en-US" sz="2800" b="0" i="1" dirty="0">
                <a:solidFill>
                  <a:srgbClr val="000000"/>
                </a:solidFill>
                <a:effectLst/>
                <a:latin typeface="system-ui"/>
              </a:rPr>
              <a:t>he said</a:t>
            </a:r>
            <a:r>
              <a:rPr lang="en-US" sz="2800" b="0" i="0" dirty="0">
                <a:solidFill>
                  <a:srgbClr val="000000"/>
                </a:solidFill>
                <a:effectLst/>
                <a:latin typeface="system-ui"/>
              </a:rPr>
              <a:t>, “</a:t>
            </a:r>
            <a:r>
              <a:rPr lang="en-US" sz="2800" b="1" i="0" dirty="0">
                <a:solidFill>
                  <a:srgbClr val="000000"/>
                </a:solidFill>
                <a:effectLst/>
                <a:latin typeface="system-ui"/>
              </a:rPr>
              <a:t>God has made me forget all my trouble and all of my father’s household</a:t>
            </a:r>
            <a:r>
              <a:rPr lang="en-US" sz="2800" b="0" i="0" dirty="0">
                <a:solidFill>
                  <a:srgbClr val="000000"/>
                </a:solidFill>
                <a:effectLst/>
                <a:latin typeface="system-ui"/>
              </a:rPr>
              <a:t>.”</a:t>
            </a:r>
          </a:p>
          <a:p>
            <a:endParaRPr lang="en-US" sz="2800" dirty="0">
              <a:solidFill>
                <a:srgbClr val="000000"/>
              </a:solidFill>
              <a:latin typeface="system-ui"/>
            </a:endParaRPr>
          </a:p>
          <a:p>
            <a:endParaRPr lang="en-US" sz="2800" b="0" i="0" dirty="0">
              <a:solidFill>
                <a:srgbClr val="000000"/>
              </a:solidFill>
              <a:effectLst/>
              <a:latin typeface="system-ui"/>
            </a:endParaRPr>
          </a:p>
        </p:txBody>
      </p:sp>
    </p:spTree>
    <p:extLst>
      <p:ext uri="{BB962C8B-B14F-4D97-AF65-F5344CB8AC3E}">
        <p14:creationId xmlns:p14="http://schemas.microsoft.com/office/powerpoint/2010/main" val="43204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2" name="TextBox 1">
            <a:extLst>
              <a:ext uri="{FF2B5EF4-FFF2-40B4-BE49-F238E27FC236}">
                <a16:creationId xmlns:a16="http://schemas.microsoft.com/office/drawing/2014/main" id="{33672386-6D14-4024-AA5C-92D011B89E0D}"/>
              </a:ext>
            </a:extLst>
          </p:cNvPr>
          <p:cNvSpPr txBox="1"/>
          <p:nvPr/>
        </p:nvSpPr>
        <p:spPr>
          <a:xfrm>
            <a:off x="159026" y="2007210"/>
            <a:ext cx="11860696" cy="4324261"/>
          </a:xfrm>
          <a:prstGeom prst="rect">
            <a:avLst/>
          </a:prstGeom>
          <a:noFill/>
        </p:spPr>
        <p:txBody>
          <a:bodyPr wrap="square" rtlCol="0">
            <a:spAutoFit/>
          </a:bodyPr>
          <a:lstStyle/>
          <a:p>
            <a:r>
              <a:rPr lang="en-US" sz="2800" dirty="0"/>
              <a:t>What are We to Learn from Joseph?</a:t>
            </a:r>
          </a:p>
          <a:p>
            <a:endParaRPr lang="en-US" sz="2800" dirty="0"/>
          </a:p>
          <a:p>
            <a:r>
              <a:rPr lang="en-US" sz="2800" dirty="0"/>
              <a:t>God’s plan</a:t>
            </a:r>
          </a:p>
          <a:p>
            <a:pPr marL="285750" indent="-285750">
              <a:buFont typeface="Arial" panose="020B0604020202020204" pitchFamily="34" charset="0"/>
              <a:buChar char="•"/>
            </a:pPr>
            <a:r>
              <a:rPr lang="en-US" sz="2700" dirty="0"/>
              <a:t>to make a great nation</a:t>
            </a:r>
          </a:p>
          <a:p>
            <a:pPr marL="285750" indent="-285750">
              <a:buFont typeface="Arial" panose="020B0604020202020204" pitchFamily="34" charset="0"/>
              <a:buChar char="•"/>
            </a:pPr>
            <a:r>
              <a:rPr lang="en-US" sz="2700" dirty="0"/>
              <a:t>Jesus</a:t>
            </a:r>
          </a:p>
          <a:p>
            <a:endParaRPr lang="en-US" sz="2800" dirty="0"/>
          </a:p>
          <a:p>
            <a:r>
              <a:rPr lang="en-US" sz="2800" dirty="0"/>
              <a:t>Character Lessons</a:t>
            </a:r>
          </a:p>
          <a:p>
            <a:pPr marL="285750" indent="-285750">
              <a:buFont typeface="Arial" panose="020B0604020202020204" pitchFamily="34" charset="0"/>
              <a:buChar char="•"/>
            </a:pPr>
            <a:r>
              <a:rPr lang="en-US" sz="2700" dirty="0"/>
              <a:t>“He refused…to lie with her or be with her”</a:t>
            </a:r>
          </a:p>
          <a:p>
            <a:pPr marL="285750" indent="-285750">
              <a:buFont typeface="Arial" panose="020B0604020202020204" pitchFamily="34" charset="0"/>
              <a:buChar char="•"/>
            </a:pPr>
            <a:r>
              <a:rPr lang="en-US" sz="2700" dirty="0"/>
              <a:t>“</a:t>
            </a:r>
            <a:r>
              <a:rPr lang="en-US" sz="2700" b="0" i="0" dirty="0">
                <a:solidFill>
                  <a:srgbClr val="000000"/>
                </a:solidFill>
                <a:effectLst/>
                <a:latin typeface="system-ui"/>
              </a:rPr>
              <a:t>It has nothing to do with me; God will give Pharaoh an answer for his own good.”</a:t>
            </a:r>
          </a:p>
          <a:p>
            <a:pPr marL="285750" indent="-285750">
              <a:buFont typeface="Arial" panose="020B0604020202020204" pitchFamily="34" charset="0"/>
              <a:buChar char="•"/>
            </a:pPr>
            <a:r>
              <a:rPr lang="en-US" sz="2700" b="1" i="0" dirty="0">
                <a:solidFill>
                  <a:srgbClr val="000000"/>
                </a:solidFill>
                <a:effectLst/>
                <a:latin typeface="system-ui"/>
              </a:rPr>
              <a:t>“Forget” and “Be Fruitful”</a:t>
            </a:r>
            <a:endParaRPr lang="en-US" sz="2700" b="1" dirty="0"/>
          </a:p>
        </p:txBody>
      </p:sp>
      <p:sp>
        <p:nvSpPr>
          <p:cNvPr id="5" name="TextBox 4">
            <a:extLst>
              <a:ext uri="{FF2B5EF4-FFF2-40B4-BE49-F238E27FC236}">
                <a16:creationId xmlns:a16="http://schemas.microsoft.com/office/drawing/2014/main" id="{FB2E9EDC-8EED-47DE-AFAB-F996C91B7480}"/>
              </a:ext>
            </a:extLst>
          </p:cNvPr>
          <p:cNvSpPr txBox="1"/>
          <p:nvPr/>
        </p:nvSpPr>
        <p:spPr>
          <a:xfrm>
            <a:off x="3362852" y="2337514"/>
            <a:ext cx="8060326" cy="3539430"/>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a:spAutoFit/>
          </a:bodyPr>
          <a:lstStyle/>
          <a:p>
            <a:r>
              <a:rPr lang="en-US" sz="2800" b="0" i="0" dirty="0">
                <a:solidFill>
                  <a:srgbClr val="000000"/>
                </a:solidFill>
                <a:effectLst/>
                <a:latin typeface="system-ui"/>
              </a:rPr>
              <a:t>Manasseh	</a:t>
            </a:r>
            <a:r>
              <a:rPr lang="en-US" sz="2800" b="0" i="1" dirty="0">
                <a:solidFill>
                  <a:srgbClr val="000000"/>
                </a:solidFill>
                <a:effectLst/>
                <a:latin typeface="system-ui"/>
              </a:rPr>
              <a:t>“Forget”</a:t>
            </a:r>
          </a:p>
          <a:p>
            <a:r>
              <a:rPr lang="en-US" sz="2800" dirty="0">
                <a:solidFill>
                  <a:srgbClr val="000000"/>
                </a:solidFill>
                <a:latin typeface="system-ui"/>
              </a:rPr>
              <a:t>Ephraim	</a:t>
            </a:r>
            <a:r>
              <a:rPr lang="en-US" sz="2800" i="1" dirty="0">
                <a:solidFill>
                  <a:srgbClr val="000000"/>
                </a:solidFill>
                <a:latin typeface="system-ui"/>
              </a:rPr>
              <a:t>“Be Fruitful”</a:t>
            </a:r>
            <a:endParaRPr lang="en-US" sz="2800" b="0" i="1" dirty="0">
              <a:solidFill>
                <a:srgbClr val="000000"/>
              </a:solidFill>
              <a:effectLst/>
              <a:latin typeface="system-ui"/>
            </a:endParaRPr>
          </a:p>
          <a:p>
            <a:endParaRPr lang="en-US" sz="2800" dirty="0">
              <a:solidFill>
                <a:srgbClr val="000000"/>
              </a:solidFill>
              <a:latin typeface="system-ui"/>
            </a:endParaRPr>
          </a:p>
          <a:p>
            <a:r>
              <a:rPr lang="en-US" sz="2800" b="1" i="0" dirty="0">
                <a:solidFill>
                  <a:srgbClr val="000000"/>
                </a:solidFill>
                <a:effectLst/>
                <a:latin typeface="system-ui"/>
              </a:rPr>
              <a:t>Genesis 41</a:t>
            </a:r>
            <a:r>
              <a:rPr lang="en-US" sz="2800" b="1" i="0" baseline="30000" dirty="0">
                <a:solidFill>
                  <a:srgbClr val="000000"/>
                </a:solidFill>
                <a:effectLst/>
                <a:latin typeface="system-ui"/>
              </a:rPr>
              <a:t>51 </a:t>
            </a:r>
            <a:r>
              <a:rPr lang="en-US" sz="2800" b="0" i="0" dirty="0">
                <a:solidFill>
                  <a:srgbClr val="000000"/>
                </a:solidFill>
                <a:effectLst/>
                <a:latin typeface="system-ui"/>
              </a:rPr>
              <a:t>Joseph named the firstborn </a:t>
            </a:r>
            <a:r>
              <a:rPr lang="en-US" sz="2800" b="1" i="0" dirty="0">
                <a:solidFill>
                  <a:srgbClr val="000000"/>
                </a:solidFill>
                <a:effectLst/>
                <a:latin typeface="system-ui"/>
              </a:rPr>
              <a:t>Manasseh</a:t>
            </a:r>
            <a:r>
              <a:rPr lang="en-US" sz="2800" b="0" i="0" dirty="0">
                <a:solidFill>
                  <a:srgbClr val="000000"/>
                </a:solidFill>
                <a:effectLst/>
                <a:latin typeface="system-ui"/>
              </a:rPr>
              <a:t>; “For,” </a:t>
            </a:r>
            <a:r>
              <a:rPr lang="en-US" sz="2800" b="0" i="1" dirty="0">
                <a:solidFill>
                  <a:srgbClr val="000000"/>
                </a:solidFill>
                <a:effectLst/>
                <a:latin typeface="system-ui"/>
              </a:rPr>
              <a:t>he said</a:t>
            </a:r>
            <a:r>
              <a:rPr lang="en-US" sz="2800" b="0" i="0" dirty="0">
                <a:solidFill>
                  <a:srgbClr val="000000"/>
                </a:solidFill>
                <a:effectLst/>
                <a:latin typeface="system-ui"/>
              </a:rPr>
              <a:t>, “</a:t>
            </a:r>
            <a:r>
              <a:rPr lang="en-US" sz="2800" b="1" i="0" dirty="0">
                <a:solidFill>
                  <a:srgbClr val="000000"/>
                </a:solidFill>
                <a:effectLst/>
                <a:latin typeface="system-ui"/>
              </a:rPr>
              <a:t>God has made me forget all my trouble and all of my father’s household</a:t>
            </a:r>
            <a:r>
              <a:rPr lang="en-US" sz="2800" b="0" i="0" dirty="0">
                <a:solidFill>
                  <a:srgbClr val="000000"/>
                </a:solidFill>
                <a:effectLst/>
                <a:latin typeface="system-ui"/>
              </a:rPr>
              <a:t>.” </a:t>
            </a:r>
            <a:r>
              <a:rPr lang="en-US" sz="2800" b="1" i="0" baseline="30000" dirty="0">
                <a:solidFill>
                  <a:srgbClr val="000000"/>
                </a:solidFill>
                <a:effectLst/>
                <a:latin typeface="system-ui"/>
              </a:rPr>
              <a:t>52 </a:t>
            </a:r>
            <a:r>
              <a:rPr lang="en-US" sz="2800" b="0" i="0" dirty="0">
                <a:solidFill>
                  <a:srgbClr val="000000"/>
                </a:solidFill>
                <a:effectLst/>
                <a:latin typeface="system-ui"/>
              </a:rPr>
              <a:t>And he named the second </a:t>
            </a:r>
            <a:r>
              <a:rPr lang="en-US" sz="2800" b="1" i="0" dirty="0">
                <a:solidFill>
                  <a:srgbClr val="000000"/>
                </a:solidFill>
                <a:effectLst/>
                <a:latin typeface="system-ui"/>
              </a:rPr>
              <a:t>Ephraim</a:t>
            </a:r>
            <a:r>
              <a:rPr lang="en-US" sz="2800" b="0" i="0" dirty="0">
                <a:solidFill>
                  <a:srgbClr val="000000"/>
                </a:solidFill>
                <a:effectLst/>
                <a:latin typeface="system-ui"/>
              </a:rPr>
              <a:t>; “For,” </a:t>
            </a:r>
            <a:r>
              <a:rPr lang="en-US" sz="2800" b="0" i="1" dirty="0">
                <a:solidFill>
                  <a:srgbClr val="000000"/>
                </a:solidFill>
                <a:effectLst/>
                <a:latin typeface="system-ui"/>
              </a:rPr>
              <a:t>he said</a:t>
            </a:r>
            <a:r>
              <a:rPr lang="en-US" sz="2800" b="0" i="0" dirty="0">
                <a:solidFill>
                  <a:srgbClr val="000000"/>
                </a:solidFill>
                <a:effectLst/>
                <a:latin typeface="system-ui"/>
              </a:rPr>
              <a:t>, “</a:t>
            </a:r>
            <a:r>
              <a:rPr lang="en-US" sz="2800" b="1" i="0" dirty="0">
                <a:solidFill>
                  <a:srgbClr val="000000"/>
                </a:solidFill>
                <a:effectLst/>
                <a:latin typeface="system-ui"/>
              </a:rPr>
              <a:t>God has made me fruitful in the land of my affliction</a:t>
            </a:r>
            <a:r>
              <a:rPr lang="en-US" sz="2800" b="0" i="0" dirty="0">
                <a:solidFill>
                  <a:srgbClr val="000000"/>
                </a:solidFill>
                <a:effectLst/>
                <a:latin typeface="system-ui"/>
              </a:rPr>
              <a:t>.”</a:t>
            </a:r>
          </a:p>
        </p:txBody>
      </p:sp>
    </p:spTree>
    <p:extLst>
      <p:ext uri="{BB962C8B-B14F-4D97-AF65-F5344CB8AC3E}">
        <p14:creationId xmlns:p14="http://schemas.microsoft.com/office/powerpoint/2010/main" val="306857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3" name="TextBox 2">
            <a:extLst>
              <a:ext uri="{FF2B5EF4-FFF2-40B4-BE49-F238E27FC236}">
                <a16:creationId xmlns:a16="http://schemas.microsoft.com/office/drawing/2014/main" id="{240CF6B6-2C14-4B73-A286-EC923131A4A7}"/>
              </a:ext>
            </a:extLst>
          </p:cNvPr>
          <p:cNvSpPr txBox="1"/>
          <p:nvPr/>
        </p:nvSpPr>
        <p:spPr>
          <a:xfrm>
            <a:off x="244697" y="1970465"/>
            <a:ext cx="5563675" cy="3108543"/>
          </a:xfrm>
          <a:prstGeom prst="rect">
            <a:avLst/>
          </a:prstGeom>
          <a:noFill/>
        </p:spPr>
        <p:txBody>
          <a:bodyPr wrap="square" rtlCol="0">
            <a:spAutoFit/>
          </a:bodyPr>
          <a:lstStyle/>
          <a:p>
            <a:r>
              <a:rPr lang="en-US" sz="2800" b="1" u="sng" dirty="0"/>
              <a:t>Overcoming Real Wrongs</a:t>
            </a:r>
          </a:p>
          <a:p>
            <a:endParaRPr lang="en-US" sz="2800" dirty="0"/>
          </a:p>
          <a:p>
            <a:r>
              <a:rPr lang="en-US" sz="2800" dirty="0"/>
              <a:t>Genesis 45:5, 50:20</a:t>
            </a:r>
          </a:p>
          <a:p>
            <a:r>
              <a:rPr lang="en-US" sz="2800" i="1" dirty="0"/>
              <a:t>	“God meant it for good”</a:t>
            </a:r>
          </a:p>
          <a:p>
            <a:endParaRPr lang="en-US" sz="2800" i="1" dirty="0"/>
          </a:p>
          <a:p>
            <a:r>
              <a:rPr lang="en-US" sz="2800" dirty="0"/>
              <a:t>Fire destroys straw but purifies gold</a:t>
            </a:r>
          </a:p>
          <a:p>
            <a:r>
              <a:rPr lang="en-US" sz="2800" i="1" dirty="0"/>
              <a:t>	 1 Peter 4:12</a:t>
            </a:r>
            <a:endParaRPr lang="en-US" sz="2800" dirty="0"/>
          </a:p>
        </p:txBody>
      </p:sp>
    </p:spTree>
    <p:extLst>
      <p:ext uri="{BB962C8B-B14F-4D97-AF65-F5344CB8AC3E}">
        <p14:creationId xmlns:p14="http://schemas.microsoft.com/office/powerpoint/2010/main" val="124993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9" name="TextBox 8">
            <a:extLst>
              <a:ext uri="{FF2B5EF4-FFF2-40B4-BE49-F238E27FC236}">
                <a16:creationId xmlns:a16="http://schemas.microsoft.com/office/drawing/2014/main" id="{22548ACC-42B5-4B67-816D-D16D2031665A}"/>
              </a:ext>
            </a:extLst>
          </p:cNvPr>
          <p:cNvSpPr txBox="1"/>
          <p:nvPr/>
        </p:nvSpPr>
        <p:spPr>
          <a:xfrm>
            <a:off x="229669" y="1981196"/>
            <a:ext cx="5563675" cy="1815882"/>
          </a:xfrm>
          <a:prstGeom prst="rect">
            <a:avLst/>
          </a:prstGeom>
          <a:noFill/>
        </p:spPr>
        <p:txBody>
          <a:bodyPr wrap="square" rtlCol="0">
            <a:spAutoFit/>
          </a:bodyPr>
          <a:lstStyle/>
          <a:p>
            <a:r>
              <a:rPr lang="en-US" sz="2800" b="1" u="sng" dirty="0"/>
              <a:t>Forgetting Perceived Wrongs</a:t>
            </a:r>
            <a:endParaRPr lang="en-US" sz="2800" b="1" dirty="0"/>
          </a:p>
          <a:p>
            <a:pPr marL="457200" indent="-457200">
              <a:buFont typeface="Arial" panose="020B0604020202020204" pitchFamily="34" charset="0"/>
              <a:buChar char="•"/>
            </a:pPr>
            <a:r>
              <a:rPr lang="en-US" sz="2800" dirty="0"/>
              <a:t>Brethren, Church Splits</a:t>
            </a:r>
          </a:p>
          <a:p>
            <a:pPr marL="457200" indent="-457200">
              <a:buFont typeface="Arial" panose="020B0604020202020204" pitchFamily="34" charset="0"/>
              <a:buChar char="•"/>
            </a:pPr>
            <a:r>
              <a:rPr lang="en-US" sz="2800" dirty="0"/>
              <a:t>Husbands and Wives</a:t>
            </a:r>
          </a:p>
          <a:p>
            <a:pPr marL="457200" indent="-457200">
              <a:buFont typeface="Arial" panose="020B0604020202020204" pitchFamily="34" charset="0"/>
              <a:buChar char="•"/>
            </a:pPr>
            <a:r>
              <a:rPr lang="en-US" sz="2800" dirty="0"/>
              <a:t>Proverbs 10:12, 1 Peter 4:8</a:t>
            </a:r>
          </a:p>
        </p:txBody>
      </p:sp>
    </p:spTree>
    <p:extLst>
      <p:ext uri="{BB962C8B-B14F-4D97-AF65-F5344CB8AC3E}">
        <p14:creationId xmlns:p14="http://schemas.microsoft.com/office/powerpoint/2010/main" val="402306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6908"/>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3" name="TextBox 2">
            <a:extLst>
              <a:ext uri="{FF2B5EF4-FFF2-40B4-BE49-F238E27FC236}">
                <a16:creationId xmlns:a16="http://schemas.microsoft.com/office/drawing/2014/main" id="{240CF6B6-2C14-4B73-A286-EC923131A4A7}"/>
              </a:ext>
            </a:extLst>
          </p:cNvPr>
          <p:cNvSpPr txBox="1"/>
          <p:nvPr/>
        </p:nvSpPr>
        <p:spPr>
          <a:xfrm>
            <a:off x="244697" y="1970465"/>
            <a:ext cx="9749309" cy="3293209"/>
          </a:xfrm>
          <a:prstGeom prst="rect">
            <a:avLst/>
          </a:prstGeom>
          <a:noFill/>
        </p:spPr>
        <p:txBody>
          <a:bodyPr wrap="square" rtlCol="0">
            <a:spAutoFit/>
          </a:bodyPr>
          <a:lstStyle/>
          <a:p>
            <a:r>
              <a:rPr lang="en-US" sz="2800" b="1" u="sng" dirty="0"/>
              <a:t>The Example of Saul’s Victims</a:t>
            </a:r>
          </a:p>
          <a:p>
            <a:endParaRPr lang="en-US" sz="2800" dirty="0"/>
          </a:p>
          <a:p>
            <a:r>
              <a:rPr lang="en-US" sz="4000" b="1" i="0" baseline="30000" dirty="0">
                <a:solidFill>
                  <a:srgbClr val="000000"/>
                </a:solidFill>
                <a:effectLst/>
                <a:latin typeface="Palatino Linotype" panose="02040502050505030304" pitchFamily="18" charset="0"/>
              </a:rPr>
              <a:t>Acts 9:26-28</a:t>
            </a:r>
            <a:endParaRPr lang="en-US" sz="2800" dirty="0"/>
          </a:p>
          <a:p>
            <a:r>
              <a:rPr lang="en-US" sz="2800" dirty="0"/>
              <a:t>8:3	Entering into every house, dragging men and women</a:t>
            </a:r>
          </a:p>
          <a:p>
            <a:r>
              <a:rPr lang="en-US" sz="2800" b="0" i="0" dirty="0">
                <a:solidFill>
                  <a:srgbClr val="000000"/>
                </a:solidFill>
                <a:effectLst/>
              </a:rPr>
              <a:t>9:2	whether men or women…in shackles</a:t>
            </a:r>
          </a:p>
          <a:p>
            <a:r>
              <a:rPr lang="en-US" sz="2800" dirty="0">
                <a:solidFill>
                  <a:srgbClr val="000000"/>
                </a:solidFill>
              </a:rPr>
              <a:t>22:4	</a:t>
            </a:r>
            <a:r>
              <a:rPr lang="en-US" sz="2800" b="0" i="0" dirty="0">
                <a:solidFill>
                  <a:srgbClr val="000000"/>
                </a:solidFill>
                <a:effectLst/>
              </a:rPr>
              <a:t>putting both men and women into prisons</a:t>
            </a:r>
          </a:p>
          <a:p>
            <a:r>
              <a:rPr lang="en-US" sz="2800" dirty="0">
                <a:solidFill>
                  <a:srgbClr val="000000"/>
                </a:solidFill>
              </a:rPr>
              <a:t>26:10	</a:t>
            </a:r>
            <a:r>
              <a:rPr lang="en-US" sz="2800" b="0" i="0" dirty="0">
                <a:solidFill>
                  <a:srgbClr val="000000"/>
                </a:solidFill>
                <a:effectLst/>
              </a:rPr>
              <a:t> vote against them when they were being put to death</a:t>
            </a:r>
            <a:endParaRPr lang="en-US" sz="2800" dirty="0"/>
          </a:p>
        </p:txBody>
      </p:sp>
    </p:spTree>
    <p:extLst>
      <p:ext uri="{BB962C8B-B14F-4D97-AF65-F5344CB8AC3E}">
        <p14:creationId xmlns:p14="http://schemas.microsoft.com/office/powerpoint/2010/main" val="45437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6" name="TextBox 5">
            <a:extLst>
              <a:ext uri="{FF2B5EF4-FFF2-40B4-BE49-F238E27FC236}">
                <a16:creationId xmlns:a16="http://schemas.microsoft.com/office/drawing/2014/main" id="{CE7A8C4C-4EFD-405A-B756-B54042EC4CB8}"/>
              </a:ext>
            </a:extLst>
          </p:cNvPr>
          <p:cNvSpPr txBox="1"/>
          <p:nvPr/>
        </p:nvSpPr>
        <p:spPr>
          <a:xfrm>
            <a:off x="872194" y="2764695"/>
            <a:ext cx="10846191" cy="954107"/>
          </a:xfrm>
          <a:prstGeom prst="rect">
            <a:avLst/>
          </a:prstGeom>
          <a:noFill/>
        </p:spPr>
        <p:txBody>
          <a:bodyPr wrap="square">
            <a:spAutoFit/>
          </a:bodyPr>
          <a:lstStyle/>
          <a:p>
            <a:r>
              <a:rPr lang="en-US" sz="2800" b="1" i="0" dirty="0">
                <a:solidFill>
                  <a:srgbClr val="000000"/>
                </a:solidFill>
                <a:effectLst/>
                <a:latin typeface="Palatino Linotype" panose="02040502050505030304" pitchFamily="18" charset="0"/>
              </a:rPr>
              <a:t>Deuteronomy 5:15</a:t>
            </a:r>
            <a:r>
              <a:rPr lang="en-US" sz="2800" b="0" i="0" dirty="0">
                <a:solidFill>
                  <a:srgbClr val="000000"/>
                </a:solidFill>
                <a:effectLst/>
                <a:latin typeface="Palatino Linotype" panose="02040502050505030304" pitchFamily="18" charset="0"/>
              </a:rPr>
              <a:t>	And you shall </a:t>
            </a:r>
            <a:r>
              <a:rPr lang="en-US" sz="2800" b="1" i="0" dirty="0">
                <a:solidFill>
                  <a:srgbClr val="000000"/>
                </a:solidFill>
                <a:effectLst/>
                <a:latin typeface="Palatino Linotype" panose="02040502050505030304" pitchFamily="18" charset="0"/>
              </a:rPr>
              <a:t>remember </a:t>
            </a:r>
            <a:r>
              <a:rPr lang="en-US" sz="2800" b="0" i="0" dirty="0">
                <a:solidFill>
                  <a:srgbClr val="000000"/>
                </a:solidFill>
                <a:effectLst/>
                <a:latin typeface="Palatino Linotype" panose="02040502050505030304" pitchFamily="18" charset="0"/>
              </a:rPr>
              <a:t>that you were a slave in the land of Egypt  (also 15:15, 16:12, 24:18, 24:22)</a:t>
            </a:r>
          </a:p>
        </p:txBody>
      </p:sp>
      <p:sp>
        <p:nvSpPr>
          <p:cNvPr id="8" name="TextBox 7">
            <a:extLst>
              <a:ext uri="{FF2B5EF4-FFF2-40B4-BE49-F238E27FC236}">
                <a16:creationId xmlns:a16="http://schemas.microsoft.com/office/drawing/2014/main" id="{8A964372-D4A7-4405-8830-E14845BCB87D}"/>
              </a:ext>
            </a:extLst>
          </p:cNvPr>
          <p:cNvSpPr txBox="1"/>
          <p:nvPr/>
        </p:nvSpPr>
        <p:spPr>
          <a:xfrm>
            <a:off x="1688124" y="2066164"/>
            <a:ext cx="9020907" cy="584775"/>
          </a:xfrm>
          <a:prstGeom prst="rect">
            <a:avLst/>
          </a:prstGeom>
          <a:noFill/>
        </p:spPr>
        <p:txBody>
          <a:bodyPr wrap="square">
            <a:spAutoFit/>
          </a:bodyPr>
          <a:lstStyle/>
          <a:p>
            <a:pPr algn="ctr"/>
            <a:r>
              <a:rPr lang="en-US" sz="3200" b="1" dirty="0"/>
              <a:t>Don’t get hung up, taking “Forget” Literally</a:t>
            </a:r>
          </a:p>
        </p:txBody>
      </p:sp>
    </p:spTree>
    <p:extLst>
      <p:ext uri="{BB962C8B-B14F-4D97-AF65-F5344CB8AC3E}">
        <p14:creationId xmlns:p14="http://schemas.microsoft.com/office/powerpoint/2010/main" val="70991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F34E95-25F1-4E55-8BEF-DF48494AF165}"/>
              </a:ext>
            </a:extLst>
          </p:cNvPr>
          <p:cNvSpPr txBox="1"/>
          <p:nvPr/>
        </p:nvSpPr>
        <p:spPr>
          <a:xfrm>
            <a:off x="0" y="-7281"/>
            <a:ext cx="12192000" cy="1938992"/>
          </a:xfrm>
          <a:prstGeom prst="rect">
            <a:avLst/>
          </a:prstGeom>
          <a:solidFill>
            <a:schemeClr val="tx1"/>
          </a:solidFill>
        </p:spPr>
        <p:txBody>
          <a:bodyPr wrap="square" rtlCol="0">
            <a:spAutoFit/>
          </a:bodyPr>
          <a:lstStyle/>
          <a:p>
            <a:pPr algn="ctr"/>
            <a:endParaRPr lang="en-US" sz="4000" b="1" dirty="0">
              <a:solidFill>
                <a:schemeClr val="bg1"/>
              </a:solidFill>
            </a:endParaRPr>
          </a:p>
          <a:p>
            <a:pPr algn="ctr"/>
            <a:r>
              <a:rPr lang="en-US" sz="4000" b="1" dirty="0">
                <a:solidFill>
                  <a:schemeClr val="bg1"/>
                </a:solidFill>
              </a:rPr>
              <a:t>Forget and Be Fruitful</a:t>
            </a:r>
          </a:p>
          <a:p>
            <a:pPr algn="ctr"/>
            <a:endParaRPr lang="en-US" sz="4000" b="1" dirty="0">
              <a:solidFill>
                <a:schemeClr val="bg1"/>
              </a:solidFill>
            </a:endParaRPr>
          </a:p>
        </p:txBody>
      </p:sp>
      <p:sp>
        <p:nvSpPr>
          <p:cNvPr id="6" name="TextBox 5">
            <a:extLst>
              <a:ext uri="{FF2B5EF4-FFF2-40B4-BE49-F238E27FC236}">
                <a16:creationId xmlns:a16="http://schemas.microsoft.com/office/drawing/2014/main" id="{CE7A8C4C-4EFD-405A-B756-B54042EC4CB8}"/>
              </a:ext>
            </a:extLst>
          </p:cNvPr>
          <p:cNvSpPr txBox="1"/>
          <p:nvPr/>
        </p:nvSpPr>
        <p:spPr>
          <a:xfrm>
            <a:off x="872194" y="2764695"/>
            <a:ext cx="10846191" cy="1384995"/>
          </a:xfrm>
          <a:prstGeom prst="rect">
            <a:avLst/>
          </a:prstGeom>
          <a:noFill/>
        </p:spPr>
        <p:txBody>
          <a:bodyPr wrap="square">
            <a:spAutoFit/>
          </a:bodyPr>
          <a:lstStyle/>
          <a:p>
            <a:r>
              <a:rPr lang="en-US" sz="2800" b="1" i="0" dirty="0">
                <a:solidFill>
                  <a:srgbClr val="000000"/>
                </a:solidFill>
                <a:effectLst/>
                <a:latin typeface="Palatino Linotype" panose="02040502050505030304" pitchFamily="18" charset="0"/>
              </a:rPr>
              <a:t>Deuteronomy 5:15</a:t>
            </a:r>
            <a:r>
              <a:rPr lang="en-US" sz="2800" b="0" i="0" dirty="0">
                <a:solidFill>
                  <a:srgbClr val="000000"/>
                </a:solidFill>
                <a:effectLst/>
                <a:latin typeface="Palatino Linotype" panose="02040502050505030304" pitchFamily="18" charset="0"/>
              </a:rPr>
              <a:t>	And you shall </a:t>
            </a:r>
            <a:r>
              <a:rPr lang="en-US" sz="2800" b="1" i="0" dirty="0">
                <a:solidFill>
                  <a:srgbClr val="000000"/>
                </a:solidFill>
                <a:effectLst/>
                <a:latin typeface="Palatino Linotype" panose="02040502050505030304" pitchFamily="18" charset="0"/>
              </a:rPr>
              <a:t>remember </a:t>
            </a:r>
            <a:r>
              <a:rPr lang="en-US" sz="2800" b="0" i="0" dirty="0">
                <a:solidFill>
                  <a:srgbClr val="000000"/>
                </a:solidFill>
                <a:effectLst/>
                <a:latin typeface="Palatino Linotype" panose="02040502050505030304" pitchFamily="18" charset="0"/>
              </a:rPr>
              <a:t>that you were a slave in the land of Egypt, and the </a:t>
            </a:r>
            <a:r>
              <a:rPr lang="en-US" sz="2800" b="0" i="0" cap="small" dirty="0">
                <a:solidFill>
                  <a:srgbClr val="000000"/>
                </a:solidFill>
                <a:effectLst/>
                <a:latin typeface="Palatino Linotype" panose="02040502050505030304" pitchFamily="18" charset="0"/>
              </a:rPr>
              <a:t>Lord</a:t>
            </a:r>
            <a:r>
              <a:rPr lang="en-US" sz="2800" b="0" i="0" dirty="0">
                <a:solidFill>
                  <a:srgbClr val="000000"/>
                </a:solidFill>
                <a:effectLst/>
                <a:latin typeface="Palatino Linotype" panose="02040502050505030304" pitchFamily="18" charset="0"/>
              </a:rPr>
              <a:t> your God brought you out from there with a mighty hand and an outstretched arm.</a:t>
            </a:r>
          </a:p>
        </p:txBody>
      </p:sp>
      <p:sp>
        <p:nvSpPr>
          <p:cNvPr id="8" name="TextBox 7">
            <a:extLst>
              <a:ext uri="{FF2B5EF4-FFF2-40B4-BE49-F238E27FC236}">
                <a16:creationId xmlns:a16="http://schemas.microsoft.com/office/drawing/2014/main" id="{8A964372-D4A7-4405-8830-E14845BCB87D}"/>
              </a:ext>
            </a:extLst>
          </p:cNvPr>
          <p:cNvSpPr txBox="1"/>
          <p:nvPr/>
        </p:nvSpPr>
        <p:spPr>
          <a:xfrm>
            <a:off x="1688124" y="2066164"/>
            <a:ext cx="9020907" cy="584775"/>
          </a:xfrm>
          <a:prstGeom prst="rect">
            <a:avLst/>
          </a:prstGeom>
          <a:noFill/>
        </p:spPr>
        <p:txBody>
          <a:bodyPr wrap="square">
            <a:spAutoFit/>
          </a:bodyPr>
          <a:lstStyle/>
          <a:p>
            <a:pPr algn="ctr"/>
            <a:r>
              <a:rPr lang="en-US" sz="3200" b="1" dirty="0"/>
              <a:t>Don’t get hung up, taking “Forget” Literally</a:t>
            </a:r>
          </a:p>
        </p:txBody>
      </p:sp>
    </p:spTree>
    <p:extLst>
      <p:ext uri="{BB962C8B-B14F-4D97-AF65-F5344CB8AC3E}">
        <p14:creationId xmlns:p14="http://schemas.microsoft.com/office/powerpoint/2010/main" val="1712782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2801</TotalTime>
  <Words>1365</Words>
  <Application>Microsoft Office PowerPoint</Application>
  <PresentationFormat>Widescreen</PresentationFormat>
  <Paragraphs>142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David</vt:lpstr>
      <vt:lpstr>Palatino Linotype</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Exton Class</cp:lastModifiedBy>
  <cp:revision>3</cp:revision>
  <dcterms:created xsi:type="dcterms:W3CDTF">2022-01-21T18:11:54Z</dcterms:created>
  <dcterms:modified xsi:type="dcterms:W3CDTF">2022-01-23T17:09:53Z</dcterms:modified>
</cp:coreProperties>
</file>