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1199" r:id="rId2"/>
    <p:sldId id="939" r:id="rId3"/>
    <p:sldId id="418" r:id="rId4"/>
    <p:sldId id="414" r:id="rId5"/>
    <p:sldId id="410" r:id="rId6"/>
    <p:sldId id="940" r:id="rId7"/>
    <p:sldId id="1010" r:id="rId8"/>
    <p:sldId id="1009" r:id="rId9"/>
    <p:sldId id="1012" r:id="rId10"/>
    <p:sldId id="1014" r:id="rId11"/>
    <p:sldId id="1016" r:id="rId12"/>
    <p:sldId id="1031" r:id="rId13"/>
    <p:sldId id="1200" r:id="rId14"/>
    <p:sldId id="1018" r:id="rId15"/>
    <p:sldId id="1019" r:id="rId16"/>
    <p:sldId id="1020" r:id="rId17"/>
    <p:sldId id="1034" r:id="rId18"/>
    <p:sldId id="1035" r:id="rId19"/>
    <p:sldId id="1021" r:id="rId20"/>
    <p:sldId id="1022" r:id="rId21"/>
    <p:sldId id="1023" r:id="rId22"/>
    <p:sldId id="1011" r:id="rId23"/>
    <p:sldId id="1024" r:id="rId24"/>
    <p:sldId id="1025" r:id="rId25"/>
    <p:sldId id="1026" r:id="rId26"/>
    <p:sldId id="1027" r:id="rId27"/>
    <p:sldId id="1028" r:id="rId28"/>
    <p:sldId id="1029" r:id="rId29"/>
    <p:sldId id="103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AA13B-1E6D-4FE3-89F0-17EB77B5E7DF}" type="datetimeFigureOut">
              <a:rPr lang="en-US" smtClean="0"/>
              <a:t>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BB4065-5ACE-498B-81AF-895AAD63A90D}" type="slidenum">
              <a:rPr lang="en-US" smtClean="0"/>
              <a:t>‹#›</a:t>
            </a:fld>
            <a:endParaRPr lang="en-US"/>
          </a:p>
        </p:txBody>
      </p:sp>
    </p:spTree>
    <p:extLst>
      <p:ext uri="{BB962C8B-B14F-4D97-AF65-F5344CB8AC3E}">
        <p14:creationId xmlns:p14="http://schemas.microsoft.com/office/powerpoint/2010/main" val="1479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7D0C9A79-61DB-4AEC-9FA8-CA36179616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3E1C05E6-61D7-47BC-AC4E-9D79F5BAF4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1-2-22 – Exton, PA</a:t>
            </a:r>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5124" name="Slide Number Placeholder 3">
            <a:extLst>
              <a:ext uri="{FF2B5EF4-FFF2-40B4-BE49-F238E27FC236}">
                <a16:creationId xmlns:a16="http://schemas.microsoft.com/office/drawing/2014/main" id="{F725ED51-BF67-49D5-9AEA-66FF1AED71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1E1B77DE-E495-455B-BB2C-E91CE9C3B46E}"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BACDE92-EB07-4A80-852C-780464CC8A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46F852B8-0D7C-4B30-8E11-DA249BF89ECF}"/>
              </a:ext>
            </a:extLst>
          </p:cNvPr>
          <p:cNvSpPr>
            <a:spLocks noGrp="1" noChangeArrowheads="1"/>
          </p:cNvSpPr>
          <p:nvPr>
            <p:ph type="body" idx="1"/>
          </p:nvPr>
        </p:nvSpPr>
        <p:spPr bwMode="auto"/>
        <p:txBody>
          <a:bodyPr wrap="square" numCol="1" anchor="t" anchorCtr="0" compatLnSpc="1">
            <a:prstTxWarp prst="textNoShape">
              <a:avLst/>
            </a:prstTxWarp>
          </a:bodyPr>
          <a:lstStyle/>
          <a:p>
            <a:pPr>
              <a:defRPr/>
            </a:pPr>
            <a:r>
              <a:rPr lang="en-US" altLang="en-US" dirty="0"/>
              <a:t>- Long quote on APHIEMI</a:t>
            </a:r>
          </a:p>
          <a:p>
            <a:pPr marL="171450" indent="-171450">
              <a:buFontTx/>
              <a:buChar char="-"/>
              <a:defRPr/>
            </a:pPr>
            <a:r>
              <a:rPr lang="en-US" altLang="en-US" dirty="0"/>
              <a:t>Most often translated “forgive” – Appears that no single word is its equivalent and “forgive” doesn’t quite carry the weight as APHESIS in the original language.</a:t>
            </a:r>
          </a:p>
          <a:p>
            <a:pPr marL="171450" indent="-171450">
              <a:buFontTx/>
              <a:buChar char="-"/>
              <a:defRPr/>
            </a:pPr>
            <a:r>
              <a:rPr lang="en-US" altLang="en-US" dirty="0"/>
              <a:t>Look at two examples in the LXX or Greek O.T.</a:t>
            </a:r>
          </a:p>
        </p:txBody>
      </p:sp>
      <p:sp>
        <p:nvSpPr>
          <p:cNvPr id="23556" name="Slide Number Placeholder 3">
            <a:extLst>
              <a:ext uri="{FF2B5EF4-FFF2-40B4-BE49-F238E27FC236}">
                <a16:creationId xmlns:a16="http://schemas.microsoft.com/office/drawing/2014/main" id="{77201FF5-9C4E-48FC-9DD8-E082B4C447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E2F66DCC-2EFE-4706-9A2E-DBC76E2281F3}"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FB3D86D-AF90-4B30-9E25-460E60BB1C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C0E5A9A9-1803-424D-A32D-3418E7B3832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5604" name="Slide Number Placeholder 3">
            <a:extLst>
              <a:ext uri="{FF2B5EF4-FFF2-40B4-BE49-F238E27FC236}">
                <a16:creationId xmlns:a16="http://schemas.microsoft.com/office/drawing/2014/main" id="{E1E474A3-0156-4571-A91F-93BCD9D0D6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22AFB31-F6F6-4AF2-AC3C-E74D01F95712}"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5B6342F-5534-485D-9419-8EED518230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D021174-1C32-4D87-A69B-0E74288228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a:extLst>
              <a:ext uri="{FF2B5EF4-FFF2-40B4-BE49-F238E27FC236}">
                <a16:creationId xmlns:a16="http://schemas.microsoft.com/office/drawing/2014/main" id="{4170689F-680F-459A-9615-6470249096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81F3D8A-1769-4C45-80FC-B6997BB85808}"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2ED027A-4400-4B38-9EB9-C987601019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E818CC30-F414-4CBD-9AEA-FCEE3A3C3F3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9700" name="Slide Number Placeholder 3">
            <a:extLst>
              <a:ext uri="{FF2B5EF4-FFF2-40B4-BE49-F238E27FC236}">
                <a16:creationId xmlns:a16="http://schemas.microsoft.com/office/drawing/2014/main" id="{AA2557AB-2BC0-43E3-82A0-AB38020739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527EAFB-9A0E-437E-8329-645AF9A48117}"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76B6B5E0-4872-4DC1-9282-D1D09A1457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C21D278-0BBE-42EA-B794-50683A510A5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Thus, the idea of complete, total and absolute release or “putting away” – As the husband is told not to do that to his unbelieving wife in Rom. 7:11-13</a:t>
            </a:r>
          </a:p>
        </p:txBody>
      </p:sp>
      <p:sp>
        <p:nvSpPr>
          <p:cNvPr id="31748" name="Slide Number Placeholder 3">
            <a:extLst>
              <a:ext uri="{FF2B5EF4-FFF2-40B4-BE49-F238E27FC236}">
                <a16:creationId xmlns:a16="http://schemas.microsoft.com/office/drawing/2014/main" id="{F1ACA925-C641-400A-A608-8E2BE76C8A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CF75027-2C27-46D1-8CBF-1D6B7BF59753}"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2F4EF228-0771-4B04-A95F-E2135BC107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0807A056-AA20-4FF9-9BE2-9FB7A17C613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 “Putting away” or “sending away”</a:t>
            </a:r>
          </a:p>
        </p:txBody>
      </p:sp>
      <p:sp>
        <p:nvSpPr>
          <p:cNvPr id="33796" name="Slide Number Placeholder 3">
            <a:extLst>
              <a:ext uri="{FF2B5EF4-FFF2-40B4-BE49-F238E27FC236}">
                <a16:creationId xmlns:a16="http://schemas.microsoft.com/office/drawing/2014/main" id="{E65FED13-1347-437B-908E-20EA66A81E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D53DE7F-8DA4-4C9F-BAA2-1F9EC9D55C82}"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78F5F97-296E-4622-BF09-22CAD42AA7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A2BAF5D5-BD6E-4273-ABC5-4AF081FA037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4" name="Slide Number Placeholder 3">
            <a:extLst>
              <a:ext uri="{FF2B5EF4-FFF2-40B4-BE49-F238E27FC236}">
                <a16:creationId xmlns:a16="http://schemas.microsoft.com/office/drawing/2014/main" id="{A5E99398-3226-4D89-8072-67B862FE9D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74A58BA9-E465-40B8-8AE9-2354911695DF}"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E3A2D54B-766F-4985-922C-283E669379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89C32302-8AFD-4115-9FEF-0CC91717FF7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7892" name="Slide Number Placeholder 3">
            <a:extLst>
              <a:ext uri="{FF2B5EF4-FFF2-40B4-BE49-F238E27FC236}">
                <a16:creationId xmlns:a16="http://schemas.microsoft.com/office/drawing/2014/main" id="{459D90A5-2120-4539-AFAE-8BF0F8D50E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165FC55-A531-41E3-8BC5-C82462C2C969}"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4DFF810-BF9A-419D-B354-E20263D5C5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266D4261-D24A-4BC6-ABF2-5D0C2015E2E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9940" name="Slide Number Placeholder 3">
            <a:extLst>
              <a:ext uri="{FF2B5EF4-FFF2-40B4-BE49-F238E27FC236}">
                <a16:creationId xmlns:a16="http://schemas.microsoft.com/office/drawing/2014/main" id="{C0087DB1-C6ED-45B1-8E6A-B24EB488FD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55CC835-56BE-43BD-B942-93C2F8A98D39}"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7C82FA3C-B232-4D6D-A955-CDC69FDA30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38F305D9-6CCE-4D60-A01D-5E0CEA2C153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988" name="Slide Number Placeholder 3">
            <a:extLst>
              <a:ext uri="{FF2B5EF4-FFF2-40B4-BE49-F238E27FC236}">
                <a16:creationId xmlns:a16="http://schemas.microsoft.com/office/drawing/2014/main" id="{0895465B-F273-4312-AE43-12E2C9960B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5D86A40-41AC-45F0-B1BF-C732D7D95AAA}"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86B009F8-FA04-4BF4-9091-7DC40540B7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341E215B-540B-4D02-8B03-50B7030DEC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Also are a number of descriptive terms, that we have discussed, used to explain the work of the messiah.</a:t>
            </a:r>
          </a:p>
          <a:p>
            <a:endParaRPr lang="en-US" altLang="en-US"/>
          </a:p>
        </p:txBody>
      </p:sp>
      <p:sp>
        <p:nvSpPr>
          <p:cNvPr id="7172" name="Slide Number Placeholder 3">
            <a:extLst>
              <a:ext uri="{FF2B5EF4-FFF2-40B4-BE49-F238E27FC236}">
                <a16:creationId xmlns:a16="http://schemas.microsoft.com/office/drawing/2014/main" id="{23B79314-E246-4E5D-BE0A-16A2181B69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8E30B9F-F5A0-44F8-947E-A25D26AC4838}"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789DF519-3CF2-43D1-9194-556E9C1E2B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E75D629-E8A3-4318-BA69-6F75CB9F542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He “released” his spirit.  </a:t>
            </a:r>
          </a:p>
          <a:p>
            <a:pPr marL="171450" indent="-171450">
              <a:buFontTx/>
              <a:buChar char="-"/>
            </a:pPr>
            <a:r>
              <a:rPr lang="en-US" altLang="en-US"/>
              <a:t>Just as God does our sins, just as was done with the scapegoat.</a:t>
            </a:r>
          </a:p>
          <a:p>
            <a:pPr marL="171450" indent="-171450">
              <a:buFontTx/>
              <a:buChar char="-"/>
            </a:pPr>
            <a:r>
              <a:rPr lang="en-US" altLang="en-US"/>
              <a:t>It is so far gone that God no longer remembers them.</a:t>
            </a:r>
          </a:p>
        </p:txBody>
      </p:sp>
      <p:sp>
        <p:nvSpPr>
          <p:cNvPr id="44036" name="Slide Number Placeholder 3">
            <a:extLst>
              <a:ext uri="{FF2B5EF4-FFF2-40B4-BE49-F238E27FC236}">
                <a16:creationId xmlns:a16="http://schemas.microsoft.com/office/drawing/2014/main" id="{F4656D90-AF89-4CF5-BF35-5D57B6B69E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78DFE14-34C3-46CB-9C5E-D428ECE571D1}"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75FDE944-F376-40F1-8C6B-76FC20A692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0B0442CA-65AA-4599-B1D5-AE6C40EAC9F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So how do we attain this forgiveness?</a:t>
            </a:r>
          </a:p>
        </p:txBody>
      </p:sp>
      <p:sp>
        <p:nvSpPr>
          <p:cNvPr id="46084" name="Slide Number Placeholder 3">
            <a:extLst>
              <a:ext uri="{FF2B5EF4-FFF2-40B4-BE49-F238E27FC236}">
                <a16:creationId xmlns:a16="http://schemas.microsoft.com/office/drawing/2014/main" id="{76245F7C-E187-4881-A52D-5F5063DB37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0FC1C456-EB53-4961-9097-77B6F27762BE}"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5A9020F7-3CCB-4133-A208-A0EC88926D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E6AAF8B5-7382-4EC6-93A2-804D8E8F01E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By the requisite of blood.</a:t>
            </a:r>
          </a:p>
          <a:p>
            <a:pPr marL="171450" indent="-171450">
              <a:buFontTx/>
              <a:buChar char="-"/>
            </a:pPr>
            <a:r>
              <a:rPr lang="en-US" altLang="en-US"/>
              <a:t>AMP says, “cancellation of merited punishment”</a:t>
            </a:r>
          </a:p>
          <a:p>
            <a:pPr marL="171450" indent="-171450">
              <a:buFontTx/>
              <a:buChar char="-"/>
            </a:pPr>
            <a:r>
              <a:rPr lang="en-US" altLang="en-US"/>
              <a:t>That was the whole purpose of the Christ – the “cancellation of merited punishment” due us.</a:t>
            </a:r>
          </a:p>
          <a:p>
            <a:pPr marL="171450" indent="-171450">
              <a:buFontTx/>
              <a:buChar char="-"/>
            </a:pPr>
            <a:r>
              <a:rPr lang="en-US" altLang="en-US"/>
              <a:t>Zacharias prophesied of this.</a:t>
            </a:r>
          </a:p>
        </p:txBody>
      </p:sp>
      <p:sp>
        <p:nvSpPr>
          <p:cNvPr id="48132" name="Slide Number Placeholder 3">
            <a:extLst>
              <a:ext uri="{FF2B5EF4-FFF2-40B4-BE49-F238E27FC236}">
                <a16:creationId xmlns:a16="http://schemas.microsoft.com/office/drawing/2014/main" id="{E452A221-72C3-40C8-9F3B-4BE341C4FC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E7BB3043-D057-415D-92FA-D090970D742C}"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61261B6A-499B-4E56-8DE7-D2866977B7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7039AE9F-E78B-44CC-87CE-C76E8F2A720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Zacharias prophesied of this.</a:t>
            </a:r>
          </a:p>
          <a:p>
            <a:pPr marL="171450" indent="-171450">
              <a:buFontTx/>
              <a:buChar char="-"/>
            </a:pPr>
            <a:r>
              <a:rPr lang="en-US" altLang="en-US"/>
              <a:t>Jesus spoke this of Himself</a:t>
            </a:r>
          </a:p>
        </p:txBody>
      </p:sp>
      <p:sp>
        <p:nvSpPr>
          <p:cNvPr id="50180" name="Slide Number Placeholder 3">
            <a:extLst>
              <a:ext uri="{FF2B5EF4-FFF2-40B4-BE49-F238E27FC236}">
                <a16:creationId xmlns:a16="http://schemas.microsoft.com/office/drawing/2014/main" id="{AEED584B-5876-4F07-B823-0647CAA892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EE624C4F-3D59-4B3C-AA03-2593A852886F}"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6BF6DED8-95BD-4300-A16B-DA0AC7D994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18826192-C81A-45CB-A3BE-E3565025B8F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Jesus spoke this of Himself</a:t>
            </a:r>
          </a:p>
        </p:txBody>
      </p:sp>
      <p:sp>
        <p:nvSpPr>
          <p:cNvPr id="52228" name="Slide Number Placeholder 3">
            <a:extLst>
              <a:ext uri="{FF2B5EF4-FFF2-40B4-BE49-F238E27FC236}">
                <a16:creationId xmlns:a16="http://schemas.microsoft.com/office/drawing/2014/main" id="{77F8536C-A163-418B-B407-9241A655EF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3AEC8F4E-2E0B-42B7-87B2-FC16B4CD22F2}"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2B8D1898-B85C-41EC-A8F2-02E929F982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A02F3B3B-5CFD-460B-8616-7DF5256F8B1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Peter spoke of this in Acts 5:30-31</a:t>
            </a:r>
          </a:p>
        </p:txBody>
      </p:sp>
      <p:sp>
        <p:nvSpPr>
          <p:cNvPr id="54276" name="Slide Number Placeholder 3">
            <a:extLst>
              <a:ext uri="{FF2B5EF4-FFF2-40B4-BE49-F238E27FC236}">
                <a16:creationId xmlns:a16="http://schemas.microsoft.com/office/drawing/2014/main" id="{3EAAD276-39DE-44DD-BAFA-35666C562F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4220FCD-9E0D-4790-ACEB-4A35C428A148}"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3EA67E8D-1C0E-4BBB-804A-6DE90CBD79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7BADF8EA-92D1-41D7-A8B9-73CC8A5C34B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Peter spoke of this in Acts 5:30-31</a:t>
            </a:r>
          </a:p>
        </p:txBody>
      </p:sp>
      <p:sp>
        <p:nvSpPr>
          <p:cNvPr id="56324" name="Slide Number Placeholder 3">
            <a:extLst>
              <a:ext uri="{FF2B5EF4-FFF2-40B4-BE49-F238E27FC236}">
                <a16:creationId xmlns:a16="http://schemas.microsoft.com/office/drawing/2014/main" id="{04C8E215-D1D0-4ED6-B4AF-852EB8F2B7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1940591-911A-4349-8701-4681649594FA}"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FA78D92F-6AD1-4AB9-B266-70D6CDE36A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28F20FB9-6EC0-49AE-9977-0CB24F4AE79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Paul spoke of this in Acts 13:38,39</a:t>
            </a:r>
          </a:p>
          <a:p>
            <a:pPr marL="171450" indent="-171450">
              <a:buFontTx/>
              <a:buChar char="-"/>
            </a:pPr>
            <a:r>
              <a:rPr lang="en-US" altLang="en-US"/>
              <a:t>- We access this blood through faith in Christ, a living faith that leads to repentance and baptism.</a:t>
            </a:r>
          </a:p>
        </p:txBody>
      </p:sp>
      <p:sp>
        <p:nvSpPr>
          <p:cNvPr id="58372" name="Slide Number Placeholder 3">
            <a:extLst>
              <a:ext uri="{FF2B5EF4-FFF2-40B4-BE49-F238E27FC236}">
                <a16:creationId xmlns:a16="http://schemas.microsoft.com/office/drawing/2014/main" id="{7FDC9C61-11E2-4B26-A17C-9E5D6F9AE5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C8C627C6-758D-46C1-87AC-C676CBF0A5AB}"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54BBC886-FCFB-4D4C-93EE-BB25EFAD05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574EF5E0-A185-4FFA-8F66-5EC027619CC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We access this blood through faith in Christ, a living faith that leads to repentance and baptism.</a:t>
            </a:r>
          </a:p>
        </p:txBody>
      </p:sp>
      <p:sp>
        <p:nvSpPr>
          <p:cNvPr id="60420" name="Slide Number Placeholder 3">
            <a:extLst>
              <a:ext uri="{FF2B5EF4-FFF2-40B4-BE49-F238E27FC236}">
                <a16:creationId xmlns:a16="http://schemas.microsoft.com/office/drawing/2014/main" id="{1178A8AC-F055-4593-B577-7CAEDFCA11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39BE4958-311A-438E-A7AA-5E2DB8711DF9}"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23F26629-A166-43BD-B918-AB5A28E422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0BFEEA04-3543-4127-AFA7-DAEDE374269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As we partake of the Lord’s supper let’s reflect on the </a:t>
            </a:r>
            <a:r>
              <a:rPr lang="en-US" altLang="en-US" b="1" i="1" u="sng"/>
              <a:t>sending away, putting away, release, pardon, forgiveness, remission</a:t>
            </a:r>
            <a:r>
              <a:rPr lang="en-US" altLang="en-US"/>
              <a:t> of our sins By the precious blood as of a lamb.</a:t>
            </a:r>
          </a:p>
          <a:p>
            <a:pPr marL="171450" indent="-171450">
              <a:buFontTx/>
              <a:buChar char="-"/>
            </a:pPr>
            <a:endParaRPr lang="en-US" altLang="en-US"/>
          </a:p>
          <a:p>
            <a:pPr marL="171450" indent="-171450">
              <a:buFontTx/>
              <a:buChar char="-"/>
            </a:pPr>
            <a:endParaRPr lang="en-US" altLang="en-US"/>
          </a:p>
        </p:txBody>
      </p:sp>
      <p:sp>
        <p:nvSpPr>
          <p:cNvPr id="62468" name="Slide Number Placeholder 3">
            <a:extLst>
              <a:ext uri="{FF2B5EF4-FFF2-40B4-BE49-F238E27FC236}">
                <a16:creationId xmlns:a16="http://schemas.microsoft.com/office/drawing/2014/main" id="{33E03F27-A771-4BF3-9339-31904D3094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7E04FBE8-C040-4042-A7ED-ED0CA9E4177C}"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1CD9F056-6C28-4573-A463-9818A069A9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61A930CA-A383-438E-8CBA-2A7A934EE5F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220" name="Slide Number Placeholder 3">
            <a:extLst>
              <a:ext uri="{FF2B5EF4-FFF2-40B4-BE49-F238E27FC236}">
                <a16:creationId xmlns:a16="http://schemas.microsoft.com/office/drawing/2014/main" id="{4EDE0600-09F7-41CB-928D-2CC4CDD989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084718D5-598D-413C-BDA3-B2C152B8B725}"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2C6A966D-25AD-4526-BE19-E3BC8FB759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719C5EB0-C360-4EEB-8CBA-D2A5BAE2EF7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 Also see a picture of sonship and adoption in book Ben-Hur where Judah Ben-Hur saves the senator and warship commander Quintus Arrius from death at sea and was adopted into the senator’s family as a son, made an heir and became a citizen of Rome.</a:t>
            </a:r>
          </a:p>
          <a:p>
            <a:endParaRPr lang="en-US" altLang="en-US"/>
          </a:p>
        </p:txBody>
      </p:sp>
      <p:sp>
        <p:nvSpPr>
          <p:cNvPr id="11268" name="Slide Number Placeholder 3">
            <a:extLst>
              <a:ext uri="{FF2B5EF4-FFF2-40B4-BE49-F238E27FC236}">
                <a16:creationId xmlns:a16="http://schemas.microsoft.com/office/drawing/2014/main" id="{E27ED79D-58F1-4C89-B2A8-AC9F5F1024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00033F6D-8CD2-4A8D-ADB3-4A9C183C0F97}"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224BBE3-9FA1-49A0-95B1-83D6ECFE0E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14662CE-E58C-4EAA-824E-9717F37EB66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316" name="Slide Number Placeholder 3">
            <a:extLst>
              <a:ext uri="{FF2B5EF4-FFF2-40B4-BE49-F238E27FC236}">
                <a16:creationId xmlns:a16="http://schemas.microsoft.com/office/drawing/2014/main" id="{F7D6A3BD-1917-4E8E-AF9B-69940B4109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FCEE3F6-2251-4BC9-BC00-4FBE20E009D1}"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8559D41F-4B11-4279-B569-1C555168B6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93983A4-5D19-4757-B85E-049DC93587C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364" name="Slide Number Placeholder 3">
            <a:extLst>
              <a:ext uri="{FF2B5EF4-FFF2-40B4-BE49-F238E27FC236}">
                <a16:creationId xmlns:a16="http://schemas.microsoft.com/office/drawing/2014/main" id="{461A23DF-002E-481F-9CEC-D496FF1B57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84256F23-17CA-4BC7-8223-294B3B45B04A}"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9A0A1F29-AA44-41C9-974D-13C61E5080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60A6531-C3DF-4D17-8409-3EAE2A31839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a:extLst>
              <a:ext uri="{FF2B5EF4-FFF2-40B4-BE49-F238E27FC236}">
                <a16:creationId xmlns:a16="http://schemas.microsoft.com/office/drawing/2014/main" id="{C874AB3B-4740-4830-84E3-222AC28FF6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BE1F5258-8408-474E-BFD6-7246F657DCDD}"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34985CB1-87E7-4410-8B6C-0860A6EC0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D749E2D7-98EF-4387-B342-9134AC056C2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9460" name="Slide Number Placeholder 3">
            <a:extLst>
              <a:ext uri="{FF2B5EF4-FFF2-40B4-BE49-F238E27FC236}">
                <a16:creationId xmlns:a16="http://schemas.microsoft.com/office/drawing/2014/main" id="{688AFF08-ECD2-4455-A3BC-C6FF4038C5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3B2A5500-E108-4048-8220-830B2BC3860A}"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4B628B81-863E-4052-90D3-0A4208B03D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02C576E-EA55-4B5A-A337-E6D65D43DF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Other 16 times deals specifically with sin – release, deliverance, liberty, freedom from sin as one released from prison or released under the obligation of a monumental debt.</a:t>
            </a:r>
          </a:p>
          <a:p>
            <a:endParaRPr lang="en-US" altLang="en-US"/>
          </a:p>
        </p:txBody>
      </p:sp>
      <p:sp>
        <p:nvSpPr>
          <p:cNvPr id="21508" name="Slide Number Placeholder 3">
            <a:extLst>
              <a:ext uri="{FF2B5EF4-FFF2-40B4-BE49-F238E27FC236}">
                <a16:creationId xmlns:a16="http://schemas.microsoft.com/office/drawing/2014/main" id="{5FE0138A-69D4-436D-8752-97CF8D4011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E68726C8-A329-4782-A7BF-8A9681C024F6}"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DBFCFA0-67FB-4D75-9832-7A1D2E210883}"/>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327DDA3E-2A22-4F03-9DEC-BA31E10E7981}"/>
              </a:ext>
            </a:extLst>
          </p:cNvPr>
          <p:cNvSpPr>
            <a:spLocks noGrp="1"/>
          </p:cNvSpPr>
          <p:nvPr>
            <p:ph type="ftr" sz="quarter" idx="11"/>
          </p:nvPr>
        </p:nvSpPr>
        <p:spPr/>
        <p:txBody>
          <a:bodyPr/>
          <a:lstStyle>
            <a:lvl1pPr>
              <a:defRPr/>
            </a:lvl1pPr>
          </a:lstStyle>
          <a:p>
            <a:pPr>
              <a:defRPr/>
            </a:pPr>
            <a:r>
              <a:rPr lang="en-US" altLang="en-US"/>
              <a:t>Exton, PA 2-7-16</a:t>
            </a:r>
          </a:p>
        </p:txBody>
      </p:sp>
      <p:sp>
        <p:nvSpPr>
          <p:cNvPr id="6" name="Slide Number Placeholder 5">
            <a:extLst>
              <a:ext uri="{FF2B5EF4-FFF2-40B4-BE49-F238E27FC236}">
                <a16:creationId xmlns:a16="http://schemas.microsoft.com/office/drawing/2014/main" id="{147E30BA-2672-4873-B6FB-29EE5A9C9BA1}"/>
              </a:ext>
            </a:extLst>
          </p:cNvPr>
          <p:cNvSpPr>
            <a:spLocks noGrp="1"/>
          </p:cNvSpPr>
          <p:nvPr>
            <p:ph type="sldNum" sz="quarter" idx="12"/>
          </p:nvPr>
        </p:nvSpPr>
        <p:spPr/>
        <p:txBody>
          <a:bodyPr/>
          <a:lstStyle>
            <a:lvl1pPr>
              <a:defRPr/>
            </a:lvl1pPr>
          </a:lstStyle>
          <a:p>
            <a:pPr>
              <a:defRPr/>
            </a:pPr>
            <a:fld id="{C664B763-BBE2-4027-9080-B7C42F84596E}" type="slidenum">
              <a:rPr lang="en-US" altLang="en-US"/>
              <a:pPr>
                <a:defRPr/>
              </a:pPr>
              <a:t>‹#›</a:t>
            </a:fld>
            <a:endParaRPr lang="en-US" altLang="en-US"/>
          </a:p>
        </p:txBody>
      </p:sp>
    </p:spTree>
    <p:extLst>
      <p:ext uri="{BB962C8B-B14F-4D97-AF65-F5344CB8AC3E}">
        <p14:creationId xmlns:p14="http://schemas.microsoft.com/office/powerpoint/2010/main" val="144080877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31F3FA8-239D-49CB-A9C8-7F9BED5523E7}"/>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5AFC0712-7C06-4AC8-B9A2-532CF06B578C}"/>
              </a:ext>
            </a:extLst>
          </p:cNvPr>
          <p:cNvSpPr>
            <a:spLocks noGrp="1"/>
          </p:cNvSpPr>
          <p:nvPr>
            <p:ph type="ftr" sz="quarter" idx="11"/>
          </p:nvPr>
        </p:nvSpPr>
        <p:spPr/>
        <p:txBody>
          <a:bodyPr/>
          <a:lstStyle>
            <a:lvl1pPr>
              <a:defRPr/>
            </a:lvl1pPr>
          </a:lstStyle>
          <a:p>
            <a:pPr>
              <a:defRPr/>
            </a:pPr>
            <a:r>
              <a:rPr lang="en-US" altLang="en-US"/>
              <a:t>Exton, PA 2-7-16</a:t>
            </a:r>
          </a:p>
        </p:txBody>
      </p:sp>
      <p:sp>
        <p:nvSpPr>
          <p:cNvPr id="6" name="Slide Number Placeholder 5">
            <a:extLst>
              <a:ext uri="{FF2B5EF4-FFF2-40B4-BE49-F238E27FC236}">
                <a16:creationId xmlns:a16="http://schemas.microsoft.com/office/drawing/2014/main" id="{827677FA-F05C-496C-8947-78D4C0647E5D}"/>
              </a:ext>
            </a:extLst>
          </p:cNvPr>
          <p:cNvSpPr>
            <a:spLocks noGrp="1"/>
          </p:cNvSpPr>
          <p:nvPr>
            <p:ph type="sldNum" sz="quarter" idx="12"/>
          </p:nvPr>
        </p:nvSpPr>
        <p:spPr/>
        <p:txBody>
          <a:bodyPr/>
          <a:lstStyle>
            <a:lvl1pPr>
              <a:defRPr/>
            </a:lvl1pPr>
          </a:lstStyle>
          <a:p>
            <a:pPr>
              <a:defRPr/>
            </a:pPr>
            <a:fld id="{D6C0E870-970D-4F74-B174-936991AC31E9}" type="slidenum">
              <a:rPr lang="en-US" altLang="en-US"/>
              <a:pPr>
                <a:defRPr/>
              </a:pPr>
              <a:t>‹#›</a:t>
            </a:fld>
            <a:endParaRPr lang="en-US" altLang="en-US"/>
          </a:p>
        </p:txBody>
      </p:sp>
    </p:spTree>
    <p:extLst>
      <p:ext uri="{BB962C8B-B14F-4D97-AF65-F5344CB8AC3E}">
        <p14:creationId xmlns:p14="http://schemas.microsoft.com/office/powerpoint/2010/main" val="12104262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365D310-2FC0-44A3-8F78-0A8F7237E33C}"/>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56D5F70A-483A-45F3-880F-43E21C1942C6}"/>
              </a:ext>
            </a:extLst>
          </p:cNvPr>
          <p:cNvSpPr>
            <a:spLocks noGrp="1"/>
          </p:cNvSpPr>
          <p:nvPr>
            <p:ph type="ftr" sz="quarter" idx="11"/>
          </p:nvPr>
        </p:nvSpPr>
        <p:spPr/>
        <p:txBody>
          <a:bodyPr/>
          <a:lstStyle>
            <a:lvl1pPr>
              <a:defRPr/>
            </a:lvl1pPr>
          </a:lstStyle>
          <a:p>
            <a:pPr>
              <a:defRPr/>
            </a:pPr>
            <a:r>
              <a:rPr lang="en-US" altLang="en-US"/>
              <a:t>Exton, PA 2-7-16</a:t>
            </a:r>
          </a:p>
        </p:txBody>
      </p:sp>
      <p:sp>
        <p:nvSpPr>
          <p:cNvPr id="6" name="Slide Number Placeholder 5">
            <a:extLst>
              <a:ext uri="{FF2B5EF4-FFF2-40B4-BE49-F238E27FC236}">
                <a16:creationId xmlns:a16="http://schemas.microsoft.com/office/drawing/2014/main" id="{C712969F-04D3-4163-9327-72C3358BE132}"/>
              </a:ext>
            </a:extLst>
          </p:cNvPr>
          <p:cNvSpPr>
            <a:spLocks noGrp="1"/>
          </p:cNvSpPr>
          <p:nvPr>
            <p:ph type="sldNum" sz="quarter" idx="12"/>
          </p:nvPr>
        </p:nvSpPr>
        <p:spPr/>
        <p:txBody>
          <a:bodyPr/>
          <a:lstStyle>
            <a:lvl1pPr>
              <a:defRPr/>
            </a:lvl1pPr>
          </a:lstStyle>
          <a:p>
            <a:pPr>
              <a:defRPr/>
            </a:pPr>
            <a:fld id="{ACA99403-4705-4359-A80F-42127201A13E}" type="slidenum">
              <a:rPr lang="en-US" altLang="en-US"/>
              <a:pPr>
                <a:defRPr/>
              </a:pPr>
              <a:t>‹#›</a:t>
            </a:fld>
            <a:endParaRPr lang="en-US" altLang="en-US"/>
          </a:p>
        </p:txBody>
      </p:sp>
    </p:spTree>
    <p:extLst>
      <p:ext uri="{BB962C8B-B14F-4D97-AF65-F5344CB8AC3E}">
        <p14:creationId xmlns:p14="http://schemas.microsoft.com/office/powerpoint/2010/main" val="92918130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5C178DE-B8FA-463B-98CC-EC6E2AEC2F7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1C107E50-D414-4583-8287-04E5DEB3186F}"/>
              </a:ext>
            </a:extLst>
          </p:cNvPr>
          <p:cNvSpPr>
            <a:spLocks noGrp="1"/>
          </p:cNvSpPr>
          <p:nvPr>
            <p:ph type="ftr" sz="quarter" idx="11"/>
          </p:nvPr>
        </p:nvSpPr>
        <p:spPr/>
        <p:txBody>
          <a:bodyPr/>
          <a:lstStyle>
            <a:lvl1pPr>
              <a:defRPr/>
            </a:lvl1pPr>
          </a:lstStyle>
          <a:p>
            <a:pPr>
              <a:defRPr/>
            </a:pPr>
            <a:r>
              <a:rPr lang="en-US" altLang="en-US"/>
              <a:t>Exton, PA 2-7-16</a:t>
            </a:r>
          </a:p>
        </p:txBody>
      </p:sp>
      <p:sp>
        <p:nvSpPr>
          <p:cNvPr id="6" name="Slide Number Placeholder 5">
            <a:extLst>
              <a:ext uri="{FF2B5EF4-FFF2-40B4-BE49-F238E27FC236}">
                <a16:creationId xmlns:a16="http://schemas.microsoft.com/office/drawing/2014/main" id="{7C2A1F85-254D-4645-9DB5-AC566AB1F1E6}"/>
              </a:ext>
            </a:extLst>
          </p:cNvPr>
          <p:cNvSpPr>
            <a:spLocks noGrp="1"/>
          </p:cNvSpPr>
          <p:nvPr>
            <p:ph type="sldNum" sz="quarter" idx="12"/>
          </p:nvPr>
        </p:nvSpPr>
        <p:spPr/>
        <p:txBody>
          <a:bodyPr/>
          <a:lstStyle>
            <a:lvl1pPr>
              <a:defRPr/>
            </a:lvl1pPr>
          </a:lstStyle>
          <a:p>
            <a:pPr>
              <a:defRPr/>
            </a:pPr>
            <a:fld id="{1594C5E2-DCC7-45BA-B7E3-5287A0A7F2EF}" type="slidenum">
              <a:rPr lang="en-US" altLang="en-US"/>
              <a:pPr>
                <a:defRPr/>
              </a:pPr>
              <a:t>‹#›</a:t>
            </a:fld>
            <a:endParaRPr lang="en-US" altLang="en-US"/>
          </a:p>
        </p:txBody>
      </p:sp>
    </p:spTree>
    <p:extLst>
      <p:ext uri="{BB962C8B-B14F-4D97-AF65-F5344CB8AC3E}">
        <p14:creationId xmlns:p14="http://schemas.microsoft.com/office/powerpoint/2010/main" val="73111456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3A64C2-C3D7-40E4-A021-4A4C2EB4A97D}"/>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C6133195-006E-44CF-B40B-4EDAADD95ADC}"/>
              </a:ext>
            </a:extLst>
          </p:cNvPr>
          <p:cNvSpPr>
            <a:spLocks noGrp="1"/>
          </p:cNvSpPr>
          <p:nvPr>
            <p:ph type="ftr" sz="quarter" idx="11"/>
          </p:nvPr>
        </p:nvSpPr>
        <p:spPr/>
        <p:txBody>
          <a:bodyPr/>
          <a:lstStyle>
            <a:lvl1pPr>
              <a:defRPr/>
            </a:lvl1pPr>
          </a:lstStyle>
          <a:p>
            <a:pPr>
              <a:defRPr/>
            </a:pPr>
            <a:r>
              <a:rPr lang="en-US" altLang="en-US"/>
              <a:t>Exton, PA 2-7-16</a:t>
            </a:r>
          </a:p>
        </p:txBody>
      </p:sp>
      <p:sp>
        <p:nvSpPr>
          <p:cNvPr id="6" name="Slide Number Placeholder 5">
            <a:extLst>
              <a:ext uri="{FF2B5EF4-FFF2-40B4-BE49-F238E27FC236}">
                <a16:creationId xmlns:a16="http://schemas.microsoft.com/office/drawing/2014/main" id="{AE2BE3B0-9426-466A-934C-043AFFB31F36}"/>
              </a:ext>
            </a:extLst>
          </p:cNvPr>
          <p:cNvSpPr>
            <a:spLocks noGrp="1"/>
          </p:cNvSpPr>
          <p:nvPr>
            <p:ph type="sldNum" sz="quarter" idx="12"/>
          </p:nvPr>
        </p:nvSpPr>
        <p:spPr/>
        <p:txBody>
          <a:bodyPr/>
          <a:lstStyle>
            <a:lvl1pPr>
              <a:defRPr/>
            </a:lvl1pPr>
          </a:lstStyle>
          <a:p>
            <a:pPr>
              <a:defRPr/>
            </a:pPr>
            <a:fld id="{B6EF6269-511A-49CD-BD74-3E0744D8D545}" type="slidenum">
              <a:rPr lang="en-US" altLang="en-US"/>
              <a:pPr>
                <a:defRPr/>
              </a:pPr>
              <a:t>‹#›</a:t>
            </a:fld>
            <a:endParaRPr lang="en-US" altLang="en-US"/>
          </a:p>
        </p:txBody>
      </p:sp>
    </p:spTree>
    <p:extLst>
      <p:ext uri="{BB962C8B-B14F-4D97-AF65-F5344CB8AC3E}">
        <p14:creationId xmlns:p14="http://schemas.microsoft.com/office/powerpoint/2010/main" val="352662068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F00ACE67-77C5-431B-9D56-8142A8574B75}"/>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CDF315FA-1367-4B24-AA67-EFAD5EF80EB9}"/>
              </a:ext>
            </a:extLst>
          </p:cNvPr>
          <p:cNvSpPr>
            <a:spLocks noGrp="1"/>
          </p:cNvSpPr>
          <p:nvPr>
            <p:ph type="ftr" sz="quarter" idx="11"/>
          </p:nvPr>
        </p:nvSpPr>
        <p:spPr/>
        <p:txBody>
          <a:bodyPr/>
          <a:lstStyle>
            <a:lvl1pPr>
              <a:defRPr/>
            </a:lvl1pPr>
          </a:lstStyle>
          <a:p>
            <a:pPr>
              <a:defRPr/>
            </a:pPr>
            <a:r>
              <a:rPr lang="en-US" altLang="en-US"/>
              <a:t>Exton, PA 2-7-16</a:t>
            </a:r>
          </a:p>
        </p:txBody>
      </p:sp>
      <p:sp>
        <p:nvSpPr>
          <p:cNvPr id="7" name="Slide Number Placeholder 5">
            <a:extLst>
              <a:ext uri="{FF2B5EF4-FFF2-40B4-BE49-F238E27FC236}">
                <a16:creationId xmlns:a16="http://schemas.microsoft.com/office/drawing/2014/main" id="{C5F7E5FF-85A8-4B7C-82C9-512683CF3F6D}"/>
              </a:ext>
            </a:extLst>
          </p:cNvPr>
          <p:cNvSpPr>
            <a:spLocks noGrp="1"/>
          </p:cNvSpPr>
          <p:nvPr>
            <p:ph type="sldNum" sz="quarter" idx="12"/>
          </p:nvPr>
        </p:nvSpPr>
        <p:spPr/>
        <p:txBody>
          <a:bodyPr/>
          <a:lstStyle>
            <a:lvl1pPr>
              <a:defRPr/>
            </a:lvl1pPr>
          </a:lstStyle>
          <a:p>
            <a:pPr>
              <a:defRPr/>
            </a:pPr>
            <a:fld id="{76D54B6E-DB44-4B64-B28A-DF13621A9B89}" type="slidenum">
              <a:rPr lang="en-US" altLang="en-US"/>
              <a:pPr>
                <a:defRPr/>
              </a:pPr>
              <a:t>‹#›</a:t>
            </a:fld>
            <a:endParaRPr lang="en-US" altLang="en-US"/>
          </a:p>
        </p:txBody>
      </p:sp>
    </p:spTree>
    <p:extLst>
      <p:ext uri="{BB962C8B-B14F-4D97-AF65-F5344CB8AC3E}">
        <p14:creationId xmlns:p14="http://schemas.microsoft.com/office/powerpoint/2010/main" val="252495834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F720F524-2418-4C93-BF34-A26E0BDBB156}"/>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2238F7BC-B652-4D51-AD01-3CE712CA82B4}"/>
              </a:ext>
            </a:extLst>
          </p:cNvPr>
          <p:cNvSpPr>
            <a:spLocks noGrp="1"/>
          </p:cNvSpPr>
          <p:nvPr>
            <p:ph type="ftr" sz="quarter" idx="11"/>
          </p:nvPr>
        </p:nvSpPr>
        <p:spPr/>
        <p:txBody>
          <a:bodyPr/>
          <a:lstStyle>
            <a:lvl1pPr>
              <a:defRPr/>
            </a:lvl1pPr>
          </a:lstStyle>
          <a:p>
            <a:pPr>
              <a:defRPr/>
            </a:pPr>
            <a:r>
              <a:rPr lang="en-US" altLang="en-US"/>
              <a:t>Exton, PA 2-7-16</a:t>
            </a:r>
          </a:p>
        </p:txBody>
      </p:sp>
      <p:sp>
        <p:nvSpPr>
          <p:cNvPr id="9" name="Slide Number Placeholder 5">
            <a:extLst>
              <a:ext uri="{FF2B5EF4-FFF2-40B4-BE49-F238E27FC236}">
                <a16:creationId xmlns:a16="http://schemas.microsoft.com/office/drawing/2014/main" id="{481F96AB-EDA2-4E4A-B904-3114512440F4}"/>
              </a:ext>
            </a:extLst>
          </p:cNvPr>
          <p:cNvSpPr>
            <a:spLocks noGrp="1"/>
          </p:cNvSpPr>
          <p:nvPr>
            <p:ph type="sldNum" sz="quarter" idx="12"/>
          </p:nvPr>
        </p:nvSpPr>
        <p:spPr/>
        <p:txBody>
          <a:bodyPr/>
          <a:lstStyle>
            <a:lvl1pPr>
              <a:defRPr/>
            </a:lvl1pPr>
          </a:lstStyle>
          <a:p>
            <a:pPr>
              <a:defRPr/>
            </a:pPr>
            <a:fld id="{4D956EA0-5AAA-411D-9610-D5DA553B2B1E}" type="slidenum">
              <a:rPr lang="en-US" altLang="en-US"/>
              <a:pPr>
                <a:defRPr/>
              </a:pPr>
              <a:t>‹#›</a:t>
            </a:fld>
            <a:endParaRPr lang="en-US" altLang="en-US"/>
          </a:p>
        </p:txBody>
      </p:sp>
    </p:spTree>
    <p:extLst>
      <p:ext uri="{BB962C8B-B14F-4D97-AF65-F5344CB8AC3E}">
        <p14:creationId xmlns:p14="http://schemas.microsoft.com/office/powerpoint/2010/main" val="385771662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7242978-8F0E-41A1-B7E4-92B4BA0F817F}"/>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56B15E0F-6618-47A1-B750-1934AA371BEF}"/>
              </a:ext>
            </a:extLst>
          </p:cNvPr>
          <p:cNvSpPr>
            <a:spLocks noGrp="1"/>
          </p:cNvSpPr>
          <p:nvPr>
            <p:ph type="ftr" sz="quarter" idx="11"/>
          </p:nvPr>
        </p:nvSpPr>
        <p:spPr/>
        <p:txBody>
          <a:bodyPr/>
          <a:lstStyle>
            <a:lvl1pPr>
              <a:defRPr/>
            </a:lvl1pPr>
          </a:lstStyle>
          <a:p>
            <a:pPr>
              <a:defRPr/>
            </a:pPr>
            <a:r>
              <a:rPr lang="en-US" altLang="en-US"/>
              <a:t>Exton, PA 2-7-16</a:t>
            </a:r>
          </a:p>
        </p:txBody>
      </p:sp>
      <p:sp>
        <p:nvSpPr>
          <p:cNvPr id="5" name="Slide Number Placeholder 5">
            <a:extLst>
              <a:ext uri="{FF2B5EF4-FFF2-40B4-BE49-F238E27FC236}">
                <a16:creationId xmlns:a16="http://schemas.microsoft.com/office/drawing/2014/main" id="{ABF59165-518B-49AD-A342-4E3E888B37BD}"/>
              </a:ext>
            </a:extLst>
          </p:cNvPr>
          <p:cNvSpPr>
            <a:spLocks noGrp="1"/>
          </p:cNvSpPr>
          <p:nvPr>
            <p:ph type="sldNum" sz="quarter" idx="12"/>
          </p:nvPr>
        </p:nvSpPr>
        <p:spPr/>
        <p:txBody>
          <a:bodyPr/>
          <a:lstStyle>
            <a:lvl1pPr>
              <a:defRPr/>
            </a:lvl1pPr>
          </a:lstStyle>
          <a:p>
            <a:pPr>
              <a:defRPr/>
            </a:pPr>
            <a:fld id="{FC2F8CF5-92D3-43D2-8B57-591E3B4C21FD}" type="slidenum">
              <a:rPr lang="en-US" altLang="en-US"/>
              <a:pPr>
                <a:defRPr/>
              </a:pPr>
              <a:t>‹#›</a:t>
            </a:fld>
            <a:endParaRPr lang="en-US" altLang="en-US"/>
          </a:p>
        </p:txBody>
      </p:sp>
    </p:spTree>
    <p:extLst>
      <p:ext uri="{BB962C8B-B14F-4D97-AF65-F5344CB8AC3E}">
        <p14:creationId xmlns:p14="http://schemas.microsoft.com/office/powerpoint/2010/main" val="307490277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99A47A3-91A9-4993-A868-9DC95323FAE4}"/>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EDBBAAA2-42AA-447D-A8F7-87CCB5B45A9A}"/>
              </a:ext>
            </a:extLst>
          </p:cNvPr>
          <p:cNvSpPr>
            <a:spLocks noGrp="1"/>
          </p:cNvSpPr>
          <p:nvPr>
            <p:ph type="ftr" sz="quarter" idx="11"/>
          </p:nvPr>
        </p:nvSpPr>
        <p:spPr/>
        <p:txBody>
          <a:bodyPr/>
          <a:lstStyle>
            <a:lvl1pPr>
              <a:defRPr/>
            </a:lvl1pPr>
          </a:lstStyle>
          <a:p>
            <a:pPr>
              <a:defRPr/>
            </a:pPr>
            <a:r>
              <a:rPr lang="en-US" altLang="en-US"/>
              <a:t>Exton, PA 2-7-16</a:t>
            </a:r>
          </a:p>
        </p:txBody>
      </p:sp>
      <p:sp>
        <p:nvSpPr>
          <p:cNvPr id="4" name="Slide Number Placeholder 5">
            <a:extLst>
              <a:ext uri="{FF2B5EF4-FFF2-40B4-BE49-F238E27FC236}">
                <a16:creationId xmlns:a16="http://schemas.microsoft.com/office/drawing/2014/main" id="{B7FCB89D-8F16-4D80-B08A-F39F18246DC7}"/>
              </a:ext>
            </a:extLst>
          </p:cNvPr>
          <p:cNvSpPr>
            <a:spLocks noGrp="1"/>
          </p:cNvSpPr>
          <p:nvPr>
            <p:ph type="sldNum" sz="quarter" idx="12"/>
          </p:nvPr>
        </p:nvSpPr>
        <p:spPr/>
        <p:txBody>
          <a:bodyPr/>
          <a:lstStyle>
            <a:lvl1pPr>
              <a:defRPr/>
            </a:lvl1pPr>
          </a:lstStyle>
          <a:p>
            <a:pPr>
              <a:defRPr/>
            </a:pPr>
            <a:fld id="{D76F8E35-8055-467A-AB18-CB88AEAEDED5}" type="slidenum">
              <a:rPr lang="en-US" altLang="en-US"/>
              <a:pPr>
                <a:defRPr/>
              </a:pPr>
              <a:t>‹#›</a:t>
            </a:fld>
            <a:endParaRPr lang="en-US" altLang="en-US"/>
          </a:p>
        </p:txBody>
      </p:sp>
    </p:spTree>
    <p:extLst>
      <p:ext uri="{BB962C8B-B14F-4D97-AF65-F5344CB8AC3E}">
        <p14:creationId xmlns:p14="http://schemas.microsoft.com/office/powerpoint/2010/main" val="222488826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024C70F-C58D-4924-9390-4B66DAF739C6}"/>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5407DB3F-E293-4114-9321-7C7C15C4C534}"/>
              </a:ext>
            </a:extLst>
          </p:cNvPr>
          <p:cNvSpPr>
            <a:spLocks noGrp="1"/>
          </p:cNvSpPr>
          <p:nvPr>
            <p:ph type="ftr" sz="quarter" idx="11"/>
          </p:nvPr>
        </p:nvSpPr>
        <p:spPr/>
        <p:txBody>
          <a:bodyPr/>
          <a:lstStyle>
            <a:lvl1pPr>
              <a:defRPr/>
            </a:lvl1pPr>
          </a:lstStyle>
          <a:p>
            <a:pPr>
              <a:defRPr/>
            </a:pPr>
            <a:r>
              <a:rPr lang="en-US" altLang="en-US"/>
              <a:t>Exton, PA 2-7-16</a:t>
            </a:r>
          </a:p>
        </p:txBody>
      </p:sp>
      <p:sp>
        <p:nvSpPr>
          <p:cNvPr id="7" name="Slide Number Placeholder 5">
            <a:extLst>
              <a:ext uri="{FF2B5EF4-FFF2-40B4-BE49-F238E27FC236}">
                <a16:creationId xmlns:a16="http://schemas.microsoft.com/office/drawing/2014/main" id="{8520E037-4D50-44B4-9F58-EA59649738F9}"/>
              </a:ext>
            </a:extLst>
          </p:cNvPr>
          <p:cNvSpPr>
            <a:spLocks noGrp="1"/>
          </p:cNvSpPr>
          <p:nvPr>
            <p:ph type="sldNum" sz="quarter" idx="12"/>
          </p:nvPr>
        </p:nvSpPr>
        <p:spPr/>
        <p:txBody>
          <a:bodyPr/>
          <a:lstStyle>
            <a:lvl1pPr>
              <a:defRPr/>
            </a:lvl1pPr>
          </a:lstStyle>
          <a:p>
            <a:pPr>
              <a:defRPr/>
            </a:pPr>
            <a:fld id="{DDA710FC-857A-4C71-A784-3113274E4EB4}" type="slidenum">
              <a:rPr lang="en-US" altLang="en-US"/>
              <a:pPr>
                <a:defRPr/>
              </a:pPr>
              <a:t>‹#›</a:t>
            </a:fld>
            <a:endParaRPr lang="en-US" altLang="en-US"/>
          </a:p>
        </p:txBody>
      </p:sp>
    </p:spTree>
    <p:extLst>
      <p:ext uri="{BB962C8B-B14F-4D97-AF65-F5344CB8AC3E}">
        <p14:creationId xmlns:p14="http://schemas.microsoft.com/office/powerpoint/2010/main" val="348795794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4C9C0BD-E0FD-4075-BB06-0999C9EA7EFF}"/>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BB38E766-15AC-4C75-9813-39236480919B}"/>
              </a:ext>
            </a:extLst>
          </p:cNvPr>
          <p:cNvSpPr>
            <a:spLocks noGrp="1"/>
          </p:cNvSpPr>
          <p:nvPr>
            <p:ph type="ftr" sz="quarter" idx="11"/>
          </p:nvPr>
        </p:nvSpPr>
        <p:spPr/>
        <p:txBody>
          <a:bodyPr/>
          <a:lstStyle>
            <a:lvl1pPr>
              <a:defRPr/>
            </a:lvl1pPr>
          </a:lstStyle>
          <a:p>
            <a:pPr>
              <a:defRPr/>
            </a:pPr>
            <a:r>
              <a:rPr lang="en-US" altLang="en-US"/>
              <a:t>Exton, PA 2-7-16</a:t>
            </a:r>
          </a:p>
        </p:txBody>
      </p:sp>
      <p:sp>
        <p:nvSpPr>
          <p:cNvPr id="7" name="Slide Number Placeholder 5">
            <a:extLst>
              <a:ext uri="{FF2B5EF4-FFF2-40B4-BE49-F238E27FC236}">
                <a16:creationId xmlns:a16="http://schemas.microsoft.com/office/drawing/2014/main" id="{997EE885-C0EB-4673-B2BF-03D232968708}"/>
              </a:ext>
            </a:extLst>
          </p:cNvPr>
          <p:cNvSpPr>
            <a:spLocks noGrp="1"/>
          </p:cNvSpPr>
          <p:nvPr>
            <p:ph type="sldNum" sz="quarter" idx="12"/>
          </p:nvPr>
        </p:nvSpPr>
        <p:spPr/>
        <p:txBody>
          <a:bodyPr/>
          <a:lstStyle>
            <a:lvl1pPr>
              <a:defRPr/>
            </a:lvl1pPr>
          </a:lstStyle>
          <a:p>
            <a:pPr>
              <a:defRPr/>
            </a:pPr>
            <a:fld id="{3E1E7C05-3BF1-48EC-8C32-996446CA1F77}" type="slidenum">
              <a:rPr lang="en-US" altLang="en-US"/>
              <a:pPr>
                <a:defRPr/>
              </a:pPr>
              <a:t>‹#›</a:t>
            </a:fld>
            <a:endParaRPr lang="en-US" altLang="en-US"/>
          </a:p>
        </p:txBody>
      </p:sp>
    </p:spTree>
    <p:extLst>
      <p:ext uri="{BB962C8B-B14F-4D97-AF65-F5344CB8AC3E}">
        <p14:creationId xmlns:p14="http://schemas.microsoft.com/office/powerpoint/2010/main" val="277714591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37F4144-4E68-4C0F-B24C-B7D1104DB175}"/>
              </a:ext>
            </a:extLst>
          </p:cNvPr>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C440E96-B189-4125-9650-0CBB134B4EC5}"/>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C918EEA-4538-4C1A-9CD1-293D6D0DB1CE}"/>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4281E290-CDE6-4764-A95C-218AB690CE74}"/>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US" altLang="en-US"/>
              <a:t>Exton, PA 2-7-16</a:t>
            </a:r>
          </a:p>
        </p:txBody>
      </p:sp>
      <p:sp>
        <p:nvSpPr>
          <p:cNvPr id="6" name="Slide Number Placeholder 5">
            <a:extLst>
              <a:ext uri="{FF2B5EF4-FFF2-40B4-BE49-F238E27FC236}">
                <a16:creationId xmlns:a16="http://schemas.microsoft.com/office/drawing/2014/main" id="{8C7C9E95-67CA-420C-995B-26ACC395CCA8}"/>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5F50BA97-D4E5-41EA-BC9A-DB1EC9E1A099}" type="slidenum">
              <a:rPr lang="en-US" altLang="en-US"/>
              <a:pPr>
                <a:defRPr/>
              </a:pPr>
              <a:t>‹#›</a:t>
            </a:fld>
            <a:endParaRPr lang="en-US" altLang="en-US"/>
          </a:p>
        </p:txBody>
      </p:sp>
    </p:spTree>
    <p:extLst>
      <p:ext uri="{BB962C8B-B14F-4D97-AF65-F5344CB8AC3E}">
        <p14:creationId xmlns:p14="http://schemas.microsoft.com/office/powerpoint/2010/main" val="21089529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B43B-16E7-4D65-83C0-945CD031F88A}"/>
              </a:ext>
            </a:extLst>
          </p:cNvPr>
          <p:cNvSpPr>
            <a:spLocks noGrp="1"/>
          </p:cNvSpPr>
          <p:nvPr>
            <p:ph type="title"/>
          </p:nvPr>
        </p:nvSpPr>
        <p:spPr>
          <a:xfrm>
            <a:off x="6400800" y="2057400"/>
            <a:ext cx="4116388" cy="1371600"/>
          </a:xfrm>
        </p:spPr>
        <p:txBody>
          <a:bodyPr rtlCol="0">
            <a:normAutofit fontScale="90000"/>
          </a:bodyPr>
          <a:lstStyle/>
          <a:p>
            <a:pPr algn="ctr" eaLnBrk="1" fontAlgn="auto" hangingPunct="1">
              <a:spcAft>
                <a:spcPts val="0"/>
              </a:spcAft>
              <a:defRPr/>
            </a:pPr>
            <a:br>
              <a:rPr lang="en-US" sz="4800" b="1" dirty="0">
                <a:solidFill>
                  <a:schemeClr val="tx1">
                    <a:lumMod val="85000"/>
                  </a:schemeClr>
                </a:solidFill>
                <a:latin typeface="Microsoft YaHei" panose="020B0503020204020204" pitchFamily="34" charset="-122"/>
                <a:ea typeface="Microsoft YaHei" panose="020B0503020204020204" pitchFamily="34" charset="-122"/>
                <a:cs typeface="Microsoft New Tai Lue" panose="020B0502040204020203" pitchFamily="34" charset="0"/>
              </a:rPr>
            </a:br>
            <a:r>
              <a:rPr lang="en-US" sz="4800" b="1" dirty="0">
                <a:solidFill>
                  <a:schemeClr val="tx1">
                    <a:lumMod val="85000"/>
                  </a:schemeClr>
                </a:solidFill>
                <a:latin typeface="Microsoft YaHei" panose="020B0503020204020204" pitchFamily="34" charset="-122"/>
                <a:ea typeface="Microsoft YaHei" panose="020B0503020204020204" pitchFamily="34" charset="-122"/>
                <a:cs typeface="Microsoft New Tai Lue" panose="020B0502040204020203" pitchFamily="34" charset="0"/>
              </a:rPr>
              <a:t>Remission in Christ</a:t>
            </a:r>
            <a:br>
              <a:rPr lang="en-US" sz="4800" b="1" dirty="0">
                <a:solidFill>
                  <a:schemeClr val="tx1">
                    <a:lumMod val="85000"/>
                  </a:schemeClr>
                </a:solidFill>
                <a:latin typeface="Microsoft YaHei" panose="020B0503020204020204" pitchFamily="34" charset="-122"/>
                <a:ea typeface="Microsoft YaHei" panose="020B0503020204020204" pitchFamily="34" charset="-122"/>
                <a:cs typeface="Microsoft New Tai Lue" panose="020B0502040204020203" pitchFamily="34" charset="0"/>
              </a:rPr>
            </a:br>
            <a:endParaRPr lang="en-US" sz="2000" b="1" dirty="0">
              <a:solidFill>
                <a:srgbClr val="FFC000"/>
              </a:solidFill>
              <a:latin typeface="Microsoft YaHei" panose="020B0503020204020204" pitchFamily="34" charset="-122"/>
              <a:ea typeface="Microsoft YaHei" panose="020B0503020204020204" pitchFamily="34" charset="-122"/>
              <a:cs typeface="Microsoft New Tai Lue" panose="020B0502040204020203" pitchFamily="34" charset="0"/>
            </a:endParaRPr>
          </a:p>
        </p:txBody>
      </p:sp>
      <p:pic>
        <p:nvPicPr>
          <p:cNvPr id="4099" name="Picture 7" descr="http://www.godofevolution.com/wordpress/wp-content/uploads/2014/02/hbs_biblespine.jpg">
            <a:extLst>
              <a:ext uri="{FF2B5EF4-FFF2-40B4-BE49-F238E27FC236}">
                <a16:creationId xmlns:a16="http://schemas.microsoft.com/office/drawing/2014/main" id="{26D0723A-D77A-4ADB-92E2-8B922BB258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4814" y="304800"/>
            <a:ext cx="4573587"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6705D58-B264-4860-A705-39603097CD1E}"/>
              </a:ext>
            </a:extLst>
          </p:cNvPr>
          <p:cNvSpPr>
            <a:spLocks noGrp="1" noChangeArrowheads="1"/>
          </p:cNvSpPr>
          <p:nvPr>
            <p:ph type="title"/>
          </p:nvPr>
        </p:nvSpPr>
        <p:spPr>
          <a:xfrm>
            <a:off x="1981200" y="3124200"/>
            <a:ext cx="7956550" cy="1371600"/>
          </a:xfrm>
        </p:spPr>
        <p:txBody>
          <a:bodyPr rtlCol="0">
            <a:normAutofit fontScale="90000"/>
          </a:bodyPr>
          <a:lstStyle/>
          <a:p>
            <a:pPr eaLnBrk="1" fontAlgn="auto" hangingPunct="1">
              <a:spcAft>
                <a:spcPts val="0"/>
              </a:spcAft>
              <a:defRPr/>
            </a:pP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APHIEMI = </a:t>
            </a:r>
            <a:r>
              <a:rPr lang="en-US" altLang="en-US" sz="4000" b="1" dirty="0">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t>Remit, Release, Forgive</a:t>
            </a: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 Used 143 times in the N.T. in 131 verses.</a:t>
            </a:r>
            <a:br>
              <a:rPr lang="en-US" altLang="en-US" sz="4000" i="1"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endParaRPr lang="en-US" altLang="en-US" sz="4000" dirty="0"/>
          </a:p>
        </p:txBody>
      </p:sp>
      <p:sp>
        <p:nvSpPr>
          <p:cNvPr id="22531" name="Slide Number Placeholder 4">
            <a:extLst>
              <a:ext uri="{FF2B5EF4-FFF2-40B4-BE49-F238E27FC236}">
                <a16:creationId xmlns:a16="http://schemas.microsoft.com/office/drawing/2014/main" id="{6E96883F-6DA9-457B-8FF2-A1606A51E8B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31B5D90C-C261-4812-A1EC-B982B372559A}"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10</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81A8FB8A-290E-4AF1-9E0C-A81AFEBE3151}"/>
              </a:ext>
            </a:extLst>
          </p:cNvPr>
          <p:cNvSpPr txBox="1">
            <a:spLocks/>
          </p:cNvSpPr>
          <p:nvPr/>
        </p:nvSpPr>
        <p:spPr bwMode="auto">
          <a:xfrm>
            <a:off x="1905000" y="17526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“And Aaron shall bring the goat on which the Lord’s lot fell, and offer it as a sin offering. 10But the goat on which the lot fell to be the scapegoat shall be presented alive before the Lord, to make atonement upon it, and to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let it go </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as the scapegoat into the wilderness.”</a:t>
            </a:r>
          </a:p>
        </p:txBody>
      </p:sp>
      <p:sp>
        <p:nvSpPr>
          <p:cNvPr id="24579" name="Slide Number Placeholder 4">
            <a:extLst>
              <a:ext uri="{FF2B5EF4-FFF2-40B4-BE49-F238E27FC236}">
                <a16:creationId xmlns:a16="http://schemas.microsoft.com/office/drawing/2014/main" id="{E5566B82-77EF-4681-BA68-D83C5209A27B}"/>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D834861D-8028-4CBA-B566-01BF95BC95AC}"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11</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035B2CA9-5CFE-4AE1-862D-3148E98ABBD3}"/>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Lev. 16:9, 10 (NKJV)</a:t>
            </a:r>
          </a:p>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Of the Scapegoat</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6E84EB69-3732-4035-A70A-D8E7D835DF2B}"/>
              </a:ext>
            </a:extLst>
          </p:cNvPr>
          <p:cNvSpPr txBox="1">
            <a:spLocks/>
          </p:cNvSpPr>
          <p:nvPr/>
        </p:nvSpPr>
        <p:spPr bwMode="auto">
          <a:xfrm>
            <a:off x="1905000" y="17526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“Then Aaron shall offer the goat on which the lot for the LORD fell, and make it a sin offering. 10But the goat on which the lot for the scapegoat fell shall be presented alive before the LORD, to make atonement upon it,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to send it </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into the wilderness as the scapegoat.”</a:t>
            </a:r>
          </a:p>
        </p:txBody>
      </p:sp>
      <p:sp>
        <p:nvSpPr>
          <p:cNvPr id="26627" name="Slide Number Placeholder 4">
            <a:extLst>
              <a:ext uri="{FF2B5EF4-FFF2-40B4-BE49-F238E27FC236}">
                <a16:creationId xmlns:a16="http://schemas.microsoft.com/office/drawing/2014/main" id="{23CE27D4-8608-42C5-BB80-DB1DEFFD36D1}"/>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17D866EA-E8CD-4B77-B17F-F5301A79EA65}"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12</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6F0FC569-3BD8-4B99-9740-FC4F168CD415}"/>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Lev. 16:9, 10 (NASB)</a:t>
            </a:r>
          </a:p>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Of the Scapegoat</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E7055D7F-5B8C-4048-B372-203D2748BDBD}"/>
              </a:ext>
            </a:extLst>
          </p:cNvPr>
          <p:cNvSpPr txBox="1">
            <a:spLocks/>
          </p:cNvSpPr>
          <p:nvPr/>
        </p:nvSpPr>
        <p:spPr bwMode="auto">
          <a:xfrm>
            <a:off x="1905000" y="17526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“Aaron must sacrifice the goat chosen by lot for the LORD as an offering for sin. 10But he must bring the goat chosen by lot for Azazel into the LORD's presence. He will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release it </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in the desert to Azazel in order to make peace with the LORD for himself and his family..”</a:t>
            </a:r>
          </a:p>
        </p:txBody>
      </p:sp>
      <p:sp>
        <p:nvSpPr>
          <p:cNvPr id="28675" name="Slide Number Placeholder 4">
            <a:extLst>
              <a:ext uri="{FF2B5EF4-FFF2-40B4-BE49-F238E27FC236}">
                <a16:creationId xmlns:a16="http://schemas.microsoft.com/office/drawing/2014/main" id="{6D61F11C-99C0-4FE8-8BCA-213B948C616F}"/>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4EBC51D4-ECFC-4165-ACA9-E48B162A3223}"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13</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1AE9F4FA-BA60-42F1-9422-79FA5944976E}"/>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Lev. 16:9, 10 (GWT)</a:t>
            </a:r>
          </a:p>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Of the Scapegoat</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4962AEE0-AABE-4996-957A-324E6BCFC595}"/>
              </a:ext>
            </a:extLst>
          </p:cNvPr>
          <p:cNvSpPr txBox="1">
            <a:spLocks/>
          </p:cNvSpPr>
          <p:nvPr/>
        </p:nvSpPr>
        <p:spPr bwMode="auto">
          <a:xfrm>
            <a:off x="1905000" y="17526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“At the end of every seven years you shall grant a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release</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of debts. 2And this is the form of the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release</a:t>
            </a:r>
            <a:r>
              <a:rPr kumimoji="0" lang="en-US" sz="2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Every creditor who has lent anything to his neighbor shall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release</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it; he shall not require it of his neighbor or his brother, because it is called the Lord’s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release</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3Of a foreigner you may require it; but you shall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give up</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your claim to what is owed by your brother.”</a:t>
            </a:r>
          </a:p>
        </p:txBody>
      </p:sp>
      <p:sp>
        <p:nvSpPr>
          <p:cNvPr id="30723" name="Slide Number Placeholder 4">
            <a:extLst>
              <a:ext uri="{FF2B5EF4-FFF2-40B4-BE49-F238E27FC236}">
                <a16:creationId xmlns:a16="http://schemas.microsoft.com/office/drawing/2014/main" id="{C5903847-CE96-4E5A-BF84-DB32AA68FE8E}"/>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CDCE714B-67C7-4950-9AAF-C0A295367420}"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14</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2D4712A0-443E-4691-B1AF-CDEE6C23EA28}"/>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Deut. 15:1-3</a:t>
            </a:r>
          </a:p>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Of a Debt</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7F8DB699-C4B5-47BE-B73E-3BDF4D612506}"/>
              </a:ext>
            </a:extLst>
          </p:cNvPr>
          <p:cNvSpPr txBox="1">
            <a:spLocks/>
          </p:cNvSpPr>
          <p:nvPr/>
        </p:nvSpPr>
        <p:spPr bwMode="auto">
          <a:xfrm>
            <a:off x="1905000" y="18288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“But even if she does depart, let her remain unmarried or be reconciled to her husband. And a husband is not to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divorce</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his wife. 12But to the rest I, not the Lord, say: If any brother has a wife who does not believe, and she is willing to live with him, let him not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divorce</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her. 13And a woman who has a husband who does not believe, if he is willing to live with her, let her not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divorce</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him.”</a:t>
            </a:r>
          </a:p>
        </p:txBody>
      </p:sp>
      <p:sp>
        <p:nvSpPr>
          <p:cNvPr id="32771" name="Slide Number Placeholder 4">
            <a:extLst>
              <a:ext uri="{FF2B5EF4-FFF2-40B4-BE49-F238E27FC236}">
                <a16:creationId xmlns:a16="http://schemas.microsoft.com/office/drawing/2014/main" id="{75FE1F70-20EE-4C29-9A56-0DAA63FEE4E4}"/>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9A1BA2D0-82C9-4FB9-85B9-32CE19327CE7}"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15</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1C3D263B-B1B4-4435-8E31-9D3C16F94AC5}"/>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Rom. 7:11-13</a:t>
            </a:r>
          </a:p>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Of Divorce or “Putting Away”</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F2E4FBB2-0CD2-489B-B1AE-8DE9D31330C5}"/>
              </a:ext>
            </a:extLst>
          </p:cNvPr>
          <p:cNvSpPr txBox="1">
            <a:spLocks/>
          </p:cNvSpPr>
          <p:nvPr/>
        </p:nvSpPr>
        <p:spPr bwMode="auto">
          <a:xfrm>
            <a:off x="1905000" y="18288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“And Jesus cried out again with a loud voice, and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yielded up </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His spirit.”</a:t>
            </a:r>
          </a:p>
        </p:txBody>
      </p:sp>
      <p:sp>
        <p:nvSpPr>
          <p:cNvPr id="34819" name="Slide Number Placeholder 4">
            <a:extLst>
              <a:ext uri="{FF2B5EF4-FFF2-40B4-BE49-F238E27FC236}">
                <a16:creationId xmlns:a16="http://schemas.microsoft.com/office/drawing/2014/main" id="{D3DE79C1-A065-4DD8-9408-D93055642E3F}"/>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AA259284-638D-4B82-9DB8-8F92C15A49D6}"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16</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3CAFC820-D09B-40CC-8EBB-9CC2C5227001}"/>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Mt. 27:50 (NKJV)</a:t>
            </a:r>
          </a:p>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Of Jesus on the Cross</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64554FAF-7934-4F42-AE33-087EC89AE44B}"/>
              </a:ext>
            </a:extLst>
          </p:cNvPr>
          <p:cNvSpPr txBox="1">
            <a:spLocks/>
          </p:cNvSpPr>
          <p:nvPr/>
        </p:nvSpPr>
        <p:spPr bwMode="auto">
          <a:xfrm>
            <a:off x="1905000" y="18288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“Then Jesus shouted out again, and he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released</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his spirit.”</a:t>
            </a:r>
          </a:p>
        </p:txBody>
      </p:sp>
      <p:sp>
        <p:nvSpPr>
          <p:cNvPr id="36867" name="Slide Number Placeholder 4">
            <a:extLst>
              <a:ext uri="{FF2B5EF4-FFF2-40B4-BE49-F238E27FC236}">
                <a16:creationId xmlns:a16="http://schemas.microsoft.com/office/drawing/2014/main" id="{390E0369-10AE-4DB5-AA8C-A636531505BD}"/>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6194ADFC-66D0-4892-B89E-232740DE43E6}"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17</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921B5FE6-A0F4-4BAD-8340-8EE481B87461}"/>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Mt. 27:50 (NLT)</a:t>
            </a:r>
          </a:p>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Of Jesus on the Cross</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4BF6114A-0BC7-4265-B9B9-A9EB05578297}"/>
              </a:ext>
            </a:extLst>
          </p:cNvPr>
          <p:cNvSpPr txBox="1">
            <a:spLocks/>
          </p:cNvSpPr>
          <p:nvPr/>
        </p:nvSpPr>
        <p:spPr bwMode="auto">
          <a:xfrm>
            <a:off x="1905000" y="18288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“And Jesus cried out again with a loud voice, and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gave up His spirit [voluntarily, sovereignly dismissing and releasing His spirit from His body </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in submission to His Father’s plan].”</a:t>
            </a:r>
          </a:p>
        </p:txBody>
      </p:sp>
      <p:sp>
        <p:nvSpPr>
          <p:cNvPr id="38915" name="Slide Number Placeholder 4">
            <a:extLst>
              <a:ext uri="{FF2B5EF4-FFF2-40B4-BE49-F238E27FC236}">
                <a16:creationId xmlns:a16="http://schemas.microsoft.com/office/drawing/2014/main" id="{31017305-1725-4294-A68B-54CABDA33E73}"/>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BD6A871A-63F7-4768-B2B5-1151022BC14B}"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18</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2D17F6CE-6641-4C6A-A949-F214EB79C98C}"/>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Mt. 27:50 (AMP)</a:t>
            </a:r>
          </a:p>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Of Jesus on the Cross</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47AD5084-5D3C-4F7A-AC84-FD5F03F37856}"/>
              </a:ext>
            </a:extLst>
          </p:cNvPr>
          <p:cNvSpPr txBox="1">
            <a:spLocks/>
          </p:cNvSpPr>
          <p:nvPr/>
        </p:nvSpPr>
        <p:spPr bwMode="auto">
          <a:xfrm>
            <a:off x="1905000" y="18288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“So when Jesus had received the sour wine, He said, “It is finished!” And bowing His head,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He gave up </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His spirit.”</a:t>
            </a:r>
          </a:p>
        </p:txBody>
      </p:sp>
      <p:sp>
        <p:nvSpPr>
          <p:cNvPr id="40963" name="Slide Number Placeholder 4">
            <a:extLst>
              <a:ext uri="{FF2B5EF4-FFF2-40B4-BE49-F238E27FC236}">
                <a16:creationId xmlns:a16="http://schemas.microsoft.com/office/drawing/2014/main" id="{50935E93-7C1E-4E57-9FC9-CE2BEFB87C4E}"/>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F4123661-A6C6-46F8-A7E6-32C3BE496682}"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19</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C3FC90AD-0078-4806-A16A-18B4E610B52C}"/>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Jn. 19:30</a:t>
            </a:r>
          </a:p>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Of Jesus on the Cross</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221B7-180E-4D41-866F-D720E01C1353}"/>
              </a:ext>
            </a:extLst>
          </p:cNvPr>
          <p:cNvSpPr>
            <a:spLocks noGrp="1"/>
          </p:cNvSpPr>
          <p:nvPr>
            <p:ph type="title"/>
          </p:nvPr>
        </p:nvSpPr>
        <p:spPr>
          <a:xfrm>
            <a:off x="2057400" y="3352800"/>
            <a:ext cx="7956550" cy="1371600"/>
          </a:xfrm>
        </p:spPr>
        <p:txBody>
          <a:bodyPr rtlCol="0">
            <a:normAutofit fontScale="90000"/>
          </a:bodyPr>
          <a:lstStyle/>
          <a:p>
            <a:pPr eaLnBrk="1" fontAlgn="auto" hangingPunct="1">
              <a:spcAft>
                <a:spcPts val="0"/>
              </a:spcAft>
              <a:defRPr/>
            </a:pPr>
            <a:r>
              <a:rPr lang="en-US" sz="3600" dirty="0">
                <a:latin typeface="Microsoft New Tai Lue" panose="020B0502040204020203" pitchFamily="34" charset="0"/>
                <a:cs typeface="Microsoft New Tai Lue" panose="020B0502040204020203" pitchFamily="34" charset="0"/>
              </a:rPr>
              <a:t>1. APOLUTROSIS = To set free, to make free, to loose by a purchase price</a:t>
            </a:r>
            <a:br>
              <a:rPr lang="en-US" sz="3600" dirty="0">
                <a:latin typeface="Microsoft New Tai Lue" panose="020B0502040204020203" pitchFamily="34" charset="0"/>
                <a:cs typeface="Microsoft New Tai Lue" panose="020B0502040204020203" pitchFamily="34" charset="0"/>
              </a:rPr>
            </a:br>
            <a:br>
              <a:rPr lang="en-US" sz="3600" dirty="0">
                <a:latin typeface="Microsoft New Tai Lue" panose="020B0502040204020203" pitchFamily="34" charset="0"/>
                <a:cs typeface="Microsoft New Tai Lue" panose="020B0502040204020203" pitchFamily="34" charset="0"/>
              </a:rPr>
            </a:br>
            <a:r>
              <a:rPr lang="en-US" sz="3600" dirty="0">
                <a:latin typeface="Microsoft New Tai Lue" panose="020B0502040204020203" pitchFamily="34" charset="0"/>
                <a:cs typeface="Microsoft New Tai Lue" panose="020B0502040204020203" pitchFamily="34" charset="0"/>
              </a:rPr>
              <a:t>In N.T. = </a:t>
            </a:r>
            <a:r>
              <a:rPr lang="en-US" sz="3600" b="1" dirty="0">
                <a:solidFill>
                  <a:srgbClr val="FFC000"/>
                </a:solidFill>
                <a:latin typeface="Microsoft New Tai Lue" panose="020B0502040204020203" pitchFamily="34" charset="0"/>
                <a:cs typeface="Microsoft New Tai Lue" panose="020B0502040204020203" pitchFamily="34" charset="0"/>
              </a:rPr>
              <a:t>Redemption</a:t>
            </a:r>
            <a:br>
              <a:rPr lang="en-US" sz="3600" dirty="0">
                <a:latin typeface="Microsoft New Tai Lue" panose="020B0502040204020203" pitchFamily="34" charset="0"/>
                <a:cs typeface="Microsoft New Tai Lue" panose="020B0502040204020203" pitchFamily="34" charset="0"/>
              </a:rPr>
            </a:br>
            <a:r>
              <a:rPr lang="en-US" sz="3600" dirty="0">
                <a:latin typeface="Microsoft New Tai Lue" panose="020B0502040204020203" pitchFamily="34" charset="0"/>
                <a:cs typeface="Microsoft New Tai Lue" panose="020B0502040204020203" pitchFamily="34" charset="0"/>
              </a:rPr>
              <a:t> </a:t>
            </a:r>
            <a:br>
              <a:rPr lang="en-US" sz="3600" dirty="0">
                <a:latin typeface="Microsoft New Tai Lue" panose="020B0502040204020203" pitchFamily="34" charset="0"/>
                <a:cs typeface="Microsoft New Tai Lue" panose="020B0502040204020203" pitchFamily="34" charset="0"/>
              </a:rPr>
            </a:br>
            <a:r>
              <a:rPr lang="en-US" sz="3600" dirty="0">
                <a:latin typeface="Microsoft New Tai Lue" panose="020B0502040204020203" pitchFamily="34" charset="0"/>
                <a:cs typeface="Microsoft New Tai Lue" panose="020B0502040204020203" pitchFamily="34" charset="0"/>
              </a:rPr>
              <a:t>Thayer – </a:t>
            </a:r>
            <a:r>
              <a:rPr lang="en-US" sz="3600" i="1" dirty="0">
                <a:latin typeface="Microsoft New Tai Lue" panose="020B0502040204020203" pitchFamily="34" charset="0"/>
                <a:cs typeface="Microsoft New Tai Lue" panose="020B0502040204020203" pitchFamily="34" charset="0"/>
              </a:rPr>
              <a:t>“To let one go free on receiving the price. . . A releasing effected by paying a ransom.”</a:t>
            </a:r>
            <a:br>
              <a:rPr lang="en-US" sz="3600" dirty="0">
                <a:latin typeface="Microsoft New Tai Lue" panose="020B0502040204020203" pitchFamily="34" charset="0"/>
                <a:cs typeface="Microsoft New Tai Lue" panose="020B0502040204020203" pitchFamily="34" charset="0"/>
              </a:rPr>
            </a:br>
            <a:br>
              <a:rPr lang="en-US" sz="3600" dirty="0">
                <a:latin typeface="Microsoft New Tai Lue" panose="020B0502040204020203" pitchFamily="34" charset="0"/>
                <a:cs typeface="Microsoft New Tai Lue" panose="020B0502040204020203" pitchFamily="34" charset="0"/>
              </a:rPr>
            </a:br>
            <a:r>
              <a:rPr lang="en-US" sz="3600" dirty="0">
                <a:latin typeface="Microsoft New Tai Lue" panose="020B0502040204020203" pitchFamily="34" charset="0"/>
                <a:cs typeface="Microsoft New Tai Lue" panose="020B0502040204020203" pitchFamily="34" charset="0"/>
              </a:rPr>
              <a:t>Thus, the sinner stands before God as a slave and is declared a freedman from sin.</a:t>
            </a:r>
            <a:br>
              <a:rPr lang="en-US" sz="4000" dirty="0">
                <a:latin typeface="Microsoft New Tai Lue" panose="020B0502040204020203" pitchFamily="34" charset="0"/>
                <a:cs typeface="Microsoft New Tai Lue" panose="020B0502040204020203" pitchFamily="34" charset="0"/>
              </a:rPr>
            </a:br>
            <a:r>
              <a:rPr lang="en-US" sz="1051" dirty="0">
                <a:latin typeface="Microsoft New Tai Lue" panose="020B0502040204020203" pitchFamily="34" charset="0"/>
                <a:cs typeface="Microsoft New Tai Lue" panose="020B0502040204020203" pitchFamily="34" charset="0"/>
              </a:rPr>
              <a:t> </a:t>
            </a:r>
            <a:br>
              <a:rPr lang="en-US" sz="4000" dirty="0">
                <a:latin typeface="Microsoft New Tai Lue" panose="020B0502040204020203" pitchFamily="34" charset="0"/>
                <a:cs typeface="Microsoft New Tai Lue" panose="020B0502040204020203" pitchFamily="34" charset="0"/>
              </a:rPr>
            </a:br>
            <a:br>
              <a:rPr lang="en-US" sz="4000" i="1" dirty="0">
                <a:latin typeface="Microsoft New Tai Lue" panose="020B0502040204020203" pitchFamily="34" charset="0"/>
                <a:cs typeface="Microsoft New Tai Lue" panose="020B0502040204020203" pitchFamily="34" charset="0"/>
              </a:rPr>
            </a:br>
            <a:endParaRPr lang="en-US" sz="4000" dirty="0"/>
          </a:p>
        </p:txBody>
      </p:sp>
      <p:sp>
        <p:nvSpPr>
          <p:cNvPr id="6147" name="Slide Number Placeholder 4">
            <a:extLst>
              <a:ext uri="{FF2B5EF4-FFF2-40B4-BE49-F238E27FC236}">
                <a16:creationId xmlns:a16="http://schemas.microsoft.com/office/drawing/2014/main" id="{E0B52A4F-4C00-4774-BDDD-48507ED0014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2811E091-C2F2-4260-9002-946C277BFD81}"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2</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4F52045D-0754-4690-AAE2-B12BDB49D587}"/>
              </a:ext>
            </a:extLst>
          </p:cNvPr>
          <p:cNvSpPr txBox="1">
            <a:spLocks/>
          </p:cNvSpPr>
          <p:nvPr/>
        </p:nvSpPr>
        <p:spPr bwMode="auto">
          <a:xfrm>
            <a:off x="1905000" y="18288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“No one takes it from Me, but I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lay it down </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of Myself. I have power to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lay it down</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and I have power to take it again. This command I have received from My Father.”</a:t>
            </a:r>
          </a:p>
        </p:txBody>
      </p:sp>
      <p:sp>
        <p:nvSpPr>
          <p:cNvPr id="43011" name="Slide Number Placeholder 4">
            <a:extLst>
              <a:ext uri="{FF2B5EF4-FFF2-40B4-BE49-F238E27FC236}">
                <a16:creationId xmlns:a16="http://schemas.microsoft.com/office/drawing/2014/main" id="{2B55B709-8343-45B6-82B9-4B9772DE2BB2}"/>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17CE5D4C-075B-45D1-894B-3C637F3D5548}"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20</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D6C4E8BF-8050-41A6-A26B-8B3B8F4539CC}"/>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Jn. 10:18</a:t>
            </a:r>
          </a:p>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Of Jesus Giving up His Life</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C2C3AF37-6143-4DCB-9B2F-2BB70FF1D325}"/>
              </a:ext>
            </a:extLst>
          </p:cNvPr>
          <p:cNvSpPr txBox="1">
            <a:spLocks/>
          </p:cNvSpPr>
          <p:nvPr/>
        </p:nvSpPr>
        <p:spPr bwMode="auto">
          <a:xfrm>
            <a:off x="1905000" y="13716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“No more shall every man teach his neighbor, and every man his brother, saying, ‘Know the LORD,’ for they all shall know Me, from the least of them to the greatest of them, says the LORD. For I will forgive their iniquity, and their sin I will </a:t>
            </a:r>
            <a:r>
              <a:rPr kumimoji="0" lang="en-US" sz="2800" b="1" i="1"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remember no more</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a:t>
            </a:r>
          </a:p>
        </p:txBody>
      </p:sp>
      <p:sp>
        <p:nvSpPr>
          <p:cNvPr id="45059" name="Slide Number Placeholder 4">
            <a:extLst>
              <a:ext uri="{FF2B5EF4-FFF2-40B4-BE49-F238E27FC236}">
                <a16:creationId xmlns:a16="http://schemas.microsoft.com/office/drawing/2014/main" id="{37BD5BE8-6E75-4684-B1EC-D59241285C16}"/>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8D8242CA-35F0-4AB3-9714-6E90F11182E1}"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21</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68403084-5DA7-431B-982F-5375F44243E5}"/>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Jer. 31:34</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8217F273-31F0-4017-9B06-470A49773A27}"/>
              </a:ext>
            </a:extLst>
          </p:cNvPr>
          <p:cNvSpPr txBox="1">
            <a:spLocks/>
          </p:cNvSpPr>
          <p:nvPr/>
        </p:nvSpPr>
        <p:spPr bwMode="auto">
          <a:xfrm>
            <a:off x="1905000" y="10668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“For when Moses had spoken every precept to all the people according to the law, he took the </a:t>
            </a:r>
            <a:r>
              <a:rPr kumimoji="0" lang="en-US" sz="2800" b="0" i="0" u="none" strike="noStrike" kern="1200" cap="none" spc="0" normalizeH="0" baseline="0" noProof="0" dirty="0">
                <a:ln>
                  <a:noFill/>
                </a:ln>
                <a:solidFill>
                  <a:srgbClr val="00FF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blood</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of calves and goats, with water, scarlet wool, and hyssop, and sprinkled both the book itself and all the people, 20saying, “This is the </a:t>
            </a:r>
            <a:r>
              <a:rPr kumimoji="0" lang="en-US" sz="2800" b="0" i="0" u="none" strike="noStrike" kern="1200" cap="none" spc="0" normalizeH="0" baseline="0" noProof="0" dirty="0">
                <a:ln>
                  <a:noFill/>
                </a:ln>
                <a:solidFill>
                  <a:srgbClr val="00FF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blood</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of the covenant which God has commanded you.” 21Then likewise he sprinkled with </a:t>
            </a:r>
            <a:r>
              <a:rPr kumimoji="0" lang="en-US" sz="2800" b="0" i="0" u="none" strike="noStrike" kern="1200" cap="none" spc="0" normalizeH="0" baseline="0" noProof="0" dirty="0">
                <a:ln>
                  <a:noFill/>
                </a:ln>
                <a:solidFill>
                  <a:srgbClr val="00FF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blood</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both the tabernacle and all the vessels of the ministry. 22And according to the law almost all things are purified with </a:t>
            </a:r>
            <a:r>
              <a:rPr kumimoji="0" lang="en-US" sz="2800" b="0" i="0" u="none" strike="noStrike" kern="1200" cap="none" spc="0" normalizeH="0" baseline="0" noProof="0" dirty="0">
                <a:ln>
                  <a:noFill/>
                </a:ln>
                <a:solidFill>
                  <a:srgbClr val="00FF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blood</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and without shedding of </a:t>
            </a:r>
            <a:r>
              <a:rPr kumimoji="0" lang="en-US" sz="2800" b="0" i="0" u="none" strike="noStrike" kern="1200" cap="none" spc="0" normalizeH="0" baseline="0" noProof="0" dirty="0">
                <a:ln>
                  <a:noFill/>
                </a:ln>
                <a:solidFill>
                  <a:srgbClr val="00FF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blood</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there is no </a:t>
            </a:r>
            <a:r>
              <a:rPr kumimoji="0" lang="en-US" sz="2800" b="1" i="1" u="sng" strike="noStrike" kern="1200" cap="none" spc="0" normalizeH="0" baseline="0" noProof="0" dirty="0">
                <a:ln>
                  <a:noFill/>
                </a:ln>
                <a:solidFill>
                  <a:srgbClr val="00FF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remission</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a:t>
            </a:r>
          </a:p>
        </p:txBody>
      </p:sp>
      <p:sp>
        <p:nvSpPr>
          <p:cNvPr id="47107" name="Slide Number Placeholder 4">
            <a:extLst>
              <a:ext uri="{FF2B5EF4-FFF2-40B4-BE49-F238E27FC236}">
                <a16:creationId xmlns:a16="http://schemas.microsoft.com/office/drawing/2014/main" id="{7ACDAEB6-923C-4161-B834-971A93DC00D7}"/>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D14692BA-839A-4A38-9277-0EBBB1A93C35}"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22</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B4628BB1-F28A-4744-B543-183929FD2000}"/>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Heb. 9:19-22</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C4FAEDB4-0E6C-4DFD-94EE-B723127020E8}"/>
              </a:ext>
            </a:extLst>
          </p:cNvPr>
          <p:cNvSpPr txBox="1">
            <a:spLocks/>
          </p:cNvSpPr>
          <p:nvPr/>
        </p:nvSpPr>
        <p:spPr bwMode="auto">
          <a:xfrm>
            <a:off x="1905000" y="10668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“And you, child, will be called the prophet of the Highest; For you will go before the face of the Lord to prepare His ways, 77To give knowledge of salvation to His people By the </a:t>
            </a:r>
            <a:r>
              <a:rPr kumimoji="0" lang="en-US" sz="2800" b="1" i="1" u="sng" strike="noStrike" kern="1200" cap="none" spc="0" normalizeH="0" baseline="0" noProof="0" dirty="0">
                <a:ln>
                  <a:noFill/>
                </a:ln>
                <a:solidFill>
                  <a:srgbClr val="00FF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remission</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of their sins”</a:t>
            </a:r>
          </a:p>
        </p:txBody>
      </p:sp>
      <p:sp>
        <p:nvSpPr>
          <p:cNvPr id="49155" name="Slide Number Placeholder 4">
            <a:extLst>
              <a:ext uri="{FF2B5EF4-FFF2-40B4-BE49-F238E27FC236}">
                <a16:creationId xmlns:a16="http://schemas.microsoft.com/office/drawing/2014/main" id="{62BDAA65-01C4-4A90-97FE-8C412ECA22A2}"/>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C971F3E3-3523-4F45-8C73-8631FB999B8A}"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23</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ADEA14E5-EDCA-4320-AD1F-11996A3C0C33}"/>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Lu. 1:76, 77</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A75D5BF1-9491-45C0-A87B-FF60ED67BC1D}"/>
              </a:ext>
            </a:extLst>
          </p:cNvPr>
          <p:cNvSpPr txBox="1">
            <a:spLocks/>
          </p:cNvSpPr>
          <p:nvPr/>
        </p:nvSpPr>
        <p:spPr bwMode="auto">
          <a:xfrm>
            <a:off x="1905000" y="10668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“Then He took the cup, and gave thanks, and gave it to them, saying, “Drink from it, all of you. 28For this is My blood of the new covenant, which is shed for many for the </a:t>
            </a:r>
            <a:r>
              <a:rPr kumimoji="0" lang="en-US" sz="2800" b="1" i="1" u="sng" strike="noStrike" kern="1200" cap="none" spc="0" normalizeH="0" baseline="0" noProof="0" dirty="0">
                <a:ln>
                  <a:noFill/>
                </a:ln>
                <a:solidFill>
                  <a:srgbClr val="00FF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remission</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of sins.”</a:t>
            </a:r>
          </a:p>
        </p:txBody>
      </p:sp>
      <p:sp>
        <p:nvSpPr>
          <p:cNvPr id="51203" name="Slide Number Placeholder 4">
            <a:extLst>
              <a:ext uri="{FF2B5EF4-FFF2-40B4-BE49-F238E27FC236}">
                <a16:creationId xmlns:a16="http://schemas.microsoft.com/office/drawing/2014/main" id="{CE81759C-F9B5-4E19-8AD6-3BA96DA088A0}"/>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27FB1CC6-FB00-477D-A86F-D8D8545B5241}"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24</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D82DB936-02DC-405E-BCFF-FD8024399A5B}"/>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Mt. 26:27, 28</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927C6E62-EBB7-4B52-880B-9063F8E8E3C0}"/>
              </a:ext>
            </a:extLst>
          </p:cNvPr>
          <p:cNvSpPr txBox="1">
            <a:spLocks/>
          </p:cNvSpPr>
          <p:nvPr/>
        </p:nvSpPr>
        <p:spPr bwMode="auto">
          <a:xfrm>
            <a:off x="1905000" y="10668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“Then He said to them, “Thus it is written, and thus it was necessary for the Christ to suffer and to rise from the dead the third day, 47and that repentance and </a:t>
            </a:r>
            <a:r>
              <a:rPr kumimoji="0" lang="en-US" sz="2800" b="1" i="1" u="sng" strike="noStrike" kern="1200" cap="none" spc="0" normalizeH="0" baseline="0" noProof="0" dirty="0">
                <a:ln>
                  <a:noFill/>
                </a:ln>
                <a:solidFill>
                  <a:srgbClr val="00FF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remission</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of sins should be preached in His name to all nations, beginning at Jerusalem.”</a:t>
            </a:r>
          </a:p>
        </p:txBody>
      </p:sp>
      <p:sp>
        <p:nvSpPr>
          <p:cNvPr id="53251" name="Slide Number Placeholder 4">
            <a:extLst>
              <a:ext uri="{FF2B5EF4-FFF2-40B4-BE49-F238E27FC236}">
                <a16:creationId xmlns:a16="http://schemas.microsoft.com/office/drawing/2014/main" id="{C6F9D582-1200-45B6-9204-6C4053388CE3}"/>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0B90C80B-AFEC-4825-8441-F1BB8C316316}"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25</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872F27F1-2441-41D3-8DE0-32D321FBD9E2}"/>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Lu. 24:46, 47</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F2DD7342-C522-4E67-9BF9-0DFCDAB230DD}"/>
              </a:ext>
            </a:extLst>
          </p:cNvPr>
          <p:cNvSpPr txBox="1">
            <a:spLocks/>
          </p:cNvSpPr>
          <p:nvPr/>
        </p:nvSpPr>
        <p:spPr bwMode="auto">
          <a:xfrm>
            <a:off x="1905000" y="10668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“The God of our fathers raised up Jesus, whom ye slew, hanging him on a tree. 31Him did God exalt with his right hand to be a Prince and a </a:t>
            </a:r>
            <a:r>
              <a:rPr kumimoji="0" lang="en-US" sz="2800" b="0" i="0" u="none" strike="noStrike" kern="1200" cap="none" spc="0" normalizeH="0" baseline="0" noProof="0" dirty="0" err="1">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Saviour</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for to give repentance to Israel, and </a:t>
            </a:r>
            <a:r>
              <a:rPr kumimoji="0" lang="en-US" sz="2800" b="1" i="1" u="sng" strike="noStrike" kern="1200" cap="none" spc="0" normalizeH="0" baseline="0" noProof="0" dirty="0">
                <a:ln>
                  <a:noFill/>
                </a:ln>
                <a:solidFill>
                  <a:srgbClr val="00FF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remission</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of sins.”</a:t>
            </a:r>
          </a:p>
        </p:txBody>
      </p:sp>
      <p:sp>
        <p:nvSpPr>
          <p:cNvPr id="55299" name="Slide Number Placeholder 4">
            <a:extLst>
              <a:ext uri="{FF2B5EF4-FFF2-40B4-BE49-F238E27FC236}">
                <a16:creationId xmlns:a16="http://schemas.microsoft.com/office/drawing/2014/main" id="{FAB4236D-C6A9-4152-89CD-CD95A3A0C66C}"/>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89415A5A-2413-4607-8818-CDB8AE91C3AE}"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26</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4AE4D8BC-8B27-4275-BD83-A194B74100DB}"/>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Acts 5:30, 31 (ASV, ERV, WEB)</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41ECD425-05C0-4BA1-B217-A5A1EF0DC950}"/>
              </a:ext>
            </a:extLst>
          </p:cNvPr>
          <p:cNvSpPr txBox="1">
            <a:spLocks/>
          </p:cNvSpPr>
          <p:nvPr/>
        </p:nvSpPr>
        <p:spPr bwMode="auto">
          <a:xfrm>
            <a:off x="1905000" y="10668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“Be it known unto you therefore, brethren, that through this man is proclaimed unto you </a:t>
            </a:r>
            <a:r>
              <a:rPr kumimoji="0" lang="en-US" sz="2800" b="1" i="1" u="sng" strike="noStrike" kern="1200" cap="none" spc="0" normalizeH="0" baseline="0" noProof="0" dirty="0">
                <a:ln>
                  <a:noFill/>
                </a:ln>
                <a:solidFill>
                  <a:srgbClr val="00FF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remission</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of sins.”</a:t>
            </a:r>
          </a:p>
        </p:txBody>
      </p:sp>
      <p:sp>
        <p:nvSpPr>
          <p:cNvPr id="57347" name="Slide Number Placeholder 4">
            <a:extLst>
              <a:ext uri="{FF2B5EF4-FFF2-40B4-BE49-F238E27FC236}">
                <a16:creationId xmlns:a16="http://schemas.microsoft.com/office/drawing/2014/main" id="{216D6E92-8656-4148-8662-F1C201A074C4}"/>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FD5540CE-AA80-4E4F-88CE-BECBA83E56D7}"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27</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201735DC-3451-400B-833D-A1BC9440D788}"/>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Acts 13:38</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7767DF0C-A99A-4EDF-A876-10E78F0A9E9B}"/>
              </a:ext>
            </a:extLst>
          </p:cNvPr>
          <p:cNvSpPr txBox="1">
            <a:spLocks/>
          </p:cNvSpPr>
          <p:nvPr/>
        </p:nvSpPr>
        <p:spPr bwMode="auto">
          <a:xfrm>
            <a:off x="1905000" y="10668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“Then Peter said to them, “Repent, and let every one of you be baptized in the name of Jesus Christ for the </a:t>
            </a:r>
            <a:r>
              <a:rPr kumimoji="0" lang="en-US" sz="2800" b="1" i="1" u="sng" strike="noStrike" kern="1200" cap="none" spc="0" normalizeH="0" baseline="0" noProof="0" dirty="0">
                <a:ln>
                  <a:noFill/>
                </a:ln>
                <a:solidFill>
                  <a:srgbClr val="00FF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remission</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of sins; and you shall receive the gift of the Holy Spirit.”</a:t>
            </a:r>
          </a:p>
        </p:txBody>
      </p:sp>
      <p:sp>
        <p:nvSpPr>
          <p:cNvPr id="59395" name="Slide Number Placeholder 4">
            <a:extLst>
              <a:ext uri="{FF2B5EF4-FFF2-40B4-BE49-F238E27FC236}">
                <a16:creationId xmlns:a16="http://schemas.microsoft.com/office/drawing/2014/main" id="{D49F70A6-BB12-4DFE-B239-C56C970FB7E3}"/>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292E8B57-9372-4057-BB3C-240119F52E03}"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28</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C1311392-B6D2-4590-AA95-9291CE42FC64}"/>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Acts 2:38</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F372613-375A-4B3A-B318-15E7FDB9CA01}"/>
              </a:ext>
            </a:extLst>
          </p:cNvPr>
          <p:cNvSpPr>
            <a:spLocks noGrp="1" noChangeArrowheads="1"/>
          </p:cNvSpPr>
          <p:nvPr>
            <p:ph type="title"/>
          </p:nvPr>
        </p:nvSpPr>
        <p:spPr>
          <a:xfrm>
            <a:off x="1981200" y="3124200"/>
            <a:ext cx="7956550" cy="1371600"/>
          </a:xfrm>
        </p:spPr>
        <p:txBody>
          <a:bodyPr rtlCol="0">
            <a:normAutofit fontScale="90000"/>
          </a:bodyPr>
          <a:lstStyle/>
          <a:p>
            <a:pPr eaLnBrk="1" fontAlgn="auto" hangingPunct="1">
              <a:spcAft>
                <a:spcPts val="0"/>
              </a:spcAft>
              <a:defRPr/>
            </a:pP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5. APHESIS = </a:t>
            </a:r>
            <a:r>
              <a:rPr lang="en-US" altLang="en-US" sz="4000" b="1" dirty="0">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t>Remission</a:t>
            </a: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a:t>
            </a:r>
            <a:r>
              <a:rPr lang="en-US" altLang="en-US" sz="4000" i="1" dirty="0">
                <a:latin typeface="Microsoft New Tai Lue" panose="020B0502040204020203" pitchFamily="34" charset="0"/>
                <a:ea typeface="Microsoft New Tai Lue" panose="020B0502040204020203" pitchFamily="34" charset="0"/>
                <a:cs typeface="Microsoft New Tai Lue" panose="020B0502040204020203" pitchFamily="34" charset="0"/>
              </a:rPr>
              <a:t>A dismissal; a sending away, letting go, a pardon, complete forgiveness from an obligation or debt.”</a:t>
            </a:r>
            <a:br>
              <a:rPr lang="en-US" altLang="en-US" sz="4000" i="1"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Thus the sinner stands before God as before a moneylender owing a priceless sum that could never be repaid and the creditor says “</a:t>
            </a:r>
            <a:r>
              <a:rPr lang="en-US" altLang="en-US" sz="4000" i="1" dirty="0">
                <a:latin typeface="Microsoft New Tai Lue" panose="020B0502040204020203" pitchFamily="34" charset="0"/>
                <a:ea typeface="Microsoft New Tai Lue" panose="020B0502040204020203" pitchFamily="34" charset="0"/>
                <a:cs typeface="Microsoft New Tai Lue" panose="020B0502040204020203" pitchFamily="34" charset="0"/>
              </a:rPr>
              <a:t>debt paid in full</a:t>
            </a: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a:t>
            </a: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endParaRPr lang="en-US" altLang="en-US" sz="4000" dirty="0"/>
          </a:p>
        </p:txBody>
      </p:sp>
      <p:sp>
        <p:nvSpPr>
          <p:cNvPr id="61443" name="Slide Number Placeholder 4">
            <a:extLst>
              <a:ext uri="{FF2B5EF4-FFF2-40B4-BE49-F238E27FC236}">
                <a16:creationId xmlns:a16="http://schemas.microsoft.com/office/drawing/2014/main" id="{C3357BEC-FEDA-4833-9C7D-1D1EBDFB3F0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FA386F17-7E29-46EA-BEFD-BF90D81EB852}"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29</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8A3DF7E5-E71B-48C6-9638-96F468E70580}"/>
              </a:ext>
            </a:extLst>
          </p:cNvPr>
          <p:cNvSpPr>
            <a:spLocks noGrp="1" noChangeArrowheads="1"/>
          </p:cNvSpPr>
          <p:nvPr>
            <p:ph type="title"/>
          </p:nvPr>
        </p:nvSpPr>
        <p:spPr>
          <a:xfrm>
            <a:off x="2057400" y="2590800"/>
            <a:ext cx="7956550" cy="1371600"/>
          </a:xfrm>
        </p:spPr>
        <p:txBody>
          <a:bodyPr/>
          <a:lstStyle/>
          <a:p>
            <a:pPr eaLnBrk="1" hangingPunct="1"/>
            <a:r>
              <a:rPr lang="en-US" altLang="en-US" sz="4000">
                <a:latin typeface="Microsoft New Tai Lue" panose="020B0502040204020203" pitchFamily="34" charset="0"/>
                <a:ea typeface="Microsoft New Tai Lue" panose="020B0502040204020203" pitchFamily="34" charset="0"/>
                <a:cs typeface="Microsoft New Tai Lue" panose="020B0502040204020203" pitchFamily="34" charset="0"/>
              </a:rPr>
              <a:t>2. KATALLASSO = </a:t>
            </a:r>
            <a:r>
              <a:rPr lang="en-US" altLang="en-US" sz="4000" b="1">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t>Reconciliation</a:t>
            </a:r>
            <a:r>
              <a:rPr lang="en-US" altLang="en-US" sz="4000">
                <a:latin typeface="Microsoft New Tai Lue" panose="020B0502040204020203" pitchFamily="34" charset="0"/>
                <a:ea typeface="Microsoft New Tai Lue" panose="020B0502040204020203" pitchFamily="34" charset="0"/>
                <a:cs typeface="Microsoft New Tai Lue" panose="020B0502040204020203" pitchFamily="34" charset="0"/>
              </a:rPr>
              <a:t>, as a estranged couple would make reconciliation in a marriage                            (I Cor. 7:10, 11)</a:t>
            </a:r>
            <a:br>
              <a:rPr lang="en-US" altLang="en-US" sz="400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a:latin typeface="Microsoft New Tai Lue" panose="020B0502040204020203" pitchFamily="34" charset="0"/>
                <a:ea typeface="Microsoft New Tai Lue" panose="020B0502040204020203" pitchFamily="34" charset="0"/>
                <a:cs typeface="Microsoft New Tai Lue" panose="020B0502040204020203" pitchFamily="34" charset="0"/>
              </a:rPr>
              <a:t>Thus, the sinner stands before God an enemy/at enmity with Him and is made the friend of God.</a:t>
            </a:r>
            <a:br>
              <a:rPr lang="en-US" altLang="en-US" sz="4000">
                <a:latin typeface="Microsoft New Tai Lue" panose="020B0502040204020203" pitchFamily="34" charset="0"/>
                <a:ea typeface="Microsoft New Tai Lue" panose="020B0502040204020203" pitchFamily="34" charset="0"/>
                <a:cs typeface="Microsoft New Tai Lue" panose="020B0502040204020203" pitchFamily="34" charset="0"/>
              </a:rPr>
            </a:br>
            <a:endParaRPr lang="en-US" altLang="en-US" sz="4000"/>
          </a:p>
        </p:txBody>
      </p:sp>
      <p:sp>
        <p:nvSpPr>
          <p:cNvPr id="8195" name="Slide Number Placeholder 4">
            <a:extLst>
              <a:ext uri="{FF2B5EF4-FFF2-40B4-BE49-F238E27FC236}">
                <a16:creationId xmlns:a16="http://schemas.microsoft.com/office/drawing/2014/main" id="{6ADAF9A0-46EC-4AAF-8459-A4F38C38297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927D8F63-EF24-4C81-9F9C-49EDD6175713}"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3</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7B45D65-0373-4DB4-9290-FC864846F53F}"/>
              </a:ext>
            </a:extLst>
          </p:cNvPr>
          <p:cNvSpPr>
            <a:spLocks noGrp="1" noChangeArrowheads="1"/>
          </p:cNvSpPr>
          <p:nvPr>
            <p:ph type="title"/>
          </p:nvPr>
        </p:nvSpPr>
        <p:spPr>
          <a:xfrm>
            <a:off x="2057400" y="2514600"/>
            <a:ext cx="7956550" cy="1371600"/>
          </a:xfrm>
        </p:spPr>
        <p:txBody>
          <a:bodyPr rtlCol="0">
            <a:normAutofit fontScale="90000"/>
          </a:bodyPr>
          <a:lstStyle/>
          <a:p>
            <a:pPr eaLnBrk="1" fontAlgn="auto" hangingPunct="1">
              <a:spcAft>
                <a:spcPts val="0"/>
              </a:spcAft>
              <a:defRPr/>
            </a:pP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3. HUIOTHESIA = </a:t>
            </a:r>
            <a:r>
              <a:rPr lang="en-US" altLang="en-US" sz="4000" b="1" dirty="0">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t>Adoption</a:t>
            </a: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In N.T. = Adoption, Sonship, Children of God</a:t>
            </a: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The sinner stands before God as an outsider/stranger and is declared a son and heir of the Kingdom.</a:t>
            </a:r>
            <a:endParaRPr lang="en-US" altLang="en-US" sz="4000" dirty="0"/>
          </a:p>
        </p:txBody>
      </p:sp>
      <p:sp>
        <p:nvSpPr>
          <p:cNvPr id="10243" name="Slide Number Placeholder 4">
            <a:extLst>
              <a:ext uri="{FF2B5EF4-FFF2-40B4-BE49-F238E27FC236}">
                <a16:creationId xmlns:a16="http://schemas.microsoft.com/office/drawing/2014/main" id="{1346E3BA-744D-4681-A3FD-CED79CBC735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6EE050DC-A046-4B2A-9F32-7925BD462F86}"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4</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4791D102-A2D7-4CE3-9E28-36DF17CC8DD6}"/>
              </a:ext>
            </a:extLst>
          </p:cNvPr>
          <p:cNvSpPr>
            <a:spLocks noGrp="1" noChangeArrowheads="1"/>
          </p:cNvSpPr>
          <p:nvPr>
            <p:ph type="title"/>
          </p:nvPr>
        </p:nvSpPr>
        <p:spPr>
          <a:xfrm>
            <a:off x="1981200" y="3124200"/>
            <a:ext cx="7956550" cy="1371600"/>
          </a:xfrm>
        </p:spPr>
        <p:txBody>
          <a:bodyPr rtlCol="0">
            <a:normAutofit fontScale="90000"/>
          </a:bodyPr>
          <a:lstStyle/>
          <a:p>
            <a:pPr eaLnBrk="1" fontAlgn="auto" hangingPunct="1">
              <a:spcAft>
                <a:spcPts val="0"/>
              </a:spcAft>
              <a:defRPr/>
            </a:pP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4. DIKAIOSIS = </a:t>
            </a:r>
            <a:r>
              <a:rPr lang="en-US" altLang="en-US" sz="4000" b="1" dirty="0">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t>Justification</a:t>
            </a: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a:t>
            </a:r>
            <a:r>
              <a:rPr lang="en-US" altLang="en-US" sz="4000" i="1" dirty="0">
                <a:latin typeface="Microsoft New Tai Lue" panose="020B0502040204020203" pitchFamily="34" charset="0"/>
                <a:ea typeface="Microsoft New Tai Lue" panose="020B0502040204020203" pitchFamily="34" charset="0"/>
                <a:cs typeface="Microsoft New Tai Lue" panose="020B0502040204020203" pitchFamily="34" charset="0"/>
              </a:rPr>
              <a:t>Denotes the act of pronouncing righteous, justification, acquittal”</a:t>
            </a: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                 </a:t>
            </a:r>
            <a:r>
              <a:rPr lang="en-US" altLang="en-US" sz="2200" dirty="0">
                <a:latin typeface="Microsoft New Tai Lue" panose="020B0502040204020203" pitchFamily="34" charset="0"/>
                <a:ea typeface="Microsoft New Tai Lue" panose="020B0502040204020203" pitchFamily="34" charset="0"/>
                <a:cs typeface="Microsoft New Tai Lue" panose="020B0502040204020203" pitchFamily="34" charset="0"/>
              </a:rPr>
              <a:t>- W.E. Vine</a:t>
            </a: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Thus the sinner stands before the judge guilty of wrong, to be sentenced to death, and the judge says “Not Guilty,” “Acquitted,” “Justified.”</a:t>
            </a: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endParaRPr lang="en-US" altLang="en-US" sz="4000" dirty="0"/>
          </a:p>
        </p:txBody>
      </p:sp>
      <p:sp>
        <p:nvSpPr>
          <p:cNvPr id="12291" name="Slide Number Placeholder 4">
            <a:extLst>
              <a:ext uri="{FF2B5EF4-FFF2-40B4-BE49-F238E27FC236}">
                <a16:creationId xmlns:a16="http://schemas.microsoft.com/office/drawing/2014/main" id="{77C4A48B-4B6A-417E-8F98-3332B39EF0F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C966AFB0-9ABD-46E8-BB89-6533F28F70F6}"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5</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534A84E9-2AB9-4AFD-B415-505949A81F4C}"/>
              </a:ext>
            </a:extLst>
          </p:cNvPr>
          <p:cNvSpPr>
            <a:spLocks noGrp="1" noChangeArrowheads="1"/>
          </p:cNvSpPr>
          <p:nvPr>
            <p:ph type="title"/>
          </p:nvPr>
        </p:nvSpPr>
        <p:spPr>
          <a:xfrm>
            <a:off x="1981200" y="3124200"/>
            <a:ext cx="7956550" cy="1371600"/>
          </a:xfrm>
        </p:spPr>
        <p:txBody>
          <a:bodyPr rtlCol="0">
            <a:normAutofit fontScale="90000"/>
          </a:bodyPr>
          <a:lstStyle/>
          <a:p>
            <a:pPr eaLnBrk="1" fontAlgn="auto" hangingPunct="1">
              <a:spcAft>
                <a:spcPts val="0"/>
              </a:spcAft>
              <a:defRPr/>
            </a:pP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5. APHESIS = </a:t>
            </a:r>
            <a:r>
              <a:rPr lang="en-US" altLang="en-US" sz="4000" b="1" dirty="0">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t>Remission</a:t>
            </a: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a:t>
            </a:r>
            <a:r>
              <a:rPr lang="en-US" altLang="en-US" sz="4000" i="1" dirty="0">
                <a:latin typeface="Microsoft New Tai Lue" panose="020B0502040204020203" pitchFamily="34" charset="0"/>
                <a:ea typeface="Microsoft New Tai Lue" panose="020B0502040204020203" pitchFamily="34" charset="0"/>
                <a:cs typeface="Microsoft New Tai Lue" panose="020B0502040204020203" pitchFamily="34" charset="0"/>
              </a:rPr>
              <a:t>A dismissal; a sending away, letting go, a pardon, complete forgiveness from an obligation or debt.”</a:t>
            </a:r>
            <a:br>
              <a:rPr lang="en-US" altLang="en-US" sz="4000" i="1"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Thus the sinner stands before God as before a moneylender owing a priceless sum that could never be repaid and the creditor says “</a:t>
            </a:r>
            <a:r>
              <a:rPr lang="en-US" altLang="en-US" sz="4000" i="1" dirty="0">
                <a:latin typeface="Microsoft New Tai Lue" panose="020B0502040204020203" pitchFamily="34" charset="0"/>
                <a:ea typeface="Microsoft New Tai Lue" panose="020B0502040204020203" pitchFamily="34" charset="0"/>
                <a:cs typeface="Microsoft New Tai Lue" panose="020B0502040204020203" pitchFamily="34" charset="0"/>
              </a:rPr>
              <a:t>debt paid in full</a:t>
            </a: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a:t>
            </a: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endParaRPr lang="en-US" altLang="en-US" sz="4000" dirty="0"/>
          </a:p>
        </p:txBody>
      </p:sp>
      <p:sp>
        <p:nvSpPr>
          <p:cNvPr id="14339" name="Slide Number Placeholder 4">
            <a:extLst>
              <a:ext uri="{FF2B5EF4-FFF2-40B4-BE49-F238E27FC236}">
                <a16:creationId xmlns:a16="http://schemas.microsoft.com/office/drawing/2014/main" id="{D342DFFE-A597-41E8-AED8-3244351DF68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B46F885D-CBE8-40EB-AE76-2D1DE4C3F780}"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6</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35AAEA1-A6B4-4357-8E88-C4FDFE338356}"/>
              </a:ext>
            </a:extLst>
          </p:cNvPr>
          <p:cNvSpPr>
            <a:spLocks noGrp="1" noChangeArrowheads="1"/>
          </p:cNvSpPr>
          <p:nvPr>
            <p:ph type="title"/>
          </p:nvPr>
        </p:nvSpPr>
        <p:spPr>
          <a:xfrm>
            <a:off x="1981200" y="1981200"/>
            <a:ext cx="7956550" cy="1371600"/>
          </a:xfrm>
        </p:spPr>
        <p:txBody>
          <a:bodyPr rtlCol="0">
            <a:normAutofit fontScale="90000"/>
          </a:bodyPr>
          <a:lstStyle/>
          <a:p>
            <a:pPr eaLnBrk="1" fontAlgn="auto" hangingPunct="1">
              <a:spcAft>
                <a:spcPts val="0"/>
              </a:spcAft>
              <a:defRPr/>
            </a:pP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5. APHESIS = </a:t>
            </a:r>
            <a:r>
              <a:rPr lang="en-US" altLang="en-US" sz="4000" b="1" dirty="0">
                <a:solidFill>
                  <a:srgbClr val="FFC000"/>
                </a:solidFill>
                <a:latin typeface="Microsoft New Tai Lue" panose="020B0502040204020203" pitchFamily="34" charset="0"/>
                <a:ea typeface="Microsoft New Tai Lue" panose="020B0502040204020203" pitchFamily="34" charset="0"/>
                <a:cs typeface="Microsoft New Tai Lue" panose="020B0502040204020203" pitchFamily="34" charset="0"/>
              </a:rPr>
              <a:t>Remission</a:t>
            </a: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a:t>
            </a:r>
            <a:r>
              <a:rPr lang="en-US" altLang="en-US" sz="4000" i="1" dirty="0">
                <a:latin typeface="Microsoft New Tai Lue" panose="020B0502040204020203" pitchFamily="34" charset="0"/>
                <a:ea typeface="Microsoft New Tai Lue" panose="020B0502040204020203" pitchFamily="34" charset="0"/>
                <a:cs typeface="Microsoft New Tai Lue" panose="020B0502040204020203" pitchFamily="34" charset="0"/>
              </a:rPr>
              <a:t>To release from bondage or imprisonment.” </a:t>
            </a:r>
            <a:r>
              <a:rPr lang="en-US" altLang="en-US" sz="2700" dirty="0">
                <a:latin typeface="Microsoft New Tai Lue" panose="020B0502040204020203" pitchFamily="34" charset="0"/>
                <a:ea typeface="Microsoft New Tai Lue" panose="020B0502040204020203" pitchFamily="34" charset="0"/>
                <a:cs typeface="Microsoft New Tai Lue" panose="020B0502040204020203" pitchFamily="34" charset="0"/>
              </a:rPr>
              <a:t>- Thayer</a:t>
            </a:r>
            <a:br>
              <a:rPr lang="en-US" altLang="en-US" sz="4000" i="1"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i="1" dirty="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 A “Pardon”</a:t>
            </a: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b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br>
            <a:r>
              <a:rPr lang="en-US" altLang="en-US" sz="4000" dirty="0">
                <a:latin typeface="Microsoft New Tai Lue" panose="020B0502040204020203" pitchFamily="34" charset="0"/>
                <a:ea typeface="Microsoft New Tai Lue" panose="020B0502040204020203" pitchFamily="34" charset="0"/>
                <a:cs typeface="Microsoft New Tai Lue" panose="020B0502040204020203" pitchFamily="34" charset="0"/>
              </a:rPr>
              <a:t>- Used 17 times in the New Testament</a:t>
            </a:r>
            <a:endParaRPr lang="en-US" altLang="en-US" sz="4000" dirty="0"/>
          </a:p>
        </p:txBody>
      </p:sp>
      <p:sp>
        <p:nvSpPr>
          <p:cNvPr id="16387" name="Slide Number Placeholder 4">
            <a:extLst>
              <a:ext uri="{FF2B5EF4-FFF2-40B4-BE49-F238E27FC236}">
                <a16:creationId xmlns:a16="http://schemas.microsoft.com/office/drawing/2014/main" id="{F16D88B2-08BF-46C1-911B-5E7B81BBC45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7AE0D8AF-436A-42AF-B758-E9E0C018D9C6}"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7</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CE38C38E-B294-49B8-BB76-2FCFC5BE8C45}"/>
              </a:ext>
            </a:extLst>
          </p:cNvPr>
          <p:cNvSpPr txBox="1">
            <a:spLocks/>
          </p:cNvSpPr>
          <p:nvPr/>
        </p:nvSpPr>
        <p:spPr bwMode="auto">
          <a:xfrm>
            <a:off x="1905000" y="10668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“The Spirit of the Lord is upon Me,</a:t>
            </a:r>
          </a:p>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Because He has anointed Me</a:t>
            </a:r>
          </a:p>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To preach the gospel to the poor;</a:t>
            </a:r>
          </a:p>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He has sent Me to heal the brokenhearted,</a:t>
            </a:r>
          </a:p>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To proclaim </a:t>
            </a:r>
            <a:r>
              <a:rPr kumimoji="0" lang="en-US" sz="2800" b="1" i="0" u="none" strike="noStrike" kern="1200" cap="none" spc="0" normalizeH="0" baseline="0" noProof="0" dirty="0">
                <a:ln>
                  <a:noFill/>
                </a:ln>
                <a:solidFill>
                  <a:srgbClr val="00FF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APHESIS</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to the captives. . .”</a:t>
            </a:r>
          </a:p>
        </p:txBody>
      </p:sp>
      <p:sp>
        <p:nvSpPr>
          <p:cNvPr id="18435" name="Slide Number Placeholder 4">
            <a:extLst>
              <a:ext uri="{FF2B5EF4-FFF2-40B4-BE49-F238E27FC236}">
                <a16:creationId xmlns:a16="http://schemas.microsoft.com/office/drawing/2014/main" id="{2A7DFEBA-632A-47DE-BF1E-38E724248128}"/>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031E35D2-3823-4199-B0BA-7D926871712C}"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8</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10B32F2E-749C-40EB-AF05-B53448594F84}"/>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Lu. 4:18</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C720EE44-0F9E-4A8F-8936-1421EF72F3BA}"/>
              </a:ext>
            </a:extLst>
          </p:cNvPr>
          <p:cNvSpPr txBox="1">
            <a:spLocks/>
          </p:cNvSpPr>
          <p:nvPr/>
        </p:nvSpPr>
        <p:spPr bwMode="auto">
          <a:xfrm>
            <a:off x="1905000" y="1066800"/>
            <a:ext cx="8305800" cy="1143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NIV – “</a:t>
            </a:r>
            <a:r>
              <a:rPr kumimoji="0" lang="en-US" sz="2800" b="1" i="0"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freedom</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for the prisoners”</a:t>
            </a:r>
          </a:p>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endPar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NKJV, ESV – “</a:t>
            </a:r>
            <a:r>
              <a:rPr kumimoji="0" lang="en-US" sz="2800" b="1" i="0"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liberty</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to the captives”</a:t>
            </a:r>
          </a:p>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endPar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KJV – “</a:t>
            </a:r>
            <a:r>
              <a:rPr kumimoji="0" lang="en-US" sz="2800" b="1" i="0" u="sng"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deliverance</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to the captives”</a:t>
            </a:r>
          </a:p>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endPar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a:p>
            <a:pPr marL="0" marR="0" lvl="0" indent="0" algn="l"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ASV, CSB, NASB, NET – “</a:t>
            </a:r>
            <a:r>
              <a:rPr kumimoji="0" lang="en-US" sz="2800" b="1" i="1" u="sng" strike="noStrike" kern="1200" cap="none" spc="0" normalizeH="0" baseline="0" noProof="0" dirty="0">
                <a:ln>
                  <a:noFill/>
                </a:ln>
                <a:solidFill>
                  <a:srgbClr val="00FF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release</a:t>
            </a:r>
            <a:r>
              <a:rPr kumimoji="0" lang="en-US" sz="2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 to the captives” </a:t>
            </a:r>
          </a:p>
        </p:txBody>
      </p:sp>
      <p:sp>
        <p:nvSpPr>
          <p:cNvPr id="20483" name="Slide Number Placeholder 4">
            <a:extLst>
              <a:ext uri="{FF2B5EF4-FFF2-40B4-BE49-F238E27FC236}">
                <a16:creationId xmlns:a16="http://schemas.microsoft.com/office/drawing/2014/main" id="{CBCF4B6B-1C14-4BBD-9086-7A8D0CB65030}"/>
              </a:ext>
            </a:extLst>
          </p:cNvPr>
          <p:cNvSpPr>
            <a:spLocks noGrp="1" noChangeArrowheads="1"/>
          </p:cNvSpPr>
          <p:nvPr>
            <p:ph type="sldNum" sz="quarter" idx="12"/>
          </p:nvPr>
        </p:nvSpPr>
        <p:spPr bwMode="auto">
          <a:xfrm>
            <a:off x="8077200" y="69913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1363" indent="-284163">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1413" indent="-2270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5986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5813" indent="-2270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30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02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74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4613" indent="-227013"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fld id="{4A1DE899-8138-4FE8-9969-4C98CF7D3A0D}" type="slidenum">
              <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 typeface="Arial" panose="020B0604020202020204" pitchFamily="34" charset="0"/>
                <a:buNone/>
                <a:tabLst/>
                <a:defRPr/>
              </a:pPr>
              <a:t>9</a:t>
            </a:fld>
            <a:endParaRPr kumimoji="0" lang="en-US" altLang="en-US" sz="12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5" name="Subtitle 2">
            <a:extLst>
              <a:ext uri="{FF2B5EF4-FFF2-40B4-BE49-F238E27FC236}">
                <a16:creationId xmlns:a16="http://schemas.microsoft.com/office/drawing/2014/main" id="{97C5BCA7-FEFB-49AC-97D4-DD95E36522D1}"/>
              </a:ext>
            </a:extLst>
          </p:cNvPr>
          <p:cNvSpPr txBox="1">
            <a:spLocks/>
          </p:cNvSpPr>
          <p:nvPr/>
        </p:nvSpPr>
        <p:spPr bwMode="auto">
          <a:xfrm>
            <a:off x="2041525" y="457200"/>
            <a:ext cx="8305800" cy="762000"/>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457200" rtl="0" eaLnBrk="0" fontAlgn="base" latinLnBrk="0" hangingPunct="0">
              <a:lnSpc>
                <a:spcPct val="100000"/>
              </a:lnSpc>
              <a:spcBef>
                <a:spcPct val="20000"/>
              </a:spcBef>
              <a:spcAft>
                <a:spcPct val="0"/>
              </a:spcAft>
              <a:buClr>
                <a:srgbClr val="0563C1"/>
              </a:buClr>
              <a:buSzPct val="65000"/>
              <a:buFont typeface="Wingdings" panose="05000000000000000000" pitchFamily="2" charset="2"/>
              <a:buNone/>
              <a:tabLst/>
              <a:defRPr/>
            </a:pPr>
            <a:r>
              <a:rPr kumimoji="0" lang="en-US" sz="36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rPr>
              <a:t>Lu. 4:18</a:t>
            </a:r>
            <a:endParaRPr kumimoji="0" lang="en-US" sz="2200" b="1" i="0" u="none" strike="noStrike" kern="1200" cap="none" spc="0" normalizeH="0" baseline="0" noProof="0" dirty="0">
              <a:ln>
                <a:noFill/>
              </a:ln>
              <a:solidFill>
                <a:srgbClr val="FFC000"/>
              </a:solidFill>
              <a:effectLst>
                <a:outerShdw blurRad="38100" dist="38100" dir="2700000" algn="tl">
                  <a:srgbClr val="000000"/>
                </a:outerShdw>
              </a:effectLst>
              <a:uLnTx/>
              <a:uFillTx/>
              <a:latin typeface="Microsoft New Tai Lue" panose="020B0502040204020203" pitchFamily="34" charset="0"/>
              <a:ea typeface="+mn-ea"/>
              <a:cs typeface="Microsoft New Tai Lue" panose="020B0502040204020203" pitchFamily="34" charset="0"/>
            </a:endParaRPr>
          </a:p>
        </p:txBody>
      </p:sp>
    </p:spTree>
  </p:cSld>
  <p:clrMapOvr>
    <a:masterClrMapping/>
  </p:clrMapOvr>
  <p:transition>
    <p:fade/>
  </p:transition>
</p:sld>
</file>

<file path=ppt/theme/theme1.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1998</Words>
  <Application>Microsoft Office PowerPoint</Application>
  <PresentationFormat>Widescreen</PresentationFormat>
  <Paragraphs>154</Paragraphs>
  <Slides>29</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Microsoft YaHei</vt:lpstr>
      <vt:lpstr>Arial</vt:lpstr>
      <vt:lpstr>Calibri</vt:lpstr>
      <vt:lpstr>Calibri Light</vt:lpstr>
      <vt:lpstr>Microsoft New Tai Lue</vt:lpstr>
      <vt:lpstr>Tahoma</vt:lpstr>
      <vt:lpstr>Wingdings</vt:lpstr>
      <vt:lpstr>5_Office Theme</vt:lpstr>
      <vt:lpstr> Remission in Christ </vt:lpstr>
      <vt:lpstr>1. APOLUTROSIS = To set free, to make free, to loose by a purchase price  In N.T. = Redemption   Thayer – “To let one go free on receiving the price. . . A releasing effected by paying a ransom.”  Thus, the sinner stands before God as a slave and is declared a freedman from sin.    </vt:lpstr>
      <vt:lpstr>2. KATALLASSO = Reconciliation, as a estranged couple would make reconciliation in a marriage                            (I Cor. 7:10, 11)  Thus, the sinner stands before God an enemy/at enmity with Him and is made the friend of God. </vt:lpstr>
      <vt:lpstr>3. HUIOTHESIA = Adoption  In N.T. = Adoption, Sonship, Children of God  The sinner stands before God as an outsider/stranger and is declared a son and heir of the Kingdom.</vt:lpstr>
      <vt:lpstr>4. DIKAIOSIS = Justification  “Denotes the act of pronouncing righteous, justification, acquittal”                 - W.E. Vine  Thus the sinner stands before the judge guilty of wrong, to be sentenced to death, and the judge says “Not Guilty,” “Acquitted,” “Justified.”  </vt:lpstr>
      <vt:lpstr>5. APHESIS = Remission  “A dismissal; a sending away, letting go, a pardon, complete forgiveness from an obligation or debt.”  Thus the sinner stands before God as before a moneylender owing a priceless sum that could never be repaid and the creditor says “debt paid in full.”  </vt:lpstr>
      <vt:lpstr>5. APHESIS = Remission  “To release from bondage or imprisonment.” - Thayer  = A “Pardon”  - Used 17 times in the New Testament</vt:lpstr>
      <vt:lpstr>PowerPoint Presentation</vt:lpstr>
      <vt:lpstr>PowerPoint Presentation</vt:lpstr>
      <vt:lpstr>APHIEMI = Remit, Release, Forgive  - Used 143 times in the N.T. in 131 verses.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APHESIS = Remission  “A dismissal; a sending away, letting go, a pardon, complete forgiveness from an obligation or debt.”  Thus the sinner stands before God as before a moneylender owing a priceless sum that could never be repaid and the creditor says “debt paid in full.”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Remission in Christ </dc:title>
  <dc:creator>Exton Class</dc:creator>
  <cp:lastModifiedBy>Exton Class</cp:lastModifiedBy>
  <cp:revision>1</cp:revision>
  <dcterms:created xsi:type="dcterms:W3CDTF">2022-01-02T17:32:58Z</dcterms:created>
  <dcterms:modified xsi:type="dcterms:W3CDTF">2022-01-02T17:33:25Z</dcterms:modified>
</cp:coreProperties>
</file>