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980" r:id="rId2"/>
    <p:sldId id="981" r:id="rId3"/>
    <p:sldId id="1013" r:id="rId4"/>
    <p:sldId id="982" r:id="rId5"/>
    <p:sldId id="983" r:id="rId6"/>
    <p:sldId id="984" r:id="rId7"/>
    <p:sldId id="985" r:id="rId8"/>
    <p:sldId id="986" r:id="rId9"/>
    <p:sldId id="987" r:id="rId10"/>
    <p:sldId id="988" r:id="rId11"/>
    <p:sldId id="989" r:id="rId12"/>
    <p:sldId id="990" r:id="rId13"/>
    <p:sldId id="991" r:id="rId14"/>
    <p:sldId id="992" r:id="rId15"/>
    <p:sldId id="259" r:id="rId16"/>
    <p:sldId id="263" r:id="rId17"/>
    <p:sldId id="993" r:id="rId18"/>
    <p:sldId id="994" r:id="rId19"/>
    <p:sldId id="261" r:id="rId20"/>
    <p:sldId id="258" r:id="rId21"/>
    <p:sldId id="260" r:id="rId22"/>
    <p:sldId id="995" r:id="rId23"/>
    <p:sldId id="996" r:id="rId24"/>
    <p:sldId id="997" r:id="rId25"/>
    <p:sldId id="998" r:id="rId26"/>
    <p:sldId id="999" r:id="rId27"/>
    <p:sldId id="1000" r:id="rId28"/>
    <p:sldId id="257" r:id="rId29"/>
    <p:sldId id="1001" r:id="rId30"/>
    <p:sldId id="1002" r:id="rId31"/>
    <p:sldId id="1003" r:id="rId32"/>
    <p:sldId id="1004" r:id="rId33"/>
    <p:sldId id="1005" r:id="rId34"/>
    <p:sldId id="1006" r:id="rId35"/>
    <p:sldId id="1007" r:id="rId36"/>
    <p:sldId id="1008" r:id="rId37"/>
    <p:sldId id="1009" r:id="rId38"/>
    <p:sldId id="1010" r:id="rId39"/>
    <p:sldId id="1011" r:id="rId40"/>
    <p:sldId id="1012"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D1364B-958A-473D-BCDA-0C6EA0170229}" type="slidenum">
              <a:rPr lang="en-US"/>
              <a:pPr>
                <a:defRPr/>
              </a:pPr>
              <a:t>‹#›</a:t>
            </a:fld>
            <a:endParaRPr lang="en-US"/>
          </a:p>
        </p:txBody>
      </p:sp>
    </p:spTree>
    <p:extLst>
      <p:ext uri="{BB962C8B-B14F-4D97-AF65-F5344CB8AC3E}">
        <p14:creationId xmlns:p14="http://schemas.microsoft.com/office/powerpoint/2010/main" val="202705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D2D5E7-9DD3-4EA9-9531-FCA30AB1C31D}" type="slidenum">
              <a:rPr lang="en-US"/>
              <a:pPr>
                <a:defRPr/>
              </a:pPr>
              <a:t>‹#›</a:t>
            </a:fld>
            <a:endParaRPr lang="en-US"/>
          </a:p>
        </p:txBody>
      </p:sp>
    </p:spTree>
    <p:extLst>
      <p:ext uri="{BB962C8B-B14F-4D97-AF65-F5344CB8AC3E}">
        <p14:creationId xmlns:p14="http://schemas.microsoft.com/office/powerpoint/2010/main" val="88139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911FCA-9927-46DF-98BB-0D5D1D4C9CC5}" type="slidenum">
              <a:rPr lang="en-US"/>
              <a:pPr>
                <a:defRPr/>
              </a:pPr>
              <a:t>‹#›</a:t>
            </a:fld>
            <a:endParaRPr lang="en-US"/>
          </a:p>
        </p:txBody>
      </p:sp>
    </p:spTree>
    <p:extLst>
      <p:ext uri="{BB962C8B-B14F-4D97-AF65-F5344CB8AC3E}">
        <p14:creationId xmlns:p14="http://schemas.microsoft.com/office/powerpoint/2010/main" val="996527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0B6771-62B9-47C1-A954-E1873A512AF9}" type="slidenum">
              <a:rPr lang="en-US"/>
              <a:pPr>
                <a:defRPr/>
              </a:pPr>
              <a:t>‹#›</a:t>
            </a:fld>
            <a:endParaRPr lang="en-US"/>
          </a:p>
        </p:txBody>
      </p:sp>
    </p:spTree>
    <p:extLst>
      <p:ext uri="{BB962C8B-B14F-4D97-AF65-F5344CB8AC3E}">
        <p14:creationId xmlns:p14="http://schemas.microsoft.com/office/powerpoint/2010/main" val="3864259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6D2667-73E3-4ADD-8B47-856F4DEC2518}" type="slidenum">
              <a:rPr lang="en-US"/>
              <a:pPr>
                <a:defRPr/>
              </a:pPr>
              <a:t>‹#›</a:t>
            </a:fld>
            <a:endParaRPr lang="en-US"/>
          </a:p>
        </p:txBody>
      </p:sp>
    </p:spTree>
    <p:extLst>
      <p:ext uri="{BB962C8B-B14F-4D97-AF65-F5344CB8AC3E}">
        <p14:creationId xmlns:p14="http://schemas.microsoft.com/office/powerpoint/2010/main" val="232351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7BD866-6990-4959-B54B-9AB4611B23B8}" type="slidenum">
              <a:rPr lang="en-US"/>
              <a:pPr>
                <a:defRPr/>
              </a:pPr>
              <a:t>‹#›</a:t>
            </a:fld>
            <a:endParaRPr lang="en-US"/>
          </a:p>
        </p:txBody>
      </p:sp>
    </p:spTree>
    <p:extLst>
      <p:ext uri="{BB962C8B-B14F-4D97-AF65-F5344CB8AC3E}">
        <p14:creationId xmlns:p14="http://schemas.microsoft.com/office/powerpoint/2010/main" val="385370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8B52665-E6BA-49CF-9094-C3103E87076E}" type="slidenum">
              <a:rPr lang="en-US"/>
              <a:pPr>
                <a:defRPr/>
              </a:pPr>
              <a:t>‹#›</a:t>
            </a:fld>
            <a:endParaRPr lang="en-US"/>
          </a:p>
        </p:txBody>
      </p:sp>
    </p:spTree>
    <p:extLst>
      <p:ext uri="{BB962C8B-B14F-4D97-AF65-F5344CB8AC3E}">
        <p14:creationId xmlns:p14="http://schemas.microsoft.com/office/powerpoint/2010/main" val="79737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C1B1DF1-AD16-4676-A2A2-A8B65327FCAA}" type="slidenum">
              <a:rPr lang="en-US"/>
              <a:pPr>
                <a:defRPr/>
              </a:pPr>
              <a:t>‹#›</a:t>
            </a:fld>
            <a:endParaRPr lang="en-US"/>
          </a:p>
        </p:txBody>
      </p:sp>
    </p:spTree>
    <p:extLst>
      <p:ext uri="{BB962C8B-B14F-4D97-AF65-F5344CB8AC3E}">
        <p14:creationId xmlns:p14="http://schemas.microsoft.com/office/powerpoint/2010/main" val="114283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0020F58-30FB-483A-AFDF-DE5060884AC0}" type="slidenum">
              <a:rPr lang="en-US"/>
              <a:pPr>
                <a:defRPr/>
              </a:pPr>
              <a:t>‹#›</a:t>
            </a:fld>
            <a:endParaRPr lang="en-US"/>
          </a:p>
        </p:txBody>
      </p:sp>
    </p:spTree>
    <p:extLst>
      <p:ext uri="{BB962C8B-B14F-4D97-AF65-F5344CB8AC3E}">
        <p14:creationId xmlns:p14="http://schemas.microsoft.com/office/powerpoint/2010/main" val="51325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A54382-1702-4C01-B2E7-390BDDE04404}" type="slidenum">
              <a:rPr lang="en-US"/>
              <a:pPr>
                <a:defRPr/>
              </a:pPr>
              <a:t>‹#›</a:t>
            </a:fld>
            <a:endParaRPr lang="en-US"/>
          </a:p>
        </p:txBody>
      </p:sp>
    </p:spTree>
    <p:extLst>
      <p:ext uri="{BB962C8B-B14F-4D97-AF65-F5344CB8AC3E}">
        <p14:creationId xmlns:p14="http://schemas.microsoft.com/office/powerpoint/2010/main" val="163082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53C3C3-A239-48EA-A9D3-D9FA4DCBC4C6}" type="slidenum">
              <a:rPr lang="en-US"/>
              <a:pPr>
                <a:defRPr/>
              </a:pPr>
              <a:t>‹#›</a:t>
            </a:fld>
            <a:endParaRPr lang="en-US"/>
          </a:p>
        </p:txBody>
      </p:sp>
    </p:spTree>
    <p:extLst>
      <p:ext uri="{BB962C8B-B14F-4D97-AF65-F5344CB8AC3E}">
        <p14:creationId xmlns:p14="http://schemas.microsoft.com/office/powerpoint/2010/main" val="10677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403F650-47D8-4243-A500-E9817B68EEF3}" type="slidenum">
              <a:rPr lang="en-US"/>
              <a:pPr>
                <a:defRPr/>
              </a:pPr>
              <a:t>‹#›</a:t>
            </a:fld>
            <a:endParaRPr lang="en-US"/>
          </a:p>
        </p:txBody>
      </p:sp>
    </p:spTree>
    <p:extLst>
      <p:ext uri="{BB962C8B-B14F-4D97-AF65-F5344CB8AC3E}">
        <p14:creationId xmlns:p14="http://schemas.microsoft.com/office/powerpoint/2010/main" val="4291427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DBEF9A-145D-4DD2-BD79-04832A431EA4}"/>
              </a:ext>
            </a:extLst>
          </p:cNvPr>
          <p:cNvSpPr txBox="1"/>
          <p:nvPr/>
        </p:nvSpPr>
        <p:spPr>
          <a:xfrm>
            <a:off x="442394" y="208996"/>
            <a:ext cx="11371653" cy="5509200"/>
          </a:xfrm>
          <a:prstGeom prst="rect">
            <a:avLst/>
          </a:prstGeom>
          <a:noFill/>
          <a:effectLst>
            <a:outerShdw blurRad="50800" dist="38100" dir="13500000" algn="br"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For Some, “Science” is a </a:t>
            </a:r>
            <a:r>
              <a:rPr kumimoji="0" lang="en-US" sz="3200" b="1" i="0" u="none" strike="noStrike" kern="1200" cap="none" spc="0" normalizeH="0" baseline="0" noProof="0" dirty="0" err="1">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Stumblingblock</a:t>
            </a:r>
            <a:endPar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What is Science?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“know”</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based on our experience, observation, testing, experimentation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“Science”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We can’t function without relying on Science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rPr>
              <a:t>Science can’t tell us everything</a:t>
            </a:r>
            <a:endParaRPr kumimoji="0" lang="en-US" sz="3200" b="0" i="0" u="none" strike="noStrike" kern="1200" cap="none" spc="0" normalizeH="0" baseline="0" noProof="0" dirty="0">
              <a:ln>
                <a:solidFill>
                  <a:srgbClr val="000000">
                    <a:lumMod val="85000"/>
                    <a:lumOff val="15000"/>
                  </a:srgbClr>
                </a:solidFill>
              </a:ln>
              <a:solidFill>
                <a:srgbClr val="FFFFFF"/>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4047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2" name="Rectangle 21"/>
          <p:cNvSpPr/>
          <p:nvPr/>
        </p:nvSpPr>
        <p:spPr>
          <a:xfrm>
            <a:off x="6096000" y="2351782"/>
            <a:ext cx="3868826"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SKIPPED</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GENERATIONS</a:t>
            </a:r>
          </a:p>
        </p:txBody>
      </p:sp>
      <p:pic>
        <p:nvPicPr>
          <p:cNvPr id="31" name="Picture 3"/>
          <p:cNvPicPr>
            <a:picLocks noChangeAspect="1" noChangeArrowheads="1"/>
          </p:cNvPicPr>
          <p:nvPr/>
        </p:nvPicPr>
        <p:blipFill>
          <a:blip r:embed="rId2" cstate="print"/>
          <a:srcRect/>
          <a:stretch>
            <a:fillRect/>
          </a:stretch>
        </p:blipFill>
        <p:spPr bwMode="auto">
          <a:xfrm>
            <a:off x="6705600" y="2057400"/>
            <a:ext cx="1452562" cy="1452562"/>
          </a:xfrm>
          <a:prstGeom prst="rect">
            <a:avLst/>
          </a:prstGeom>
          <a:noFill/>
          <a:ln w="9525">
            <a:noFill/>
            <a:miter lim="800000"/>
            <a:headEnd/>
            <a:tailEnd/>
          </a:ln>
        </p:spPr>
      </p:pic>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4953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5029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5105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5181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5257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5334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5410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548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4343400"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1"/>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 name="Rectangle 24"/>
          <p:cNvSpPr/>
          <p:nvPr/>
        </p:nvSpPr>
        <p:spPr>
          <a:xfrm>
            <a:off x="6096000" y="2351782"/>
            <a:ext cx="3868826"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SKIPPED</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GENERATIONS</a:t>
            </a:r>
          </a:p>
        </p:txBody>
      </p:sp>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167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1752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1828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1905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1981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2057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2133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2209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1609706"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cxnSp>
        <p:nvCxnSpPr>
          <p:cNvPr id="23" name="Straight Connector 22"/>
          <p:cNvCxnSpPr/>
          <p:nvPr/>
        </p:nvCxnSpPr>
        <p:spPr bwMode="auto">
          <a:xfrm>
            <a:off x="1828800" y="3429000"/>
            <a:ext cx="3276600" cy="0"/>
          </a:xfrm>
          <a:prstGeom prst="line">
            <a:avLst/>
          </a:prstGeom>
          <a:solidFill>
            <a:schemeClr val="accent1"/>
          </a:solidFill>
          <a:ln w="9525" cap="flat" cmpd="sng" algn="ctr">
            <a:solidFill>
              <a:schemeClr val="tx1"/>
            </a:solidFill>
            <a:prstDash val="solid"/>
            <a:round/>
            <a:headEnd type="none" w="lg" len="lg"/>
            <a:tailEnd type="none" w="lg" len="lg"/>
          </a:ln>
          <a:effectLst/>
        </p:spPr>
      </p:cxnSp>
      <p:sp>
        <p:nvSpPr>
          <p:cNvPr id="26" name="Rectangle 25"/>
          <p:cNvSpPr/>
          <p:nvPr/>
        </p:nvSpPr>
        <p:spPr>
          <a:xfrm rot="5400000">
            <a:off x="8201435" y="4600167"/>
            <a:ext cx="2531462" cy="646331"/>
          </a:xfrm>
          <a:prstGeom prst="rect">
            <a:avLst/>
          </a:prstGeom>
          <a:noFill/>
        </p:spPr>
        <p:txBody>
          <a:bodyPr wrap="none" lIns="91440" tIns="45720" rIns="91440" bIns="4572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w="24500" cmpd="dbl">
                  <a:solidFill>
                    <a:srgbClr val="3333CC">
                      <a:shade val="85000"/>
                      <a:satMod val="155000"/>
                    </a:srgbClr>
                  </a:solidFill>
                  <a:prstDash val="solid"/>
                  <a:miter lim="800000"/>
                </a:ln>
                <a:gradFill>
                  <a:gsLst>
                    <a:gs pos="10000">
                      <a:srgbClr val="3333CC">
                        <a:tint val="10000"/>
                        <a:satMod val="155000"/>
                      </a:srgbClr>
                    </a:gs>
                    <a:gs pos="60000">
                      <a:srgbClr val="3333CC">
                        <a:tint val="30000"/>
                        <a:satMod val="155000"/>
                      </a:srgbClr>
                    </a:gs>
                    <a:gs pos="100000">
                      <a:srgbClr val="3333CC">
                        <a:tint val="73000"/>
                        <a:satMod val="155000"/>
                      </a:srgbClr>
                    </a:gs>
                  </a:gsLst>
                  <a:lin ang="5400000"/>
                </a:gradFill>
                <a:effectLst>
                  <a:outerShdw blurRad="38100" dist="38100" dir="7020000" algn="tl">
                    <a:srgbClr val="000000">
                      <a:alpha val="35000"/>
                    </a:srgbClr>
                  </a:outerShdw>
                </a:effectLst>
                <a:uLnTx/>
                <a:uFillTx/>
                <a:latin typeface="Times New Roman" pitchFamily="18" charset="0"/>
                <a:ea typeface="+mn-ea"/>
                <a:cs typeface="+mn-cs"/>
              </a:rPr>
              <a:t>c. 2000 B.C.</a:t>
            </a:r>
          </a:p>
        </p:txBody>
      </p:sp>
      <p:sp>
        <p:nvSpPr>
          <p:cNvPr id="28" name="Left Brace 27"/>
          <p:cNvSpPr/>
          <p:nvPr/>
        </p:nvSpPr>
        <p:spPr bwMode="auto">
          <a:xfrm>
            <a:off x="2286000" y="1934496"/>
            <a:ext cx="457200" cy="1676400"/>
          </a:xfrm>
          <a:prstGeom prst="leftBrace">
            <a:avLst>
              <a:gd name="adj1" fmla="val 16251"/>
              <a:gd name="adj2" fmla="val 50000"/>
            </a:avLst>
          </a:prstGeom>
          <a:solidFill>
            <a:srgbClr val="FFFF00">
              <a:alpha val="50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Left Brace 28"/>
          <p:cNvSpPr/>
          <p:nvPr/>
        </p:nvSpPr>
        <p:spPr bwMode="auto">
          <a:xfrm rot="10800000">
            <a:off x="9129252" y="1934496"/>
            <a:ext cx="457200" cy="1676400"/>
          </a:xfrm>
          <a:prstGeom prst="leftBrace">
            <a:avLst>
              <a:gd name="adj1" fmla="val 16251"/>
              <a:gd name="adj2" fmla="val 50000"/>
            </a:avLst>
          </a:prstGeom>
          <a:solidFill>
            <a:srgbClr val="FFFF00">
              <a:alpha val="50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2" name="Rectangle 31"/>
          <p:cNvSpPr/>
          <p:nvPr/>
        </p:nvSpPr>
        <p:spPr bwMode="auto">
          <a:xfrm>
            <a:off x="2743200" y="1934496"/>
            <a:ext cx="6400800" cy="1676400"/>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Down Arrow 26"/>
          <p:cNvSpPr/>
          <p:nvPr/>
        </p:nvSpPr>
        <p:spPr bwMode="auto">
          <a:xfrm>
            <a:off x="5715000" y="1066800"/>
            <a:ext cx="685800" cy="1447800"/>
          </a:xfrm>
          <a:prstGeom prst="downArrow">
            <a:avLst/>
          </a:prstGeom>
          <a:solidFill>
            <a:srgbClr val="C00000"/>
          </a:solidFill>
          <a:ln w="9525" cap="flat" cmpd="sng" algn="ctr">
            <a:solidFill>
              <a:schemeClr val="bg1"/>
            </a:solidFill>
            <a:prstDash val="solid"/>
            <a:round/>
            <a:headEnd type="none" w="med" len="med"/>
            <a:tailEnd type="none" w="med" len="med"/>
          </a:ln>
          <a:effectLst>
            <a:outerShdw blurRad="50800" dist="762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4" name="Rectangle 33"/>
          <p:cNvSpPr/>
          <p:nvPr/>
        </p:nvSpPr>
        <p:spPr>
          <a:xfrm>
            <a:off x="1600200" y="1"/>
            <a:ext cx="6629400" cy="6555641"/>
          </a:xfrm>
          <a:prstGeom prst="rect">
            <a:avLst/>
          </a:prstGeom>
          <a:solidFill>
            <a:schemeClr val="bg1"/>
          </a:solidFill>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9</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Enosh lived ninety years, and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10</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fifteen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11</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five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12</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Kenan lived seventy years, and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13</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forty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14</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ten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15</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Mahalalel lived sixty-five years, and became the father of Jared.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16</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thirty years after he became the father of Jared,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17</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eight hundred and ninety-five years, and he died. </a:t>
            </a:r>
          </a:p>
        </p:txBody>
      </p:sp>
      <p:sp>
        <p:nvSpPr>
          <p:cNvPr id="37" name="Rectangle 36"/>
          <p:cNvSpPr/>
          <p:nvPr/>
        </p:nvSpPr>
        <p:spPr>
          <a:xfrm>
            <a:off x="1600200" y="1"/>
            <a:ext cx="6629400" cy="6555641"/>
          </a:xfrm>
          <a:prstGeom prst="rect">
            <a:avLst/>
          </a:prstGeom>
          <a:solidFill>
            <a:schemeClr val="bg1"/>
          </a:solidFill>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9</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Enosh lived </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ninety years</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1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10</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fifteen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11</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five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12</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Kenan lived seventy years, and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13</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forty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14</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ten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15</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Mahalalel lived sixty-five years, and became the father of Jared.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16</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thirty years after he became the father of Jared,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17</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eight hundred and ninety-five years, and he died. </a:t>
            </a:r>
          </a:p>
        </p:txBody>
      </p:sp>
      <p:sp>
        <p:nvSpPr>
          <p:cNvPr id="35" name="Rectangle 34"/>
          <p:cNvSpPr/>
          <p:nvPr/>
        </p:nvSpPr>
        <p:spPr>
          <a:xfrm>
            <a:off x="1600200" y="1"/>
            <a:ext cx="6629400" cy="6555641"/>
          </a:xfrm>
          <a:prstGeom prst="rect">
            <a:avLst/>
          </a:prstGeom>
          <a:solidFill>
            <a:schemeClr val="bg1"/>
          </a:solidFill>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9</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Enosh lived </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ninety years</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1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Kenan</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10</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fifteen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11</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five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12</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Kenan lived </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seventy years</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1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13</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forty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14</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ten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15</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Mahalalel lived sixty-five years, and became the father of Jared.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16</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thirty years after he became the father of Jared,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17</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eight hundred and ninety-five years, and he died. </a:t>
            </a:r>
          </a:p>
        </p:txBody>
      </p:sp>
      <p:sp>
        <p:nvSpPr>
          <p:cNvPr id="36" name="Rectangle 35"/>
          <p:cNvSpPr/>
          <p:nvPr/>
        </p:nvSpPr>
        <p:spPr>
          <a:xfrm>
            <a:off x="1600200" y="1"/>
            <a:ext cx="6629400" cy="6555641"/>
          </a:xfrm>
          <a:prstGeom prst="rect">
            <a:avLst/>
          </a:prstGeom>
          <a:solidFill>
            <a:schemeClr val="bg1"/>
          </a:solidFill>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9</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Enosh lived </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ninety years</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1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10</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fifteen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11</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Enosh</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five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12</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Kenan lived </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seventy years</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1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13</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forty years after he became the father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14</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Kenan</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nine hundred and ten years, and he died.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15</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Mahalalel lived </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sixty-five years</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1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Jared</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16</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Then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lived eight hundred and thirty years after he became the father of Jared,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100" b="0" i="0" u="none" strike="noStrike" kern="1200" cap="none" spc="0" normalizeH="0" baseline="30000" noProof="0" dirty="0">
                <a:ln>
                  <a:noFill/>
                </a:ln>
                <a:solidFill>
                  <a:srgbClr val="000000"/>
                </a:solidFill>
                <a:effectLst/>
                <a:uLnTx/>
                <a:uFillTx/>
                <a:latin typeface="Times New Roman" pitchFamily="18" charset="0"/>
                <a:ea typeface="+mn-ea"/>
                <a:cs typeface="+mn-cs"/>
              </a:rPr>
              <a:t>17</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So all the days of </a:t>
            </a:r>
            <a:r>
              <a:rPr kumimoji="0" lang="en-US" sz="2100" b="0" i="0" u="none" strike="noStrike" kern="1200" cap="none" spc="0" normalizeH="0" baseline="0" noProof="0" dirty="0" err="1">
                <a:ln>
                  <a:noFill/>
                </a:ln>
                <a:solidFill>
                  <a:srgbClr val="000000"/>
                </a:solidFill>
                <a:effectLst/>
                <a:uLnTx/>
                <a:uFillTx/>
                <a:latin typeface="Times New Roman" pitchFamily="18" charset="0"/>
                <a:ea typeface="+mn-ea"/>
                <a:cs typeface="+mn-cs"/>
              </a:rPr>
              <a:t>Mahalalel</a:t>
            </a:r>
            <a:r>
              <a:rPr kumimoji="0" lang="en-US" sz="2100" b="0" i="0" u="none" strike="noStrike" kern="1200" cap="none" spc="0" normalizeH="0" baseline="0" noProof="0" dirty="0">
                <a:ln>
                  <a:noFill/>
                </a:ln>
                <a:solidFill>
                  <a:srgbClr val="000000"/>
                </a:solidFill>
                <a:effectLst/>
                <a:uLnTx/>
                <a:uFillTx/>
                <a:latin typeface="Times New Roman" pitchFamily="18" charset="0"/>
                <a:ea typeface="+mn-ea"/>
                <a:cs typeface="+mn-cs"/>
              </a:rPr>
              <a:t> were eight hundred and ninety-five years, and he died. </a:t>
            </a:r>
          </a:p>
        </p:txBody>
      </p:sp>
      <p:sp>
        <p:nvSpPr>
          <p:cNvPr id="38" name="Down Arrow 37"/>
          <p:cNvSpPr/>
          <p:nvPr/>
        </p:nvSpPr>
        <p:spPr bwMode="auto">
          <a:xfrm rot="20969352">
            <a:off x="3657600" y="381000"/>
            <a:ext cx="533400" cy="16764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9" name="Down Arrow 38"/>
          <p:cNvSpPr/>
          <p:nvPr/>
        </p:nvSpPr>
        <p:spPr bwMode="auto">
          <a:xfrm rot="20969352">
            <a:off x="4060817" y="2318178"/>
            <a:ext cx="533400" cy="196349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22" presetClass="entr" presetSubtype="1"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up)">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 calcmode="lin" valueType="num">
                                      <p:cBhvr>
                                        <p:cTn id="22" dur="500" fill="hold"/>
                                        <p:tgtEl>
                                          <p:spTgt spid="34"/>
                                        </p:tgtEl>
                                        <p:attrNameLst>
                                          <p:attrName>ppt_w</p:attrName>
                                        </p:attrNameLst>
                                      </p:cBhvr>
                                      <p:tavLst>
                                        <p:tav tm="0">
                                          <p:val>
                                            <p:fltVal val="0"/>
                                          </p:val>
                                        </p:tav>
                                        <p:tav tm="100000">
                                          <p:val>
                                            <p:strVal val="#ppt_w"/>
                                          </p:val>
                                        </p:tav>
                                      </p:tavLst>
                                    </p:anim>
                                    <p:anim calcmode="lin" valueType="num">
                                      <p:cBhvr>
                                        <p:cTn id="23" dur="500" fill="hold"/>
                                        <p:tgtEl>
                                          <p:spTgt spid="34"/>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3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38"/>
                                        </p:tgtEl>
                                        <p:attrNameLst>
                                          <p:attrName>style.visibility</p:attrName>
                                        </p:attrNameLst>
                                      </p:cBhvr>
                                      <p:to>
                                        <p:strVal val="visible"/>
                                      </p:to>
                                    </p:set>
                                    <p:animEffect transition="in" filter="wipe(up)">
                                      <p:cBhvr>
                                        <p:cTn id="40" dur="500"/>
                                        <p:tgtEl>
                                          <p:spTgt spid="3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animEffect transition="in" filter="wipe(up)">
                                      <p:cBhvr>
                                        <p:cTn id="45" dur="500"/>
                                        <p:tgtEl>
                                          <p:spTgt spid="39"/>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xit" presetSubtype="32" fill="hold" grpId="1" nodeType="clickEffect">
                                  <p:stCondLst>
                                    <p:cond delay="0"/>
                                  </p:stCondLst>
                                  <p:childTnLst>
                                    <p:anim calcmode="lin" valueType="num">
                                      <p:cBhvr>
                                        <p:cTn id="49" dur="500"/>
                                        <p:tgtEl>
                                          <p:spTgt spid="36"/>
                                        </p:tgtEl>
                                        <p:attrNameLst>
                                          <p:attrName>ppt_w</p:attrName>
                                        </p:attrNameLst>
                                      </p:cBhvr>
                                      <p:tavLst>
                                        <p:tav tm="0">
                                          <p:val>
                                            <p:strVal val="ppt_w"/>
                                          </p:val>
                                        </p:tav>
                                        <p:tav tm="100000">
                                          <p:val>
                                            <p:fltVal val="0"/>
                                          </p:val>
                                        </p:tav>
                                      </p:tavLst>
                                    </p:anim>
                                    <p:anim calcmode="lin" valueType="num">
                                      <p:cBhvr>
                                        <p:cTn id="50" dur="500"/>
                                        <p:tgtEl>
                                          <p:spTgt spid="36"/>
                                        </p:tgtEl>
                                        <p:attrNameLst>
                                          <p:attrName>ppt_h</p:attrName>
                                        </p:attrNameLst>
                                      </p:cBhvr>
                                      <p:tavLst>
                                        <p:tav tm="0">
                                          <p:val>
                                            <p:strVal val="ppt_h"/>
                                          </p:val>
                                        </p:tav>
                                        <p:tav tm="100000">
                                          <p:val>
                                            <p:fltVal val="0"/>
                                          </p:val>
                                        </p:tav>
                                      </p:tavLst>
                                    </p:anim>
                                    <p:set>
                                      <p:cBhvr>
                                        <p:cTn id="51" dur="1" fill="hold">
                                          <p:stCondLst>
                                            <p:cond delay="499"/>
                                          </p:stCondLst>
                                        </p:cTn>
                                        <p:tgtEl>
                                          <p:spTgt spid="36"/>
                                        </p:tgtEl>
                                        <p:attrNameLst>
                                          <p:attrName>style.visibility</p:attrName>
                                        </p:attrNameLst>
                                      </p:cBhvr>
                                      <p:to>
                                        <p:strVal val="hidden"/>
                                      </p:to>
                                    </p:set>
                                  </p:childTnLst>
                                </p:cTn>
                              </p:par>
                              <p:par>
                                <p:cTn id="52" presetID="23" presetClass="exit" presetSubtype="32" fill="hold" grpId="1" nodeType="withEffect">
                                  <p:stCondLst>
                                    <p:cond delay="0"/>
                                  </p:stCondLst>
                                  <p:childTnLst>
                                    <p:anim calcmode="lin" valueType="num">
                                      <p:cBhvr>
                                        <p:cTn id="53" dur="500"/>
                                        <p:tgtEl>
                                          <p:spTgt spid="35"/>
                                        </p:tgtEl>
                                        <p:attrNameLst>
                                          <p:attrName>ppt_w</p:attrName>
                                        </p:attrNameLst>
                                      </p:cBhvr>
                                      <p:tavLst>
                                        <p:tav tm="0">
                                          <p:val>
                                            <p:strVal val="ppt_w"/>
                                          </p:val>
                                        </p:tav>
                                        <p:tav tm="100000">
                                          <p:val>
                                            <p:fltVal val="0"/>
                                          </p:val>
                                        </p:tav>
                                      </p:tavLst>
                                    </p:anim>
                                    <p:anim calcmode="lin" valueType="num">
                                      <p:cBhvr>
                                        <p:cTn id="54" dur="500"/>
                                        <p:tgtEl>
                                          <p:spTgt spid="35"/>
                                        </p:tgtEl>
                                        <p:attrNameLst>
                                          <p:attrName>ppt_h</p:attrName>
                                        </p:attrNameLst>
                                      </p:cBhvr>
                                      <p:tavLst>
                                        <p:tav tm="0">
                                          <p:val>
                                            <p:strVal val="ppt_h"/>
                                          </p:val>
                                        </p:tav>
                                        <p:tav tm="100000">
                                          <p:val>
                                            <p:fltVal val="0"/>
                                          </p:val>
                                        </p:tav>
                                      </p:tavLst>
                                    </p:anim>
                                    <p:set>
                                      <p:cBhvr>
                                        <p:cTn id="55" dur="1" fill="hold">
                                          <p:stCondLst>
                                            <p:cond delay="499"/>
                                          </p:stCondLst>
                                        </p:cTn>
                                        <p:tgtEl>
                                          <p:spTgt spid="35"/>
                                        </p:tgtEl>
                                        <p:attrNameLst>
                                          <p:attrName>style.visibility</p:attrName>
                                        </p:attrNameLst>
                                      </p:cBhvr>
                                      <p:to>
                                        <p:strVal val="hidden"/>
                                      </p:to>
                                    </p:set>
                                  </p:childTnLst>
                                </p:cTn>
                              </p:par>
                              <p:par>
                                <p:cTn id="56" presetID="23" presetClass="exit" presetSubtype="32" fill="hold" grpId="1" nodeType="withEffect">
                                  <p:stCondLst>
                                    <p:cond delay="0"/>
                                  </p:stCondLst>
                                  <p:childTnLst>
                                    <p:anim calcmode="lin" valueType="num">
                                      <p:cBhvr>
                                        <p:cTn id="57" dur="500"/>
                                        <p:tgtEl>
                                          <p:spTgt spid="37"/>
                                        </p:tgtEl>
                                        <p:attrNameLst>
                                          <p:attrName>ppt_w</p:attrName>
                                        </p:attrNameLst>
                                      </p:cBhvr>
                                      <p:tavLst>
                                        <p:tav tm="0">
                                          <p:val>
                                            <p:strVal val="ppt_w"/>
                                          </p:val>
                                        </p:tav>
                                        <p:tav tm="100000">
                                          <p:val>
                                            <p:fltVal val="0"/>
                                          </p:val>
                                        </p:tav>
                                      </p:tavLst>
                                    </p:anim>
                                    <p:anim calcmode="lin" valueType="num">
                                      <p:cBhvr>
                                        <p:cTn id="58" dur="500"/>
                                        <p:tgtEl>
                                          <p:spTgt spid="37"/>
                                        </p:tgtEl>
                                        <p:attrNameLst>
                                          <p:attrName>ppt_h</p:attrName>
                                        </p:attrNameLst>
                                      </p:cBhvr>
                                      <p:tavLst>
                                        <p:tav tm="0">
                                          <p:val>
                                            <p:strVal val="ppt_h"/>
                                          </p:val>
                                        </p:tav>
                                        <p:tav tm="100000">
                                          <p:val>
                                            <p:fltVal val="0"/>
                                          </p:val>
                                        </p:tav>
                                      </p:tavLst>
                                    </p:anim>
                                    <p:set>
                                      <p:cBhvr>
                                        <p:cTn id="59" dur="1" fill="hold">
                                          <p:stCondLst>
                                            <p:cond delay="499"/>
                                          </p:stCondLst>
                                        </p:cTn>
                                        <p:tgtEl>
                                          <p:spTgt spid="37"/>
                                        </p:tgtEl>
                                        <p:attrNameLst>
                                          <p:attrName>style.visibility</p:attrName>
                                        </p:attrNameLst>
                                      </p:cBhvr>
                                      <p:to>
                                        <p:strVal val="hidden"/>
                                      </p:to>
                                    </p:set>
                                  </p:childTnLst>
                                </p:cTn>
                              </p:par>
                              <p:par>
                                <p:cTn id="60" presetID="23" presetClass="exit" presetSubtype="32" fill="hold" grpId="1" nodeType="withEffect">
                                  <p:stCondLst>
                                    <p:cond delay="0"/>
                                  </p:stCondLst>
                                  <p:childTnLst>
                                    <p:anim calcmode="lin" valueType="num">
                                      <p:cBhvr>
                                        <p:cTn id="61" dur="500"/>
                                        <p:tgtEl>
                                          <p:spTgt spid="34"/>
                                        </p:tgtEl>
                                        <p:attrNameLst>
                                          <p:attrName>ppt_w</p:attrName>
                                        </p:attrNameLst>
                                      </p:cBhvr>
                                      <p:tavLst>
                                        <p:tav tm="0">
                                          <p:val>
                                            <p:strVal val="ppt_w"/>
                                          </p:val>
                                        </p:tav>
                                        <p:tav tm="100000">
                                          <p:val>
                                            <p:fltVal val="0"/>
                                          </p:val>
                                        </p:tav>
                                      </p:tavLst>
                                    </p:anim>
                                    <p:anim calcmode="lin" valueType="num">
                                      <p:cBhvr>
                                        <p:cTn id="62" dur="500"/>
                                        <p:tgtEl>
                                          <p:spTgt spid="34"/>
                                        </p:tgtEl>
                                        <p:attrNameLst>
                                          <p:attrName>ppt_h</p:attrName>
                                        </p:attrNameLst>
                                      </p:cBhvr>
                                      <p:tavLst>
                                        <p:tav tm="0">
                                          <p:val>
                                            <p:strVal val="ppt_h"/>
                                          </p:val>
                                        </p:tav>
                                        <p:tav tm="100000">
                                          <p:val>
                                            <p:fltVal val="0"/>
                                          </p:val>
                                        </p:tav>
                                      </p:tavLst>
                                    </p:anim>
                                    <p:set>
                                      <p:cBhvr>
                                        <p:cTn id="63" dur="1" fill="hold">
                                          <p:stCondLst>
                                            <p:cond delay="499"/>
                                          </p:stCondLst>
                                        </p:cTn>
                                        <p:tgtEl>
                                          <p:spTgt spid="34"/>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39"/>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animBg="1"/>
      <p:bldP spid="29" grpId="0" animBg="1"/>
      <p:bldP spid="32" grpId="0" animBg="1"/>
      <p:bldP spid="27" grpId="0" animBg="1"/>
      <p:bldP spid="34" grpId="0" animBg="1"/>
      <p:bldP spid="34" grpId="1" animBg="1"/>
      <p:bldP spid="37" grpId="0" animBg="1"/>
      <p:bldP spid="37" grpId="1" animBg="1"/>
      <p:bldP spid="35" grpId="0" animBg="1"/>
      <p:bldP spid="35" grpId="1" animBg="1"/>
      <p:bldP spid="36" grpId="0" animBg="1"/>
      <p:bldP spid="36" grpId="1" animBg="1"/>
      <p:bldP spid="38" grpId="0" animBg="1"/>
      <p:bldP spid="38" grpId="1" animBg="1"/>
      <p:bldP spid="39" grpId="0" animBg="1"/>
      <p:bldP spid="39" grpId="1"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 name="Rectangle 24"/>
          <p:cNvSpPr/>
          <p:nvPr/>
        </p:nvSpPr>
        <p:spPr>
          <a:xfrm>
            <a:off x="6096000" y="2351782"/>
            <a:ext cx="3868826"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SKIPPED</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GENERATIONS</a:t>
            </a:r>
          </a:p>
        </p:txBody>
      </p:sp>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167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1752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1828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1905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1981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2057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2133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2209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1609706"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cxnSp>
        <p:nvCxnSpPr>
          <p:cNvPr id="23" name="Straight Connector 22"/>
          <p:cNvCxnSpPr/>
          <p:nvPr/>
        </p:nvCxnSpPr>
        <p:spPr bwMode="auto">
          <a:xfrm>
            <a:off x="1828800" y="3429000"/>
            <a:ext cx="3276600" cy="0"/>
          </a:xfrm>
          <a:prstGeom prst="line">
            <a:avLst/>
          </a:prstGeom>
          <a:solidFill>
            <a:schemeClr val="accent1"/>
          </a:solidFill>
          <a:ln w="9525" cap="flat" cmpd="sng" algn="ctr">
            <a:solidFill>
              <a:schemeClr val="tx1"/>
            </a:solidFill>
            <a:prstDash val="solid"/>
            <a:round/>
            <a:headEnd type="none" w="lg" len="lg"/>
            <a:tailEnd type="none" w="lg" len="lg"/>
          </a:ln>
          <a:effectLst/>
        </p:spPr>
      </p:cxnSp>
      <p:sp>
        <p:nvSpPr>
          <p:cNvPr id="26" name="Rectangle 25"/>
          <p:cNvSpPr/>
          <p:nvPr/>
        </p:nvSpPr>
        <p:spPr>
          <a:xfrm rot="5400000">
            <a:off x="8201435" y="4600167"/>
            <a:ext cx="2531462" cy="646331"/>
          </a:xfrm>
          <a:prstGeom prst="rect">
            <a:avLst/>
          </a:prstGeom>
          <a:noFill/>
        </p:spPr>
        <p:txBody>
          <a:bodyPr wrap="none" lIns="91440" tIns="45720" rIns="91440" bIns="4572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w="24500" cmpd="dbl">
                  <a:solidFill>
                    <a:srgbClr val="3333CC">
                      <a:shade val="85000"/>
                      <a:satMod val="155000"/>
                    </a:srgbClr>
                  </a:solidFill>
                  <a:prstDash val="solid"/>
                  <a:miter lim="800000"/>
                </a:ln>
                <a:gradFill>
                  <a:gsLst>
                    <a:gs pos="10000">
                      <a:srgbClr val="3333CC">
                        <a:tint val="10000"/>
                        <a:satMod val="155000"/>
                      </a:srgbClr>
                    </a:gs>
                    <a:gs pos="60000">
                      <a:srgbClr val="3333CC">
                        <a:tint val="30000"/>
                        <a:satMod val="155000"/>
                      </a:srgbClr>
                    </a:gs>
                    <a:gs pos="100000">
                      <a:srgbClr val="3333CC">
                        <a:tint val="73000"/>
                        <a:satMod val="155000"/>
                      </a:srgbClr>
                    </a:gs>
                  </a:gsLst>
                  <a:lin ang="5400000"/>
                </a:gradFill>
                <a:effectLst>
                  <a:outerShdw blurRad="38100" dist="38100" dir="7020000" algn="tl">
                    <a:srgbClr val="000000">
                      <a:alpha val="35000"/>
                    </a:srgbClr>
                  </a:outerShdw>
                </a:effectLst>
                <a:uLnTx/>
                <a:uFillTx/>
                <a:latin typeface="Times New Roman" pitchFamily="18" charset="0"/>
                <a:ea typeface="+mn-ea"/>
                <a:cs typeface="+mn-cs"/>
              </a:rPr>
              <a:t>c. 2000 B.C.</a:t>
            </a:r>
          </a:p>
        </p:txBody>
      </p:sp>
      <p:sp>
        <p:nvSpPr>
          <p:cNvPr id="28" name="Left Brace 27"/>
          <p:cNvSpPr/>
          <p:nvPr/>
        </p:nvSpPr>
        <p:spPr bwMode="auto">
          <a:xfrm>
            <a:off x="2286000" y="1934496"/>
            <a:ext cx="457200" cy="1676400"/>
          </a:xfrm>
          <a:prstGeom prst="leftBrace">
            <a:avLst>
              <a:gd name="adj1" fmla="val 16251"/>
              <a:gd name="adj2" fmla="val 50000"/>
            </a:avLst>
          </a:prstGeom>
          <a:solidFill>
            <a:srgbClr val="FFFF00">
              <a:alpha val="50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Left Brace 28"/>
          <p:cNvSpPr/>
          <p:nvPr/>
        </p:nvSpPr>
        <p:spPr bwMode="auto">
          <a:xfrm rot="10800000">
            <a:off x="9129252" y="1934496"/>
            <a:ext cx="457200" cy="1676400"/>
          </a:xfrm>
          <a:prstGeom prst="leftBrace">
            <a:avLst>
              <a:gd name="adj1" fmla="val 16251"/>
              <a:gd name="adj2" fmla="val 50000"/>
            </a:avLst>
          </a:prstGeom>
          <a:solidFill>
            <a:srgbClr val="FFFF00">
              <a:alpha val="50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2" name="Rectangle 31"/>
          <p:cNvSpPr/>
          <p:nvPr/>
        </p:nvSpPr>
        <p:spPr bwMode="auto">
          <a:xfrm>
            <a:off x="2743200" y="1934496"/>
            <a:ext cx="6400800" cy="1676400"/>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Down Arrow 26"/>
          <p:cNvSpPr/>
          <p:nvPr/>
        </p:nvSpPr>
        <p:spPr bwMode="auto">
          <a:xfrm>
            <a:off x="5715000" y="1066800"/>
            <a:ext cx="685800" cy="1447800"/>
          </a:xfrm>
          <a:prstGeom prst="downArrow">
            <a:avLst/>
          </a:prstGeom>
          <a:solidFill>
            <a:srgbClr val="C00000"/>
          </a:solidFill>
          <a:ln w="9525" cap="flat" cmpd="sng" algn="ctr">
            <a:solidFill>
              <a:schemeClr val="bg1"/>
            </a:solidFill>
            <a:prstDash val="solid"/>
            <a:round/>
            <a:headEnd type="none" w="med" len="med"/>
            <a:tailEnd type="none" w="med" len="med"/>
          </a:ln>
          <a:effectLst>
            <a:outerShdw blurRad="50800" dist="762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1" name="Rectangle 30"/>
          <p:cNvSpPr/>
          <p:nvPr/>
        </p:nvSpPr>
        <p:spPr>
          <a:xfrm>
            <a:off x="4648200" y="1800286"/>
            <a:ext cx="5867400" cy="4524315"/>
          </a:xfrm>
          <a:prstGeom prst="rect">
            <a:avLst/>
          </a:prstGeom>
          <a:solidFill>
            <a:schemeClr val="bg1"/>
          </a:solidFill>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12</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Arpachshad lived thirty-five years, and became the father of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Shelah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13</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Arpachshad</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four hundred and three years after he became the father of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Shelah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14</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Shelah lived thirty years, and became the father of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Eber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15</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Shelah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four hundred and three years after he became the father of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Eber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16</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Eber lived thirty-four years, and became the father of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Peleg</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p>
        </p:txBody>
      </p:sp>
      <p:sp>
        <p:nvSpPr>
          <p:cNvPr id="33" name="Rectangle 32"/>
          <p:cNvSpPr/>
          <p:nvPr/>
        </p:nvSpPr>
        <p:spPr>
          <a:xfrm>
            <a:off x="4648200" y="1800286"/>
            <a:ext cx="5867400" cy="4524315"/>
          </a:xfrm>
          <a:prstGeom prst="rect">
            <a:avLst/>
          </a:prstGeom>
          <a:solidFill>
            <a:schemeClr val="bg1"/>
          </a:solidFill>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12</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Arpachshad lived </a:t>
            </a:r>
            <a:r>
              <a:rPr kumimoji="0" lang="en-US" sz="24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thirty-five years</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4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Shelah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13</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Arpachshad</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four hundred and three years after he became the father of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Shelah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14</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Shelah lived </a:t>
            </a:r>
            <a:r>
              <a:rPr kumimoji="0" lang="en-US" sz="24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thirty years</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and became the father of </a:t>
            </a:r>
            <a:r>
              <a:rPr kumimoji="0" lang="en-US" sz="24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Eber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15</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Shelah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four hundred and three years after he became the father of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Eber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and he had other sons and daughters.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16</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Eber lived </a:t>
            </a:r>
            <a:r>
              <a:rPr kumimoji="0" lang="en-US" sz="2400" b="0" i="0" u="sng"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thirty-four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years, and became the father of </a:t>
            </a:r>
            <a:r>
              <a:rPr kumimoji="0" lang="en-US" sz="2400" b="0" i="0" u="sng" strike="noStrike" kern="1200" cap="none" spc="0" normalizeH="0" baseline="0" noProof="0" dirty="0" err="1">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Peleg</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p>
        </p:txBody>
      </p:sp>
      <p:sp>
        <p:nvSpPr>
          <p:cNvPr id="40" name="Down Arrow 39"/>
          <p:cNvSpPr/>
          <p:nvPr/>
        </p:nvSpPr>
        <p:spPr bwMode="auto">
          <a:xfrm rot="1101358">
            <a:off x="7440284" y="2478904"/>
            <a:ext cx="533400" cy="136450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2" name="Down Arrow 41"/>
          <p:cNvSpPr/>
          <p:nvPr/>
        </p:nvSpPr>
        <p:spPr bwMode="auto">
          <a:xfrm rot="1101358">
            <a:off x="6888230" y="4077159"/>
            <a:ext cx="533400" cy="152287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45" name="Straight Arrow Connector 44"/>
          <p:cNvCxnSpPr/>
          <p:nvPr/>
        </p:nvCxnSpPr>
        <p:spPr bwMode="auto">
          <a:xfrm>
            <a:off x="4648200" y="2240168"/>
            <a:ext cx="1371600" cy="1588"/>
          </a:xfrm>
          <a:prstGeom prst="straightConnector1">
            <a:avLst/>
          </a:prstGeom>
          <a:solidFill>
            <a:schemeClr val="accent1"/>
          </a:solidFill>
          <a:ln w="142875" cap="flat" cmpd="sng" algn="ctr">
            <a:solidFill>
              <a:schemeClr val="tx1"/>
            </a:solidFill>
            <a:prstDash val="solid"/>
            <a:round/>
            <a:headEnd type="none" w="med" len="med"/>
            <a:tailEnd type="stealth"/>
          </a:ln>
          <a:effectLst/>
        </p:spPr>
      </p:cxnSp>
      <p:sp>
        <p:nvSpPr>
          <p:cNvPr id="47" name="Rounded Rectangle 46"/>
          <p:cNvSpPr/>
          <p:nvPr/>
        </p:nvSpPr>
        <p:spPr bwMode="auto">
          <a:xfrm>
            <a:off x="6019800" y="1981200"/>
            <a:ext cx="1828800" cy="39331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8" name="TextBox 47"/>
          <p:cNvSpPr txBox="1"/>
          <p:nvPr/>
        </p:nvSpPr>
        <p:spPr>
          <a:xfrm>
            <a:off x="6019800" y="1981200"/>
            <a:ext cx="1905000"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err="1">
                <a:ln>
                  <a:noFill/>
                </a:ln>
                <a:solidFill>
                  <a:srgbClr val="000000"/>
                </a:solidFill>
                <a:effectLst/>
                <a:uLnTx/>
                <a:uFillTx/>
                <a:latin typeface="Calibri" pitchFamily="34" charset="0"/>
                <a:ea typeface="+mn-ea"/>
                <a:cs typeface="+mn-cs"/>
              </a:rPr>
              <a:t>Lk</a:t>
            </a:r>
            <a:r>
              <a:rPr kumimoji="0" lang="en-US" sz="2000" b="0" i="0" u="none" strike="noStrike" kern="1200" cap="none" spc="0" normalizeH="0" baseline="0" noProof="0" dirty="0">
                <a:ln>
                  <a:noFill/>
                </a:ln>
                <a:solidFill>
                  <a:srgbClr val="000000"/>
                </a:solidFill>
                <a:effectLst/>
                <a:uLnTx/>
                <a:uFillTx/>
                <a:latin typeface="Calibri" pitchFamily="34" charset="0"/>
                <a:ea typeface="+mn-ea"/>
                <a:cs typeface="+mn-cs"/>
              </a:rPr>
              <a:t>. 3:36</a:t>
            </a: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000" b="1" i="0" u="none" strike="noStrike" kern="1200" cap="none" spc="0" normalizeH="0" baseline="0" noProof="0" dirty="0" err="1">
                <a:ln>
                  <a:noFill/>
                </a:ln>
                <a:solidFill>
                  <a:srgbClr val="000000"/>
                </a:solidFill>
                <a:effectLst/>
                <a:uLnTx/>
                <a:uFillTx/>
                <a:latin typeface="Times New Roman" pitchFamily="18" charset="0"/>
                <a:ea typeface="+mn-ea"/>
                <a:cs typeface="+mn-cs"/>
              </a:rPr>
              <a:t>Cainan</a:t>
            </a:r>
            <a:endPar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6" name="Rectangle 45"/>
          <p:cNvSpPr/>
          <p:nvPr/>
        </p:nvSpPr>
        <p:spPr>
          <a:xfrm>
            <a:off x="4648200" y="1752601"/>
            <a:ext cx="5867400" cy="4893647"/>
          </a:xfrm>
          <a:prstGeom prst="rect">
            <a:avLst/>
          </a:prstGeom>
          <a:solidFill>
            <a:schemeClr val="bg1"/>
          </a:solidFill>
          <a:ln>
            <a:solidFill>
              <a:schemeClr val="tx1"/>
            </a:solidFill>
          </a:ln>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12</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Arphaxad</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135 years and begat </a:t>
            </a:r>
            <a:r>
              <a:rPr kumimoji="0" lang="en-US" sz="2400" b="0" i="0" u="none" strike="noStrike" kern="1200" cap="none" spc="0" normalizeH="0" baseline="0" noProof="0" dirty="0" err="1">
                <a:ln>
                  <a:noFill/>
                </a:ln>
                <a:solidFill>
                  <a:srgbClr val="FF0000"/>
                </a:solidFill>
                <a:effectLst/>
                <a:uLnTx/>
                <a:uFillTx/>
                <a:latin typeface="Times New Roman" pitchFamily="18" charset="0"/>
                <a:ea typeface="+mn-ea"/>
                <a:cs typeface="+mn-cs"/>
              </a:rPr>
              <a:t>Kainan</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FF0000"/>
                </a:solidFill>
                <a:effectLst/>
                <a:uLnTx/>
                <a:uFillTx/>
                <a:latin typeface="Times New Roman" pitchFamily="18" charset="0"/>
                <a:ea typeface="+mn-ea"/>
                <a:cs typeface="+mn-cs"/>
              </a:rPr>
              <a:t>13</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And after begetting </a:t>
            </a:r>
            <a:r>
              <a:rPr kumimoji="0" lang="en-US" sz="2400" b="0" i="0" u="none" strike="noStrike" kern="1200" cap="none" spc="0" normalizeH="0" baseline="0" noProof="0" dirty="0" err="1">
                <a:ln>
                  <a:noFill/>
                </a:ln>
                <a:solidFill>
                  <a:srgbClr val="FF0000"/>
                </a:solidFill>
                <a:effectLst/>
                <a:uLnTx/>
                <a:uFillTx/>
                <a:latin typeface="Times New Roman" pitchFamily="18" charset="0"/>
                <a:ea typeface="+mn-ea"/>
                <a:cs typeface="+mn-cs"/>
              </a:rPr>
              <a:t>Kainan</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 </a:t>
            </a:r>
            <a:r>
              <a:rPr kumimoji="0" lang="en-US" sz="2400" b="0" i="0" u="none" strike="noStrike" kern="1200" cap="none" spc="0" normalizeH="0" baseline="0" noProof="0" dirty="0" err="1">
                <a:ln>
                  <a:noFill/>
                </a:ln>
                <a:solidFill>
                  <a:srgbClr val="FF0000"/>
                </a:solidFill>
                <a:effectLst/>
                <a:uLnTx/>
                <a:uFillTx/>
                <a:latin typeface="Times New Roman" pitchFamily="18" charset="0"/>
                <a:ea typeface="+mn-ea"/>
                <a:cs typeface="+mn-cs"/>
              </a:rPr>
              <a:t>Arphaxad</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 lived 430 years and begat sons and daughters and he died.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30000" noProof="0" dirty="0">
                <a:ln>
                  <a:noFill/>
                </a:ln>
                <a:solidFill>
                  <a:srgbClr val="FF0000"/>
                </a:solidFill>
                <a:effectLst/>
                <a:uLnTx/>
                <a:uFillTx/>
                <a:latin typeface="Times New Roman" pitchFamily="18" charset="0"/>
                <a:ea typeface="+mn-ea"/>
                <a:cs typeface="+mn-cs"/>
              </a:rPr>
              <a:t>14</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FF0000"/>
                </a:solidFill>
                <a:effectLst/>
                <a:uLnTx/>
                <a:uFillTx/>
                <a:latin typeface="Times New Roman" pitchFamily="18" charset="0"/>
                <a:ea typeface="+mn-ea"/>
                <a:cs typeface="+mn-cs"/>
              </a:rPr>
              <a:t>Kainan</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 lived 130 years and begat </a:t>
            </a:r>
            <a:r>
              <a:rPr kumimoji="0" lang="en-US" sz="2400" b="0" i="0" u="none" strike="noStrike" kern="1200" cap="none" spc="0" normalizeH="0" baseline="0" noProof="0" dirty="0" err="1">
                <a:ln>
                  <a:noFill/>
                </a:ln>
                <a:solidFill>
                  <a:srgbClr val="FF0000"/>
                </a:solidFill>
                <a:effectLst/>
                <a:uLnTx/>
                <a:uFillTx/>
                <a:latin typeface="Times New Roman" pitchFamily="18" charset="0"/>
                <a:ea typeface="+mn-ea"/>
                <a:cs typeface="+mn-cs"/>
              </a:rPr>
              <a:t>Shela</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 And after begetting </a:t>
            </a:r>
            <a:r>
              <a:rPr kumimoji="0" lang="en-US" sz="2400" b="0" i="0" u="none" strike="noStrike" kern="1200" cap="none" spc="0" normalizeH="0" baseline="0" noProof="0" dirty="0" err="1">
                <a:ln>
                  <a:noFill/>
                </a:ln>
                <a:solidFill>
                  <a:srgbClr val="FF0000"/>
                </a:solidFill>
                <a:effectLst/>
                <a:uLnTx/>
                <a:uFillTx/>
                <a:latin typeface="Times New Roman" pitchFamily="18" charset="0"/>
                <a:ea typeface="+mn-ea"/>
                <a:cs typeface="+mn-cs"/>
              </a:rPr>
              <a:t>Shela</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 </a:t>
            </a:r>
            <a:r>
              <a:rPr kumimoji="0" lang="en-US" sz="2400" b="0" i="0" u="none" strike="noStrike" kern="1200" cap="none" spc="0" normalizeH="0" baseline="0" noProof="0" dirty="0" err="1">
                <a:ln>
                  <a:noFill/>
                </a:ln>
                <a:solidFill>
                  <a:srgbClr val="FF0000"/>
                </a:solidFill>
                <a:effectLst/>
                <a:uLnTx/>
                <a:uFillTx/>
                <a:latin typeface="Times New Roman" pitchFamily="18" charset="0"/>
                <a:ea typeface="+mn-ea"/>
                <a:cs typeface="+mn-cs"/>
              </a:rPr>
              <a:t>Kainan</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mn-cs"/>
              </a:rPr>
              <a:t> lived 330 years and begat sons and daughters and he died.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Shela</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130 years and begat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Eber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15</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after begetting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Eber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Shela</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330 years and begat sons and daughters and he died.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30000" noProof="0" dirty="0">
                <a:ln>
                  <a:noFill/>
                </a:ln>
                <a:solidFill>
                  <a:srgbClr val="000000"/>
                </a:solidFill>
                <a:effectLst/>
                <a:uLnTx/>
                <a:uFillTx/>
                <a:latin typeface="Times New Roman" pitchFamily="18" charset="0"/>
                <a:ea typeface="+mn-ea"/>
                <a:cs typeface="+mn-cs"/>
              </a:rPr>
              <a:t>16</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And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Eber</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 lived 134 years, and begat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mn-cs"/>
              </a:rPr>
              <a:t>Peleg</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t>
            </a:r>
          </a:p>
        </p:txBody>
      </p:sp>
      <p:sp>
        <p:nvSpPr>
          <p:cNvPr id="49" name="TextBox 48"/>
          <p:cNvSpPr txBox="1"/>
          <p:nvPr/>
        </p:nvSpPr>
        <p:spPr>
          <a:xfrm>
            <a:off x="4648200" y="1295401"/>
            <a:ext cx="3962400" cy="461665"/>
          </a:xfrm>
          <a:prstGeom prst="rect">
            <a:avLst/>
          </a:prstGeom>
          <a:solidFill>
            <a:schemeClr val="accent5">
              <a:lumMod val="75000"/>
            </a:schemeClr>
          </a:solidFill>
          <a:ln>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LXX  has </a:t>
            </a:r>
            <a:r>
              <a:rPr kumimoji="0" lang="en-US" sz="2400" b="1" i="0" u="none" strike="noStrike" kern="1200" cap="none" spc="0" normalizeH="0" baseline="0" noProof="0" dirty="0" err="1">
                <a:ln>
                  <a:noFill/>
                </a:ln>
                <a:solidFill>
                  <a:srgbClr val="000000"/>
                </a:solidFill>
                <a:effectLst/>
                <a:uLnTx/>
                <a:uFillTx/>
                <a:latin typeface="Calibri" pitchFamily="34" charset="0"/>
                <a:ea typeface="+mn-ea"/>
                <a:cs typeface="+mn-cs"/>
              </a:rPr>
              <a:t>Cainan</a:t>
            </a: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 in Genesis 11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up)">
                                      <p:cBhvr>
                                        <p:cTn id="11" dur="5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wipe(up)">
                                      <p:cBhvr>
                                        <p:cTn id="16" dur="500"/>
                                        <p:tgtEl>
                                          <p:spTgt spid="4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40"/>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42"/>
                                        </p:tgtEl>
                                        <p:attrNameLst>
                                          <p:attrName>style.visibility</p:attrName>
                                        </p:attrNameLst>
                                      </p:cBhvr>
                                      <p:to>
                                        <p:strVal val="hidden"/>
                                      </p:to>
                                    </p:set>
                                  </p:childTnLst>
                                </p:cTn>
                              </p:par>
                            </p:childTnLst>
                          </p:cTn>
                        </p:par>
                        <p:par>
                          <p:cTn id="23" fill="hold">
                            <p:stCondLst>
                              <p:cond delay="0"/>
                            </p:stCondLst>
                            <p:childTnLst>
                              <p:par>
                                <p:cTn id="24" presetID="22" presetClass="entr" presetSubtype="8" fill="hold" nodeType="after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wipe(left)">
                                      <p:cBhvr>
                                        <p:cTn id="26" dur="500"/>
                                        <p:tgtEl>
                                          <p:spTgt spid="4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40" grpId="0" animBg="1"/>
      <p:bldP spid="40" grpId="1" animBg="1"/>
      <p:bldP spid="42" grpId="0" animBg="1"/>
      <p:bldP spid="42" grpId="1" animBg="1"/>
      <p:bldP spid="47" grpId="0" animBg="1"/>
      <p:bldP spid="48" grpId="0"/>
      <p:bldP spid="46" grpId="0" animBg="1"/>
      <p:bldP spid="49"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5" name="Rectangle 24"/>
          <p:cNvSpPr/>
          <p:nvPr/>
        </p:nvSpPr>
        <p:spPr>
          <a:xfrm>
            <a:off x="6096000" y="2351782"/>
            <a:ext cx="3868826" cy="107721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SKIPPED</a:t>
            </a:r>
          </a:p>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GENERATIONS</a:t>
            </a:r>
          </a:p>
        </p:txBody>
      </p:sp>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167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1752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1828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1905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1981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2057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2133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2209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1609706"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cxnSp>
        <p:nvCxnSpPr>
          <p:cNvPr id="23" name="Straight Connector 22"/>
          <p:cNvCxnSpPr/>
          <p:nvPr/>
        </p:nvCxnSpPr>
        <p:spPr bwMode="auto">
          <a:xfrm>
            <a:off x="1828800" y="3429000"/>
            <a:ext cx="3276600" cy="0"/>
          </a:xfrm>
          <a:prstGeom prst="line">
            <a:avLst/>
          </a:prstGeom>
          <a:solidFill>
            <a:schemeClr val="accent1"/>
          </a:solidFill>
          <a:ln w="9525" cap="flat" cmpd="sng" algn="ctr">
            <a:solidFill>
              <a:schemeClr val="tx1"/>
            </a:solidFill>
            <a:prstDash val="solid"/>
            <a:round/>
            <a:headEnd type="none" w="lg" len="lg"/>
            <a:tailEnd type="none" w="lg" len="lg"/>
          </a:ln>
          <a:effectLst/>
        </p:spPr>
      </p:cxnSp>
      <p:sp>
        <p:nvSpPr>
          <p:cNvPr id="26" name="Rectangle 25"/>
          <p:cNvSpPr/>
          <p:nvPr/>
        </p:nvSpPr>
        <p:spPr>
          <a:xfrm rot="5400000">
            <a:off x="8201435" y="4600167"/>
            <a:ext cx="2531462" cy="646331"/>
          </a:xfrm>
          <a:prstGeom prst="rect">
            <a:avLst/>
          </a:prstGeom>
          <a:noFill/>
        </p:spPr>
        <p:txBody>
          <a:bodyPr wrap="none" lIns="91440" tIns="45720" rIns="91440" bIns="4572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w="24500" cmpd="dbl">
                  <a:solidFill>
                    <a:srgbClr val="3333CC">
                      <a:shade val="85000"/>
                      <a:satMod val="155000"/>
                    </a:srgbClr>
                  </a:solidFill>
                  <a:prstDash val="solid"/>
                  <a:miter lim="800000"/>
                </a:ln>
                <a:gradFill>
                  <a:gsLst>
                    <a:gs pos="10000">
                      <a:srgbClr val="3333CC">
                        <a:tint val="10000"/>
                        <a:satMod val="155000"/>
                      </a:srgbClr>
                    </a:gs>
                    <a:gs pos="60000">
                      <a:srgbClr val="3333CC">
                        <a:tint val="30000"/>
                        <a:satMod val="155000"/>
                      </a:srgbClr>
                    </a:gs>
                    <a:gs pos="100000">
                      <a:srgbClr val="3333CC">
                        <a:tint val="73000"/>
                        <a:satMod val="155000"/>
                      </a:srgbClr>
                    </a:gs>
                  </a:gsLst>
                  <a:lin ang="5400000"/>
                </a:gradFill>
                <a:effectLst>
                  <a:outerShdw blurRad="38100" dist="38100" dir="7020000" algn="tl">
                    <a:srgbClr val="000000">
                      <a:alpha val="35000"/>
                    </a:srgbClr>
                  </a:outerShdw>
                </a:effectLst>
                <a:uLnTx/>
                <a:uFillTx/>
                <a:latin typeface="Times New Roman" pitchFamily="18" charset="0"/>
                <a:ea typeface="+mn-ea"/>
                <a:cs typeface="+mn-cs"/>
              </a:rPr>
              <a:t>c. 2000 B.C.</a:t>
            </a:r>
          </a:p>
        </p:txBody>
      </p:sp>
      <p:sp>
        <p:nvSpPr>
          <p:cNvPr id="28" name="Left Brace 27"/>
          <p:cNvSpPr/>
          <p:nvPr/>
        </p:nvSpPr>
        <p:spPr bwMode="auto">
          <a:xfrm>
            <a:off x="2286000" y="1934496"/>
            <a:ext cx="457200" cy="1676400"/>
          </a:xfrm>
          <a:prstGeom prst="leftBrace">
            <a:avLst>
              <a:gd name="adj1" fmla="val 16251"/>
              <a:gd name="adj2" fmla="val 50000"/>
            </a:avLst>
          </a:prstGeom>
          <a:solidFill>
            <a:srgbClr val="FFFF00">
              <a:alpha val="50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 name="Left Brace 28"/>
          <p:cNvSpPr/>
          <p:nvPr/>
        </p:nvSpPr>
        <p:spPr bwMode="auto">
          <a:xfrm rot="10800000">
            <a:off x="9129252" y="1934496"/>
            <a:ext cx="457200" cy="1676400"/>
          </a:xfrm>
          <a:prstGeom prst="leftBrace">
            <a:avLst>
              <a:gd name="adj1" fmla="val 16251"/>
              <a:gd name="adj2" fmla="val 50000"/>
            </a:avLst>
          </a:prstGeom>
          <a:solidFill>
            <a:srgbClr val="FFFF00">
              <a:alpha val="50000"/>
            </a:srgb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32" name="Rectangle 31"/>
          <p:cNvSpPr/>
          <p:nvPr/>
        </p:nvSpPr>
        <p:spPr bwMode="auto">
          <a:xfrm>
            <a:off x="2743200" y="1934496"/>
            <a:ext cx="6400800" cy="1676400"/>
          </a:xfrm>
          <a:prstGeom prst="rect">
            <a:avLst/>
          </a:prstGeom>
          <a:solidFill>
            <a:srgbClr val="FFFF00">
              <a:alpha val="50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Down Arrow 26"/>
          <p:cNvSpPr/>
          <p:nvPr/>
        </p:nvSpPr>
        <p:spPr bwMode="auto">
          <a:xfrm>
            <a:off x="5715000" y="1066800"/>
            <a:ext cx="685800" cy="1447800"/>
          </a:xfrm>
          <a:prstGeom prst="downArrow">
            <a:avLst/>
          </a:prstGeom>
          <a:solidFill>
            <a:srgbClr val="C00000"/>
          </a:solidFill>
          <a:ln w="9525" cap="flat" cmpd="sng" algn="ctr">
            <a:solidFill>
              <a:schemeClr val="bg1"/>
            </a:solidFill>
            <a:prstDash val="solid"/>
            <a:round/>
            <a:headEnd type="none" w="med" len="med"/>
            <a:tailEnd type="none" w="med" len="med"/>
          </a:ln>
          <a:effectLst>
            <a:outerShdw blurRad="50800" dist="762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9" name="TextBox 48"/>
          <p:cNvSpPr txBox="1"/>
          <p:nvPr/>
        </p:nvSpPr>
        <p:spPr>
          <a:xfrm>
            <a:off x="4648200" y="1295401"/>
            <a:ext cx="3810000" cy="461665"/>
          </a:xfrm>
          <a:prstGeom prst="rect">
            <a:avLst/>
          </a:prstGeom>
          <a:solidFill>
            <a:schemeClr val="accent5">
              <a:lumMod val="75000"/>
            </a:schemeClr>
          </a:solidFill>
          <a:ln>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LXX  has </a:t>
            </a:r>
            <a:r>
              <a:rPr kumimoji="0" lang="en-US" sz="2400" b="1" i="0" u="none" strike="noStrike" kern="1200" cap="none" spc="0" normalizeH="0" baseline="0" noProof="0" dirty="0" err="1">
                <a:ln>
                  <a:noFill/>
                </a:ln>
                <a:solidFill>
                  <a:srgbClr val="000000"/>
                </a:solidFill>
                <a:effectLst/>
                <a:uLnTx/>
                <a:uFillTx/>
                <a:latin typeface="Calibri" pitchFamily="34" charset="0"/>
                <a:ea typeface="+mn-ea"/>
                <a:cs typeface="+mn-cs"/>
              </a:rPr>
              <a:t>Cainan</a:t>
            </a: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 in Genesis 5</a:t>
            </a:r>
          </a:p>
        </p:txBody>
      </p:sp>
      <p:sp>
        <p:nvSpPr>
          <p:cNvPr id="34" name="TextBox 33"/>
          <p:cNvSpPr txBox="1"/>
          <p:nvPr/>
        </p:nvSpPr>
        <p:spPr>
          <a:xfrm>
            <a:off x="4648200" y="1976736"/>
            <a:ext cx="5486400" cy="830997"/>
          </a:xfrm>
          <a:prstGeom prst="rect">
            <a:avLst/>
          </a:prstGeom>
          <a:solidFill>
            <a:schemeClr val="accent5">
              <a:lumMod val="75000"/>
            </a:schemeClr>
          </a:solidFill>
          <a:ln>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Codex </a:t>
            </a:r>
            <a:r>
              <a:rPr kumimoji="0" lang="en-US" sz="2400" b="1" i="0" u="none" strike="noStrike" kern="1200" cap="none" spc="0" normalizeH="0" baseline="0" noProof="0" dirty="0" err="1">
                <a:ln>
                  <a:noFill/>
                </a:ln>
                <a:solidFill>
                  <a:srgbClr val="000000"/>
                </a:solidFill>
                <a:effectLst/>
                <a:uLnTx/>
                <a:uFillTx/>
                <a:latin typeface="Calibri" pitchFamily="34" charset="0"/>
                <a:ea typeface="+mn-ea"/>
                <a:cs typeface="+mn-cs"/>
              </a:rPr>
              <a:t>Alexandrinus</a:t>
            </a: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 and most </a:t>
            </a:r>
            <a:r>
              <a:rPr kumimoji="0" lang="en-US" sz="2400" b="1" i="0" u="none" strike="noStrike" kern="1200" cap="none" spc="0" normalizeH="0" baseline="0" noProof="0" dirty="0" err="1">
                <a:ln>
                  <a:noFill/>
                </a:ln>
                <a:solidFill>
                  <a:srgbClr val="000000"/>
                </a:solidFill>
                <a:effectLst/>
                <a:uLnTx/>
                <a:uFillTx/>
                <a:latin typeface="Calibri" pitchFamily="34" charset="0"/>
                <a:ea typeface="+mn-ea"/>
                <a:cs typeface="+mn-cs"/>
              </a:rPr>
              <a:t>minuscules</a:t>
            </a: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 also have </a:t>
            </a:r>
            <a:r>
              <a:rPr kumimoji="0" lang="en-US" sz="2400" b="1" i="0" u="none" strike="noStrike" kern="1200" cap="none" spc="0" normalizeH="0" baseline="0" noProof="0" dirty="0" err="1">
                <a:ln>
                  <a:noFill/>
                </a:ln>
                <a:solidFill>
                  <a:srgbClr val="000000"/>
                </a:solidFill>
                <a:effectLst/>
                <a:uLnTx/>
                <a:uFillTx/>
                <a:latin typeface="Calibri" pitchFamily="34" charset="0"/>
                <a:ea typeface="+mn-ea"/>
                <a:cs typeface="+mn-cs"/>
              </a:rPr>
              <a:t>Cainan</a:t>
            </a:r>
            <a:r>
              <a:rPr kumimoji="0" lang="en-US" sz="2400" b="1" i="0" u="none" strike="noStrike" kern="1200" cap="none" spc="0" normalizeH="0" baseline="0" noProof="0" dirty="0">
                <a:ln>
                  <a:noFill/>
                </a:ln>
                <a:solidFill>
                  <a:srgbClr val="000000"/>
                </a:solidFill>
                <a:effectLst/>
                <a:uLnTx/>
                <a:uFillTx/>
                <a:latin typeface="Calibri" pitchFamily="34" charset="0"/>
                <a:ea typeface="+mn-ea"/>
                <a:cs typeface="+mn-cs"/>
              </a:rPr>
              <a:t> in 1 Chronicles 1</a:t>
            </a:r>
          </a:p>
        </p:txBody>
      </p:sp>
      <p:sp>
        <p:nvSpPr>
          <p:cNvPr id="35" name="TextBox 34"/>
          <p:cNvSpPr txBox="1"/>
          <p:nvPr/>
        </p:nvSpPr>
        <p:spPr>
          <a:xfrm>
            <a:off x="1828800" y="3733800"/>
            <a:ext cx="7315200" cy="3046988"/>
          </a:xfrm>
          <a:prstGeom prst="rect">
            <a:avLst/>
          </a:prstGeom>
          <a:solidFill>
            <a:schemeClr val="bg1"/>
          </a:solidFill>
          <a:ln>
            <a:solidFill>
              <a:schemeClr val="tx1"/>
            </a:solid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rPr>
              <a:t>EITHER CAINAN BELONGS BETWEEN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rPr>
              <a:t>ARPHAXAD AND SHELA, OR HE DOESN’T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rPr>
              <a:t> If </a:t>
            </a:r>
            <a:r>
              <a:rPr kumimoji="0" lang="en-US" sz="2400" b="0" i="0" u="none" strike="noStrike" kern="1200" cap="none" spc="0" normalizeH="0" baseline="0" noProof="0" dirty="0" err="1">
                <a:ln>
                  <a:noFill/>
                </a:ln>
                <a:solidFill>
                  <a:srgbClr val="000000"/>
                </a:solidFill>
                <a:effectLst/>
                <a:uLnTx/>
                <a:uFillTx/>
                <a:latin typeface="Calibri" pitchFamily="34" charset="0"/>
                <a:ea typeface="+mn-ea"/>
                <a:cs typeface="+mn-cs"/>
              </a:rPr>
              <a:t>Cainan</a:t>
            </a:r>
            <a:r>
              <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rPr>
              <a:t> belongs, then the LXX (and Luke) is correct and there is no missing generation.</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defRPr/>
            </a:pPr>
            <a:r>
              <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rPr>
              <a:t> If </a:t>
            </a:r>
            <a:r>
              <a:rPr kumimoji="0" lang="en-US" sz="2400" b="0" i="0" u="none" strike="noStrike" kern="1200" cap="none" spc="0" normalizeH="0" baseline="0" noProof="0" dirty="0" err="1">
                <a:ln>
                  <a:noFill/>
                </a:ln>
                <a:solidFill>
                  <a:srgbClr val="000000"/>
                </a:solidFill>
                <a:effectLst/>
                <a:uLnTx/>
                <a:uFillTx/>
                <a:latin typeface="Calibri" pitchFamily="34" charset="0"/>
                <a:ea typeface="+mn-ea"/>
                <a:cs typeface="+mn-cs"/>
              </a:rPr>
              <a:t>Cainan</a:t>
            </a:r>
            <a:r>
              <a:rPr kumimoji="0" lang="en-US" sz="2400" b="0" i="0" u="none" strike="noStrike" kern="1200" cap="none" spc="0" normalizeH="0" baseline="0" noProof="0" dirty="0">
                <a:ln>
                  <a:noFill/>
                </a:ln>
                <a:solidFill>
                  <a:srgbClr val="000000"/>
                </a:solidFill>
                <a:effectLst/>
                <a:uLnTx/>
                <a:uFillTx/>
                <a:latin typeface="Calibri" pitchFamily="34" charset="0"/>
                <a:ea typeface="+mn-ea"/>
                <a:cs typeface="+mn-cs"/>
              </a:rPr>
              <a:t> does not belong, then there is no missing generation!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uiExpand="1" build="p" animBg="1"/>
    </p:bldLst>
  </p:timing>
</p:sld>
</file>

<file path=ppt/slides/slide14.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4953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5029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5105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5181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5257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5334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5410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548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4343400"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sp>
        <p:nvSpPr>
          <p:cNvPr id="2" name="Rectangle 1"/>
          <p:cNvSpPr/>
          <p:nvPr/>
        </p:nvSpPr>
        <p:spPr>
          <a:xfrm>
            <a:off x="5808118" y="2736756"/>
            <a:ext cx="4863832"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6,000 to 7,000 </a:t>
            </a:r>
            <a:r>
              <a:rPr kumimoji="0" lang="en-US" sz="4800" b="1" i="0" u="none" strike="noStrike" kern="1200" cap="none" spc="50" normalizeH="0" baseline="0" noProof="0" dirty="0" err="1">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yrs</a:t>
            </a:r>
            <a:endParaRPr kumimoji="0" lang="en-US" sz="48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endParaRPr>
          </a:p>
        </p:txBody>
      </p:sp>
    </p:spTree>
    <p:extLst>
      <p:ext uri="{BB962C8B-B14F-4D97-AF65-F5344CB8AC3E}">
        <p14:creationId xmlns:p14="http://schemas.microsoft.com/office/powerpoint/2010/main" val="232894806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971800" y="914400"/>
            <a:ext cx="6324600" cy="3785652"/>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Verdana" pitchFamily="34" charset="0"/>
                <a:ea typeface="+mn-ea"/>
                <a:cs typeface="+mn-cs"/>
              </a:rPr>
              <a:t>ASSUMPTIONS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a:ln>
                  <a:noFill/>
                </a:ln>
                <a:solidFill>
                  <a:srgbClr val="000000"/>
                </a:solidFill>
                <a:effectLst/>
                <a:uLnTx/>
                <a:uFillTx/>
                <a:latin typeface="Verdana" pitchFamily="34" charset="0"/>
                <a:ea typeface="+mn-ea"/>
                <a:cs typeface="+mn-cs"/>
              </a:rPr>
              <a:t>BEGAN "FROM SCRATCH"</a:t>
            </a:r>
            <a:r>
              <a:rPr kumimoji="0" lang="en-US" sz="2400" b="0" i="0" u="none" strike="noStrike" kern="1200" cap="none" spc="0" normalizeH="0" baseline="0" noProof="0">
                <a:ln>
                  <a:noFill/>
                </a:ln>
                <a:solidFill>
                  <a:srgbClr val="000000"/>
                </a:solidFill>
                <a:effectLst/>
                <a:uLnTx/>
                <a:uFillTx/>
                <a:latin typeface="Verdana" pitchFamily="34" charset="0"/>
                <a:ea typeface="+mn-ea"/>
                <a:cs typeface="+mn-cs"/>
              </a:rPr>
              <a:t>: igneous rocks had to come from lava, petroleum had to come from decaying organic matter, etc.</a:t>
            </a:r>
            <a:endParaRPr kumimoji="0" lang="en-US" sz="2400" b="1" i="0" u="sng"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a:ln>
                  <a:noFill/>
                </a:ln>
                <a:solidFill>
                  <a:srgbClr val="000000"/>
                </a:solidFill>
                <a:effectLst/>
                <a:uLnTx/>
                <a:uFillTx/>
                <a:latin typeface="Verdana" pitchFamily="34" charset="0"/>
                <a:ea typeface="+mn-ea"/>
                <a:cs typeface="+mn-cs"/>
              </a:rPr>
              <a:t>CONSTANT RATE</a:t>
            </a:r>
            <a:r>
              <a:rPr kumimoji="0" lang="en-US" sz="2400" b="0" i="0" u="none" strike="noStrike" kern="1200" cap="none" spc="0" normalizeH="0" baseline="0" noProof="0">
                <a:ln>
                  <a:noFill/>
                </a:ln>
                <a:solidFill>
                  <a:srgbClr val="000000"/>
                </a:solidFill>
                <a:effectLst/>
                <a:uLnTx/>
                <a:uFillTx/>
                <a:latin typeface="Verdana" pitchFamily="34" charset="0"/>
                <a:ea typeface="+mn-ea"/>
                <a:cs typeface="+mn-cs"/>
              </a:rPr>
              <a:t>: natural processes have always progressed as we see them progressing today</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12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uiExpand="1"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26"/>
          <p:cNvSpPr txBox="1">
            <a:spLocks noChangeArrowheads="1"/>
          </p:cNvSpPr>
          <p:nvPr/>
        </p:nvSpPr>
        <p:spPr bwMode="auto">
          <a:xfrm>
            <a:off x="2971800" y="914400"/>
            <a:ext cx="6324600" cy="3785652"/>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a:ln>
                  <a:noFill/>
                </a:ln>
                <a:solidFill>
                  <a:srgbClr val="000000"/>
                </a:solidFill>
                <a:effectLst/>
                <a:uLnTx/>
                <a:uFillTx/>
                <a:latin typeface="Verdana" pitchFamily="34" charset="0"/>
                <a:ea typeface="+mn-ea"/>
                <a:cs typeface="+mn-cs"/>
              </a:rPr>
              <a:t>CONSTANT RATE</a:t>
            </a:r>
            <a:r>
              <a:rPr kumimoji="0" lang="en-US" sz="2400" b="0" i="0" u="none" strike="noStrike" kern="1200" cap="none" spc="0" normalizeH="0" baseline="0" noProof="0">
                <a:ln>
                  <a:noFill/>
                </a:ln>
                <a:solidFill>
                  <a:srgbClr val="000000"/>
                </a:solidFill>
                <a:effectLst/>
                <a:uLnTx/>
                <a:uFillTx/>
                <a:latin typeface="Verdana" pitchFamily="34" charset="0"/>
                <a:ea typeface="+mn-ea"/>
                <a:cs typeface="+mn-cs"/>
              </a:rPr>
              <a:t>: natural processes have always progressed as we see them progressing today</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transition advTm="1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026"/>
          <p:cNvSpPr txBox="1">
            <a:spLocks noChangeArrowheads="1"/>
          </p:cNvSpPr>
          <p:nvPr/>
        </p:nvSpPr>
        <p:spPr bwMode="auto">
          <a:xfrm>
            <a:off x="2971800" y="914400"/>
            <a:ext cx="6324600" cy="3046988"/>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dirty="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dirty="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dirty="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sng" strike="noStrike" kern="1200" cap="none" spc="0" normalizeH="0" baseline="0" noProof="0" dirty="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srgbClr val="000000"/>
                </a:solidFill>
                <a:effectLst/>
                <a:uLnTx/>
                <a:uFillTx/>
                <a:latin typeface="Verdana" pitchFamily="34" charset="0"/>
                <a:ea typeface="+mn-ea"/>
                <a:cs typeface="+mn-cs"/>
              </a:rPr>
              <a:t>CONSTANT RATE</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withEffect">
                                  <p:stCondLst>
                                    <p:cond delay="0"/>
                                  </p:stCondLst>
                                  <p:childTnLst>
                                    <p:animMotion origin="layout" path="M 3.33333E-6 -4.07407E-6 L -0.0875 -0.42199 " pathEditMode="relative" rAng="0" ptsTypes="AA">
                                      <p:cBhvr>
                                        <p:cTn id="6" dur="500" fill="hold"/>
                                        <p:tgtEl>
                                          <p:spTgt spid="5122"/>
                                        </p:tgtEl>
                                        <p:attrNameLst>
                                          <p:attrName>ppt_x</p:attrName>
                                          <p:attrName>ppt_y</p:attrName>
                                        </p:attrNameLst>
                                      </p:cBhvr>
                                      <p:rCtr x="-4400" y="-21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65556" y="565357"/>
            <a:ext cx="7772400" cy="1200329"/>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80"/>
                </a:solidFill>
                <a:effectLst/>
                <a:uLnTx/>
                <a:uFillTx/>
                <a:latin typeface="Verdana" pitchFamily="34" charset="0"/>
                <a:ea typeface="+mn-ea"/>
                <a:cs typeface="+mn-cs"/>
              </a:rPr>
              <a:t>CONSTANT RATE???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1" u="none" strike="noStrike" kern="1200" cap="none" spc="0" normalizeH="0" baseline="0" noProof="0" dirty="0">
                <a:ln>
                  <a:noFill/>
                </a:ln>
                <a:solidFill>
                  <a:srgbClr val="000080"/>
                </a:solidFill>
                <a:effectLst/>
                <a:uLnTx/>
                <a:uFillTx/>
                <a:latin typeface="Verdana" pitchFamily="34" charset="0"/>
                <a:ea typeface="+mn-ea"/>
                <a:cs typeface="+mn-cs"/>
              </a:rPr>
              <a:t>(Have all things continued as they were from the beginning of creation?)</a:t>
            </a:r>
            <a:r>
              <a:rPr kumimoji="0" lang="en-US" sz="2400" b="1" i="0" u="none" strike="noStrike" kern="1200" cap="none" spc="0" normalizeH="0" baseline="0" noProof="0" dirty="0">
                <a:ln>
                  <a:noFill/>
                </a:ln>
                <a:solidFill>
                  <a:srgbClr val="000080"/>
                </a:solidFill>
                <a:effectLst/>
                <a:uLnTx/>
                <a:uFillTx/>
                <a:latin typeface="Verdana" pitchFamily="34" charset="0"/>
                <a:ea typeface="+mn-ea"/>
                <a:cs typeface="+mn-cs"/>
              </a:rPr>
              <a:t> </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pic>
        <p:nvPicPr>
          <p:cNvPr id="7171" name="Picture 3" descr="C:\Documents and Settings\Jeff Smelser\My Documents\wp\sermons\Northwest\age of the earth illustration.bmp"/>
          <p:cNvPicPr>
            <a:picLocks noChangeAspect="1" noChangeArrowheads="1"/>
          </p:cNvPicPr>
          <p:nvPr/>
        </p:nvPicPr>
        <p:blipFill>
          <a:blip r:embed="rId2" cstate="print"/>
          <a:srcRect/>
          <a:stretch>
            <a:fillRect/>
          </a:stretch>
        </p:blipFill>
        <p:spPr bwMode="auto">
          <a:xfrm>
            <a:off x="2971801" y="2133601"/>
            <a:ext cx="6048375" cy="3362325"/>
          </a:xfrm>
          <a:prstGeom prst="rect">
            <a:avLst/>
          </a:prstGeom>
          <a:noFill/>
          <a:ln w="9525">
            <a:noFill/>
            <a:miter lim="800000"/>
            <a:headEnd/>
            <a:tailEnd/>
          </a:ln>
        </p:spPr>
      </p:pic>
      <p:sp>
        <p:nvSpPr>
          <p:cNvPr id="6" name="Rectangle 5"/>
          <p:cNvSpPr/>
          <p:nvPr/>
        </p:nvSpPr>
        <p:spPr bwMode="auto">
          <a:xfrm>
            <a:off x="7848600" y="3581400"/>
            <a:ext cx="4572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Rectangle 6"/>
          <p:cNvSpPr/>
          <p:nvPr/>
        </p:nvSpPr>
        <p:spPr bwMode="auto">
          <a:xfrm>
            <a:off x="8001000" y="3810000"/>
            <a:ext cx="609600" cy="381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p:cNvSpPr txBox="1"/>
          <p:nvPr/>
        </p:nvSpPr>
        <p:spPr>
          <a:xfrm>
            <a:off x="7620000" y="4343401"/>
            <a:ext cx="2286000" cy="83099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at intersection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6 minutes ago</a:t>
            </a:r>
          </a:p>
        </p:txBody>
      </p:sp>
      <p:pic>
        <p:nvPicPr>
          <p:cNvPr id="2051" name="Picture 3"/>
          <p:cNvPicPr>
            <a:picLocks noChangeAspect="1" noChangeArrowheads="1"/>
          </p:cNvPicPr>
          <p:nvPr/>
        </p:nvPicPr>
        <p:blipFill>
          <a:blip r:embed="rId3" cstate="print"/>
          <a:srcRect/>
          <a:stretch>
            <a:fillRect/>
          </a:stretch>
        </p:blipFill>
        <p:spPr bwMode="auto">
          <a:xfrm>
            <a:off x="6200776" y="3200400"/>
            <a:ext cx="733425" cy="323850"/>
          </a:xfrm>
          <a:prstGeom prst="rect">
            <a:avLst/>
          </a:prstGeom>
          <a:noFill/>
          <a:ln w="9525">
            <a:noFill/>
            <a:miter lim="800000"/>
            <a:headEnd/>
            <a:tailEnd/>
          </a:ln>
        </p:spPr>
      </p:pic>
      <p:pic>
        <p:nvPicPr>
          <p:cNvPr id="9" name="Picture 2"/>
          <p:cNvPicPr>
            <a:picLocks noChangeAspect="1" noChangeArrowheads="1"/>
          </p:cNvPicPr>
          <p:nvPr/>
        </p:nvPicPr>
        <p:blipFill>
          <a:blip r:embed="rId4" cstate="print"/>
          <a:srcRect/>
          <a:stretch>
            <a:fillRect/>
          </a:stretch>
        </p:blipFill>
        <p:spPr bwMode="auto">
          <a:xfrm>
            <a:off x="8382001" y="3120077"/>
            <a:ext cx="66675" cy="590550"/>
          </a:xfrm>
          <a:prstGeom prst="rect">
            <a:avLst/>
          </a:prstGeom>
          <a:noFill/>
          <a:ln w="9525">
            <a:noFill/>
            <a:miter lim="800000"/>
            <a:headEnd/>
            <a:tailEnd/>
          </a:ln>
        </p:spPr>
      </p:pic>
      <p:sp>
        <p:nvSpPr>
          <p:cNvPr id="10" name="Left Arrow 9"/>
          <p:cNvSpPr/>
          <p:nvPr/>
        </p:nvSpPr>
        <p:spPr bwMode="auto">
          <a:xfrm rot="951117">
            <a:off x="4072583" y="3922883"/>
            <a:ext cx="3663298" cy="338560"/>
          </a:xfrm>
          <a:prstGeom prst="lef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gtEl>
                                        <p:attrNameLst>
                                          <p:attrName>style.visibility</p:attrName>
                                        </p:attrNameLst>
                                      </p:cBhvr>
                                      <p:to>
                                        <p:strVal val="visible"/>
                                      </p:to>
                                    </p:set>
                                  </p:childTnLst>
                                </p:cTn>
                              </p:par>
                            </p:childTnLst>
                          </p:cTn>
                        </p:par>
                        <p:par>
                          <p:cTn id="11" fill="hold">
                            <p:stCondLst>
                              <p:cond delay="0"/>
                            </p:stCondLst>
                            <p:childTnLst>
                              <p:par>
                                <p:cTn id="12" presetID="63" presetClass="path" presetSubtype="0" accel="50000" decel="50000" fill="hold" nodeType="afterEffect">
                                  <p:stCondLst>
                                    <p:cond delay="0"/>
                                  </p:stCondLst>
                                  <p:childTnLst>
                                    <p:animMotion origin="layout" path="M 0 0  L 0.25 0  E" pathEditMode="relative" ptsTypes="">
                                      <p:cBhvr>
                                        <p:cTn id="13" dur="5000" fill="hold"/>
                                        <p:tgtEl>
                                          <p:spTgt spid="2051"/>
                                        </p:tgtEl>
                                        <p:attrNameLst>
                                          <p:attrName>ppt_x</p:attrName>
                                          <p:attrName>ppt_y</p:attrName>
                                        </p:attrNameLst>
                                      </p:cBhvr>
                                    </p:animMotion>
                                  </p:childTnLst>
                                </p:cTn>
                              </p:par>
                              <p:par>
                                <p:cTn id="14" presetID="1"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5000"/>
                            </p:stCondLst>
                            <p:childTnLst>
                              <p:par>
                                <p:cTn id="17" presetID="1" presetClass="exit"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165556" y="565357"/>
            <a:ext cx="7772400" cy="1200329"/>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80"/>
                </a:solidFill>
                <a:effectLst/>
                <a:uLnTx/>
                <a:uFillTx/>
                <a:latin typeface="Verdana" pitchFamily="34" charset="0"/>
                <a:ea typeface="+mn-ea"/>
                <a:cs typeface="+mn-cs"/>
              </a:rPr>
              <a:t>CONSTANT RATE???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1" u="none" strike="noStrike" kern="1200" cap="none" spc="0" normalizeH="0" baseline="0" noProof="0" dirty="0">
                <a:ln>
                  <a:noFill/>
                </a:ln>
                <a:solidFill>
                  <a:srgbClr val="000080"/>
                </a:solidFill>
                <a:effectLst/>
                <a:uLnTx/>
                <a:uFillTx/>
                <a:latin typeface="Verdana" pitchFamily="34" charset="0"/>
                <a:ea typeface="+mn-ea"/>
                <a:cs typeface="+mn-cs"/>
              </a:rPr>
              <a:t>(Have all things continued as they were from the beginning of creation?)</a:t>
            </a:r>
            <a:r>
              <a:rPr kumimoji="0" lang="en-US" sz="2400" b="1" i="0" u="none" strike="noStrike" kern="1200" cap="none" spc="0" normalizeH="0" baseline="0" noProof="0" dirty="0">
                <a:ln>
                  <a:noFill/>
                </a:ln>
                <a:solidFill>
                  <a:srgbClr val="000080"/>
                </a:solidFill>
                <a:effectLst/>
                <a:uLnTx/>
                <a:uFillTx/>
                <a:latin typeface="Verdana" pitchFamily="34" charset="0"/>
                <a:ea typeface="+mn-ea"/>
                <a:cs typeface="+mn-cs"/>
              </a:rPr>
              <a:t> </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pic>
        <p:nvPicPr>
          <p:cNvPr id="7171" name="Picture 3" descr="C:\Documents and Settings\Jeff Smelser\My Documents\wp\sermons\Northwest\age of the earth illustration.bmp"/>
          <p:cNvPicPr>
            <a:picLocks noChangeAspect="1" noChangeArrowheads="1"/>
          </p:cNvPicPr>
          <p:nvPr/>
        </p:nvPicPr>
        <p:blipFill>
          <a:blip r:embed="rId2" cstate="print"/>
          <a:srcRect/>
          <a:stretch>
            <a:fillRect/>
          </a:stretch>
        </p:blipFill>
        <p:spPr bwMode="auto">
          <a:xfrm>
            <a:off x="2971801" y="2133601"/>
            <a:ext cx="6048375" cy="3362325"/>
          </a:xfrm>
          <a:prstGeom prst="rect">
            <a:avLst/>
          </a:prstGeom>
          <a:noFill/>
          <a:ln w="9525">
            <a:noFill/>
            <a:miter lim="800000"/>
            <a:headEnd/>
            <a:tailEnd/>
          </a:ln>
        </p:spPr>
      </p:pic>
      <p:sp>
        <p:nvSpPr>
          <p:cNvPr id="6" name="Rectangle 5"/>
          <p:cNvSpPr/>
          <p:nvPr/>
        </p:nvSpPr>
        <p:spPr bwMode="auto">
          <a:xfrm>
            <a:off x="7848600" y="3581400"/>
            <a:ext cx="457200" cy="609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Rectangle 6"/>
          <p:cNvSpPr/>
          <p:nvPr/>
        </p:nvSpPr>
        <p:spPr bwMode="auto">
          <a:xfrm>
            <a:off x="8001000" y="3810000"/>
            <a:ext cx="609600" cy="381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 name="TextBox 7"/>
          <p:cNvSpPr txBox="1"/>
          <p:nvPr/>
        </p:nvSpPr>
        <p:spPr>
          <a:xfrm>
            <a:off x="7620000" y="4343401"/>
            <a:ext cx="2286000" cy="830997"/>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“at intersection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Times New Roman" pitchFamily="18" charset="0"/>
                <a:ea typeface="+mn-ea"/>
                <a:cs typeface="+mn-cs"/>
              </a:rPr>
              <a:t>6 minutes ago”</a:t>
            </a:r>
          </a:p>
        </p:txBody>
      </p:sp>
      <p:pic>
        <p:nvPicPr>
          <p:cNvPr id="11" name="Picture 3"/>
          <p:cNvPicPr>
            <a:picLocks noChangeAspect="1" noChangeArrowheads="1"/>
          </p:cNvPicPr>
          <p:nvPr/>
        </p:nvPicPr>
        <p:blipFill>
          <a:blip r:embed="rId3" cstate="print"/>
          <a:srcRect/>
          <a:stretch>
            <a:fillRect/>
          </a:stretch>
        </p:blipFill>
        <p:spPr bwMode="auto">
          <a:xfrm>
            <a:off x="6215524" y="3200400"/>
            <a:ext cx="733425" cy="323850"/>
          </a:xfrm>
          <a:prstGeom prst="rect">
            <a:avLst/>
          </a:prstGeom>
          <a:noFill/>
          <a:ln w="9525">
            <a:noFill/>
            <a:miter lim="800000"/>
            <a:headEnd/>
            <a:tailEnd/>
          </a:ln>
        </p:spPr>
      </p:pic>
      <p:pic>
        <p:nvPicPr>
          <p:cNvPr id="12" name="Picture 3"/>
          <p:cNvPicPr>
            <a:picLocks noChangeAspect="1" noChangeArrowheads="1"/>
          </p:cNvPicPr>
          <p:nvPr/>
        </p:nvPicPr>
        <p:blipFill>
          <a:blip r:embed="rId3" cstate="print"/>
          <a:srcRect/>
          <a:stretch>
            <a:fillRect/>
          </a:stretch>
        </p:blipFill>
        <p:spPr bwMode="auto">
          <a:xfrm>
            <a:off x="3929524" y="3200400"/>
            <a:ext cx="733425" cy="32385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8382001" y="3120077"/>
            <a:ext cx="66675" cy="5905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0 0  L 0.25 0  E" pathEditMode="relative" ptsTypes="">
                                      <p:cBhvr>
                                        <p:cTn id="10" dur="500" fill="hold"/>
                                        <p:tgtEl>
                                          <p:spTgt spid="12"/>
                                        </p:tgtEl>
                                        <p:attrNameLst>
                                          <p:attrName>ppt_x</p:attrName>
                                          <p:attrName>ppt_y</p:attrName>
                                        </p:attrNameLst>
                                      </p:cBhvr>
                                    </p:animMotion>
                                  </p:childTnLst>
                                </p:cTn>
                              </p:par>
                            </p:childTnLst>
                          </p:cTn>
                        </p:par>
                        <p:par>
                          <p:cTn id="11" fill="hold">
                            <p:stCondLst>
                              <p:cond delay="500"/>
                            </p:stCondLst>
                            <p:childTnLst>
                              <p:par>
                                <p:cTn id="12" presetID="1" presetClass="exit" presetSubtype="0" fill="hold" nodeType="afterEffect">
                                  <p:stCondLst>
                                    <p:cond delay="0"/>
                                  </p:stCondLst>
                                  <p:childTnLst>
                                    <p:set>
                                      <p:cBhvr>
                                        <p:cTn id="13" dur="1" fill="hold">
                                          <p:stCondLst>
                                            <p:cond delay="0"/>
                                          </p:stCondLst>
                                        </p:cTn>
                                        <p:tgtEl>
                                          <p:spTgt spid="12"/>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par>
                          <p:cTn id="16" fill="hold">
                            <p:stCondLst>
                              <p:cond delay="500"/>
                            </p:stCondLst>
                            <p:childTnLst>
                              <p:par>
                                <p:cTn id="17" presetID="63" presetClass="path" presetSubtype="0" accel="50000" decel="50000" fill="hold" nodeType="afterEffect">
                                  <p:stCondLst>
                                    <p:cond delay="0"/>
                                  </p:stCondLst>
                                  <p:childTnLst>
                                    <p:animMotion origin="layout" path="M 0 0  L 0.25 0  E" pathEditMode="relative" ptsTypes="">
                                      <p:cBhvr>
                                        <p:cTn id="18" dur="5000" fill="hold"/>
                                        <p:tgtEl>
                                          <p:spTgt spid="11"/>
                                        </p:tgtEl>
                                        <p:attrNameLst>
                                          <p:attrName>ppt_x</p:attrName>
                                          <p:attrName>ppt_y</p:attrName>
                                        </p:attrNameLst>
                                      </p:cBhvr>
                                    </p:animMotion>
                                  </p:childTnLst>
                                </p:cTn>
                              </p:par>
                            </p:childTnLst>
                          </p:cTn>
                        </p:par>
                        <p:par>
                          <p:cTn id="19" fill="hold">
                            <p:stCondLst>
                              <p:cond delay="5500"/>
                            </p:stCondLst>
                            <p:childTnLst>
                              <p:par>
                                <p:cTn id="20" presetID="1" presetClass="exit" presetSubtype="0" fill="hold" grpId="0" nodeType="afterEffect">
                                  <p:stCondLst>
                                    <p:cond delay="0"/>
                                  </p:stCondLst>
                                  <p:childTnLst>
                                    <p:set>
                                      <p:cBhvr>
                                        <p:cTn id="21" dur="1" fill="hold">
                                          <p:stCondLst>
                                            <p:cond delay="0"/>
                                          </p:stCondLst>
                                        </p:cTn>
                                        <p:tgtEl>
                                          <p:spTgt spid="7"/>
                                        </p:tgtEl>
                                        <p:attrNameLst>
                                          <p:attrName>style.visibility</p:attrName>
                                        </p:attrNameLst>
                                      </p:cBhvr>
                                      <p:to>
                                        <p:strVal val="hidden"/>
                                      </p:to>
                                    </p:set>
                                  </p:childTnLst>
                                </p:cTn>
                              </p:par>
                              <p:par>
                                <p:cTn id="22" presetID="1" presetClass="exit" presetSubtype="0" fill="hold" grpId="0" nodeType="withEffect">
                                  <p:stCondLst>
                                    <p:cond delay="0"/>
                                  </p:stCondLst>
                                  <p:childTnLst>
                                    <p:set>
                                      <p:cBhvr>
                                        <p:cTn id="23" dur="1" fill="hold">
                                          <p:stCondLst>
                                            <p:cond delay="0"/>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0482" name="Text Box 1026"/>
          <p:cNvSpPr txBox="1">
            <a:spLocks noChangeArrowheads="1"/>
          </p:cNvSpPr>
          <p:nvPr/>
        </p:nvSpPr>
        <p:spPr bwMode="auto">
          <a:xfrm>
            <a:off x="2590800" y="1066800"/>
            <a:ext cx="6934200" cy="641350"/>
          </a:xfrm>
          <a:prstGeom prst="rect">
            <a:avLst/>
          </a:prstGeom>
          <a:solidFill>
            <a:schemeClr val="bg1"/>
          </a:solidFill>
          <a:ln w="12700">
            <a:solidFill>
              <a:schemeClr val="tx1"/>
            </a:solidFill>
            <a:miter lim="800000"/>
            <a:headEnd/>
            <a:tailEnd/>
          </a:ln>
          <a:effec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Faith and the Age of the Earth</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Text Box 1026"/>
          <p:cNvSpPr txBox="1">
            <a:spLocks noChangeArrowheads="1"/>
          </p:cNvSpPr>
          <p:nvPr/>
        </p:nvSpPr>
        <p:spPr bwMode="auto">
          <a:xfrm>
            <a:off x="2590800" y="1066800"/>
            <a:ext cx="6934200" cy="641350"/>
          </a:xfrm>
          <a:prstGeom prst="rect">
            <a:avLst/>
          </a:prstGeom>
          <a:solidFill>
            <a:schemeClr val="bg1"/>
          </a:solidFill>
          <a:ln w="12700">
            <a:noFill/>
            <a:miter lim="800000"/>
            <a:headEnd/>
            <a:tailEnd/>
          </a:ln>
          <a:effec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Faith and the Age of the Earth</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p:cNvSpPr txBox="1">
            <a:spLocks noChangeArrowheads="1"/>
          </p:cNvSpPr>
          <p:nvPr/>
        </p:nvSpPr>
        <p:spPr bwMode="auto">
          <a:xfrm>
            <a:off x="2133600" y="1905000"/>
            <a:ext cx="7924800" cy="3671888"/>
          </a:xfrm>
          <a:prstGeom prst="rect">
            <a:avLst/>
          </a:prstGeom>
          <a:noFill/>
          <a:ln w="9525">
            <a:noFill/>
            <a:miter lim="800000"/>
            <a:headEnd/>
            <a:tailEnd/>
          </a:ln>
        </p:spPr>
        <p:txBody>
          <a:bodyPr>
            <a:spAutoFit/>
          </a:bodyPr>
          <a:lstStyle/>
          <a:p>
            <a:pPr marL="914400" marR="0" lvl="2" indent="0" algn="l" defTabSz="914400" rtl="0" eaLnBrk="0" fontAlgn="base" latinLnBrk="0" hangingPunct="0">
              <a:lnSpc>
                <a:spcPct val="2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80"/>
                </a:solidFill>
                <a:effectLst/>
                <a:uLnTx/>
                <a:uFillTx/>
                <a:latin typeface="Verdana" pitchFamily="34" charset="0"/>
                <a:ea typeface="+mn-ea"/>
                <a:cs typeface="+mn-cs"/>
              </a:rPr>
              <a:t>Sudden geological change</a:t>
            </a:r>
            <a:endParaRPr kumimoji="0" lang="en-US" sz="2400" b="1" i="0" u="none" strike="noStrike" kern="1200" cap="none" spc="0" normalizeH="0" baseline="0" noProof="0">
              <a:ln>
                <a:noFill/>
              </a:ln>
              <a:solidFill>
                <a:srgbClr val="000000"/>
              </a:solidFill>
              <a:effectLst/>
              <a:uLnTx/>
              <a:uFillTx/>
              <a:latin typeface="Times New Roman" pitchFamily="18" charset="0"/>
              <a:ea typeface="+mn-ea"/>
              <a:cs typeface="+mn-cs"/>
            </a:endParaRPr>
          </a:p>
          <a:p>
            <a:pPr marL="914400" marR="0" lvl="2" indent="0" algn="l" defTabSz="914400" rtl="0" eaLnBrk="0" fontAlgn="base" latinLnBrk="0" hangingPunct="0">
              <a:lnSpc>
                <a:spcPct val="2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80"/>
                </a:solidFill>
                <a:effectLst/>
                <a:uLnTx/>
                <a:uFillTx/>
                <a:latin typeface="Verdana" pitchFamily="34" charset="0"/>
                <a:ea typeface="+mn-ea"/>
                <a:cs typeface="+mn-cs"/>
              </a:rPr>
              <a:t>Man becomes carnivorous</a:t>
            </a:r>
            <a:endParaRPr kumimoji="0" lang="en-US" sz="2400" b="1" i="0" u="none" strike="noStrike" kern="1200" cap="none" spc="0" normalizeH="0" baseline="0" noProof="0">
              <a:ln>
                <a:noFill/>
              </a:ln>
              <a:solidFill>
                <a:srgbClr val="000000"/>
              </a:solidFill>
              <a:effectLst/>
              <a:uLnTx/>
              <a:uFillTx/>
              <a:latin typeface="Times New Roman" pitchFamily="18" charset="0"/>
              <a:ea typeface="+mn-ea"/>
              <a:cs typeface="+mn-cs"/>
            </a:endParaRPr>
          </a:p>
          <a:p>
            <a:pPr marL="914400" marR="0" lvl="2" indent="0" algn="l" defTabSz="914400" rtl="0" eaLnBrk="0" fontAlgn="base" latinLnBrk="0" hangingPunct="0">
              <a:lnSpc>
                <a:spcPct val="2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80"/>
                </a:solidFill>
                <a:effectLst/>
                <a:uLnTx/>
                <a:uFillTx/>
                <a:latin typeface="Verdana" pitchFamily="34" charset="0"/>
                <a:ea typeface="+mn-ea"/>
                <a:cs typeface="+mn-cs"/>
              </a:rPr>
              <a:t>Animals come to fear man</a:t>
            </a:r>
            <a:endParaRPr kumimoji="0" lang="en-US" sz="2400" b="1" i="0" u="none" strike="noStrike" kern="1200" cap="none" spc="0" normalizeH="0" baseline="0" noProof="0">
              <a:ln>
                <a:noFill/>
              </a:ln>
              <a:solidFill>
                <a:srgbClr val="000000"/>
              </a:solidFill>
              <a:effectLst/>
              <a:uLnTx/>
              <a:uFillTx/>
              <a:latin typeface="Times New Roman" pitchFamily="18" charset="0"/>
              <a:ea typeface="+mn-ea"/>
              <a:cs typeface="+mn-cs"/>
            </a:endParaRPr>
          </a:p>
          <a:p>
            <a:pPr marL="914400" marR="0" lvl="2" indent="0" algn="l" defTabSz="914400" rtl="0" eaLnBrk="0" fontAlgn="base" latinLnBrk="0" hangingPunct="0">
              <a:lnSpc>
                <a:spcPct val="2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80"/>
                </a:solidFill>
                <a:effectLst/>
                <a:uLnTx/>
                <a:uFillTx/>
                <a:latin typeface="Verdana" pitchFamily="34" charset="0"/>
                <a:ea typeface="+mn-ea"/>
                <a:cs typeface="+mn-cs"/>
              </a:rPr>
              <a:t>Atmospheric change?</a:t>
            </a:r>
            <a:endParaRPr kumimoji="0" lang="en-US" sz="2400" b="1" i="0" u="none" strike="noStrike" kern="1200" cap="none" spc="0" normalizeH="0" baseline="0" noProof="0">
              <a:ln>
                <a:noFill/>
              </a:ln>
              <a:solidFill>
                <a:srgbClr val="000000"/>
              </a:solidFill>
              <a:effectLst/>
              <a:uLnTx/>
              <a:uFillTx/>
              <a:latin typeface="Times New Roman" pitchFamily="18" charset="0"/>
              <a:ea typeface="+mn-ea"/>
              <a:cs typeface="+mn-cs"/>
            </a:endParaRPr>
          </a:p>
          <a:p>
            <a:pPr marL="914400" marR="0" lvl="2" indent="0" algn="l" defTabSz="914400" rtl="0" eaLnBrk="0" fontAlgn="base" latinLnBrk="0" hangingPunct="0">
              <a:lnSpc>
                <a:spcPct val="2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80"/>
                </a:solidFill>
                <a:effectLst/>
                <a:uLnTx/>
                <a:uFillTx/>
                <a:latin typeface="Verdana" pitchFamily="34" charset="0"/>
                <a:ea typeface="+mn-ea"/>
                <a:cs typeface="+mn-cs"/>
              </a:rPr>
              <a:t>Sudden change in life span</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4" name="Text Box 2"/>
          <p:cNvSpPr txBox="1">
            <a:spLocks noChangeArrowheads="1"/>
          </p:cNvSpPr>
          <p:nvPr/>
        </p:nvSpPr>
        <p:spPr bwMode="auto">
          <a:xfrm>
            <a:off x="2165556" y="565357"/>
            <a:ext cx="7772400" cy="1200329"/>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80"/>
                </a:solidFill>
                <a:effectLst/>
                <a:uLnTx/>
                <a:uFillTx/>
                <a:latin typeface="Verdana" pitchFamily="34" charset="0"/>
                <a:ea typeface="+mn-ea"/>
                <a:cs typeface="+mn-cs"/>
              </a:rPr>
              <a:t>CONSTANT RATE???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1" u="none" strike="noStrike" kern="1200" cap="none" spc="0" normalizeH="0" baseline="0" noProof="0" dirty="0">
                <a:ln>
                  <a:noFill/>
                </a:ln>
                <a:solidFill>
                  <a:srgbClr val="000080"/>
                </a:solidFill>
                <a:effectLst/>
                <a:uLnTx/>
                <a:uFillTx/>
                <a:latin typeface="Verdana" pitchFamily="34" charset="0"/>
                <a:ea typeface="+mn-ea"/>
                <a:cs typeface="+mn-cs"/>
              </a:rPr>
              <a:t>(Have all things continued as they were from the beginning of creation?)</a:t>
            </a:r>
            <a:r>
              <a:rPr kumimoji="0" lang="en-US" sz="2400" b="1" i="0" u="none" strike="noStrike" kern="1200" cap="none" spc="0" normalizeH="0" baseline="0" noProof="0" dirty="0">
                <a:ln>
                  <a:noFill/>
                </a:ln>
                <a:solidFill>
                  <a:srgbClr val="000080"/>
                </a:solidFill>
                <a:effectLst/>
                <a:uLnTx/>
                <a:uFillTx/>
                <a:latin typeface="Verdana" pitchFamily="34" charset="0"/>
                <a:ea typeface="+mn-ea"/>
                <a:cs typeface="+mn-cs"/>
              </a:rPr>
              <a:t> </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animEffect transition="in" filter="wipe(left)">
                                      <p:cBhvr>
                                        <p:cTn id="7" dur="500"/>
                                        <p:tgtEl>
                                          <p:spTgt spid="41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2">
                                            <p:txEl>
                                              <p:pRg st="1" end="1"/>
                                            </p:txEl>
                                          </p:spTgt>
                                        </p:tgtEl>
                                        <p:attrNameLst>
                                          <p:attrName>style.visibility</p:attrName>
                                        </p:attrNameLst>
                                      </p:cBhvr>
                                      <p:to>
                                        <p:strVal val="visible"/>
                                      </p:to>
                                    </p:set>
                                    <p:animEffect transition="in" filter="wipe(left)">
                                      <p:cBhvr>
                                        <p:cTn id="12" dur="500"/>
                                        <p:tgtEl>
                                          <p:spTgt spid="41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2">
                                            <p:txEl>
                                              <p:pRg st="2" end="2"/>
                                            </p:txEl>
                                          </p:spTgt>
                                        </p:tgtEl>
                                        <p:attrNameLst>
                                          <p:attrName>style.visibility</p:attrName>
                                        </p:attrNameLst>
                                      </p:cBhvr>
                                      <p:to>
                                        <p:strVal val="visible"/>
                                      </p:to>
                                    </p:set>
                                    <p:animEffect transition="in" filter="wipe(left)">
                                      <p:cBhvr>
                                        <p:cTn id="17" dur="500"/>
                                        <p:tgtEl>
                                          <p:spTgt spid="41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02">
                                            <p:txEl>
                                              <p:pRg st="3" end="3"/>
                                            </p:txEl>
                                          </p:spTgt>
                                        </p:tgtEl>
                                        <p:attrNameLst>
                                          <p:attrName>style.visibility</p:attrName>
                                        </p:attrNameLst>
                                      </p:cBhvr>
                                      <p:to>
                                        <p:strVal val="visible"/>
                                      </p:to>
                                    </p:set>
                                    <p:animEffect transition="in" filter="wipe(left)">
                                      <p:cBhvr>
                                        <p:cTn id="22" dur="500"/>
                                        <p:tgtEl>
                                          <p:spTgt spid="410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102">
                                            <p:txEl>
                                              <p:pRg st="4" end="4"/>
                                            </p:txEl>
                                          </p:spTgt>
                                        </p:tgtEl>
                                        <p:attrNameLst>
                                          <p:attrName>style.visibility</p:attrName>
                                        </p:attrNameLst>
                                      </p:cBhvr>
                                      <p:to>
                                        <p:strVal val="visible"/>
                                      </p:to>
                                    </p:set>
                                    <p:animEffect transition="in" filter="wipe(left)">
                                      <p:cBhvr>
                                        <p:cTn id="27" dur="500"/>
                                        <p:tgtEl>
                                          <p:spTgt spid="410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uiExpand="1"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Jeff Smelser\My Documents\wp\lifespan.jpg"/>
          <p:cNvPicPr>
            <a:picLocks noChangeAspect="1" noChangeArrowheads="1"/>
          </p:cNvPicPr>
          <p:nvPr/>
        </p:nvPicPr>
        <p:blipFill>
          <a:blip r:embed="rId2" cstate="print"/>
          <a:srcRect/>
          <a:stretch>
            <a:fillRect/>
          </a:stretch>
        </p:blipFill>
        <p:spPr bwMode="auto">
          <a:xfrm>
            <a:off x="1752600" y="1"/>
            <a:ext cx="6858000" cy="6843713"/>
          </a:xfrm>
          <a:prstGeom prst="rect">
            <a:avLst/>
          </a:prstGeom>
          <a:noFill/>
          <a:ln w="9525">
            <a:noFill/>
            <a:miter lim="800000"/>
            <a:headEnd/>
            <a:tailEnd/>
          </a:ln>
        </p:spPr>
      </p:pic>
      <p:sp>
        <p:nvSpPr>
          <p:cNvPr id="6147" name="WordArt 3"/>
          <p:cNvSpPr>
            <a:spLocks noChangeArrowheads="1" noChangeShapeType="1" noTextEdit="1"/>
          </p:cNvSpPr>
          <p:nvPr/>
        </p:nvSpPr>
        <p:spPr bwMode="auto">
          <a:xfrm rot="5400000">
            <a:off x="3333750" y="2762250"/>
            <a:ext cx="2667000" cy="800100"/>
          </a:xfrm>
          <a:prstGeom prst="rect">
            <a:avLst/>
          </a:prstGeom>
        </p:spPr>
        <p:txBody>
          <a:bodyPr vert="wordArtVert" wrap="none" fromWordArt="1">
            <a:prstTxWarp prst="textPlain">
              <a:avLst>
                <a:gd name="adj" fmla="val 50000"/>
              </a:avLst>
            </a:prstTxWarp>
            <a:scene3d>
              <a:camera prst="legacyPerspectiveFront">
                <a:rot lat="20639996" lon="20699996" rev="0"/>
              </a:camera>
              <a:lightRig rig="legacyNormal3" dir="l"/>
            </a:scene3d>
            <a:sp3d extrusionH="201600" prstMaterial="legacyPlastic">
              <a:extrusionClr>
                <a:srgbClr val="FF9966"/>
              </a:extrusionClr>
            </a:sp3d>
          </a:bodyPr>
          <a:lstStyle/>
          <a:p>
            <a:pPr marL="0" marR="0" lvl="0" indent="0" algn="ctr" defTabSz="914400" rtl="0" eaLnBrk="0" fontAlgn="auto"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a:ln w="9525">
                  <a:round/>
                  <a:headEnd/>
                  <a:tailEnd/>
                </a:ln>
                <a:solidFill>
                  <a:srgbClr val="CC0000"/>
                </a:solidFill>
                <a:effectLst/>
                <a:uLnTx/>
                <a:uFillTx/>
                <a:latin typeface="Arial Black"/>
                <a:ea typeface="+mn-ea"/>
                <a:cs typeface="+mn-cs"/>
              </a:rPr>
              <a:t>FLOOD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7410" name="Text Box 1026"/>
          <p:cNvSpPr txBox="1">
            <a:spLocks noChangeArrowheads="1"/>
          </p:cNvSpPr>
          <p:nvPr/>
        </p:nvSpPr>
        <p:spPr bwMode="auto">
          <a:xfrm>
            <a:off x="1146330" y="1106424"/>
            <a:ext cx="9594540" cy="5755422"/>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1" i="1"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2 Pt. 3:5-7a</a:t>
            </a:r>
            <a:endParaRPr kumimoji="0" lang="en-US" sz="32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“For this they </a:t>
            </a:r>
            <a:r>
              <a:rPr kumimoji="0" lang="en-US" sz="3200" b="1" i="0" u="none" strike="noStrike" kern="1200" cap="none" spc="0" normalizeH="0" baseline="0" noProof="0" dirty="0" err="1">
                <a:ln>
                  <a:noFill/>
                </a:ln>
                <a:solidFill>
                  <a:srgbClr val="000000"/>
                </a:solidFill>
                <a:effectLst>
                  <a:outerShdw blurRad="38100" dist="38100" dir="2700000" algn="tl">
                    <a:srgbClr val="C0C0C0"/>
                  </a:outerShdw>
                </a:effectLst>
                <a:uLnTx/>
                <a:uFillTx/>
                <a:latin typeface="Times New Roman" pitchFamily="18" charset="0"/>
                <a:ea typeface="+mn-ea"/>
                <a:cs typeface="+mn-cs"/>
              </a:rPr>
              <a:t>wilfully</a:t>
            </a: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 forget, that there were heavens from of old, and an earth compacted out of water and amidst water, by the word of God; by which means the world that then was, being overflowed with water, perished: but the heavens that now are, and the earth, by the same word have been stored up for fire…”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146330" y="1106424"/>
            <a:ext cx="9594540" cy="5755422"/>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1" i="1"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2 Pt. 3:5-7a</a:t>
            </a:r>
            <a:endParaRPr kumimoji="0" lang="en-US" sz="32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“For this they </a:t>
            </a:r>
            <a:r>
              <a:rPr kumimoji="0" lang="en-US" sz="3200" b="1" i="0" u="none" strike="noStrike" kern="1200" cap="none" spc="0" normalizeH="0" baseline="0" noProof="0" dirty="0" err="1">
                <a:ln>
                  <a:noFill/>
                </a:ln>
                <a:solidFill>
                  <a:srgbClr val="000000"/>
                </a:solidFill>
                <a:effectLst>
                  <a:outerShdw blurRad="38100" dist="38100" dir="2700000" algn="tl">
                    <a:srgbClr val="C0C0C0"/>
                  </a:outerShdw>
                </a:effectLst>
                <a:uLnTx/>
                <a:uFillTx/>
                <a:latin typeface="Times New Roman" pitchFamily="18" charset="0"/>
                <a:ea typeface="+mn-ea"/>
                <a:cs typeface="+mn-cs"/>
              </a:rPr>
              <a:t>wilfully</a:t>
            </a: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 forget, that there were </a:t>
            </a:r>
            <a:r>
              <a:rPr kumimoji="0" lang="en-US" sz="3200" b="1" i="0" u="sng" strike="noStrike" kern="1200" cap="none" spc="0" normalizeH="0" baseline="0" noProof="0" dirty="0">
                <a:ln>
                  <a:noFill/>
                </a:ln>
                <a:solidFill>
                  <a:srgbClr val="3333CC"/>
                </a:solidFill>
                <a:effectLst>
                  <a:outerShdw blurRad="38100" dist="38100" dir="2700000" algn="tl">
                    <a:srgbClr val="C0C0C0"/>
                  </a:outerShdw>
                </a:effectLst>
                <a:uLnTx/>
                <a:uFillTx/>
                <a:latin typeface="Times New Roman" pitchFamily="18" charset="0"/>
                <a:ea typeface="+mn-ea"/>
                <a:cs typeface="+mn-cs"/>
              </a:rPr>
              <a:t>heavens from of old, and an earth</a:t>
            </a: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 compacted out of water and amidst water, by the word of God; by which means the world that then was, being overflowed with water, perished: but the heavens that now are, and the earth, by the same word have been stored up for fire…”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9458" name="Text Box 1026"/>
          <p:cNvSpPr txBox="1">
            <a:spLocks noChangeArrowheads="1"/>
          </p:cNvSpPr>
          <p:nvPr/>
        </p:nvSpPr>
        <p:spPr bwMode="auto">
          <a:xfrm>
            <a:off x="1146330" y="1106424"/>
            <a:ext cx="9594540" cy="5755422"/>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1" i="1"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2 Pt. 3:5-7a</a:t>
            </a:r>
            <a:endParaRPr kumimoji="0" lang="en-US" sz="3200" b="0" i="0" u="none" strike="noStrike" kern="1200" cap="none" spc="0" normalizeH="0" baseline="0" noProof="0" dirty="0">
              <a:ln>
                <a:noFill/>
              </a:ln>
              <a:solidFill>
                <a:srgbClr val="000000"/>
              </a:solidFill>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“For this they </a:t>
            </a:r>
            <a:r>
              <a:rPr kumimoji="0" lang="en-US" sz="3200" b="1" i="0" u="none" strike="noStrike" kern="1200" cap="none" spc="0" normalizeH="0" baseline="0" noProof="0" dirty="0" err="1">
                <a:ln>
                  <a:noFill/>
                </a:ln>
                <a:solidFill>
                  <a:srgbClr val="000000"/>
                </a:solidFill>
                <a:effectLst>
                  <a:outerShdw blurRad="38100" dist="38100" dir="2700000" algn="tl">
                    <a:srgbClr val="C0C0C0"/>
                  </a:outerShdw>
                </a:effectLst>
                <a:uLnTx/>
                <a:uFillTx/>
                <a:latin typeface="Times New Roman" pitchFamily="18" charset="0"/>
                <a:ea typeface="+mn-ea"/>
                <a:cs typeface="+mn-cs"/>
              </a:rPr>
              <a:t>wilfully</a:t>
            </a: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 forget, that there were </a:t>
            </a:r>
            <a:r>
              <a:rPr kumimoji="0" lang="en-US" sz="3200" b="1" i="0" u="sng" strike="noStrike" kern="1200" cap="none" spc="0" normalizeH="0" baseline="0" noProof="0" dirty="0">
                <a:ln>
                  <a:noFill/>
                </a:ln>
                <a:solidFill>
                  <a:srgbClr val="3333CC"/>
                </a:solidFill>
                <a:effectLst>
                  <a:outerShdw blurRad="38100" dist="38100" dir="2700000" algn="tl">
                    <a:srgbClr val="C0C0C0"/>
                  </a:outerShdw>
                </a:effectLst>
                <a:uLnTx/>
                <a:uFillTx/>
                <a:latin typeface="Times New Roman" pitchFamily="18" charset="0"/>
                <a:ea typeface="+mn-ea"/>
                <a:cs typeface="+mn-cs"/>
              </a:rPr>
              <a:t>heavens from of old, and an earth</a:t>
            </a: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 compacted out of water and amidst water, by the word of God; by which means </a:t>
            </a:r>
            <a:r>
              <a:rPr kumimoji="0" lang="en-US" sz="3200" b="1" i="0" u="sng" strike="noStrike" kern="1200" cap="none" spc="0" normalizeH="0" baseline="0" noProof="0" dirty="0">
                <a:ln>
                  <a:noFill/>
                </a:ln>
                <a:solidFill>
                  <a:srgbClr val="3333CC"/>
                </a:solidFill>
                <a:effectLst>
                  <a:outerShdw blurRad="38100" dist="38100" dir="2700000" algn="tl">
                    <a:srgbClr val="C0C0C0"/>
                  </a:outerShdw>
                </a:effectLst>
                <a:uLnTx/>
                <a:uFillTx/>
                <a:latin typeface="Times New Roman" pitchFamily="18" charset="0"/>
                <a:ea typeface="+mn-ea"/>
                <a:cs typeface="+mn-cs"/>
              </a:rPr>
              <a:t>the world that then was</a:t>
            </a:r>
            <a:r>
              <a:rPr kumimoji="0" lang="en-US" sz="32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 being overflowed with water, perished: but the heavens that now are, and the earth, by the same word have been stored up for fire…”</a:t>
            </a:r>
          </a:p>
        </p:txBody>
      </p:sp>
      <p:sp>
        <p:nvSpPr>
          <p:cNvPr id="3" name="TextBox 2"/>
          <p:cNvSpPr txBox="1"/>
          <p:nvPr/>
        </p:nvSpPr>
        <p:spPr>
          <a:xfrm>
            <a:off x="3352800" y="4876800"/>
            <a:ext cx="5257800" cy="120015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rgbClr val="002060"/>
            </a:solidFill>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dirty="0">
                <a:ln>
                  <a:noFill/>
                </a:ln>
                <a:solidFill>
                  <a:srgbClr val="002060"/>
                </a:solidFill>
                <a:effectLst/>
                <a:uLnTx/>
                <a:uFillTx/>
                <a:latin typeface="Arial" pitchFamily="34" charset="0"/>
                <a:ea typeface="+mn-ea"/>
                <a:cs typeface="Arial" pitchFamily="34" charset="0"/>
              </a:rPr>
              <a:t>Can’t assume “constant rate</a:t>
            </a: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Arial" pitchFamily="34" charset="0"/>
                <a:ea typeface="+mn-ea"/>
                <a:cs typeface="Arial" pitchFamily="34" charset="0"/>
              </a:rPr>
              <a:t>The world has changed; we live in a different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971800" y="914400"/>
            <a:ext cx="6324600" cy="2308324"/>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Verdana" pitchFamily="34" charset="0"/>
                <a:ea typeface="+mn-ea"/>
                <a:cs typeface="+mn-cs"/>
              </a:rPr>
              <a:t>ASSUMPTIONS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sng" strike="noStrike" kern="1200" cap="none" spc="0" normalizeH="0" baseline="0" noProof="0">
                <a:ln>
                  <a:noFill/>
                </a:ln>
                <a:solidFill>
                  <a:srgbClr val="000000"/>
                </a:solidFill>
                <a:effectLst/>
                <a:uLnTx/>
                <a:uFillTx/>
                <a:latin typeface="Verdana" pitchFamily="34" charset="0"/>
                <a:ea typeface="+mn-ea"/>
                <a:cs typeface="+mn-cs"/>
              </a:rPr>
              <a:t>BEGAN "FROM SCRATCH"</a:t>
            </a:r>
            <a:r>
              <a:rPr kumimoji="0" lang="en-US" sz="2400" b="0" i="0" u="none" strike="noStrike" kern="1200" cap="none" spc="0" normalizeH="0" baseline="0" noProof="0">
                <a:ln>
                  <a:noFill/>
                </a:ln>
                <a:solidFill>
                  <a:srgbClr val="000000"/>
                </a:solidFill>
                <a:effectLst/>
                <a:uLnTx/>
                <a:uFillTx/>
                <a:latin typeface="Verdana" pitchFamily="34" charset="0"/>
                <a:ea typeface="+mn-ea"/>
                <a:cs typeface="+mn-cs"/>
              </a:rPr>
              <a:t>: igneous rocks had to come from lava, petroleum had to come from decaying organic matter, etc.</a:t>
            </a:r>
            <a:endParaRPr kumimoji="0" lang="en-US" sz="2400" b="1" i="0" u="sng" strike="noStrike" kern="1200" cap="none" spc="0" normalizeH="0" baseline="0" noProof="0">
              <a:ln>
                <a:noFill/>
              </a:ln>
              <a:solidFill>
                <a:srgbClr val="000000"/>
              </a:solidFill>
              <a:effectLst/>
              <a:uLnTx/>
              <a:uFillTx/>
              <a:latin typeface="Verdana" pitchFamily="34" charset="0"/>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209800" y="609600"/>
            <a:ext cx="7772400" cy="457200"/>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80"/>
                </a:solidFill>
                <a:effectLst/>
                <a:uLnTx/>
                <a:uFillTx/>
                <a:latin typeface="Verdana" pitchFamily="34" charset="0"/>
                <a:ea typeface="+mn-ea"/>
                <a:cs typeface="+mn-cs"/>
              </a:rPr>
              <a:t>BEGAN “FROM SCRATCH”???</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2531" name="Picture 3" descr="C:\Documents and Settings\Jeff Smelser\My Documents\wp\sermons\Northwest\age of the earth illustration.bmp"/>
          <p:cNvPicPr>
            <a:picLocks noChangeAspect="1" noChangeArrowheads="1"/>
          </p:cNvPicPr>
          <p:nvPr/>
        </p:nvPicPr>
        <p:blipFill>
          <a:blip r:embed="rId2" cstate="print"/>
          <a:srcRect/>
          <a:stretch>
            <a:fillRect/>
          </a:stretch>
        </p:blipFill>
        <p:spPr bwMode="auto">
          <a:xfrm>
            <a:off x="2971801" y="2133601"/>
            <a:ext cx="6048375" cy="3362325"/>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rot="17144764">
            <a:off x="4864323" y="3781708"/>
            <a:ext cx="733425" cy="323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2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Jeff Smelser\My Documents\wp\sermons\Rhode Island 2005\potassium.bmp"/>
          <p:cNvPicPr>
            <a:picLocks noChangeAspect="1" noChangeArrowheads="1"/>
          </p:cNvPicPr>
          <p:nvPr/>
        </p:nvPicPr>
        <p:blipFill>
          <a:blip r:embed="rId2" cstate="print"/>
          <a:srcRect/>
          <a:stretch>
            <a:fillRect/>
          </a:stretch>
        </p:blipFill>
        <p:spPr bwMode="auto">
          <a:xfrm>
            <a:off x="3071814" y="1143000"/>
            <a:ext cx="6048375" cy="4572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C:\Documents and Settings\Jeff Smelser\My Documents\wp\sermons\Northwest\potassium argon.bmp"/>
          <p:cNvPicPr>
            <a:picLocks noChangeAspect="1" noChangeArrowheads="1"/>
          </p:cNvPicPr>
          <p:nvPr/>
        </p:nvPicPr>
        <p:blipFill>
          <a:blip r:embed="rId2" cstate="print"/>
          <a:srcRect/>
          <a:stretch>
            <a:fillRect/>
          </a:stretch>
        </p:blipFill>
        <p:spPr bwMode="auto">
          <a:xfrm>
            <a:off x="3071814" y="1143000"/>
            <a:ext cx="6048375" cy="45720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2743200" y="2514600"/>
            <a:ext cx="6858000" cy="457200"/>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t = t</a:t>
            </a:r>
            <a:r>
              <a:rPr kumimoji="0" lang="en-US" sz="2400" b="0" i="0" u="none" strike="noStrike" kern="1200" cap="none" spc="0" normalizeH="0" baseline="-25000" noProof="0">
                <a:ln>
                  <a:noFill/>
                </a:ln>
                <a:solidFill>
                  <a:srgbClr val="000000"/>
                </a:solidFill>
                <a:effectLst/>
                <a:uLnTx/>
                <a:uFillTx/>
                <a:latin typeface="Times New Roman" pitchFamily="18" charset="0"/>
                <a:ea typeface="+mn-ea"/>
                <a:cs typeface="+mn-cs"/>
              </a:rPr>
              <a:t>1/2</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mn-cs"/>
              </a:rPr>
              <a:t>ln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[1 + (argon</a:t>
            </a:r>
            <a:r>
              <a:rPr kumimoji="0" lang="en-US" sz="2400" b="0" i="0" u="none" strike="noStrike" kern="1200" cap="none" spc="0" normalizeH="0" baseline="-25000" noProof="0">
                <a:ln>
                  <a:noFill/>
                </a:ln>
                <a:solidFill>
                  <a:srgbClr val="000000"/>
                </a:solidFill>
                <a:effectLst/>
                <a:uLnTx/>
                <a:uFillTx/>
                <a:latin typeface="Times New Roman" pitchFamily="18" charset="0"/>
                <a:ea typeface="+mn-ea"/>
                <a:cs typeface="+mn-cs"/>
              </a:rPr>
              <a:t>40</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)/(0.112)(potassium</a:t>
            </a:r>
            <a:r>
              <a:rPr kumimoji="0" lang="en-US" sz="2400" b="0" i="0" u="none" strike="noStrike" kern="1200" cap="none" spc="0" normalizeH="0" baseline="-25000" noProof="0">
                <a:ln>
                  <a:noFill/>
                </a:ln>
                <a:solidFill>
                  <a:srgbClr val="000000"/>
                </a:solidFill>
                <a:effectLst/>
                <a:uLnTx/>
                <a:uFillTx/>
                <a:latin typeface="Times New Roman" pitchFamily="18" charset="0"/>
                <a:ea typeface="+mn-ea"/>
                <a:cs typeface="+mn-cs"/>
              </a:rPr>
              <a:t>40</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 [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mn-cs"/>
              </a:rPr>
              <a:t>ln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(2)]</a:t>
            </a:r>
          </a:p>
        </p:txBody>
      </p:sp>
      <p:sp>
        <p:nvSpPr>
          <p:cNvPr id="10244" name="Text Box 4"/>
          <p:cNvSpPr txBox="1">
            <a:spLocks noChangeArrowheads="1"/>
          </p:cNvSpPr>
          <p:nvPr/>
        </p:nvSpPr>
        <p:spPr bwMode="auto">
          <a:xfrm>
            <a:off x="2743200" y="990601"/>
            <a:ext cx="6705600" cy="1200329"/>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itchFamily="18" charset="0"/>
                <a:ea typeface="+mn-ea"/>
                <a:cs typeface="+mn-cs"/>
              </a:rPr>
              <a:t>Age (t) of a rock using the potassium-argon radiometric dating method where t</a:t>
            </a:r>
            <a:r>
              <a:rPr kumimoji="0" lang="en-US" sz="2400" b="1" i="0" u="none" strike="noStrike" kern="1200" cap="none" spc="0" normalizeH="0" baseline="-25000" noProof="0">
                <a:ln>
                  <a:noFill/>
                </a:ln>
                <a:solidFill>
                  <a:srgbClr val="000000"/>
                </a:solidFill>
                <a:effectLst>
                  <a:outerShdw blurRad="38100" dist="38100" dir="2700000" algn="tl">
                    <a:srgbClr val="C0C0C0"/>
                  </a:outerShdw>
                </a:effectLst>
                <a:uLnTx/>
                <a:uFillTx/>
                <a:latin typeface="Times New Roman" pitchFamily="18" charset="0"/>
                <a:ea typeface="+mn-ea"/>
                <a:cs typeface="+mn-cs"/>
              </a:rPr>
              <a:t>1/2</a:t>
            </a:r>
            <a:r>
              <a:rPr kumimoji="0" 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itchFamily="18" charset="0"/>
                <a:ea typeface="+mn-ea"/>
                <a:cs typeface="+mn-cs"/>
              </a:rPr>
              <a:t> is the half life of potassium</a:t>
            </a:r>
            <a:r>
              <a:rPr kumimoji="0" lang="en-US" sz="2400" b="1" i="0" u="none" strike="noStrike" kern="1200" cap="none" spc="0" normalizeH="0" baseline="-25000" noProof="0">
                <a:ln>
                  <a:noFill/>
                </a:ln>
                <a:solidFill>
                  <a:srgbClr val="000000"/>
                </a:solidFill>
                <a:effectLst>
                  <a:outerShdw blurRad="38100" dist="38100" dir="2700000" algn="tl">
                    <a:srgbClr val="C0C0C0"/>
                  </a:outerShdw>
                </a:effectLst>
                <a:uLnTx/>
                <a:uFillTx/>
                <a:latin typeface="Times New Roman" pitchFamily="18" charset="0"/>
                <a:ea typeface="+mn-ea"/>
                <a:cs typeface="+mn-cs"/>
              </a:rPr>
              <a:t>40</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0483" name="Text Box 1027"/>
          <p:cNvSpPr txBox="1">
            <a:spLocks noChangeArrowheads="1"/>
          </p:cNvSpPr>
          <p:nvPr/>
        </p:nvSpPr>
        <p:spPr bwMode="auto">
          <a:xfrm>
            <a:off x="2438400" y="990601"/>
            <a:ext cx="7315200" cy="4893647"/>
          </a:xfrm>
          <a:prstGeom prst="rect">
            <a:avLst/>
          </a:prstGeom>
          <a:solidFill>
            <a:schemeClr val="bg1"/>
          </a:solidFill>
          <a:ln w="12700">
            <a:solidFill>
              <a:schemeClr val="tx1"/>
            </a:solidFill>
            <a:miter lim="800000"/>
            <a:headEnd/>
            <a:tailEnd/>
          </a:ln>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Not so much about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what</a:t>
            </a: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 one thinks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as about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why</a:t>
            </a: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 one thinks it</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THE PROBLEM IS NOT THE CONCLUSION.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THE PROBLEM IS THE ASSUMPTIONS.</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0482" name="Text Box 1026"/>
          <p:cNvSpPr txBox="1">
            <a:spLocks noChangeArrowheads="1"/>
          </p:cNvSpPr>
          <p:nvPr/>
        </p:nvSpPr>
        <p:spPr bwMode="auto">
          <a:xfrm>
            <a:off x="2590800" y="1066800"/>
            <a:ext cx="6934200" cy="641350"/>
          </a:xfrm>
          <a:prstGeom prst="rect">
            <a:avLst/>
          </a:prstGeom>
          <a:solidFill>
            <a:schemeClr val="bg1"/>
          </a:solidFill>
          <a:ln w="12700">
            <a:solidFill>
              <a:schemeClr val="tx1"/>
            </a:solidFill>
            <a:miter lim="800000"/>
            <a:headEnd/>
            <a:tailEnd/>
          </a:ln>
          <a:effec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Faith and the Age of the Earth</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Text Box 1026"/>
          <p:cNvSpPr txBox="1">
            <a:spLocks noChangeArrowheads="1"/>
          </p:cNvSpPr>
          <p:nvPr/>
        </p:nvSpPr>
        <p:spPr bwMode="auto">
          <a:xfrm>
            <a:off x="2590800" y="1066800"/>
            <a:ext cx="6934200" cy="641350"/>
          </a:xfrm>
          <a:prstGeom prst="rect">
            <a:avLst/>
          </a:prstGeom>
          <a:solidFill>
            <a:schemeClr val="bg1"/>
          </a:solidFill>
          <a:ln w="12700">
            <a:noFill/>
            <a:miter lim="800000"/>
            <a:headEnd/>
            <a:tailEnd/>
          </a:ln>
          <a:effec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Faith and the Age of the Earth</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1463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048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048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048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04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nimBg="1" autoUpdateAnimBg="0"/>
      <p:bldP spid="20482"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362200" y="1066800"/>
            <a:ext cx="3352800" cy="3416320"/>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1—</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Light</a:t>
            </a: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2—</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Expanse, separating waters above from waters below</a:t>
            </a: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3—</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Land &amp; Plants</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1267" name="Text Box 3"/>
          <p:cNvSpPr txBox="1">
            <a:spLocks noChangeArrowheads="1"/>
          </p:cNvSpPr>
          <p:nvPr/>
        </p:nvSpPr>
        <p:spPr bwMode="auto">
          <a:xfrm>
            <a:off x="6172200" y="1066800"/>
            <a:ext cx="3886200" cy="3785652"/>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itchFamily="18" charset="0"/>
                <a:ea typeface="+mn-ea"/>
                <a:cs typeface="+mn-cs"/>
              </a:rPr>
              <a:t>DAY 4</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a:t>
            </a:r>
            <a:r>
              <a:rPr kumimoji="0" lang="en-US" sz="2400" b="1" i="0" u="none" strike="noStrike" kern="1200" cap="none" spc="0" normalizeH="0" baseline="0" noProof="0">
                <a:ln>
                  <a:noFill/>
                </a:ln>
                <a:solidFill>
                  <a:srgbClr val="660066"/>
                </a:solidFill>
                <a:effectLst>
                  <a:outerShdw blurRad="38100" dist="38100" dir="2700000" algn="tl">
                    <a:srgbClr val="C0C0C0"/>
                  </a:outerShdw>
                </a:effectLst>
                <a:uLnTx/>
                <a:uFillTx/>
                <a:latin typeface="Times New Roman" pitchFamily="18" charset="0"/>
                <a:ea typeface="+mn-ea"/>
                <a:cs typeface="+mn-cs"/>
              </a:rPr>
              <a:t>Sun, Moon, Stars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itchFamily="18" charset="0"/>
                <a:ea typeface="+mn-ea"/>
                <a:cs typeface="+mn-cs"/>
              </a:rPr>
              <a:t>DAY 5</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a:t>
            </a:r>
            <a:r>
              <a:rPr kumimoji="0" lang="en-US" sz="2400" b="1" i="0" u="none" strike="noStrike" kern="1200" cap="none" spc="0" normalizeH="0" baseline="0" noProof="0">
                <a:ln>
                  <a:noFill/>
                </a:ln>
                <a:solidFill>
                  <a:srgbClr val="660066"/>
                </a:solidFill>
                <a:effectLst>
                  <a:outerShdw blurRad="38100" dist="38100" dir="2700000" algn="tl">
                    <a:srgbClr val="C0C0C0"/>
                  </a:outerShdw>
                </a:effectLst>
                <a:uLnTx/>
                <a:uFillTx/>
                <a:latin typeface="Times New Roman" pitchFamily="18" charset="0"/>
                <a:ea typeface="+mn-ea"/>
                <a:cs typeface="+mn-cs"/>
              </a:rPr>
              <a:t>Birds of the air, fishes of the seas</a:t>
            </a:r>
            <a:r>
              <a:rPr kumimoji="0" lang="en-US" sz="2400" b="1" i="0" u="none" strike="noStrike" kern="1200" cap="none" spc="0" normalizeH="0" baseline="0" noProof="0">
                <a:ln>
                  <a:noFill/>
                </a:ln>
                <a:solidFill>
                  <a:srgbClr val="660066"/>
                </a:solidFill>
                <a:effectLst/>
                <a:uLnTx/>
                <a:uFillTx/>
                <a:latin typeface="Times New Roman" pitchFamily="18" charset="0"/>
                <a:ea typeface="+mn-ea"/>
                <a:cs typeface="+mn-cs"/>
              </a:rPr>
              <a:t> </a:t>
            </a:r>
            <a:r>
              <a:rPr kumimoji="0" lang="en-US" sz="2400" b="1" i="0" u="none" strike="noStrike" kern="1200" cap="none" spc="0" normalizeH="0" baseline="0" noProof="0">
                <a:ln>
                  <a:noFill/>
                </a:ln>
                <a:solidFill>
                  <a:srgbClr val="FFFFFF"/>
                </a:solidFill>
                <a:effectLst/>
                <a:uLnTx/>
                <a:uFillTx/>
                <a:latin typeface="Times New Roman" pitchFamily="18" charset="0"/>
                <a:ea typeface="+mn-ea"/>
                <a:cs typeface="+mn-cs"/>
              </a:rPr>
              <a:t>________________</a:t>
            </a:r>
            <a:endParaRPr kumimoji="0" lang="en-US" sz="2400" b="1" i="0" u="none" strike="noStrike" kern="1200" cap="none" spc="0" normalizeH="0" baseline="0" noProof="0">
              <a:ln>
                <a:noFill/>
              </a:ln>
              <a:solidFill>
                <a:srgbClr val="FFFFFF"/>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itchFamily="18" charset="0"/>
                <a:ea typeface="+mn-ea"/>
                <a:cs typeface="+mn-cs"/>
              </a:rPr>
              <a:t>DAY 6</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rPr>
              <a:t>—</a:t>
            </a:r>
            <a:r>
              <a:rPr kumimoji="0" lang="en-US" sz="2400" b="1" i="0" u="none" strike="noStrike" kern="1200" cap="none" spc="0" normalizeH="0" baseline="0" noProof="0">
                <a:ln>
                  <a:noFill/>
                </a:ln>
                <a:solidFill>
                  <a:srgbClr val="660066"/>
                </a:solidFill>
                <a:effectLst>
                  <a:outerShdw blurRad="38100" dist="38100" dir="2700000" algn="tl">
                    <a:srgbClr val="C0C0C0"/>
                  </a:outerShdw>
                </a:effectLst>
                <a:uLnTx/>
                <a:uFillTx/>
                <a:latin typeface="Times New Roman" pitchFamily="18" charset="0"/>
                <a:ea typeface="+mn-ea"/>
                <a:cs typeface="+mn-cs"/>
              </a:rPr>
              <a:t>Land animals,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2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2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126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26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126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p" autoUpdateAnimBg="0"/>
      <p:bldP spid="1126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362200" y="1066800"/>
            <a:ext cx="3352800" cy="3416300"/>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1—</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Light</a:t>
            </a: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2—</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Expanse, separating waters above from waters below</a:t>
            </a: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3—</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Land &amp; Plants</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2291" name="Text Box 3"/>
          <p:cNvSpPr txBox="1">
            <a:spLocks noChangeArrowheads="1"/>
          </p:cNvSpPr>
          <p:nvPr/>
        </p:nvSpPr>
        <p:spPr bwMode="auto">
          <a:xfrm>
            <a:off x="6172200" y="1066800"/>
            <a:ext cx="3886200" cy="3786188"/>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4</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Sun, Moon, Stars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3333CC"/>
                </a:solidFill>
                <a:effectLst>
                  <a:outerShdw blurRad="38100" dist="38100" dir="2700000" algn="tl">
                    <a:srgbClr val="C0C0C0"/>
                  </a:outerShdw>
                </a:effectLst>
                <a:uLnTx/>
                <a:uFillTx/>
                <a:latin typeface="Times New Roman" pitchFamily="18" charset="0"/>
                <a:ea typeface="+mn-ea"/>
                <a:cs typeface="+mn-cs"/>
              </a:rPr>
              <a:t>DAY 5</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t>
            </a:r>
            <a:r>
              <a:rPr kumimoji="0" lang="en-US" sz="2400" b="1" i="0" u="sng" strike="noStrike" kern="1200" cap="none" spc="0" normalizeH="0" baseline="0" noProof="0" dirty="0">
                <a:ln>
                  <a:noFill/>
                </a:ln>
                <a:solidFill>
                  <a:srgbClr val="3333CC"/>
                </a:solidFill>
                <a:effectLst>
                  <a:outerShdw blurRad="38100" dist="38100" dir="2700000" algn="tl">
                    <a:srgbClr val="C0C0C0"/>
                  </a:outerShdw>
                </a:effectLst>
                <a:uLnTx/>
                <a:uFillTx/>
                <a:latin typeface="Times New Roman" pitchFamily="18" charset="0"/>
                <a:ea typeface="+mn-ea"/>
                <a:cs typeface="+mn-cs"/>
              </a:rPr>
              <a:t>Birds</a:t>
            </a:r>
            <a:r>
              <a:rPr kumimoji="0" lang="en-US" sz="2400" b="1" i="0" u="none" strike="noStrike" kern="1200" cap="none" spc="0" normalizeH="0" baseline="0" noProof="0" dirty="0">
                <a:ln>
                  <a:noFill/>
                </a:ln>
                <a:solidFill>
                  <a:srgbClr val="3333CC"/>
                </a:solidFill>
                <a:effectLst>
                  <a:outerShdw blurRad="38100" dist="38100" dir="2700000" algn="tl">
                    <a:srgbClr val="C0C0C0"/>
                  </a:outerShdw>
                </a:effectLst>
                <a:uLnTx/>
                <a:uFillTx/>
                <a:latin typeface="Times New Roman" pitchFamily="18" charset="0"/>
                <a:ea typeface="+mn-ea"/>
                <a:cs typeface="+mn-cs"/>
              </a:rPr>
              <a:t> </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of the air, fishes of the seas </a:t>
            </a:r>
            <a:r>
              <a:rPr kumimoji="0" lang="en-US" sz="2400" b="1" i="0" u="none" strike="noStrike" kern="1200" cap="none" spc="0" normalizeH="0" baseline="0" noProof="0" dirty="0" err="1">
                <a:ln>
                  <a:noFill/>
                </a:ln>
                <a:solidFill>
                  <a:srgbClr val="FFFFFF"/>
                </a:solidFill>
                <a:effectLst/>
                <a:uLnTx/>
                <a:uFillTx/>
                <a:latin typeface="Times New Roman" pitchFamily="18" charset="0"/>
                <a:ea typeface="+mn-ea"/>
                <a:cs typeface="+mn-cs"/>
              </a:rPr>
              <a:t>spacefillerspacefiller</a:t>
            </a: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DAY 6</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rPr>
              <a:t>—</a:t>
            </a:r>
            <a:r>
              <a:rPr kumimoji="0" lang="en-US" sz="24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Times New Roman" pitchFamily="18" charset="0"/>
                <a:ea typeface="+mn-ea"/>
                <a:cs typeface="+mn-cs"/>
              </a:rPr>
              <a:t>Land animals, Man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667000" y="914401"/>
            <a:ext cx="6858000" cy="3082925"/>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Char char="•"/>
              <a:tabLst/>
              <a:defRPr/>
            </a:pPr>
            <a:r>
              <a:rPr kumimoji="0" lang="en-US" sz="2800" b="1" i="0" u="none" strike="noStrike" kern="1200" cap="none" spc="0" normalizeH="0" baseline="0" noProof="0">
                <a:ln>
                  <a:noFill/>
                </a:ln>
                <a:solidFill>
                  <a:srgbClr val="000000"/>
                </a:solidFill>
                <a:effectLst/>
                <a:uLnTx/>
                <a:uFillTx/>
                <a:latin typeface="Arial" charset="0"/>
                <a:ea typeface="+mn-ea"/>
                <a:cs typeface="+mn-cs"/>
              </a:rPr>
              <a:t> </a:t>
            </a:r>
            <a:r>
              <a:rPr kumimoji="0" 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charset="0"/>
                <a:ea typeface="+mn-ea"/>
                <a:cs typeface="+mn-cs"/>
              </a:rPr>
              <a:t>Mature Rocks? </a:t>
            </a:r>
            <a:r>
              <a:rPr kumimoji="0" lang="en-US" sz="2800" b="1" i="1" u="none" strike="noStrike" kern="1200" cap="none" spc="0" normalizeH="0" baseline="0" noProof="0">
                <a:ln>
                  <a:noFill/>
                </a:ln>
                <a:solidFill>
                  <a:srgbClr val="000000"/>
                </a:solidFill>
                <a:effectLst>
                  <a:outerShdw blurRad="38100" dist="38100" dir="2700000" algn="tl">
                    <a:srgbClr val="C0C0C0"/>
                  </a:outerShdw>
                </a:effectLst>
                <a:uLnTx/>
                <a:uFillTx/>
                <a:latin typeface="Arial" charset="0"/>
                <a:ea typeface="+mn-ea"/>
                <a:cs typeface="+mn-cs"/>
              </a:rPr>
              <a:t>(did all igneous rocks have to start out as lava?)</a:t>
            </a:r>
          </a:p>
          <a:p>
            <a:pPr marL="0" marR="0" lvl="0" indent="0" algn="l" defTabSz="914400" rtl="0" eaLnBrk="0" fontAlgn="base" latinLnBrk="0" hangingPunct="0">
              <a:lnSpc>
                <a:spcPct val="100000"/>
              </a:lnSpc>
              <a:spcBef>
                <a:spcPct val="50000"/>
              </a:spcBef>
              <a:spcAft>
                <a:spcPct val="0"/>
              </a:spcAft>
              <a:buClrTx/>
              <a:buSzTx/>
              <a:buFontTx/>
              <a:buChar char="•"/>
              <a:tabLst/>
              <a:defRPr/>
            </a:pPr>
            <a:r>
              <a:rPr kumimoji="0" 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charset="0"/>
                <a:ea typeface="+mn-ea"/>
                <a:cs typeface="+mn-cs"/>
              </a:rPr>
              <a:t> Did all “fossil” fuels have to start out as decaying organic matter?</a:t>
            </a:r>
          </a:p>
          <a:p>
            <a:pPr marL="0" marR="0" lvl="0" indent="0" algn="l" defTabSz="914400" rtl="0" eaLnBrk="0" fontAlgn="base" latinLnBrk="0" hangingPunct="0">
              <a:lnSpc>
                <a:spcPct val="100000"/>
              </a:lnSpc>
              <a:spcBef>
                <a:spcPct val="50000"/>
              </a:spcBef>
              <a:spcAft>
                <a:spcPct val="0"/>
              </a:spcAft>
              <a:buClrTx/>
              <a:buSzTx/>
              <a:buFontTx/>
              <a:buChar char="•"/>
              <a:tabLst/>
              <a:defRPr/>
            </a:pPr>
            <a:r>
              <a:rPr kumimoji="0" lang="en-US" sz="2800" b="1" i="0" u="none" strike="noStrike" kern="1200" cap="none" spc="0" normalizeH="0" baseline="0" noProof="0">
                <a:ln>
                  <a:noFill/>
                </a:ln>
                <a:solidFill>
                  <a:srgbClr val="000000"/>
                </a:solidFill>
                <a:effectLst>
                  <a:outerShdw blurRad="38100" dist="38100" dir="2700000" algn="tl">
                    <a:srgbClr val="C0C0C0"/>
                  </a:outerShdw>
                </a:effectLst>
                <a:uLnTx/>
                <a:uFillTx/>
                <a:latin typeface="Arial" charset="0"/>
                <a:ea typeface="+mn-ea"/>
                <a:cs typeface="+mn-cs"/>
              </a:rPr>
              <a:t> Did starlight have to start out at the stars?</a:t>
            </a:r>
            <a:endParaRPr kumimoji="0" lang="en-US" sz="2400" b="1" i="0" u="none" strike="noStrike" kern="1200" cap="none" spc="0" normalizeH="0" baseline="0" noProof="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482" name="Picture 2" descr="C:\Documents and Settings\Jeff Smelser\My Documents\wp\sermons\Thayer Street\earth.jpg"/>
          <p:cNvPicPr>
            <a:picLocks noChangeAspect="1" noChangeArrowheads="1"/>
          </p:cNvPicPr>
          <p:nvPr/>
        </p:nvPicPr>
        <p:blipFill>
          <a:blip r:embed="rId2" cstate="print"/>
          <a:srcRect/>
          <a:stretch>
            <a:fillRect/>
          </a:stretch>
        </p:blipFill>
        <p:spPr bwMode="auto">
          <a:xfrm>
            <a:off x="3276600" y="3581400"/>
            <a:ext cx="1905000" cy="1905000"/>
          </a:xfrm>
          <a:prstGeom prst="rect">
            <a:avLst/>
          </a:prstGeom>
          <a:noFill/>
          <a:ln w="9525">
            <a:noFill/>
            <a:miter lim="800000"/>
            <a:headEnd/>
            <a:tailEnd/>
          </a:ln>
        </p:spPr>
      </p:pic>
      <p:pic>
        <p:nvPicPr>
          <p:cNvPr id="20483" name="Picture 3" descr="C:\Documents and Settings\Jeff Smelser\My Documents\wp\sermons\Thayer Street\moon.jpg"/>
          <p:cNvPicPr>
            <a:picLocks noChangeAspect="1" noChangeArrowheads="1"/>
          </p:cNvPicPr>
          <p:nvPr/>
        </p:nvPicPr>
        <p:blipFill>
          <a:blip r:embed="rId3" cstate="print"/>
          <a:srcRect/>
          <a:stretch>
            <a:fillRect/>
          </a:stretch>
        </p:blipFill>
        <p:spPr bwMode="auto">
          <a:xfrm>
            <a:off x="7696200" y="838200"/>
            <a:ext cx="1409700" cy="1200150"/>
          </a:xfrm>
          <a:prstGeom prst="rect">
            <a:avLst/>
          </a:prstGeom>
          <a:noFill/>
          <a:ln w="9525">
            <a:noFill/>
            <a:miter lim="800000"/>
            <a:headEnd/>
            <a:tailEnd/>
          </a:ln>
        </p:spPr>
      </p:pic>
      <p:sp>
        <p:nvSpPr>
          <p:cNvPr id="24580" name="Line 4"/>
          <p:cNvSpPr>
            <a:spLocks noChangeShapeType="1"/>
          </p:cNvSpPr>
          <p:nvPr/>
        </p:nvSpPr>
        <p:spPr bwMode="auto">
          <a:xfrm flipV="1">
            <a:off x="4572000" y="1295400"/>
            <a:ext cx="4648200" cy="3200400"/>
          </a:xfrm>
          <a:prstGeom prst="line">
            <a:avLst/>
          </a:prstGeom>
          <a:noFill/>
          <a:ln w="38100">
            <a:solidFill>
              <a:srgbClr val="99CCFF"/>
            </a:solidFill>
            <a:round/>
            <a:headEnd/>
            <a:tailEnd type="triangle" w="med" len="me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4581" name="WordArt 5"/>
          <p:cNvSpPr>
            <a:spLocks noChangeArrowheads="1" noChangeShapeType="1" noTextEdit="1"/>
          </p:cNvSpPr>
          <p:nvPr/>
        </p:nvSpPr>
        <p:spPr bwMode="auto">
          <a:xfrm>
            <a:off x="6705600" y="3124201"/>
            <a:ext cx="3448050" cy="638175"/>
          </a:xfrm>
          <a:prstGeom prst="rect">
            <a:avLst/>
          </a:prstGeom>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1" u="none" strike="noStrike" kern="10" cap="none" spc="0" normalizeH="0" baseline="0" noProof="0">
                <a:ln w="9525">
                  <a:solidFill>
                    <a:srgbClr val="000000"/>
                  </a:solidFill>
                  <a:round/>
                  <a:headEnd/>
                  <a:tailEnd/>
                </a:ln>
                <a:solidFill>
                  <a:srgbClr val="FFFFFF"/>
                </a:solidFill>
                <a:effectLst>
                  <a:outerShdw dist="35921" dir="2700000" algn="ctr" rotWithShape="0">
                    <a:srgbClr val="808080"/>
                  </a:outerShdw>
                </a:effectLst>
                <a:uLnTx/>
                <a:uFillTx/>
                <a:latin typeface="Arial Black"/>
                <a:ea typeface="+mn-ea"/>
                <a:cs typeface="+mn-cs"/>
              </a:rPr>
              <a:t>&lt; 1.5 seconds</a:t>
            </a:r>
          </a:p>
        </p:txBody>
      </p:sp>
      <p:sp>
        <p:nvSpPr>
          <p:cNvPr id="24582" name="WordArt 6"/>
          <p:cNvSpPr>
            <a:spLocks noChangeArrowheads="1" noChangeShapeType="1" noTextEdit="1"/>
          </p:cNvSpPr>
          <p:nvPr/>
        </p:nvSpPr>
        <p:spPr bwMode="auto">
          <a:xfrm>
            <a:off x="3124200" y="228600"/>
            <a:ext cx="4191000" cy="3886200"/>
          </a:xfrm>
          <a:prstGeom prst="rect">
            <a:avLst/>
          </a:prstGeom>
        </p:spPr>
        <p:txBody>
          <a:bodyPr wrap="none" fromWordArt="1">
            <a:prstTxWarp prst="textSlantUp">
              <a:avLst>
                <a:gd name="adj" fmla="val 71431"/>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a:ln w="9525">
                  <a:solidFill>
                    <a:srgbClr val="FFFFFF"/>
                  </a:solidFill>
                  <a:round/>
                  <a:headEnd/>
                  <a:tailEnd/>
                </a:ln>
                <a:solidFill>
                  <a:srgbClr val="FFFF00"/>
                </a:solidFill>
                <a:effectLst/>
                <a:uLnTx/>
                <a:uFillTx/>
                <a:latin typeface="Arial Black"/>
                <a:ea typeface="+mn-ea"/>
                <a:cs typeface="+mn-cs"/>
              </a:rPr>
              <a:t>approx. 250,000 miles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245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24580"/>
                                        </p:tgtEl>
                                        <p:attrNameLst>
                                          <p:attrName>style.visibility</p:attrName>
                                        </p:attrNameLst>
                                      </p:cBhvr>
                                      <p:to>
                                        <p:strVal val="visible"/>
                                      </p:to>
                                    </p:set>
                                    <p:animEffect transition="in" filter="wipe(left)">
                                      <p:cBhvr>
                                        <p:cTn id="11" dur="500"/>
                                        <p:tgtEl>
                                          <p:spTgt spid="24580"/>
                                        </p:tgtEl>
                                      </p:cBhvr>
                                    </p:animEffect>
                                  </p:childTnLst>
                                </p:cTn>
                              </p:par>
                            </p:childTnLst>
                          </p:cTn>
                        </p:par>
                        <p:par>
                          <p:cTn id="12" fill="hold">
                            <p:stCondLst>
                              <p:cond delay="500"/>
                            </p:stCondLst>
                            <p:childTnLst>
                              <p:par>
                                <p:cTn id="13" presetID="3" presetClass="entr" presetSubtype="0" fill="hold" grpId="0" nodeType="afterEffect">
                                  <p:stCondLst>
                                    <p:cond delay="0"/>
                                  </p:stCondLst>
                                  <p:childTnLst>
                                    <p:set>
                                      <p:cBhvr>
                                        <p:cTn id="14" dur="1" fill="hold">
                                          <p:stCondLst>
                                            <p:cond delay="499"/>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581" grpId="0" animBg="1"/>
      <p:bldP spid="2458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286000" y="762001"/>
            <a:ext cx="7696200" cy="3662541"/>
          </a:xfrm>
          <a:prstGeom prst="rect">
            <a:avLst/>
          </a:prstGeom>
          <a:noFill/>
          <a:ln w="9525">
            <a:noFill/>
            <a:miter lim="800000"/>
            <a:headEnd/>
            <a:tailEnd/>
          </a:ln>
          <a:effec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800" b="1" i="0" u="none" strike="noStrike" kern="1200" cap="none" spc="0" normalizeH="0" baseline="0" noProof="0" dirty="0">
                <a:ln>
                  <a:solidFill>
                    <a:srgbClr val="002060"/>
                  </a:solidFill>
                </a:ln>
                <a:solidFill>
                  <a:srgbClr val="FFFFFF"/>
                </a:solidFill>
                <a:effectLst>
                  <a:outerShdw blurRad="38100" dist="38100" dir="2700000" algn="tl">
                    <a:srgbClr val="FFFFFF"/>
                  </a:outerShdw>
                </a:effectLst>
                <a:uLnTx/>
                <a:uFillTx/>
                <a:latin typeface="Verdana" pitchFamily="34" charset="0"/>
                <a:ea typeface="+mn-ea"/>
                <a:cs typeface="+mn-cs"/>
              </a:rPr>
              <a:t>93 million miles to the Sun</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solidFill>
                  <a:srgbClr val="002060"/>
                </a:solidFill>
              </a:ln>
              <a:solidFill>
                <a:srgbClr val="FFFFFF"/>
              </a:solidFill>
              <a:effectLst>
                <a:outerShdw blurRad="38100" dist="38100" dir="2700000" algn="tl">
                  <a:srgbClr val="FFFFFF"/>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solidFill>
                  <a:srgbClr val="002060"/>
                </a:solidFill>
              </a:ln>
              <a:solidFill>
                <a:srgbClr val="FFFFFF"/>
              </a:solidFill>
              <a:effectLst>
                <a:outerShdw blurRad="38100" dist="38100" dir="2700000" algn="tl">
                  <a:srgbClr val="FFFFFF"/>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solidFill>
                    <a:srgbClr val="002060"/>
                  </a:solidFill>
                </a:ln>
                <a:solidFill>
                  <a:srgbClr val="FFFFFF"/>
                </a:solidFill>
                <a:effectLst>
                  <a:outerShdw blurRad="38100" dist="38100" dir="2700000" algn="tl">
                    <a:srgbClr val="FFFFFF"/>
                  </a:outerShdw>
                </a:effectLst>
                <a:uLnTx/>
                <a:uFillTx/>
                <a:latin typeface="Verdana" pitchFamily="34" charset="0"/>
                <a:ea typeface="+mn-ea"/>
                <a:cs typeface="+mn-cs"/>
              </a:rPr>
              <a:t>At the speed of light (186,000 miles/second)...</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solidFill>
                  <a:srgbClr val="002060"/>
                </a:solidFill>
              </a:ln>
              <a:solidFill>
                <a:srgbClr val="FFFFFF"/>
              </a:solidFill>
              <a:effectLst>
                <a:outerShdw blurRad="38100" dist="38100" dir="2700000" algn="tl">
                  <a:srgbClr val="FFFFFF"/>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solidFill>
                    <a:srgbClr val="002060"/>
                  </a:solidFill>
                </a:ln>
                <a:solidFill>
                  <a:srgbClr val="FFFFFF"/>
                </a:solidFill>
                <a:effectLst>
                  <a:outerShdw blurRad="38100" dist="38100" dir="2700000" algn="tl">
                    <a:srgbClr val="FFFFFF"/>
                  </a:outerShdw>
                </a:effectLst>
                <a:uLnTx/>
                <a:uFillTx/>
                <a:latin typeface="Verdana" pitchFamily="34" charset="0"/>
                <a:ea typeface="+mn-ea"/>
                <a:cs typeface="+mn-cs"/>
              </a:rPr>
              <a:t>…Time to sun is 8 minutes, 14 seconds</a:t>
            </a:r>
            <a:endParaRPr kumimoji="0" lang="en-US" sz="2400" b="0" i="0" u="none" strike="noStrike" kern="1200" cap="none" spc="0" normalizeH="0" baseline="0" noProof="0" dirty="0">
              <a:ln>
                <a:solidFill>
                  <a:srgbClr val="002060"/>
                </a:solidFill>
              </a:ln>
              <a:solidFill>
                <a:srgbClr val="FFFFFF"/>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60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2530" name="Picture 2" descr="C:\Documents and Settings\Jeff Smelser\My Documents\wp\sermons\Thayer Street\milkyway side view 50.JPG"/>
          <p:cNvPicPr>
            <a:picLocks noChangeAspect="1" noChangeArrowheads="1"/>
          </p:cNvPicPr>
          <p:nvPr/>
        </p:nvPicPr>
        <p:blipFill>
          <a:blip r:embed="rId2" cstate="print"/>
          <a:srcRect/>
          <a:stretch>
            <a:fillRect/>
          </a:stretch>
        </p:blipFill>
        <p:spPr bwMode="auto">
          <a:xfrm>
            <a:off x="3624264" y="2109789"/>
            <a:ext cx="4943475" cy="2638425"/>
          </a:xfrm>
          <a:prstGeom prst="rect">
            <a:avLst/>
          </a:prstGeom>
          <a:noFill/>
          <a:ln w="9525">
            <a:noFill/>
            <a:miter lim="800000"/>
            <a:headEnd/>
            <a:tailEnd/>
          </a:ln>
          <a:effectLst/>
        </p:spPr>
      </p:pic>
      <p:sp>
        <p:nvSpPr>
          <p:cNvPr id="26627" name="WordArt 3"/>
          <p:cNvSpPr>
            <a:spLocks noChangeArrowheads="1" noChangeShapeType="1" noTextEdit="1"/>
          </p:cNvSpPr>
          <p:nvPr/>
        </p:nvSpPr>
        <p:spPr bwMode="auto">
          <a:xfrm>
            <a:off x="3810000" y="762000"/>
            <a:ext cx="3733800" cy="3124200"/>
          </a:xfrm>
          <a:prstGeom prst="rect">
            <a:avLst/>
          </a:prstGeom>
        </p:spPr>
        <p:txBody>
          <a:bodyPr wrap="none" fromWordArt="1">
            <a:prstTxWarp prst="textSlantUp">
              <a:avLst>
                <a:gd name="adj" fmla="val 60417"/>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a:ln w="9525">
                  <a:solidFill>
                    <a:srgbClr val="FFFFFF"/>
                  </a:solidFill>
                  <a:round/>
                  <a:headEnd/>
                  <a:tailEnd/>
                </a:ln>
                <a:solidFill>
                  <a:srgbClr val="FFFF00"/>
                </a:solidFill>
                <a:effectLst/>
                <a:uLnTx/>
                <a:uFillTx/>
                <a:latin typeface="Arial Black"/>
                <a:ea typeface="+mn-ea"/>
                <a:cs typeface="+mn-cs"/>
              </a:rPr>
              <a:t>100,000 years</a:t>
            </a:r>
          </a:p>
        </p:txBody>
      </p:sp>
      <p:sp>
        <p:nvSpPr>
          <p:cNvPr id="26628" name="Line 4"/>
          <p:cNvSpPr>
            <a:spLocks noChangeShapeType="1"/>
          </p:cNvSpPr>
          <p:nvPr/>
        </p:nvSpPr>
        <p:spPr bwMode="auto">
          <a:xfrm>
            <a:off x="2971800" y="2514600"/>
            <a:ext cx="762000" cy="1981200"/>
          </a:xfrm>
          <a:prstGeom prst="line">
            <a:avLst/>
          </a:prstGeom>
          <a:noFill/>
          <a:ln w="19050">
            <a:solidFill>
              <a:srgbClr val="FFFF99"/>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29" name="Line 5"/>
          <p:cNvSpPr>
            <a:spLocks noChangeShapeType="1"/>
          </p:cNvSpPr>
          <p:nvPr/>
        </p:nvSpPr>
        <p:spPr bwMode="auto">
          <a:xfrm>
            <a:off x="7772400" y="152400"/>
            <a:ext cx="762000" cy="1981200"/>
          </a:xfrm>
          <a:prstGeom prst="line">
            <a:avLst/>
          </a:prstGeom>
          <a:noFill/>
          <a:ln w="19050">
            <a:solidFill>
              <a:srgbClr val="FFFF99"/>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0" name="Line 6"/>
          <p:cNvSpPr>
            <a:spLocks noChangeShapeType="1"/>
          </p:cNvSpPr>
          <p:nvPr/>
        </p:nvSpPr>
        <p:spPr bwMode="auto">
          <a:xfrm flipV="1">
            <a:off x="3352800" y="1066800"/>
            <a:ext cx="4648200" cy="2362200"/>
          </a:xfrm>
          <a:prstGeom prst="line">
            <a:avLst/>
          </a:prstGeom>
          <a:noFill/>
          <a:ln w="25400">
            <a:solidFill>
              <a:srgbClr val="FFFF99"/>
            </a:solidFill>
            <a:round/>
            <a:headEnd/>
            <a:tailEnd type="triangle" w="med" len="me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1" name="Line 7"/>
          <p:cNvSpPr>
            <a:spLocks noChangeShapeType="1"/>
          </p:cNvSpPr>
          <p:nvPr/>
        </p:nvSpPr>
        <p:spPr bwMode="auto">
          <a:xfrm flipH="1" flipV="1">
            <a:off x="7924800" y="2590800"/>
            <a:ext cx="533400" cy="685800"/>
          </a:xfrm>
          <a:prstGeom prst="line">
            <a:avLst/>
          </a:prstGeom>
          <a:noFill/>
          <a:ln w="50800">
            <a:solidFill>
              <a:schemeClr val="bg1"/>
            </a:solidFill>
            <a:round/>
            <a:headEnd/>
            <a:tailEnd type="triangle" w="med" len="me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31"/>
                                        </p:tgtEl>
                                        <p:attrNameLst>
                                          <p:attrName>style.visibility</p:attrName>
                                        </p:attrNameLst>
                                      </p:cBhvr>
                                      <p:to>
                                        <p:strVal val="visible"/>
                                      </p:to>
                                    </p:set>
                                    <p:animEffect transition="in" filter="wipe(down)">
                                      <p:cBhvr>
                                        <p:cTn id="7" dur="500"/>
                                        <p:tgtEl>
                                          <p:spTgt spid="26631"/>
                                        </p:tgtEl>
                                      </p:cBhvr>
                                    </p:animEffect>
                                  </p:childTnLst>
                                  <p:subTnLst>
                                    <p:set>
                                      <p:cBhvr override="childStyle">
                                        <p:cTn dur="1" fill="hold" display="0" masterRel="nextClick" afterEffect="1"/>
                                        <p:tgtEl>
                                          <p:spTgt spid="26631"/>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6628"/>
                                        </p:tgtEl>
                                        <p:attrNameLst>
                                          <p:attrName>style.visibility</p:attrName>
                                        </p:attrNameLst>
                                      </p:cBhvr>
                                      <p:to>
                                        <p:strVal val="visible"/>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499"/>
                                          </p:stCondLst>
                                        </p:cTn>
                                        <p:tgtEl>
                                          <p:spTgt spid="26629"/>
                                        </p:tgtEl>
                                        <p:attrNameLst>
                                          <p:attrName>style.visibility</p:attrName>
                                        </p:attrNameLst>
                                      </p:cBhvr>
                                      <p:to>
                                        <p:strVal val="visible"/>
                                      </p:to>
                                    </p:se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6630"/>
                                        </p:tgtEl>
                                        <p:attrNameLst>
                                          <p:attrName>style.visibility</p:attrName>
                                        </p:attrNameLst>
                                      </p:cBhvr>
                                      <p:to>
                                        <p:strVal val="visible"/>
                                      </p:to>
                                    </p:set>
                                    <p:animEffect transition="in" filter="wipe(left)">
                                      <p:cBhvr>
                                        <p:cTn id="18" dur="500"/>
                                        <p:tgtEl>
                                          <p:spTgt spid="26630"/>
                                        </p:tgtEl>
                                      </p:cBhvr>
                                    </p:animEffect>
                                  </p:childTnLst>
                                  <p:subTnLst>
                                    <p:set>
                                      <p:cBhvr override="childStyle">
                                        <p:cTn dur="1" fill="hold" display="0" masterRel="nextClick" afterEffect="1"/>
                                        <p:tgtEl>
                                          <p:spTgt spid="26630"/>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3" presetClass="entr" presetSubtype="0" fill="hold" grpId="0" nodeType="clickEffect">
                                  <p:stCondLst>
                                    <p:cond delay="0"/>
                                  </p:stCondLst>
                                  <p:childTnLst>
                                    <p:set>
                                      <p:cBhvr>
                                        <p:cTn id="22" dur="1" fill="hold">
                                          <p:stCondLst>
                                            <p:cond delay="499"/>
                                          </p:stCondLst>
                                        </p:cTn>
                                        <p:tgtEl>
                                          <p:spTgt spid="266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28" grpId="0" animBg="1"/>
      <p:bldP spid="26629" grpId="0" animBg="1"/>
      <p:bldP spid="26630" grpId="0" animBg="1"/>
      <p:bldP spid="2663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3554" name="Picture 2" descr="C:\Documents and Settings\Jeff Smelser\My Documents\wp\sermons\Thayer Street\andromeda.jpg"/>
          <p:cNvPicPr>
            <a:picLocks noChangeAspect="1" noChangeArrowheads="1"/>
          </p:cNvPicPr>
          <p:nvPr/>
        </p:nvPicPr>
        <p:blipFill>
          <a:blip r:embed="rId2" cstate="print"/>
          <a:srcRect/>
          <a:stretch>
            <a:fillRect/>
          </a:stretch>
        </p:blipFill>
        <p:spPr bwMode="auto">
          <a:xfrm>
            <a:off x="4114800" y="1676400"/>
            <a:ext cx="3810000" cy="2844800"/>
          </a:xfrm>
          <a:prstGeom prst="rect">
            <a:avLst/>
          </a:prstGeom>
          <a:noFill/>
          <a:ln w="9525">
            <a:noFill/>
            <a:miter lim="800000"/>
            <a:headEnd/>
            <a:tailEnd/>
          </a:ln>
        </p:spPr>
      </p:pic>
      <p:sp>
        <p:nvSpPr>
          <p:cNvPr id="27651" name="WordArt 3"/>
          <p:cNvSpPr>
            <a:spLocks noChangeArrowheads="1" noChangeShapeType="1" noTextEdit="1"/>
          </p:cNvSpPr>
          <p:nvPr/>
        </p:nvSpPr>
        <p:spPr bwMode="auto">
          <a:xfrm>
            <a:off x="1676400" y="3276600"/>
            <a:ext cx="3733800" cy="2819400"/>
          </a:xfrm>
          <a:prstGeom prst="rect">
            <a:avLst/>
          </a:prstGeom>
        </p:spPr>
        <p:txBody>
          <a:bodyPr wrap="none" fromWordArt="1">
            <a:prstTxWarp prst="textSlantUp">
              <a:avLst>
                <a:gd name="adj" fmla="val 60417"/>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a:ln w="9525">
                  <a:solidFill>
                    <a:srgbClr val="FFFFFF"/>
                  </a:solidFill>
                  <a:round/>
                  <a:headEnd/>
                  <a:tailEnd/>
                </a:ln>
                <a:solidFill>
                  <a:srgbClr val="FFFF00"/>
                </a:solidFill>
                <a:effectLst/>
                <a:uLnTx/>
                <a:uFillTx/>
                <a:latin typeface="Arial Black"/>
                <a:ea typeface="+mn-ea"/>
                <a:cs typeface="+mn-cs"/>
              </a:rPr>
              <a:t>2.5 million light years</a:t>
            </a:r>
          </a:p>
        </p:txBody>
      </p:sp>
      <p:sp>
        <p:nvSpPr>
          <p:cNvPr id="27652" name="Text Box 4"/>
          <p:cNvSpPr txBox="1">
            <a:spLocks noChangeArrowheads="1"/>
          </p:cNvSpPr>
          <p:nvPr/>
        </p:nvSpPr>
        <p:spPr bwMode="auto">
          <a:xfrm>
            <a:off x="2971800" y="457200"/>
            <a:ext cx="5867400" cy="457200"/>
          </a:xfrm>
          <a:prstGeom prst="rect">
            <a:avLst/>
          </a:prstGeom>
          <a:noFill/>
          <a:ln w="9525">
            <a:noFill/>
            <a:miter lim="800000"/>
            <a:headEnd/>
            <a:tailEnd/>
          </a:ln>
          <a:effectLst/>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Andromeda Galaxy</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276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4578" name="Picture 2" descr="C:\Documents and Settings\Jeff Smelser\My Documents\wp\sermons\Thayer Street\milkyway side view 50.JPG"/>
          <p:cNvPicPr>
            <a:picLocks noChangeAspect="1" noChangeArrowheads="1"/>
          </p:cNvPicPr>
          <p:nvPr/>
        </p:nvPicPr>
        <p:blipFill>
          <a:blip r:embed="rId2" cstate="print"/>
          <a:srcRect/>
          <a:stretch>
            <a:fillRect/>
          </a:stretch>
        </p:blipFill>
        <p:spPr bwMode="auto">
          <a:xfrm>
            <a:off x="3624264" y="2109789"/>
            <a:ext cx="4943475" cy="2638425"/>
          </a:xfrm>
          <a:prstGeom prst="rect">
            <a:avLst/>
          </a:prstGeom>
          <a:noFill/>
          <a:ln w="9525">
            <a:noFill/>
            <a:miter lim="800000"/>
            <a:headEnd/>
            <a:tailEnd/>
          </a:ln>
        </p:spPr>
      </p:pic>
      <p:sp>
        <p:nvSpPr>
          <p:cNvPr id="28675" name="Text Box 3"/>
          <p:cNvSpPr txBox="1">
            <a:spLocks noChangeArrowheads="1"/>
          </p:cNvSpPr>
          <p:nvPr/>
        </p:nvSpPr>
        <p:spPr bwMode="auto">
          <a:xfrm>
            <a:off x="2590800" y="1219200"/>
            <a:ext cx="2895600" cy="4339650"/>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1st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LIGHT</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2nd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SKY, WATERS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3rd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LAND, PLANTS</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8676" name="Text Box 4"/>
          <p:cNvSpPr txBox="1">
            <a:spLocks noChangeArrowheads="1"/>
          </p:cNvSpPr>
          <p:nvPr/>
        </p:nvSpPr>
        <p:spPr bwMode="auto">
          <a:xfrm>
            <a:off x="6096000" y="1219201"/>
            <a:ext cx="3733800" cy="4340225"/>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4th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SUN, MOON, STARS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5th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BIRDS, FISHES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6th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ANIMALS, MAN</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5602" name="Picture 2" descr="C:\Documents and Settings\Jeff Smelser\My Documents\wp\sermons\Thayer Street\milkyway side view 50.JPG"/>
          <p:cNvPicPr>
            <a:picLocks noChangeAspect="1" noChangeArrowheads="1"/>
          </p:cNvPicPr>
          <p:nvPr/>
        </p:nvPicPr>
        <p:blipFill>
          <a:blip r:embed="rId2" cstate="print"/>
          <a:srcRect/>
          <a:stretch>
            <a:fillRect/>
          </a:stretch>
        </p:blipFill>
        <p:spPr bwMode="auto">
          <a:xfrm>
            <a:off x="3624264" y="2109789"/>
            <a:ext cx="4943475" cy="2638425"/>
          </a:xfrm>
          <a:prstGeom prst="rect">
            <a:avLst/>
          </a:prstGeom>
          <a:noFill/>
          <a:ln w="9525">
            <a:noFill/>
            <a:miter lim="800000"/>
            <a:headEnd/>
            <a:tailEnd/>
          </a:ln>
        </p:spPr>
      </p:pic>
      <p:sp>
        <p:nvSpPr>
          <p:cNvPr id="29699" name="Text Box 3"/>
          <p:cNvSpPr txBox="1">
            <a:spLocks noChangeArrowheads="1"/>
          </p:cNvSpPr>
          <p:nvPr/>
        </p:nvSpPr>
        <p:spPr bwMode="auto">
          <a:xfrm>
            <a:off x="2590800" y="1219200"/>
            <a:ext cx="2895600" cy="4339650"/>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1st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LIGHT</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2nd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SKY, WATERS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3rd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a:ln>
                  <a:noFill/>
                </a:ln>
                <a:solidFill>
                  <a:srgbClr val="FFFFFF"/>
                </a:solidFill>
                <a:effectLst>
                  <a:outerShdw blurRad="38100" dist="38100" dir="2700000" algn="tl">
                    <a:srgbClr val="808080"/>
                  </a:outerShdw>
                </a:effectLst>
                <a:uLnTx/>
                <a:uFillTx/>
                <a:latin typeface="Verdana" pitchFamily="34" charset="0"/>
                <a:ea typeface="+mn-ea"/>
                <a:cs typeface="+mn-cs"/>
              </a:rPr>
              <a:t>LAND, PLANTS</a:t>
            </a: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700" name="Text Box 4"/>
          <p:cNvSpPr txBox="1">
            <a:spLocks noChangeArrowheads="1"/>
          </p:cNvSpPr>
          <p:nvPr/>
        </p:nvSpPr>
        <p:spPr bwMode="auto">
          <a:xfrm>
            <a:off x="6096000" y="1219200"/>
            <a:ext cx="3733800" cy="4339650"/>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4th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SUN, MOON, STARS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5th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BIRDS, FISHES</a:t>
            </a:r>
          </a:p>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6th Day</a:t>
            </a:r>
          </a:p>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808080"/>
                  </a:outerShdw>
                </a:effectLst>
                <a:uLnTx/>
                <a:uFillTx/>
                <a:latin typeface="Verdana" pitchFamily="34" charset="0"/>
                <a:ea typeface="+mn-ea"/>
                <a:cs typeface="+mn-cs"/>
              </a:rPr>
              <a:t>ANIMALS, MAN</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5605" name="Oval 5"/>
          <p:cNvSpPr>
            <a:spLocks noChangeArrowheads="1"/>
          </p:cNvSpPr>
          <p:nvPr/>
        </p:nvSpPr>
        <p:spPr bwMode="auto">
          <a:xfrm>
            <a:off x="2438400" y="990600"/>
            <a:ext cx="1752600" cy="1371600"/>
          </a:xfrm>
          <a:prstGeom prst="ellipse">
            <a:avLst/>
          </a:prstGeom>
          <a:noFill/>
          <a:ln w="25400">
            <a:solidFill>
              <a:schemeClr val="bg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9702" name="Oval 6"/>
          <p:cNvSpPr>
            <a:spLocks noChangeArrowheads="1"/>
          </p:cNvSpPr>
          <p:nvPr/>
        </p:nvSpPr>
        <p:spPr bwMode="auto">
          <a:xfrm>
            <a:off x="5943600" y="1066800"/>
            <a:ext cx="3733800" cy="1371600"/>
          </a:xfrm>
          <a:prstGeom prst="ellipse">
            <a:avLst/>
          </a:prstGeom>
          <a:noFill/>
          <a:ln w="25400">
            <a:solidFill>
              <a:schemeClr val="bg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7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133600" y="2571750"/>
            <a:ext cx="8077200" cy="1938992"/>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“It would not be inconsistent with the scientific evidence to conclude that God made everything relatively recently, but with the appearance of great age, just as Genesis 1 and 2 tell of God making Adam as a fully grown man (which implies the appearance of age).</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14339" name="Text Box 3"/>
          <p:cNvSpPr txBox="1">
            <a:spLocks noChangeArrowheads="1"/>
          </p:cNvSpPr>
          <p:nvPr/>
        </p:nvSpPr>
        <p:spPr bwMode="auto">
          <a:xfrm>
            <a:off x="3200400" y="381001"/>
            <a:ext cx="6019800" cy="1200329"/>
          </a:xfrm>
          <a:prstGeom prst="rect">
            <a:avLst/>
          </a:prstGeom>
          <a:noFill/>
          <a:ln w="9525">
            <a:noFill/>
            <a:miter lim="800000"/>
            <a:headEnd/>
            <a:tailEnd/>
          </a:ln>
          <a:effectLst/>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Dr. Roger C. </a:t>
            </a:r>
            <a:r>
              <a:rPr kumimoji="0" lang="en-US" sz="2400" b="1" i="0" u="none" strike="noStrike" kern="1200" cap="none" spc="0" normalizeH="0" baseline="0" noProof="0" dirty="0" err="1">
                <a:ln>
                  <a:noFill/>
                </a:ln>
                <a:solidFill>
                  <a:srgbClr val="000000"/>
                </a:solidFill>
                <a:effectLst>
                  <a:outerShdw blurRad="38100" dist="38100" dir="2700000" algn="tl">
                    <a:srgbClr val="C0C0C0"/>
                  </a:outerShdw>
                </a:effectLst>
                <a:uLnTx/>
                <a:uFillTx/>
                <a:latin typeface="Times New Roman" pitchFamily="18" charset="0"/>
                <a:ea typeface="+mn-ea"/>
                <a:cs typeface="+mn-cs"/>
              </a:rPr>
              <a:t>Wiens</a:t>
            </a:r>
            <a:endPar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Division of Geological &amp; Planetary Sciences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California Institute of Technology</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4" name="Rectangle 2"/>
          <p:cNvSpPr>
            <a:spLocks noChangeArrowheads="1"/>
          </p:cNvSpPr>
          <p:nvPr/>
        </p:nvSpPr>
        <p:spPr bwMode="auto">
          <a:xfrm>
            <a:off x="2133600" y="2577152"/>
            <a:ext cx="8077200" cy="2308324"/>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mn-ea"/>
                <a:cs typeface="+mn-cs"/>
              </a:rPr>
              <a:t>“It would not be inconsistent with the scientific evidence to conclude that God made everything relatively recently, but with the appearance of great age, just as Genesis 1 and 2 tell of God making Adam as a fully grown man (which implies the appearance of age). That is a philosophical and theological matter which we won't go into here…”</a:t>
            </a: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667000" y="1295400"/>
            <a:ext cx="6934200" cy="3632200"/>
          </a:xfrm>
          <a:prstGeom prst="rect">
            <a:avLst/>
          </a:prstGeom>
          <a:noFill/>
          <a:ln w="9525">
            <a:noFill/>
            <a:miter lim="800000"/>
            <a:headEnd/>
            <a:tailEnd/>
          </a:ln>
          <a:effec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32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Arial" charset="0"/>
                <a:ea typeface="+mn-ea"/>
                <a:cs typeface="+mn-cs"/>
              </a:rPr>
              <a:t>Seeming Indications that the Universe &amp; the Earth are </a:t>
            </a:r>
            <a:r>
              <a:rPr kumimoji="0" lang="en-US" sz="3200" b="1" i="1" u="sng" strike="noStrike" kern="1200" cap="none" spc="0" normalizeH="0" baseline="0" noProof="0" dirty="0">
                <a:ln>
                  <a:noFill/>
                </a:ln>
                <a:solidFill>
                  <a:srgbClr val="660066"/>
                </a:solidFill>
                <a:effectLst>
                  <a:outerShdw blurRad="38100" dist="38100" dir="2700000" algn="tl">
                    <a:srgbClr val="C0C0C0"/>
                  </a:outerShdw>
                </a:effectLst>
                <a:uLnTx/>
                <a:uFillTx/>
                <a:latin typeface="Arial" charset="0"/>
                <a:ea typeface="+mn-ea"/>
                <a:cs typeface="+mn-cs"/>
              </a:rPr>
              <a:t>OLD</a:t>
            </a:r>
            <a:endParaRPr kumimoji="0" lang="en-US" sz="2800" b="1" i="0" u="none" strike="noStrike" kern="1200" cap="none" spc="0" normalizeH="0" baseline="0" noProof="0" dirty="0">
              <a:ln>
                <a:noFill/>
              </a:ln>
              <a:solidFill>
                <a:srgbClr val="660066"/>
              </a:solidFill>
              <a:effectLst>
                <a:outerShdw blurRad="38100" dist="38100" dir="2700000" algn="tl">
                  <a:srgbClr val="C0C0C0"/>
                </a:outerShdw>
              </a:effectLst>
              <a:uLnTx/>
              <a:uFillTx/>
              <a:latin typeface="Arial" charset="0"/>
              <a:ea typeface="+mn-ea"/>
              <a:cs typeface="+mn-cs"/>
            </a:endParaRPr>
          </a:p>
          <a:p>
            <a:pPr marL="0" marR="0" lvl="0" indent="0" algn="l" defTabSz="914400" rtl="0" eaLnBrk="0" fontAlgn="base" latinLnBrk="0" hangingPunct="0">
              <a:lnSpc>
                <a:spcPct val="100000"/>
              </a:lnSpc>
              <a:spcBef>
                <a:spcPct val="50000"/>
              </a:spcBef>
              <a:spcAft>
                <a:spcPct val="0"/>
              </a:spcAft>
              <a:buClrTx/>
              <a:buSzTx/>
              <a:buFontTx/>
              <a:buChar char="•"/>
              <a:tabLst/>
              <a:defRPr/>
            </a:pP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 Geological Formations</a:t>
            </a:r>
          </a:p>
          <a:p>
            <a:pPr marL="0" marR="0" lvl="0" indent="0" algn="l" defTabSz="914400" rtl="0" eaLnBrk="0" fontAlgn="base" latinLnBrk="0" hangingPunct="0">
              <a:lnSpc>
                <a:spcPct val="100000"/>
              </a:lnSpc>
              <a:spcBef>
                <a:spcPct val="50000"/>
              </a:spcBef>
              <a:spcAft>
                <a:spcPct val="0"/>
              </a:spcAft>
              <a:buClrTx/>
              <a:buSzTx/>
              <a:buFontTx/>
              <a:buChar char="•"/>
              <a:tabLst/>
              <a:defRPr/>
            </a:pP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 Radiometric Dating Techniques</a:t>
            </a:r>
          </a:p>
          <a:p>
            <a:pPr marL="0" marR="0" lvl="0" indent="0" algn="l" defTabSz="914400" rtl="0" eaLnBrk="0" fontAlgn="base" latinLnBrk="0" hangingPunct="0">
              <a:lnSpc>
                <a:spcPct val="100000"/>
              </a:lnSpc>
              <a:spcBef>
                <a:spcPct val="50000"/>
              </a:spcBef>
              <a:spcAft>
                <a:spcPct val="0"/>
              </a:spcAft>
              <a:buClrTx/>
              <a:buSzTx/>
              <a:buFontTx/>
              <a:buChar char="•"/>
              <a:tabLst/>
              <a:defRPr/>
            </a:pP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 Fossil Fuels</a:t>
            </a:r>
          </a:p>
          <a:p>
            <a:pPr marL="0" marR="0" lvl="0" indent="0" algn="l" defTabSz="914400" rtl="0" eaLnBrk="0" fontAlgn="base" latinLnBrk="0" hangingPunct="0">
              <a:lnSpc>
                <a:spcPct val="100000"/>
              </a:lnSpc>
              <a:spcBef>
                <a:spcPct val="50000"/>
              </a:spcBef>
              <a:spcAft>
                <a:spcPct val="0"/>
              </a:spcAft>
              <a:buClrTx/>
              <a:buSzTx/>
              <a:buFontTx/>
              <a:buChar char="•"/>
              <a:tabLst/>
              <a:defRPr/>
            </a:pPr>
            <a:r>
              <a:rPr kumimoji="0" lang="en-US" sz="2800" b="1" i="0" u="none" strike="noStrike" kern="1200" cap="none" spc="0" normalizeH="0" baseline="0" noProof="0" dirty="0">
                <a:ln>
                  <a:noFill/>
                </a:ln>
                <a:solidFill>
                  <a:srgbClr val="000000"/>
                </a:solidFill>
                <a:effectLst>
                  <a:outerShdw blurRad="38100" dist="38100" dir="2700000" algn="tl">
                    <a:srgbClr val="C0C0C0"/>
                  </a:outerShdw>
                </a:effectLst>
                <a:uLnTx/>
                <a:uFillTx/>
                <a:latin typeface="Arial" charset="0"/>
                <a:ea typeface="+mn-ea"/>
                <a:cs typeface="+mn-cs"/>
              </a:rPr>
              <a:t> Star Light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355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35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33307" y="214699"/>
            <a:ext cx="9056495"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1096963" algn="l"/>
              </a:tabLst>
              <a:defRPr>
                <a:solidFill>
                  <a:schemeClr val="tx1"/>
                </a:solidFill>
                <a:latin typeface="Arial" pitchFamily="34" charset="0"/>
                <a:cs typeface="Arial" pitchFamily="34" charset="0"/>
              </a:defRPr>
            </a:lvl1pPr>
            <a:lvl2pPr>
              <a:tabLst>
                <a:tab pos="1096963" algn="l"/>
              </a:tabLst>
              <a:defRPr>
                <a:solidFill>
                  <a:schemeClr val="tx1"/>
                </a:solidFill>
                <a:latin typeface="Arial" pitchFamily="34" charset="0"/>
                <a:cs typeface="Arial" pitchFamily="34" charset="0"/>
              </a:defRPr>
            </a:lvl2pPr>
            <a:lvl3pPr>
              <a:tabLst>
                <a:tab pos="1096963" algn="l"/>
              </a:tabLst>
              <a:defRPr>
                <a:solidFill>
                  <a:schemeClr val="tx1"/>
                </a:solidFill>
                <a:latin typeface="Arial" pitchFamily="34" charset="0"/>
                <a:cs typeface="Arial" pitchFamily="34" charset="0"/>
              </a:defRPr>
            </a:lvl3pPr>
            <a:lvl4pPr>
              <a:tabLst>
                <a:tab pos="1096963" algn="l"/>
              </a:tabLst>
              <a:defRPr>
                <a:solidFill>
                  <a:schemeClr val="tx1"/>
                </a:solidFill>
                <a:latin typeface="Arial" pitchFamily="34" charset="0"/>
                <a:cs typeface="Arial" pitchFamily="34" charset="0"/>
              </a:defRPr>
            </a:lvl4pPr>
            <a:lvl5pPr>
              <a:tabLst>
                <a:tab pos="1096963" algn="l"/>
              </a:tabLst>
              <a:defRPr>
                <a:solidFill>
                  <a:schemeClr val="tx1"/>
                </a:solidFill>
                <a:latin typeface="Arial" pitchFamily="34" charset="0"/>
                <a:cs typeface="Arial" pitchFamily="34" charset="0"/>
              </a:defRPr>
            </a:lvl5pPr>
            <a:lvl6pPr fontAlgn="base">
              <a:spcBef>
                <a:spcPct val="0"/>
              </a:spcBef>
              <a:spcAft>
                <a:spcPct val="0"/>
              </a:spcAft>
              <a:tabLst>
                <a:tab pos="1096963" algn="l"/>
              </a:tabLst>
              <a:defRPr>
                <a:solidFill>
                  <a:schemeClr val="tx1"/>
                </a:solidFill>
                <a:latin typeface="Arial" pitchFamily="34" charset="0"/>
                <a:cs typeface="Arial" pitchFamily="34" charset="0"/>
              </a:defRPr>
            </a:lvl6pPr>
            <a:lvl7pPr fontAlgn="base">
              <a:spcBef>
                <a:spcPct val="0"/>
              </a:spcBef>
              <a:spcAft>
                <a:spcPct val="0"/>
              </a:spcAft>
              <a:tabLst>
                <a:tab pos="1096963" algn="l"/>
              </a:tabLst>
              <a:defRPr>
                <a:solidFill>
                  <a:schemeClr val="tx1"/>
                </a:solidFill>
                <a:latin typeface="Arial" pitchFamily="34" charset="0"/>
                <a:cs typeface="Arial" pitchFamily="34" charset="0"/>
              </a:defRPr>
            </a:lvl7pPr>
            <a:lvl8pPr fontAlgn="base">
              <a:spcBef>
                <a:spcPct val="0"/>
              </a:spcBef>
              <a:spcAft>
                <a:spcPct val="0"/>
              </a:spcAft>
              <a:tabLst>
                <a:tab pos="1096963" algn="l"/>
              </a:tabLst>
              <a:defRPr>
                <a:solidFill>
                  <a:schemeClr val="tx1"/>
                </a:solidFill>
                <a:latin typeface="Arial" pitchFamily="34" charset="0"/>
                <a:cs typeface="Arial" pitchFamily="34" charset="0"/>
              </a:defRPr>
            </a:lvl8pPr>
            <a:lvl9pPr fontAlgn="base">
              <a:spcBef>
                <a:spcPct val="0"/>
              </a:spcBef>
              <a:spcAft>
                <a:spcPct val="0"/>
              </a:spcAft>
              <a:tabLst>
                <a:tab pos="1096963" algn="l"/>
              </a:tabLst>
              <a:defRPr>
                <a:solidFill>
                  <a:schemeClr val="tx1"/>
                </a:solidFill>
                <a:latin typeface="Arial" pitchFamily="34" charset="0"/>
                <a:cs typeface="Arial"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The Bible: creation occurred approximately 6000 or 7000 years ago.</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0"/>
              </a:spcBef>
              <a:spcAft>
                <a:spcPct val="0"/>
              </a:spcAft>
              <a:buClrTx/>
              <a:buSzPct val="100000"/>
              <a:buFont typeface="+mj-lt"/>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Science says the universe, including the earth, is billions of years old.</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Discrepancy: this is a philosophical question, not a scientific question.</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AutoNum type="romanU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Scientists assume there must be a naturalistic explanation</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914400" marR="0" lvl="2" indent="0" algn="l" defTabSz="914400" rtl="0" eaLnBrk="0" fontAlgn="base" latinLnBrk="0" hangingPunct="0">
              <a:lnSpc>
                <a:spcPct val="100000"/>
              </a:lnSpc>
              <a:spcBef>
                <a:spcPct val="0"/>
              </a:spcBef>
              <a:spcAft>
                <a:spcPct val="0"/>
              </a:spcAft>
              <a:buClrTx/>
              <a:buSzPct val="100000"/>
              <a:buFontTx/>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necessarily arrive at a false conclusion in any instance where the explanation </a:t>
            </a:r>
            <a:r>
              <a:rPr kumimoji="0" lang="en-US" altLang="en-US" sz="1800" b="1" i="1"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is not</a:t>
            </a: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naturalistic.</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914400" marR="0" lvl="2" indent="0" algn="l" defTabSz="914400" rtl="0" eaLnBrk="0" fontAlgn="base" latinLnBrk="0" hangingPunct="0">
              <a:lnSpc>
                <a:spcPct val="100000"/>
              </a:lnSpc>
              <a:spcBef>
                <a:spcPct val="0"/>
              </a:spcBef>
              <a:spcAft>
                <a:spcPct val="0"/>
              </a:spcAft>
              <a:buClrTx/>
              <a:buSzPct val="100000"/>
              <a:buFontTx/>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However, their discipline limits them to discovering explanations that are naturalistic.</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457200" marR="0" lvl="1" indent="0" algn="l" defTabSz="914400" rtl="0" eaLnBrk="0" fontAlgn="base" latinLnBrk="0" hangingPunct="0">
              <a:lnSpc>
                <a:spcPct val="100000"/>
              </a:lnSpc>
              <a:spcBef>
                <a:spcPct val="0"/>
              </a:spcBef>
              <a:spcAft>
                <a:spcPct val="0"/>
              </a:spcAft>
              <a:buClrTx/>
              <a:buSzPct val="100000"/>
              <a:buFontTx/>
              <a:buAutoNum type="romanU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We have philosophical (not empirical) reasons for believing in Divine Creation</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914400" marR="0" lvl="2" indent="0" algn="l" defTabSz="914400" rtl="0" eaLnBrk="0" fontAlgn="base" latinLnBrk="0" hangingPunct="0">
              <a:lnSpc>
                <a:spcPct val="100000"/>
              </a:lnSpc>
              <a:spcBef>
                <a:spcPct val="0"/>
              </a:spcBef>
              <a:spcAft>
                <a:spcPct val="0"/>
              </a:spcAft>
              <a:buClrTx/>
              <a:buSzPct val="100000"/>
              <a:buFontTx/>
              <a:buAutoNum type="alphaU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But </a:t>
            </a:r>
            <a:r>
              <a:rPr kumimoji="0" lang="en-US" altLang="en-US" sz="1800" b="1" i="1"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if</a:t>
            </a: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it was an act of God, science will not be able to discover its means.</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1371600" marR="0" lvl="3" indent="0" algn="l" defTabSz="914400" rtl="0" eaLnBrk="0" fontAlgn="base" latinLnBrk="0" hangingPunct="0">
              <a:lnSpc>
                <a:spcPct val="100000"/>
              </a:lnSpc>
              <a:spcBef>
                <a:spcPct val="0"/>
              </a:spcBef>
              <a:spcAft>
                <a:spcPct val="0"/>
              </a:spcAft>
              <a:buClrTx/>
              <a:buSzPct val="100000"/>
              <a:buFontTx/>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Empirical science cannot explain what is not empirical</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1371600" marR="0" lvl="3" indent="0" algn="l" defTabSz="914400" rtl="0" eaLnBrk="0" fontAlgn="base" latinLnBrk="0" hangingPunct="0">
              <a:lnSpc>
                <a:spcPct val="100000"/>
              </a:lnSpc>
              <a:spcBef>
                <a:spcPct val="0"/>
              </a:spcBef>
              <a:spcAft>
                <a:spcPct val="0"/>
              </a:spcAft>
              <a:buClrTx/>
              <a:buSzPct val="100000"/>
              <a:buFontTx/>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Attempting to explain creation in terms of observed processes necessarily precludes a singular act of God</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1371600" marR="0" lvl="3" indent="0" algn="l" defTabSz="914400" rtl="0" eaLnBrk="0" fontAlgn="base" latinLnBrk="0" hangingPunct="0">
              <a:lnSpc>
                <a:spcPct val="100000"/>
              </a:lnSpc>
              <a:spcBef>
                <a:spcPct val="0"/>
              </a:spcBef>
              <a:spcAft>
                <a:spcPct val="0"/>
              </a:spcAft>
              <a:buClrTx/>
              <a:buSzPct val="100000"/>
              <a:buFontTx/>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Being outside of anything we have experienced or can observe, the story of creation can only be told by one who was there.</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1371600" marR="0" lvl="3" indent="0" algn="l" defTabSz="914400" rtl="0" eaLnBrk="0" fontAlgn="base" latinLnBrk="0" hangingPunct="0">
              <a:lnSpc>
                <a:spcPct val="100000"/>
              </a:lnSpc>
              <a:spcBef>
                <a:spcPct val="0"/>
              </a:spcBef>
              <a:spcAft>
                <a:spcPct val="0"/>
              </a:spcAft>
              <a:buClrTx/>
              <a:buSzPct val="100000"/>
              <a:buFontTx/>
              <a:buAutoNum type="arabi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Science may to point to the absence of any viable naturalistic explanation.</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914400" marR="0" lvl="2" indent="0" algn="l" defTabSz="914400" rtl="0" eaLnBrk="0" fontAlgn="base" latinLnBrk="0" hangingPunct="0">
              <a:lnSpc>
                <a:spcPct val="100000"/>
              </a:lnSpc>
              <a:spcBef>
                <a:spcPct val="0"/>
              </a:spcBef>
              <a:spcAft>
                <a:spcPct val="0"/>
              </a:spcAft>
              <a:buClrTx/>
              <a:buSzPct val="100000"/>
              <a:buFontTx/>
              <a:buAutoNum type="alphaU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Empirical science cannot explain </a:t>
            </a:r>
            <a:r>
              <a:rPr kumimoji="0" lang="en-US" altLang="en-US" sz="1800" b="1" i="1"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when</a:t>
            </a: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God did what empirical science cannot prove God did.</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914400" marR="0" lvl="2" indent="0" algn="l" defTabSz="914400" rtl="0" eaLnBrk="0" fontAlgn="base" latinLnBrk="0" hangingPunct="0">
              <a:lnSpc>
                <a:spcPct val="100000"/>
              </a:lnSpc>
              <a:spcBef>
                <a:spcPct val="0"/>
              </a:spcBef>
              <a:spcAft>
                <a:spcPct val="0"/>
              </a:spcAft>
              <a:buClrTx/>
              <a:buSzPct val="100000"/>
              <a:buFontTx/>
              <a:buAutoNum type="alphaUcPeriod"/>
              <a:tabLst>
                <a:tab pos="1096963" algn="l"/>
              </a:tabLst>
              <a:defRPr/>
            </a:pPr>
            <a:r>
              <a:rPr kumimoji="0" lang="en-US" altLang="en-US" sz="18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Concerning the origin of all things, rather than starting with science and letting that define for us the limitations of scripture or the nature of the creation narrative, we ought to start with an understanding of the limitations of science and then let scripture speak for itself.</a:t>
            </a:r>
            <a:endParaRPr kumimoji="0" lang="en-US" altLang="en-US" sz="18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313903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27" name="Picture 3"/>
          <p:cNvPicPr>
            <a:picLocks noChangeAspect="1" noChangeArrowheads="1"/>
          </p:cNvPicPr>
          <p:nvPr/>
        </p:nvPicPr>
        <p:blipFill>
          <a:blip r:embed="rId2" cstate="print"/>
          <a:srcRect/>
          <a:stretch>
            <a:fillRect/>
          </a:stretch>
        </p:blipFill>
        <p:spPr bwMode="auto">
          <a:xfrm>
            <a:off x="6700838" y="2057400"/>
            <a:ext cx="1452562" cy="1452562"/>
          </a:xfrm>
          <a:prstGeom prst="rect">
            <a:avLst/>
          </a:prstGeom>
          <a:noFill/>
          <a:ln w="9525">
            <a:noFill/>
            <a:miter lim="800000"/>
            <a:headEnd/>
            <a:tailEnd/>
          </a:ln>
        </p:spPr>
      </p:pic>
      <p:pic>
        <p:nvPicPr>
          <p:cNvPr id="26" name="Picture 3"/>
          <p:cNvPicPr>
            <a:picLocks noChangeAspect="1" noChangeArrowheads="1"/>
          </p:cNvPicPr>
          <p:nvPr/>
        </p:nvPicPr>
        <p:blipFill>
          <a:blip r:embed="rId2" cstate="print"/>
          <a:srcRect/>
          <a:stretch>
            <a:fillRect/>
          </a:stretch>
        </p:blipFill>
        <p:spPr bwMode="auto">
          <a:xfrm>
            <a:off x="4719638" y="2057400"/>
            <a:ext cx="1452562" cy="1452562"/>
          </a:xfrm>
          <a:prstGeom prst="rect">
            <a:avLst/>
          </a:prstGeom>
          <a:noFill/>
          <a:ln w="9525">
            <a:noFill/>
            <a:miter lim="800000"/>
            <a:headEnd/>
            <a:tailEnd/>
          </a:ln>
        </p:spPr>
      </p:pic>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4953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5029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5105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5181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5257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5334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5410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548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4343400"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sp>
        <p:nvSpPr>
          <p:cNvPr id="22" name="Rectangle 21"/>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pic>
        <p:nvPicPr>
          <p:cNvPr id="1027" name="Picture 3"/>
          <p:cNvPicPr>
            <a:picLocks noChangeAspect="1" noChangeArrowheads="1"/>
          </p:cNvPicPr>
          <p:nvPr/>
        </p:nvPicPr>
        <p:blipFill>
          <a:blip r:embed="rId2" cstate="print"/>
          <a:srcRect/>
          <a:stretch>
            <a:fillRect/>
          </a:stretch>
        </p:blipFill>
        <p:spPr bwMode="auto">
          <a:xfrm>
            <a:off x="1905000" y="2057400"/>
            <a:ext cx="1452562" cy="1452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left)">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left)">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31" name="Picture 3"/>
          <p:cNvPicPr>
            <a:picLocks noChangeAspect="1" noChangeArrowheads="1"/>
          </p:cNvPicPr>
          <p:nvPr/>
        </p:nvPicPr>
        <p:blipFill>
          <a:blip r:embed="rId2" cstate="print"/>
          <a:srcRect/>
          <a:stretch>
            <a:fillRect/>
          </a:stretch>
        </p:blipFill>
        <p:spPr bwMode="auto">
          <a:xfrm>
            <a:off x="1905000" y="2057400"/>
            <a:ext cx="1452562" cy="1452562"/>
          </a:xfrm>
          <a:prstGeom prst="rect">
            <a:avLst/>
          </a:prstGeom>
          <a:noFill/>
          <a:ln w="9525">
            <a:noFill/>
            <a:miter lim="800000"/>
            <a:headEnd/>
            <a:tailEnd/>
          </a:ln>
        </p:spPr>
      </p:pic>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4953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5029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5105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5181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5257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5334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5410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548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4343400"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cxnSp>
        <p:nvCxnSpPr>
          <p:cNvPr id="23" name="Straight Connector 22"/>
          <p:cNvCxnSpPr/>
          <p:nvPr/>
        </p:nvCxnSpPr>
        <p:spPr bwMode="auto">
          <a:xfrm>
            <a:off x="1828800" y="3429000"/>
            <a:ext cx="3276600" cy="0"/>
          </a:xfrm>
          <a:prstGeom prst="line">
            <a:avLst/>
          </a:prstGeom>
          <a:solidFill>
            <a:schemeClr val="accent1"/>
          </a:solidFill>
          <a:ln w="9525" cap="flat" cmpd="sng" algn="ctr">
            <a:solidFill>
              <a:schemeClr val="tx1"/>
            </a:solidFill>
            <a:prstDash val="solid"/>
            <a:round/>
            <a:headEnd type="stealth" w="lg" len="lg"/>
            <a:tailEnd type="none" w="lg" len="lg"/>
          </a:ln>
          <a:effectLst/>
        </p:spPr>
      </p:cxnSp>
      <p:sp>
        <p:nvSpPr>
          <p:cNvPr id="29" name="Rectangle 28"/>
          <p:cNvSpPr/>
          <p:nvPr/>
        </p:nvSpPr>
        <p:spPr>
          <a:xfrm>
            <a:off x="1620166" y="2234626"/>
            <a:ext cx="2951834"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GAP</a:t>
            </a:r>
            <a:r>
              <a:rPr kumimoji="0" lang="en-US" sz="32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 </a:t>
            </a: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THEORY</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sp>
        <p:nvSpPr>
          <p:cNvPr id="22" name="TextBox 21"/>
          <p:cNvSpPr txBox="1"/>
          <p:nvPr/>
        </p:nvSpPr>
        <p:spPr>
          <a:xfrm>
            <a:off x="1524000" y="3810001"/>
            <a:ext cx="609600" cy="430887"/>
          </a:xfrm>
          <a:prstGeom prst="rect">
            <a:avLst/>
          </a:prstGeom>
          <a:solidFill>
            <a:schemeClr val="accent1"/>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2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1:1</a:t>
            </a:r>
          </a:p>
        </p:txBody>
      </p:sp>
      <p:sp>
        <p:nvSpPr>
          <p:cNvPr id="24" name="TextBox 23"/>
          <p:cNvSpPr txBox="1"/>
          <p:nvPr/>
        </p:nvSpPr>
        <p:spPr>
          <a:xfrm>
            <a:off x="2177844" y="3810000"/>
            <a:ext cx="2743200" cy="1077218"/>
          </a:xfrm>
          <a:prstGeom prst="rect">
            <a:avLst/>
          </a:prstGeom>
          <a:solidFill>
            <a:schemeClr val="accent1"/>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1:2</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Arial" pitchFamily="34" charset="0"/>
                <a:ea typeface="+mn-ea"/>
                <a:cs typeface="Arial" pitchFamily="34" charset="0"/>
              </a:rPr>
              <a:t>Formless &amp; Void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itchFamily="34" charset="0"/>
                <a:ea typeface="+mn-ea"/>
                <a:cs typeface="Arial" pitchFamily="34" charset="0"/>
              </a:rPr>
              <a:t>“GAP”</a:t>
            </a:r>
            <a:endParaRPr kumimoji="0" lang="en-US" sz="24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itchFamily="34" charset="0"/>
              <a:ea typeface="+mn-ea"/>
              <a:cs typeface="Arial" pitchFamily="34" charset="0"/>
            </a:endParaRPr>
          </a:p>
        </p:txBody>
      </p:sp>
      <p:sp>
        <p:nvSpPr>
          <p:cNvPr id="25" name="TextBox 24"/>
          <p:cNvSpPr txBox="1"/>
          <p:nvPr/>
        </p:nvSpPr>
        <p:spPr>
          <a:xfrm>
            <a:off x="4953000" y="3810001"/>
            <a:ext cx="838200" cy="461665"/>
          </a:xfrm>
          <a:prstGeom prst="rect">
            <a:avLst/>
          </a:prstGeom>
          <a:solidFill>
            <a:schemeClr val="accent1"/>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1:3</a:t>
            </a:r>
            <a:r>
              <a:rPr kumimoji="0" lang="en-US" sz="2400" b="0" i="1" u="none" strike="noStrike" kern="1200" cap="none" spc="0" normalizeH="0" baseline="0" noProof="0" dirty="0">
                <a:ln>
                  <a:noFill/>
                </a:ln>
                <a:solidFill>
                  <a:srgbClr val="000000"/>
                </a:solidFill>
                <a:effectLst/>
                <a:uLnTx/>
                <a:uFillTx/>
                <a:latin typeface="Arial" pitchFamily="34" charset="0"/>
                <a:ea typeface="+mn-ea"/>
                <a:cs typeface="Arial" pitchFamily="34" charset="0"/>
              </a:rPr>
              <a:t>ff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right)">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4">
                                            <p:bg/>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22" grpId="0" animBg="1"/>
      <p:bldP spid="24" grpId="0" uiExpand="1" build="p"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31" name="Picture 3"/>
          <p:cNvPicPr>
            <a:picLocks noChangeAspect="1" noChangeArrowheads="1"/>
          </p:cNvPicPr>
          <p:nvPr/>
        </p:nvPicPr>
        <p:blipFill>
          <a:blip r:embed="rId2" cstate="print"/>
          <a:srcRect/>
          <a:stretch>
            <a:fillRect/>
          </a:stretch>
        </p:blipFill>
        <p:spPr bwMode="auto">
          <a:xfrm>
            <a:off x="1905000" y="2057400"/>
            <a:ext cx="1452562" cy="1452562"/>
          </a:xfrm>
          <a:prstGeom prst="rect">
            <a:avLst/>
          </a:prstGeom>
          <a:noFill/>
          <a:ln w="9525">
            <a:noFill/>
            <a:miter lim="800000"/>
            <a:headEnd/>
            <a:tailEnd/>
          </a:ln>
        </p:spPr>
      </p:pic>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4953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5029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5105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5181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5257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5334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5410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548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4343400"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cxnSp>
        <p:nvCxnSpPr>
          <p:cNvPr id="23" name="Straight Connector 22"/>
          <p:cNvCxnSpPr/>
          <p:nvPr/>
        </p:nvCxnSpPr>
        <p:spPr bwMode="auto">
          <a:xfrm>
            <a:off x="1828800" y="3429000"/>
            <a:ext cx="3276600" cy="0"/>
          </a:xfrm>
          <a:prstGeom prst="line">
            <a:avLst/>
          </a:prstGeom>
          <a:solidFill>
            <a:schemeClr val="accent1"/>
          </a:solidFill>
          <a:ln w="9525" cap="flat" cmpd="sng" algn="ctr">
            <a:solidFill>
              <a:schemeClr val="tx1"/>
            </a:solidFill>
            <a:prstDash val="solid"/>
            <a:round/>
            <a:headEnd type="stealth" w="lg" len="lg"/>
            <a:tailEnd type="none" w="lg" len="lg"/>
          </a:ln>
          <a:effectLst/>
        </p:spPr>
      </p:cxnSp>
      <p:sp>
        <p:nvSpPr>
          <p:cNvPr id="29" name="Rectangle 28"/>
          <p:cNvSpPr/>
          <p:nvPr/>
        </p:nvSpPr>
        <p:spPr>
          <a:xfrm>
            <a:off x="1620166" y="2234625"/>
            <a:ext cx="2951834" cy="107721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GAP</a:t>
            </a:r>
            <a:r>
              <a:rPr kumimoji="0" lang="en-US" sz="32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 </a:t>
            </a: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THEORY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Pre-</a:t>
            </a:r>
            <a:r>
              <a:rPr kumimoji="0" lang="en-US" sz="3200" b="1" i="0" u="none" strike="noStrike" kern="1200" cap="none" spc="50" normalizeH="0" baseline="0" noProof="0" dirty="0" err="1">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Adamism</a:t>
            </a:r>
            <a:endPar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endParaRP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sp>
        <p:nvSpPr>
          <p:cNvPr id="25" name="TextBox 24"/>
          <p:cNvSpPr txBox="1"/>
          <p:nvPr/>
        </p:nvSpPr>
        <p:spPr>
          <a:xfrm>
            <a:off x="4953000" y="3810001"/>
            <a:ext cx="838200" cy="830997"/>
          </a:xfrm>
          <a:prstGeom prst="rect">
            <a:avLst/>
          </a:prstGeom>
          <a:solidFill>
            <a:schemeClr val="accent1"/>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1:1</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1:3</a:t>
            </a:r>
            <a:r>
              <a:rPr kumimoji="0" lang="en-US" sz="2400" b="0" i="1" u="none" strike="noStrike" kern="1200" cap="none" spc="0" normalizeH="0" baseline="0" noProof="0" dirty="0">
                <a:ln>
                  <a:noFill/>
                </a:ln>
                <a:solidFill>
                  <a:srgbClr val="000000"/>
                </a:solidFill>
                <a:effectLst/>
                <a:uLnTx/>
                <a:uFillTx/>
                <a:latin typeface="Arial" pitchFamily="34" charset="0"/>
                <a:ea typeface="+mn-ea"/>
                <a:cs typeface="Arial" pitchFamily="34" charset="0"/>
              </a:rPr>
              <a:t>ff</a:t>
            </a:r>
          </a:p>
        </p:txBody>
      </p:sp>
      <p:sp>
        <p:nvSpPr>
          <p:cNvPr id="26" name="Cross 25"/>
          <p:cNvSpPr/>
          <p:nvPr/>
        </p:nvSpPr>
        <p:spPr bwMode="auto">
          <a:xfrm rot="2877412">
            <a:off x="1527383" y="3877649"/>
            <a:ext cx="696660" cy="689455"/>
          </a:xfrm>
          <a:prstGeom prst="plus">
            <a:avLst>
              <a:gd name="adj" fmla="val 4346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7" name="TextBox 26"/>
          <p:cNvSpPr txBox="1"/>
          <p:nvPr/>
        </p:nvSpPr>
        <p:spPr>
          <a:xfrm>
            <a:off x="2177844" y="3810001"/>
            <a:ext cx="2743200" cy="830997"/>
          </a:xfrm>
          <a:prstGeom prst="rect">
            <a:avLst/>
          </a:prstGeom>
          <a:solidFill>
            <a:schemeClr val="accent1"/>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1:2</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1200" cap="none" spc="0" normalizeH="0" baseline="0" noProof="0" dirty="0">
                <a:ln>
                  <a:noFill/>
                </a:ln>
                <a:solidFill>
                  <a:srgbClr val="000000"/>
                </a:solidFill>
                <a:effectLst/>
                <a:uLnTx/>
                <a:uFillTx/>
                <a:latin typeface="Arial" pitchFamily="34" charset="0"/>
                <a:ea typeface="+mn-ea"/>
                <a:cs typeface="Arial" pitchFamily="34" charset="0"/>
              </a:rPr>
              <a:t>Formless &amp; Void</a:t>
            </a:r>
            <a:endParaRPr kumimoji="0" lang="en-US" sz="2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itchFamily="34" charset="0"/>
              <a:ea typeface="+mn-ea"/>
              <a:cs typeface="Arial" pitchFamily="34" charset="0"/>
            </a:endParaRPr>
          </a:p>
        </p:txBody>
      </p:sp>
      <p:sp>
        <p:nvSpPr>
          <p:cNvPr id="28" name="Rectangle 27"/>
          <p:cNvSpPr/>
          <p:nvPr/>
        </p:nvSpPr>
        <p:spPr>
          <a:xfrm rot="20478183">
            <a:off x="4954346" y="3807705"/>
            <a:ext cx="1487919"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alibri" pitchFamily="34" charset="0"/>
                <a:ea typeface="+mn-ea"/>
                <a:cs typeface="Arial" pitchFamily="34" charset="0"/>
              </a:rPr>
              <a:t>summary</a:t>
            </a:r>
          </a:p>
        </p:txBody>
      </p:sp>
      <p:sp>
        <p:nvSpPr>
          <p:cNvPr id="32" name="Rectangle 31"/>
          <p:cNvSpPr/>
          <p:nvPr/>
        </p:nvSpPr>
        <p:spPr>
          <a:xfrm rot="20478183">
            <a:off x="4831831" y="4384718"/>
            <a:ext cx="1692018" cy="46166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alibri" pitchFamily="34" charset="0"/>
                <a:ea typeface="+mn-ea"/>
                <a:cs typeface="Arial" pitchFamily="34" charset="0"/>
              </a:rPr>
              <a:t>full account</a:t>
            </a:r>
          </a:p>
        </p:txBody>
      </p:sp>
      <p:sp>
        <p:nvSpPr>
          <p:cNvPr id="33" name="TextBox 32"/>
          <p:cNvSpPr txBox="1"/>
          <p:nvPr/>
        </p:nvSpPr>
        <p:spPr>
          <a:xfrm>
            <a:off x="2163096" y="3810001"/>
            <a:ext cx="2743200" cy="1200329"/>
          </a:xfrm>
          <a:prstGeom prst="rect">
            <a:avLst/>
          </a:prstGeom>
          <a:solidFill>
            <a:schemeClr val="accent1"/>
          </a:solidFill>
          <a:ln>
            <a:solidFill>
              <a:schemeClr val="tx1"/>
            </a:solidFill>
          </a:ln>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1:2</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1200" cap="none" spc="0" normalizeH="0" baseline="0" noProof="0" dirty="0">
                <a:ln>
                  <a:noFill/>
                </a:ln>
                <a:solidFill>
                  <a:srgbClr val="000000"/>
                </a:solidFill>
                <a:effectLst/>
                <a:uLnTx/>
                <a:uFillTx/>
                <a:latin typeface="Arial" pitchFamily="34" charset="0"/>
                <a:ea typeface="+mn-ea"/>
                <a:cs typeface="Arial" pitchFamily="34" charset="0"/>
              </a:rPr>
              <a:t>“Became”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1" u="none" strike="noStrike" kern="1200" cap="none" spc="0" normalizeH="0" baseline="0" noProof="0" dirty="0">
                <a:ln>
                  <a:noFill/>
                </a:ln>
                <a:solidFill>
                  <a:srgbClr val="000000"/>
                </a:solidFill>
                <a:effectLst/>
                <a:uLnTx/>
                <a:uFillTx/>
                <a:latin typeface="Arial" pitchFamily="34" charset="0"/>
                <a:ea typeface="+mn-ea"/>
                <a:cs typeface="Arial" pitchFamily="34" charset="0"/>
              </a:rPr>
              <a:t>Formless &amp; Void</a:t>
            </a:r>
            <a:endParaRPr kumimoji="0" lang="en-US" sz="2800" b="0"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Arial" pitchFamily="34" charset="0"/>
              <a:ea typeface="+mn-ea"/>
              <a:cs typeface="Arial" pitchFamily="34" charset="0"/>
            </a:endParaRPr>
          </a:p>
        </p:txBody>
      </p:sp>
      <p:sp>
        <p:nvSpPr>
          <p:cNvPr id="1025" name="Rectangle 1"/>
          <p:cNvSpPr>
            <a:spLocks noChangeArrowheads="1"/>
          </p:cNvSpPr>
          <p:nvPr/>
        </p:nvSpPr>
        <p:spPr bwMode="auto">
          <a:xfrm>
            <a:off x="2819400" y="2965372"/>
            <a:ext cx="7772401" cy="3847207"/>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Pct val="100000"/>
              <a:buFontTx/>
              <a:buNone/>
              <a:tabLst>
                <a:tab pos="1920875" algn="l"/>
              </a:tabLst>
              <a:defRPr/>
            </a:pPr>
            <a:r>
              <a:rPr kumimoji="0" lang="en-US" sz="2000" b="1" i="0" u="sng"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SCOFIELD REFERENCE BIBLE on Isaiah 45:18</a:t>
            </a:r>
          </a:p>
          <a:p>
            <a:pPr marL="457200" marR="0" lvl="0" indent="-457200" algn="l" defTabSz="914400" rtl="0" eaLnBrk="1" fontAlgn="base" latinLnBrk="0" hangingPunct="1">
              <a:lnSpc>
                <a:spcPct val="100000"/>
              </a:lnSpc>
              <a:spcBef>
                <a:spcPct val="0"/>
              </a:spcBef>
              <a:spcAft>
                <a:spcPct val="0"/>
              </a:spcAft>
              <a:buClrTx/>
              <a:buSzPct val="100000"/>
              <a:buFont typeface="+mj-lt"/>
              <a:buAutoNum type="arabicPeriod"/>
              <a:tabLst>
                <a:tab pos="1920875" algn="l"/>
              </a:tabLst>
              <a:defRPr/>
            </a:pPr>
            <a:r>
              <a:rPr kumimoji="0" lang="en-US" sz="20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“Only the earth, not the universe, is said to have been ‘without form and void.’”</a:t>
            </a:r>
            <a:endParaRPr kumimoji="0" lang="en-US" sz="20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457200" marR="0" lvl="0" indent="-457200" algn="l" defTabSz="914400" rtl="0" eaLnBrk="0" fontAlgn="base" latinLnBrk="0" hangingPunct="0">
              <a:lnSpc>
                <a:spcPct val="100000"/>
              </a:lnSpc>
              <a:spcBef>
                <a:spcPct val="0"/>
              </a:spcBef>
              <a:spcAft>
                <a:spcPct val="0"/>
              </a:spcAft>
              <a:buClrTx/>
              <a:buSzPct val="100000"/>
              <a:buFont typeface="+mj-lt"/>
              <a:buAutoNum type="arabicPeriod"/>
              <a:tabLst>
                <a:tab pos="1920875" algn="l"/>
              </a:tabLst>
              <a:defRPr/>
            </a:pPr>
            <a:r>
              <a:rPr kumimoji="0" lang="en-US" sz="20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“The face of the earth bears the marks of a catastrophe.”</a:t>
            </a:r>
            <a:endParaRPr kumimoji="0" lang="en-US" sz="20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457200" marR="0" lvl="0" indent="-457200" algn="l" defTabSz="914400" rtl="0" eaLnBrk="0" fontAlgn="base" latinLnBrk="0" hangingPunct="0">
              <a:lnSpc>
                <a:spcPct val="100000"/>
              </a:lnSpc>
              <a:spcBef>
                <a:spcPct val="0"/>
              </a:spcBef>
              <a:spcAft>
                <a:spcPct val="0"/>
              </a:spcAft>
              <a:buClrTx/>
              <a:buSzPct val="100000"/>
              <a:buFont typeface="+mj-lt"/>
              <a:buAutoNum type="arabicPeriod"/>
              <a:tabLst>
                <a:tab pos="1920875" algn="l"/>
              </a:tabLst>
              <a:defRPr/>
            </a:pPr>
            <a:r>
              <a:rPr kumimoji="0" lang="en-US" sz="20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“The word ‘was’ may also be translated ‘became,’…’became without form and void.’”</a:t>
            </a:r>
            <a:endParaRPr kumimoji="0" lang="en-US" sz="20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457200" marR="0" lvl="0" indent="-457200" algn="l" defTabSz="914400" rtl="0" eaLnBrk="0" fontAlgn="base" latinLnBrk="0" hangingPunct="0">
              <a:lnSpc>
                <a:spcPct val="100000"/>
              </a:lnSpc>
              <a:spcBef>
                <a:spcPct val="0"/>
              </a:spcBef>
              <a:spcAft>
                <a:spcPct val="0"/>
              </a:spcAft>
              <a:buClrTx/>
              <a:buSzPct val="100000"/>
              <a:buFont typeface="+mj-lt"/>
              <a:buAutoNum type="arabicPeriod"/>
              <a:tabLst>
                <a:tab pos="1920875" algn="l"/>
              </a:tabLst>
              <a:defRPr/>
            </a:pPr>
            <a:r>
              <a:rPr kumimoji="0" lang="en-US" sz="20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a:t>
            </a:r>
            <a:r>
              <a:rPr kumimoji="0" lang="en-US" sz="2000" b="0" i="1" u="none" strike="noStrike" kern="1200" cap="none" spc="0" normalizeH="0" baseline="0" noProof="0" dirty="0" err="1">
                <a:ln>
                  <a:noFill/>
                </a:ln>
                <a:solidFill>
                  <a:srgbClr val="000000"/>
                </a:solidFill>
                <a:effectLst/>
                <a:uLnTx/>
                <a:uFillTx/>
                <a:latin typeface="Arial" pitchFamily="34" charset="0"/>
                <a:ea typeface="Times New Roman" pitchFamily="18" charset="0"/>
                <a:cs typeface="Arial" pitchFamily="34" charset="0"/>
              </a:rPr>
              <a:t>tohu</a:t>
            </a:r>
            <a:r>
              <a:rPr kumimoji="0" lang="en-US" sz="2000" b="0" i="1"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a:t>
            </a:r>
            <a:r>
              <a:rPr kumimoji="0" lang="en-US" sz="2000" b="0" i="1" u="none" strike="noStrike" kern="1200" cap="none" spc="0" normalizeH="0" baseline="0" noProof="0" dirty="0" err="1">
                <a:ln>
                  <a:noFill/>
                </a:ln>
                <a:solidFill>
                  <a:srgbClr val="000000"/>
                </a:solidFill>
                <a:effectLst/>
                <a:uLnTx/>
                <a:uFillTx/>
                <a:latin typeface="Arial" pitchFamily="34" charset="0"/>
                <a:ea typeface="Times New Roman" pitchFamily="18" charset="0"/>
                <a:cs typeface="Arial" pitchFamily="34" charset="0"/>
              </a:rPr>
              <a:t>wabohu</a:t>
            </a:r>
            <a:r>
              <a:rPr kumimoji="0" lang="en-US" sz="20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 “is used to describe a condition produced by divine judgment” [</a:t>
            </a:r>
            <a:r>
              <a:rPr kumimoji="0" lang="en-US" sz="2000" b="0" i="0" u="none" strike="noStrike" kern="1200" cap="none" spc="0" normalizeH="0" baseline="0" noProof="0" dirty="0">
                <a:ln>
                  <a:noFill/>
                </a:ln>
                <a:solidFill>
                  <a:srgbClr val="000000"/>
                </a:solidFill>
                <a:effectLst/>
                <a:uLnTx/>
                <a:uFillTx/>
                <a:latin typeface="Times New Roman"/>
                <a:ea typeface="Times New Roman" pitchFamily="18" charset="0"/>
                <a:cs typeface="Arial" pitchFamily="34" charset="0"/>
              </a:rPr>
              <a:t>Dt. 33:10, </a:t>
            </a:r>
            <a:r>
              <a:rPr kumimoji="0" lang="en-US" sz="2000" b="0" i="0" u="none" strike="noStrike" kern="1200" cap="none" spc="0" normalizeH="0" baseline="0" noProof="0" dirty="0">
                <a:ln>
                  <a:noFill/>
                </a:ln>
                <a:solidFill>
                  <a:srgbClr val="000000"/>
                </a:solidFill>
                <a:effectLst/>
                <a:uLnTx/>
                <a:uFillTx/>
                <a:latin typeface="Times New Roman" pitchFamily="18" charset="0"/>
                <a:ea typeface="+mn-ea"/>
                <a:cs typeface="+mn-cs"/>
              </a:rPr>
              <a:t>Jer. 4:23, Is. 24:10, 34:11]</a:t>
            </a:r>
            <a:endParaRPr kumimoji="0" lang="en-US" sz="20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a:p>
            <a:pPr marL="457200" marR="0" lvl="0" indent="-457200" algn="l" defTabSz="914400" rtl="0" eaLnBrk="0" fontAlgn="base" latinLnBrk="0" hangingPunct="0">
              <a:lnSpc>
                <a:spcPct val="100000"/>
              </a:lnSpc>
              <a:spcBef>
                <a:spcPct val="0"/>
              </a:spcBef>
              <a:spcAft>
                <a:spcPct val="0"/>
              </a:spcAft>
              <a:buClrTx/>
              <a:buSzPct val="100000"/>
              <a:buFont typeface="+mj-lt"/>
              <a:buAutoNum type="arabicPeriod"/>
              <a:tabLst>
                <a:tab pos="1920875" algn="l"/>
              </a:tabLst>
              <a:defRPr/>
            </a:pPr>
            <a:r>
              <a:rPr kumimoji="0" lang="en-US" sz="20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“Such a prehistoric divine judgment would throw some light on Satan’s fall…”</a:t>
            </a:r>
          </a:p>
          <a:p>
            <a:pPr marL="457200" marR="0" lvl="0" indent="-457200" algn="l" defTabSz="914400" rtl="0" eaLnBrk="0" fontAlgn="base" latinLnBrk="0" hangingPunct="0">
              <a:lnSpc>
                <a:spcPct val="100000"/>
              </a:lnSpc>
              <a:spcBef>
                <a:spcPct val="0"/>
              </a:spcBef>
              <a:spcAft>
                <a:spcPct val="0"/>
              </a:spcAft>
              <a:buClrTx/>
              <a:buSzPct val="100000"/>
              <a:buFont typeface="+mj-lt"/>
              <a:buAutoNum type="arabicPeriod"/>
              <a:tabLst>
                <a:tab pos="1920875" algn="l"/>
              </a:tabLst>
              <a:defRPr/>
            </a:pPr>
            <a:r>
              <a:rPr kumimoji="0" lang="en-US" sz="2000" b="0" i="0" u="none" strike="noStrike" kern="1200" cap="none" spc="0" normalizeH="0" baseline="0" noProof="0" dirty="0">
                <a:ln>
                  <a:noFill/>
                </a:ln>
                <a:solidFill>
                  <a:srgbClr val="000000"/>
                </a:solidFill>
                <a:effectLst/>
                <a:uLnTx/>
                <a:uFillTx/>
                <a:latin typeface="Arial" pitchFamily="34" charset="0"/>
                <a:ea typeface="Times New Roman" pitchFamily="18" charset="0"/>
                <a:cs typeface="Arial" pitchFamily="34" charset="0"/>
              </a:rPr>
              <a:t>“This interpretation leaves room for an undetermined period of time between the original creation and divine judgment.”</a:t>
            </a:r>
            <a:r>
              <a:rPr kumimoji="0" lang="en-US" sz="2000" b="0" i="0" u="none" strike="noStrike" kern="1200" cap="none" spc="0" normalizeH="0" baseline="0" noProof="0" dirty="0">
                <a:ln>
                  <a:noFill/>
                </a:ln>
                <a:solidFill>
                  <a:srgbClr val="000000"/>
                </a:solidFill>
                <a:effectLst/>
                <a:uLnTx/>
                <a:uFillTx/>
                <a:latin typeface="Arial" pitchFamily="34" charset="0"/>
                <a:ea typeface="+mn-ea"/>
                <a:cs typeface="Arial" pitchFamily="34" charset="0"/>
              </a:rPr>
              <a:t> </a:t>
            </a:r>
            <a:endParaRPr kumimoji="0" lang="en-US" sz="3600" b="0" i="0" u="none" strike="noStrike" kern="1200" cap="none" spc="0" normalizeH="0" baseline="0" noProof="0" dirty="0">
              <a:ln>
                <a:noFill/>
              </a:ln>
              <a:solidFill>
                <a:srgbClr val="000000"/>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bg/>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
                                            <p:bg/>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
                                            <p:bg/>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3">
                                            <p:txEl>
                                              <p:pRg st="2" end="2"/>
                                            </p:txEl>
                                          </p:spTgt>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26"/>
                                        </p:tgtEl>
                                        <p:attrNameLst>
                                          <p:attrName>style.visibility</p:attrName>
                                        </p:attrNameLst>
                                      </p:cBhvr>
                                      <p:to>
                                        <p:strVal val="hidden"/>
                                      </p:to>
                                    </p:set>
                                  </p:childTnLst>
                                </p:cTn>
                              </p:par>
                              <p:par>
                                <p:cTn id="61" presetID="1" presetClass="exit" presetSubtype="0" fill="hold" grpId="1" nodeType="withEffect">
                                  <p:stCondLst>
                                    <p:cond delay="0"/>
                                  </p:stCondLst>
                                  <p:childTnLst>
                                    <p:set>
                                      <p:cBhvr>
                                        <p:cTn id="62" dur="1" fill="hold">
                                          <p:stCondLst>
                                            <p:cond delay="0"/>
                                          </p:stCondLst>
                                        </p:cTn>
                                        <p:tgtEl>
                                          <p:spTgt spid="28"/>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25">
                                            <p:txEl>
                                              <p:pRg st="0" end="0"/>
                                            </p:txEl>
                                          </p:spTgt>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25">
                                            <p:txEl>
                                              <p:pRg st="1" end="1"/>
                                            </p:txEl>
                                          </p:spTgt>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5">
                                            <p:bg/>
                                          </p:spTgt>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25">
                                            <p:bg/>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025">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025">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025">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025">
                                            <p:txEl>
                                              <p:pRg st="3" end="3"/>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025">
                                            <p:txEl>
                                              <p:pRg st="4" end="4"/>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025">
                                            <p:txEl>
                                              <p:pRg st="5" end="5"/>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0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P spid="25" grpId="0" uiExpand="1" build="p" animBg="1"/>
      <p:bldP spid="25" grpId="1" build="allAtOnce" animBg="1"/>
      <p:bldP spid="26" grpId="0" animBg="1"/>
      <p:bldP spid="26" grpId="1" animBg="1"/>
      <p:bldP spid="27" grpId="0" build="p" animBg="1"/>
      <p:bldP spid="28" grpId="0"/>
      <p:bldP spid="28" grpId="1"/>
      <p:bldP spid="32" grpId="0"/>
      <p:bldP spid="32" grpId="1"/>
      <p:bldP spid="33" grpId="0" build="p" animBg="1"/>
      <p:bldP spid="1025"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31" name="Picture 3"/>
          <p:cNvPicPr>
            <a:picLocks noChangeAspect="1" noChangeArrowheads="1"/>
          </p:cNvPicPr>
          <p:nvPr/>
        </p:nvPicPr>
        <p:blipFill>
          <a:blip r:embed="rId2" cstate="print"/>
          <a:srcRect/>
          <a:stretch>
            <a:fillRect/>
          </a:stretch>
        </p:blipFill>
        <p:spPr bwMode="auto">
          <a:xfrm>
            <a:off x="4719638" y="2057400"/>
            <a:ext cx="1452562" cy="1452562"/>
          </a:xfrm>
          <a:prstGeom prst="rect">
            <a:avLst/>
          </a:prstGeom>
          <a:noFill/>
          <a:ln w="9525">
            <a:noFill/>
            <a:miter lim="800000"/>
            <a:headEnd/>
            <a:tailEnd/>
          </a:ln>
        </p:spPr>
      </p:pic>
      <p:cxnSp>
        <p:nvCxnSpPr>
          <p:cNvPr id="4" name="Straight Connector 3"/>
          <p:cNvCxnSpPr/>
          <p:nvPr/>
        </p:nvCxnSpPr>
        <p:spPr bwMode="auto">
          <a:xfrm>
            <a:off x="5105400" y="3429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4953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5029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5105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5181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5257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5334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5410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5486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4343400" y="1923872"/>
            <a:ext cx="1971694"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auto">
          <a:xfrm>
            <a:off x="1524000" y="1905000"/>
            <a:ext cx="9144000" cy="17526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pic>
        <p:nvPicPr>
          <p:cNvPr id="31" name="Picture 3"/>
          <p:cNvPicPr>
            <a:picLocks noChangeAspect="1" noChangeArrowheads="1"/>
          </p:cNvPicPr>
          <p:nvPr/>
        </p:nvPicPr>
        <p:blipFill>
          <a:blip r:embed="rId2" cstate="print"/>
          <a:srcRect/>
          <a:stretch>
            <a:fillRect/>
          </a:stretch>
        </p:blipFill>
        <p:spPr bwMode="auto">
          <a:xfrm>
            <a:off x="4719638" y="2057400"/>
            <a:ext cx="1452562" cy="1452562"/>
          </a:xfrm>
          <a:prstGeom prst="rect">
            <a:avLst/>
          </a:prstGeom>
          <a:noFill/>
          <a:ln w="9525">
            <a:noFill/>
            <a:miter lim="800000"/>
            <a:headEnd/>
            <a:tailEnd/>
          </a:ln>
        </p:spPr>
      </p:pic>
      <p:cxnSp>
        <p:nvCxnSpPr>
          <p:cNvPr id="4" name="Straight Connector 3"/>
          <p:cNvCxnSpPr/>
          <p:nvPr/>
        </p:nvCxnSpPr>
        <p:spPr bwMode="auto">
          <a:xfrm>
            <a:off x="1524000" y="3429000"/>
            <a:ext cx="89154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rot="5400000">
            <a:off x="13716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rot="5400000">
            <a:off x="2057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rot="5400000">
            <a:off x="27432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rot="5400000">
            <a:off x="34290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3" name="Straight Connector 12"/>
          <p:cNvCxnSpPr/>
          <p:nvPr/>
        </p:nvCxnSpPr>
        <p:spPr bwMode="auto">
          <a:xfrm rot="5400000">
            <a:off x="4161504"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48768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rot="5400000">
            <a:off x="5562599"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7" name="Straight Connector 16"/>
          <p:cNvCxnSpPr/>
          <p:nvPr/>
        </p:nvCxnSpPr>
        <p:spPr bwMode="auto">
          <a:xfrm rot="5400000">
            <a:off x="6248400" y="32766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8" name="Rectangle 17"/>
          <p:cNvSpPr/>
          <p:nvPr/>
        </p:nvSpPr>
        <p:spPr>
          <a:xfrm>
            <a:off x="1752600" y="2477870"/>
            <a:ext cx="4486294"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Creation Week</a:t>
            </a:r>
          </a:p>
        </p:txBody>
      </p:sp>
      <p:sp>
        <p:nvSpPr>
          <p:cNvPr id="19" name="Rectangle 18"/>
          <p:cNvSpPr/>
          <p:nvPr/>
        </p:nvSpPr>
        <p:spPr>
          <a:xfrm rot="17444530">
            <a:off x="6878217" y="2514758"/>
            <a:ext cx="1345240"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Flood</a:t>
            </a:r>
          </a:p>
        </p:txBody>
      </p:sp>
      <p:sp>
        <p:nvSpPr>
          <p:cNvPr id="20" name="Rectangle 19"/>
          <p:cNvSpPr/>
          <p:nvPr/>
        </p:nvSpPr>
        <p:spPr>
          <a:xfrm rot="17444530">
            <a:off x="8780481" y="2381034"/>
            <a:ext cx="1627369"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Abram</a:t>
            </a:r>
          </a:p>
        </p:txBody>
      </p:sp>
      <p:sp>
        <p:nvSpPr>
          <p:cNvPr id="29" name="Rectangle 28"/>
          <p:cNvSpPr/>
          <p:nvPr/>
        </p:nvSpPr>
        <p:spPr>
          <a:xfrm>
            <a:off x="2057400" y="2006026"/>
            <a:ext cx="3974678"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DAY-AGE</a:t>
            </a:r>
            <a:r>
              <a:rPr kumimoji="0" lang="en-US" sz="3200" b="1" i="0" u="none" strike="noStrike" kern="1200" cap="none" spc="50" normalizeH="0" baseline="0" noProof="0" dirty="0">
                <a:ln w="11430"/>
                <a:gradFill>
                  <a:gsLst>
                    <a:gs pos="25000">
                      <a:srgbClr val="3333CC">
                        <a:satMod val="155000"/>
                      </a:srgbClr>
                    </a:gs>
                    <a:gs pos="100000">
                      <a:srgbClr val="3333CC">
                        <a:shade val="45000"/>
                        <a:satMod val="165000"/>
                      </a:srgb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mn-cs"/>
              </a:rPr>
              <a:t> </a:t>
            </a:r>
            <a:r>
              <a:rPr kumimoji="0" lang="en-US" sz="3200" b="1" i="0" u="none" strike="noStrike" kern="1200" cap="none" spc="50" normalizeH="0" baseline="0" noProof="0" dirty="0">
                <a:ln w="11430"/>
                <a:solidFill>
                  <a:srgbClr val="FF0000"/>
                </a:solidFill>
                <a:effectLst>
                  <a:outerShdw blurRad="76200" dist="50800" dir="5400000" algn="tl" rotWithShape="0">
                    <a:srgbClr val="000000">
                      <a:alpha val="65000"/>
                    </a:srgbClr>
                  </a:outerShdw>
                </a:effectLst>
                <a:uLnTx/>
                <a:uFillTx/>
                <a:latin typeface="Times New Roman" pitchFamily="18" charset="0"/>
                <a:ea typeface="+mn-ea"/>
                <a:cs typeface="+mn-cs"/>
              </a:rPr>
              <a:t>THEORY</a:t>
            </a:r>
          </a:p>
        </p:txBody>
      </p:sp>
      <p:sp>
        <p:nvSpPr>
          <p:cNvPr id="30" name="Rectangle 29"/>
          <p:cNvSpPr/>
          <p:nvPr/>
        </p:nvSpPr>
        <p:spPr>
          <a:xfrm>
            <a:off x="2865768" y="435114"/>
            <a:ext cx="6354432"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1" i="0" u="none" strike="noStrike" kern="1200" cap="none" spc="50" normalizeH="0" baseline="0" noProof="0" dirty="0">
                <a:ln w="11430">
                  <a:solidFill>
                    <a:srgbClr val="000000"/>
                  </a:solidFill>
                </a:ln>
                <a:solidFill>
                  <a:srgbClr val="FF0000"/>
                </a:solidFill>
                <a:effectLst>
                  <a:outerShdw blurRad="76200" dist="76200" dir="5400000" algn="tl" rotWithShape="0">
                    <a:srgbClr val="000000">
                      <a:lumMod val="85000"/>
                      <a:lumOff val="15000"/>
                    </a:srgbClr>
                  </a:outerShdw>
                </a:effectLst>
                <a:uLnTx/>
                <a:uFillTx/>
                <a:latin typeface="Calibri" pitchFamily="34" charset="0"/>
                <a:ea typeface="+mn-ea"/>
                <a:cs typeface="+mn-cs"/>
              </a:rPr>
              <a:t>WHERE DOES THE TIME GO?</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uild="p"/>
    </p:bldLst>
  </p:timing>
</p:sld>
</file>

<file path=ppt/theme/theme1.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2476</Words>
  <Application>Microsoft Office PowerPoint</Application>
  <PresentationFormat>Widescreen</PresentationFormat>
  <Paragraphs>310</Paragraphs>
  <Slides>40</Slides>
  <Notes>0</Notes>
  <HiddenSlides>14</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Arial Black</vt:lpstr>
      <vt:lpstr>Calibri</vt:lpstr>
      <vt:lpstr>Times New Roman</vt:lpstr>
      <vt:lpstr>Verdana</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2022-01-09T17:22:57Z</dcterms:created>
  <dcterms:modified xsi:type="dcterms:W3CDTF">2022-01-09T17:23:18Z</dcterms:modified>
</cp:coreProperties>
</file>