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5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8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6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6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9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2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5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7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2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1745-F2E0-46F1-A441-57111EE3F966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9F81C-194B-4E35-883F-CE063F251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ychologytoday.com/us/blog/finding-purpose/201808/how-purposeless-universe-became-infused-purpo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968" y="812533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4733174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endParaRPr lang="en-US" sz="6600" b="1" i="1" dirty="0">
              <a:solidFill>
                <a:schemeClr val="tx2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6600" b="1" i="1" dirty="0">
                <a:solidFill>
                  <a:schemeClr val="tx2">
                    <a:lumMod val="75000"/>
                  </a:schemeClr>
                </a:solidFill>
                <a:latin typeface="Palatino Linotype" panose="02040502050505030304" pitchFamily="18" charset="0"/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258716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Evaluation of Atheism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3073"/>
            <a:ext cx="10515600" cy="4243889"/>
          </a:xfrm>
        </p:spPr>
        <p:txBody>
          <a:bodyPr/>
          <a:lstStyle/>
          <a:p>
            <a:r>
              <a:rPr lang="en-US" sz="4000" i="1" dirty="0">
                <a:solidFill>
                  <a:schemeClr val="accent4">
                    <a:lumMod val="50000"/>
                  </a:schemeClr>
                </a:solidFill>
              </a:rPr>
              <a:t>“Without God, life has no </a:t>
            </a:r>
            <a:r>
              <a:rPr lang="en-US" sz="4000" b="1" i="1" dirty="0">
                <a:solidFill>
                  <a:schemeClr val="accent4">
                    <a:lumMod val="50000"/>
                  </a:schemeClr>
                </a:solidFill>
              </a:rPr>
              <a:t>purpose</a:t>
            </a:r>
            <a:r>
              <a:rPr lang="en-US" sz="4000" i="1" dirty="0">
                <a:solidFill>
                  <a:schemeClr val="accent4">
                    <a:lumMod val="50000"/>
                  </a:schemeClr>
                </a:solidFill>
              </a:rPr>
              <a:t>, and without purpose, life has no </a:t>
            </a:r>
            <a:r>
              <a:rPr lang="en-US" sz="4000" b="1" i="1" dirty="0">
                <a:solidFill>
                  <a:schemeClr val="accent4">
                    <a:lumMod val="50000"/>
                  </a:schemeClr>
                </a:solidFill>
              </a:rPr>
              <a:t>meaning</a:t>
            </a:r>
            <a:r>
              <a:rPr lang="en-US" sz="4000" i="1" dirty="0">
                <a:solidFill>
                  <a:schemeClr val="accent4">
                    <a:lumMod val="50000"/>
                  </a:schemeClr>
                </a:solidFill>
              </a:rPr>
              <a:t>. Without meaning, life has no </a:t>
            </a:r>
            <a:r>
              <a:rPr lang="en-US" sz="4000" b="1" i="1" dirty="0">
                <a:solidFill>
                  <a:schemeClr val="accent4">
                    <a:lumMod val="50000"/>
                  </a:schemeClr>
                </a:solidFill>
              </a:rPr>
              <a:t>significance or hope</a:t>
            </a:r>
            <a:r>
              <a:rPr lang="en-US" sz="4000" i="1" dirty="0">
                <a:solidFill>
                  <a:schemeClr val="accent4">
                    <a:lumMod val="50000"/>
                  </a:schemeClr>
                </a:solidFill>
              </a:rPr>
              <a:t>.”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/>
              <a:t>   Rick Warren</a:t>
            </a:r>
          </a:p>
        </p:txBody>
      </p:sp>
    </p:spTree>
    <p:extLst>
      <p:ext uri="{BB962C8B-B14F-4D97-AF65-F5344CB8AC3E}">
        <p14:creationId xmlns:p14="http://schemas.microsoft.com/office/powerpoint/2010/main" val="324055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348" y="409074"/>
            <a:ext cx="10515600" cy="81814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           </a:t>
            </a:r>
            <a:r>
              <a:rPr lang="en-US" sz="4000" b="1" dirty="0">
                <a:solidFill>
                  <a:schemeClr val="accent2"/>
                </a:solidFill>
              </a:rPr>
              <a:t>Atheism Inadequate to Explain What Is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846"/>
            <a:ext cx="10515600" cy="4855911"/>
          </a:xfrm>
        </p:spPr>
        <p:txBody>
          <a:bodyPr>
            <a:normAutofit/>
          </a:bodyPr>
          <a:lstStyle/>
          <a:p>
            <a:r>
              <a:rPr lang="en-US" sz="3600" dirty="0"/>
              <a:t>Everything that exists is a form of energy. Energy is not volitional. AI is purposely programmed. Can’t have that with atheism. Energy may explain physical phenomena, why physical things happen. It cannot explain </a:t>
            </a:r>
            <a:r>
              <a:rPr lang="en-US" sz="3600" b="1" dirty="0">
                <a:solidFill>
                  <a:schemeClr val="accent2"/>
                </a:solidFill>
              </a:rPr>
              <a:t>reasoned</a:t>
            </a:r>
            <a:r>
              <a:rPr lang="en-US" sz="3600" dirty="0"/>
              <a:t> thought, morality. Over centuries it may explain reactions which are automatic. (Instinct). It cannot explain a reason to </a:t>
            </a:r>
            <a:r>
              <a:rPr lang="en-US" sz="3600" b="1" dirty="0">
                <a:solidFill>
                  <a:schemeClr val="accent2"/>
                </a:solidFill>
              </a:rPr>
              <a:t>volitionally judge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dirty="0"/>
              <a:t>rightness or wrongness or the </a:t>
            </a:r>
            <a:r>
              <a:rPr lang="en-US" sz="3600" b="1" dirty="0">
                <a:solidFill>
                  <a:schemeClr val="accent2"/>
                </a:solidFill>
              </a:rPr>
              <a:t>choice of avoidance </a:t>
            </a:r>
            <a:r>
              <a:rPr lang="en-US" sz="3600" dirty="0"/>
              <a:t>or </a:t>
            </a:r>
            <a:r>
              <a:rPr lang="en-US" sz="3600" b="1" dirty="0">
                <a:solidFill>
                  <a:schemeClr val="accent2"/>
                </a:solidFill>
              </a:rPr>
              <a:t>acceptance</a:t>
            </a:r>
            <a:r>
              <a:rPr lang="en-US" sz="3600" dirty="0"/>
              <a:t> by calculation.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821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7316"/>
            <a:ext cx="10515600" cy="78990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Failed 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592"/>
            <a:ext cx="10515600" cy="4847891"/>
          </a:xfrm>
        </p:spPr>
        <p:txBody>
          <a:bodyPr/>
          <a:lstStyle/>
          <a:p>
            <a:r>
              <a:rPr lang="en-US" dirty="0"/>
              <a:t>Even a bacterium or a plant is </a:t>
            </a:r>
            <a:r>
              <a:rPr lang="en-US" b="1" u="sng" dirty="0"/>
              <a:t>purpose</a:t>
            </a:r>
            <a:r>
              <a:rPr lang="en-US" dirty="0"/>
              <a:t>-driven. Human purposive behavior has evolved to become much more embellished, elaborated by conscious </a:t>
            </a:r>
            <a:r>
              <a:rPr lang="en-US" b="1" dirty="0"/>
              <a:t>intention</a:t>
            </a:r>
            <a:r>
              <a:rPr lang="en-US" dirty="0"/>
              <a:t>, but it is </a:t>
            </a:r>
            <a:r>
              <a:rPr lang="en-US" u="sng" dirty="0">
                <a:hlinkClick r:id="rId2"/>
              </a:rPr>
              <a:t>fundamentally driven by the same basic </a:t>
            </a:r>
            <a:r>
              <a:rPr lang="en-US" b="1" u="sng" dirty="0">
                <a:hlinkClick r:id="rId2"/>
              </a:rPr>
              <a:t>instinctual</a:t>
            </a:r>
            <a:r>
              <a:rPr lang="en-US" u="sng" dirty="0">
                <a:hlinkClick r:id="rId2"/>
              </a:rPr>
              <a:t> goals</a:t>
            </a:r>
            <a:r>
              <a:rPr lang="en-US" dirty="0"/>
              <a:t> of all living things: survival and reproduction.  Ralph Lewis, M.D.  (Not the purpose of the plant, but of </a:t>
            </a:r>
            <a:r>
              <a:rPr lang="en-US" dirty="0" err="1"/>
              <a:t>purposer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Instinct is not reason. It is </a:t>
            </a:r>
            <a:r>
              <a:rPr lang="en-US" dirty="0" err="1"/>
              <a:t>definitionally</a:t>
            </a:r>
            <a:r>
              <a:rPr lang="en-US" dirty="0"/>
              <a:t> automatic. </a:t>
            </a:r>
          </a:p>
          <a:p>
            <a:r>
              <a:rPr lang="en-US" dirty="0"/>
              <a:t>Instinct is non-rational designed action. (How do you get design w/o purpose.)</a:t>
            </a:r>
          </a:p>
          <a:p>
            <a:r>
              <a:rPr lang="en-US" dirty="0"/>
              <a:t>AI is purposely programmed. So even instinct requires inherent plan, design. </a:t>
            </a:r>
          </a:p>
        </p:txBody>
      </p:sp>
    </p:spTree>
    <p:extLst>
      <p:ext uri="{BB962C8B-B14F-4D97-AF65-F5344CB8AC3E}">
        <p14:creationId xmlns:p14="http://schemas.microsoft.com/office/powerpoint/2010/main" val="209099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1262"/>
            <a:ext cx="10515600" cy="697833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chemeClr val="accent2"/>
                </a:solidFill>
              </a:rPr>
              <a:t>C.S. Lewis on Thought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032"/>
            <a:ext cx="10515600" cy="4259931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accent2">
                    <a:lumMod val="50000"/>
                  </a:schemeClr>
                </a:solidFill>
              </a:rPr>
              <a:t>The theory that thought is merely a movement in the brain is, in my opinion, nonsense; for if so, </a:t>
            </a:r>
            <a:r>
              <a:rPr lang="en-US" sz="4000" b="1" i="1" u="sng" dirty="0">
                <a:solidFill>
                  <a:schemeClr val="accent2">
                    <a:lumMod val="75000"/>
                  </a:schemeClr>
                </a:solidFill>
              </a:rPr>
              <a:t>that theory itself</a:t>
            </a:r>
            <a:r>
              <a:rPr lang="en-US" sz="4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i="1" dirty="0">
                <a:solidFill>
                  <a:schemeClr val="accent2">
                    <a:lumMod val="50000"/>
                  </a:schemeClr>
                </a:solidFill>
              </a:rPr>
              <a:t>would be merely a movement, an event among atoms, which may have speed and direction but of which it would be </a:t>
            </a:r>
            <a:r>
              <a:rPr lang="en-US" sz="4000" b="1" i="1" u="sng" dirty="0">
                <a:solidFill>
                  <a:schemeClr val="accent2">
                    <a:lumMod val="75000"/>
                  </a:schemeClr>
                </a:solidFill>
              </a:rPr>
              <a:t>meaningless</a:t>
            </a:r>
            <a:r>
              <a:rPr lang="en-US" sz="4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i="1" dirty="0">
                <a:solidFill>
                  <a:schemeClr val="accent2">
                    <a:lumMod val="50000"/>
                  </a:schemeClr>
                </a:solidFill>
              </a:rPr>
              <a:t>to use the words </a:t>
            </a:r>
            <a:r>
              <a:rPr lang="en-US" sz="4000" i="1" dirty="0">
                <a:solidFill>
                  <a:schemeClr val="accent2">
                    <a:lumMod val="75000"/>
                  </a:schemeClr>
                </a:solidFill>
              </a:rPr>
              <a:t>‘</a:t>
            </a:r>
            <a:r>
              <a:rPr lang="en-US" sz="4000" b="1" i="1" u="sng" dirty="0">
                <a:solidFill>
                  <a:schemeClr val="accent2">
                    <a:lumMod val="75000"/>
                  </a:schemeClr>
                </a:solidFill>
              </a:rPr>
              <a:t>true’ or ‘false’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2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1"/>
            <a:ext cx="10515600" cy="778042"/>
          </a:xfrm>
        </p:spPr>
        <p:txBody>
          <a:bodyPr/>
          <a:lstStyle/>
          <a:p>
            <a:r>
              <a:rPr lang="en-US" dirty="0"/>
              <a:t>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Atheism: Existence Accidental, Purposeless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 fact, Purposeless Atheism, and atheism is necessarily that</a:t>
            </a:r>
            <a:r>
              <a:rPr lang="en-US" sz="3600"/>
              <a:t>, if </a:t>
            </a:r>
            <a:r>
              <a:rPr lang="en-US" sz="3600" dirty="0"/>
              <a:t>we are only an </a:t>
            </a:r>
            <a:r>
              <a:rPr lang="en-US" sz="3600" b="1" u="sng" dirty="0"/>
              <a:t>accidental</a:t>
            </a:r>
            <a:r>
              <a:rPr lang="en-US" sz="3600" dirty="0"/>
              <a:t> (as purpose requires a </a:t>
            </a:r>
            <a:r>
              <a:rPr lang="en-US" sz="3600" dirty="0" err="1"/>
              <a:t>Purposer</a:t>
            </a:r>
            <a:r>
              <a:rPr lang="en-US" sz="3600" dirty="0"/>
              <a:t>) accumulation of atoms, which themselves are accidental, not designed (Which requires a Designer), atheism has no way to eventuate or even explain purpose, volition, or any </a:t>
            </a:r>
            <a:r>
              <a:rPr lang="en-US" sz="3600" b="1" dirty="0"/>
              <a:t>intellectually conceived </a:t>
            </a:r>
            <a:r>
              <a:rPr lang="en-US" sz="3600" dirty="0"/>
              <a:t>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54877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5_Office Theme</vt:lpstr>
      <vt:lpstr>PowerPoint Presentation</vt:lpstr>
      <vt:lpstr>Evaluation of Atheism</vt:lpstr>
      <vt:lpstr>           Atheism Inadequate to Explain What Is </vt:lpstr>
      <vt:lpstr>Failed Explanation</vt:lpstr>
      <vt:lpstr>C.S. Lewis on Thought</vt:lpstr>
      <vt:lpstr>   Atheism: Existence Accidental, Purposeless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2021-11-07T17:04:11Z</dcterms:created>
  <dcterms:modified xsi:type="dcterms:W3CDTF">2021-11-07T17:04:32Z</dcterms:modified>
</cp:coreProperties>
</file>