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00" r:id="rId3"/>
    <p:sldId id="601" r:id="rId4"/>
    <p:sldId id="258" r:id="rId5"/>
    <p:sldId id="259" r:id="rId6"/>
    <p:sldId id="260" r:id="rId7"/>
    <p:sldId id="261" r:id="rId8"/>
    <p:sldId id="602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58D0-51FF-4AEF-89DD-F4B9AF3A9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C8C57-3B21-42E4-9467-2A0CDA797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3E15E-AA11-4C13-AC94-6D7DD12B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A7C9-DF5C-4EAD-B5B5-1F862566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737DD-26E8-4A6A-B169-FB3CB046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DCFDF-53EE-4424-B17B-7974F289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DD6E8-20E1-4308-A586-716B484E9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ADA74-7E15-40F7-8A52-DAF206F9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FD8A0-1032-482E-B1A2-6622C353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6C1D5-A5CE-4E02-BDBD-E0FCD3B4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97BBC-0C53-45E2-ADB5-40A0B85CD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E85D4-2B1E-4D3D-B1F3-77134215F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2BF95-FCBC-4DCF-994C-1571E409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90681-807B-4E10-A07A-E568ED92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E6E12-CC8C-4868-B299-6CB4F15B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13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68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31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15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61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4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8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158B-9A04-4906-BEE8-7C3BC5271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91C0-DD33-4792-AF19-1299D2F5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317E-7501-4289-9FCA-2D434B96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411C-BE02-43B2-912C-0BB6879D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9569-633F-4E4C-9383-7FE12690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98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2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0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DC95-8D9C-4C5C-BA63-D4966FC8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1F1B5-B684-4804-AAC0-1E8BF397A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8159B-B96C-4775-914A-C40237B7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F7E7C-2AAE-4040-9127-09460C6A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FA86B-C7E4-4280-8C10-1C7A7E10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7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89CF-8E4A-4EFB-AE2D-3BD0286E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02DDE-E98F-4589-BD52-295D28A31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13650-D3D7-4E4C-BFEC-5FE6845B5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DEA09-EFA2-4B60-8E07-BCBDA644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AFB66-2780-4543-BF96-B109CA18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DB767-3B8C-457D-A288-66243CA3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DC21-A3F0-4675-891A-F21BC2BE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0D46D-026E-4011-ABBF-2BA40D1BE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C08C2-0D10-4612-802B-ED0B6E8F1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AAD52-D8F2-494F-9787-A16C099C5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FDF71-9867-4FFD-8057-C26969A4C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D862B-FEDD-4695-A22E-98D929AF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8087B-DCBD-4290-AA6D-D812EA56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060BE9-FCD1-4FCE-9305-44E0BB5C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9A03-B28A-409D-9F3D-2DD55FAB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84295B-2780-465A-AD00-34EA6187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F5352-BCEB-4559-B747-75C24D6F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43821-0E63-4444-8B3C-503A1C4A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3CAE0-C7A2-44BC-AF47-6451E7B4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2004F-464A-41A2-9974-2071A49B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5E9F-1CA8-4920-8DAB-0C0698DC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A40FD-2A83-4893-8B9B-044352D2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9240-2DEC-42E8-9801-DF166A960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B8BCF-00D0-44C3-B2E2-0D7B48AA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220CC-863E-4EDC-8F72-1FC15272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5A8E9-1DDD-45DE-A9E8-2E1826FE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4616A-145E-4092-B45B-110DDF5D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7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ECA3-71C0-49CD-BEAF-FF6514C6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1453E-971D-4112-BAF8-9E96FEFDC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42ADD-CAC8-404B-BCA3-2BB61B6D7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AC5AC-BF96-48D4-860C-5F664B83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E1493-7960-46C9-A6F7-802D5F6F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1CB6A-1A3E-44C6-AF62-8534DA58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9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95F98-D20F-45AA-AB02-447060DF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8BE13-6617-40C9-982F-D51945D43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2D617-390E-468A-993E-660681432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12A1C-E8F1-418F-9595-F890977584B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E5E87-7A62-4B03-B983-3FF15A3E2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4170C-3762-406F-BF3D-C8B28453D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77B2-1BCB-4AEC-8A37-BD1528FC9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4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670581" y="1193801"/>
            <a:ext cx="67782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en-US" sz="4800" b="1" dirty="0">
                <a:solidFill>
                  <a:prstClr val="white"/>
                </a:solidFill>
                <a:latin typeface="Calibri"/>
              </a:rPr>
              <a:t>“The Paralyzed Man,</a:t>
            </a:r>
          </a:p>
          <a:p>
            <a:pPr algn="ctr" defTabSz="1219170">
              <a:defRPr/>
            </a:pPr>
            <a:r>
              <a:rPr lang="en-US" sz="4800" b="1" dirty="0">
                <a:solidFill>
                  <a:prstClr val="white"/>
                </a:solidFill>
                <a:latin typeface="Calibri"/>
              </a:rPr>
              <a:t>the Plagued Woman, and the Unoffended Mother”</a:t>
            </a:r>
          </a:p>
          <a:p>
            <a:pPr algn="ctr" defTabSz="1219170">
              <a:defRPr/>
            </a:pPr>
            <a:endParaRPr lang="en-US" sz="4800" i="1" dirty="0">
              <a:solidFill>
                <a:prstClr val="white"/>
              </a:solidFill>
              <a:latin typeface="Calibri"/>
            </a:endParaRPr>
          </a:p>
          <a:p>
            <a:pPr algn="ctr" defTabSz="1219170">
              <a:defRPr/>
            </a:pPr>
            <a:r>
              <a:rPr lang="en-US" sz="4800" i="1" dirty="0">
                <a:solidFill>
                  <a:prstClr val="white"/>
                </a:solidFill>
                <a:latin typeface="Calibri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8A1BDD-FB64-4359-8006-71EA4B6102C3}"/>
              </a:ext>
            </a:extLst>
          </p:cNvPr>
          <p:cNvSpPr txBox="1"/>
          <p:nvPr/>
        </p:nvSpPr>
        <p:spPr>
          <a:xfrm>
            <a:off x="832513" y="1310185"/>
            <a:ext cx="108226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Practical Implications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Forgiveness Should Be Sought at All Costs</a:t>
            </a:r>
          </a:p>
          <a:p>
            <a:pPr marL="1028674" lvl="1" indent="-571486" defTabSz="914377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Salvation is Urgent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15D9C-5995-453D-B503-3624F42FEAC3}"/>
              </a:ext>
            </a:extLst>
          </p:cNvPr>
          <p:cNvSpPr txBox="1"/>
          <p:nvPr/>
        </p:nvSpPr>
        <p:spPr>
          <a:xfrm>
            <a:off x="3048001" y="4485867"/>
            <a:ext cx="6067865" cy="1815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Ins="0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22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16 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Now why do you delay? Get up and be baptized, and wash away your sins by calling on His name.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5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C53828-751F-4372-896F-9352CA114B24}"/>
              </a:ext>
            </a:extLst>
          </p:cNvPr>
          <p:cNvSpPr txBox="1"/>
          <p:nvPr/>
        </p:nvSpPr>
        <p:spPr>
          <a:xfrm>
            <a:off x="832513" y="1310185"/>
            <a:ext cx="108226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Three Events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Paralytic</a:t>
            </a: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Woman who was Bleeding</a:t>
            </a: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Woman whose daughter was demon-possessed</a:t>
            </a:r>
          </a:p>
        </p:txBody>
      </p:sp>
    </p:spTree>
    <p:extLst>
      <p:ext uri="{BB962C8B-B14F-4D97-AF65-F5344CB8AC3E}">
        <p14:creationId xmlns:p14="http://schemas.microsoft.com/office/powerpoint/2010/main" val="411111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C53828-751F-4372-896F-9352CA114B24}"/>
              </a:ext>
            </a:extLst>
          </p:cNvPr>
          <p:cNvSpPr txBox="1"/>
          <p:nvPr/>
        </p:nvSpPr>
        <p:spPr>
          <a:xfrm>
            <a:off x="832513" y="1310185"/>
            <a:ext cx="108226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What They Have in Common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Paralytic</a:t>
            </a: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Woman who was Bleeding</a:t>
            </a: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Woman whose daughter was demon-possessed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0CB220-7155-4681-A072-C65B9B675346}"/>
              </a:ext>
            </a:extLst>
          </p:cNvPr>
          <p:cNvSpPr txBox="1"/>
          <p:nvPr/>
        </p:nvSpPr>
        <p:spPr>
          <a:xfrm rot="19190900">
            <a:off x="2251878" y="3589366"/>
            <a:ext cx="5145207" cy="1107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6600" b="1" dirty="0">
                <a:solidFill>
                  <a:prstClr val="black"/>
                </a:solidFill>
                <a:latin typeface="Calibri" panose="020F0502020204030204"/>
              </a:rPr>
              <a:t>Desperation</a:t>
            </a:r>
          </a:p>
        </p:txBody>
      </p:sp>
    </p:spTree>
    <p:extLst>
      <p:ext uri="{BB962C8B-B14F-4D97-AF65-F5344CB8AC3E}">
        <p14:creationId xmlns:p14="http://schemas.microsoft.com/office/powerpoint/2010/main" val="23299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C53828-751F-4372-896F-9352CA114B24}"/>
              </a:ext>
            </a:extLst>
          </p:cNvPr>
          <p:cNvSpPr txBox="1"/>
          <p:nvPr/>
        </p:nvSpPr>
        <p:spPr>
          <a:xfrm>
            <a:off x="832513" y="1310185"/>
            <a:ext cx="10822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	What They Have in Common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0CB220-7155-4681-A072-C65B9B675346}"/>
              </a:ext>
            </a:extLst>
          </p:cNvPr>
          <p:cNvSpPr txBox="1"/>
          <p:nvPr/>
        </p:nvSpPr>
        <p:spPr>
          <a:xfrm>
            <a:off x="2251878" y="2060815"/>
            <a:ext cx="5145207" cy="1107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6600" b="1" dirty="0">
                <a:solidFill>
                  <a:prstClr val="black"/>
                </a:solidFill>
                <a:latin typeface="Calibri" panose="020F0502020204030204"/>
              </a:rPr>
              <a:t>Desperation</a:t>
            </a:r>
          </a:p>
        </p:txBody>
      </p:sp>
    </p:spTree>
    <p:extLst>
      <p:ext uri="{BB962C8B-B14F-4D97-AF65-F5344CB8AC3E}">
        <p14:creationId xmlns:p14="http://schemas.microsoft.com/office/powerpoint/2010/main" val="3705360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0CB220-7155-4681-A072-C65B9B675346}"/>
              </a:ext>
            </a:extLst>
          </p:cNvPr>
          <p:cNvSpPr txBox="1"/>
          <p:nvPr/>
        </p:nvSpPr>
        <p:spPr>
          <a:xfrm>
            <a:off x="2251878" y="2060813"/>
            <a:ext cx="5145207" cy="31393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6600" b="1" dirty="0">
                <a:solidFill>
                  <a:prstClr val="black"/>
                </a:solidFill>
                <a:latin typeface="Calibri" panose="020F0502020204030204"/>
              </a:rPr>
              <a:t>Desperation</a:t>
            </a:r>
          </a:p>
          <a:p>
            <a:pPr algn="ctr" defTabSz="914377"/>
            <a:r>
              <a:rPr lang="en-US" sz="6600" b="1" dirty="0">
                <a:solidFill>
                  <a:prstClr val="black"/>
                </a:solidFill>
                <a:latin typeface="Calibri" panose="020F0502020204030204"/>
              </a:rPr>
              <a:t>for</a:t>
            </a:r>
          </a:p>
          <a:p>
            <a:pPr algn="ctr" defTabSz="914377"/>
            <a:r>
              <a:rPr lang="en-US" sz="6600" b="1" dirty="0">
                <a:solidFill>
                  <a:prstClr val="black"/>
                </a:solidFill>
                <a:latin typeface="Calibri" panose="020F0502020204030204"/>
              </a:rPr>
              <a:t>FORGIVENESS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E22F0E-07B7-4E52-BD93-E9CF7D4E5CE6}"/>
              </a:ext>
            </a:extLst>
          </p:cNvPr>
          <p:cNvSpPr/>
          <p:nvPr/>
        </p:nvSpPr>
        <p:spPr>
          <a:xfrm>
            <a:off x="-42975" y="3929956"/>
            <a:ext cx="8925153" cy="296459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33" i="1" dirty="0">
                <a:latin typeface="Palatino Linotype" panose="02040502050505030304" pitchFamily="18" charset="0"/>
              </a:rPr>
              <a:t>the blind receive sight</a:t>
            </a:r>
          </a:p>
          <a:p>
            <a:r>
              <a:rPr lang="en-US" sz="3733" i="1" dirty="0">
                <a:latin typeface="Palatino Linotype" panose="02040502050505030304" pitchFamily="18" charset="0"/>
              </a:rPr>
              <a:t>and the lame walk,</a:t>
            </a:r>
          </a:p>
          <a:p>
            <a:r>
              <a:rPr lang="en-US" sz="3733" i="1" dirty="0">
                <a:latin typeface="Palatino Linotype" panose="02040502050505030304" pitchFamily="18" charset="0"/>
              </a:rPr>
              <a:t>the lepers are cleansed</a:t>
            </a:r>
          </a:p>
          <a:p>
            <a:r>
              <a:rPr lang="en-US" sz="3733" i="1" dirty="0">
                <a:latin typeface="Palatino Linotype" panose="02040502050505030304" pitchFamily="18" charset="0"/>
              </a:rPr>
              <a:t>and the deaf hear,</a:t>
            </a:r>
          </a:p>
          <a:p>
            <a:r>
              <a:rPr lang="en-US" sz="3733" i="1" dirty="0">
                <a:latin typeface="Palatino Linotype" panose="02040502050505030304" pitchFamily="18" charset="0"/>
              </a:rPr>
              <a:t>the dead are raised up,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7A2DF-B798-4831-B626-15D414C50421}"/>
              </a:ext>
            </a:extLst>
          </p:cNvPr>
          <p:cNvSpPr/>
          <p:nvPr/>
        </p:nvSpPr>
        <p:spPr>
          <a:xfrm>
            <a:off x="3556001" y="3950256"/>
            <a:ext cx="8432800" cy="29645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33" dirty="0">
                <a:latin typeface="Palatino Linotype" panose="02040502050505030304" pitchFamily="18" charset="0"/>
              </a:rPr>
              <a:t>       ------------</a:t>
            </a:r>
            <a:r>
              <a:rPr lang="en-US" sz="3733" b="1" dirty="0">
                <a:latin typeface="Palatino Linotype" panose="02040502050505030304" pitchFamily="18" charset="0"/>
              </a:rPr>
              <a:t>John 9:39</a:t>
            </a:r>
          </a:p>
          <a:p>
            <a:r>
              <a:rPr lang="en-US" sz="3733" dirty="0">
                <a:latin typeface="Palatino Linotype" panose="02040502050505030304" pitchFamily="18" charset="0"/>
              </a:rPr>
              <a:t>-----------------</a:t>
            </a:r>
            <a:r>
              <a:rPr lang="en-US" sz="3733" b="1" dirty="0">
                <a:latin typeface="Palatino Linotype" panose="02040502050505030304" pitchFamily="18" charset="0"/>
              </a:rPr>
              <a:t>Hebrews 12:12-13</a:t>
            </a:r>
          </a:p>
          <a:p>
            <a:r>
              <a:rPr lang="en-US" sz="3733" dirty="0">
                <a:latin typeface="Palatino Linotype" panose="02040502050505030304" pitchFamily="18" charset="0"/>
              </a:rPr>
              <a:t>       ----------- </a:t>
            </a:r>
            <a:r>
              <a:rPr lang="en-US" sz="3733" b="1" i="1" dirty="0">
                <a:latin typeface="Palatino Linotype" panose="02040502050505030304" pitchFamily="18" charset="0"/>
              </a:rPr>
              <a:t>“cleansed”</a:t>
            </a:r>
          </a:p>
          <a:p>
            <a:r>
              <a:rPr lang="en-US" sz="3733" dirty="0">
                <a:latin typeface="Palatino Linotype" panose="02040502050505030304" pitchFamily="18" charset="0"/>
              </a:rPr>
              <a:t>----------------</a:t>
            </a:r>
            <a:r>
              <a:rPr lang="en-US" sz="3733" b="1" dirty="0">
                <a:latin typeface="Palatino Linotype" panose="02040502050505030304" pitchFamily="18" charset="0"/>
              </a:rPr>
              <a:t> Matthew 13:9,13:13-15,18</a:t>
            </a:r>
          </a:p>
          <a:p>
            <a:r>
              <a:rPr lang="en-US" sz="3733" dirty="0">
                <a:latin typeface="Palatino Linotype" panose="02040502050505030304" pitchFamily="18" charset="0"/>
              </a:rPr>
              <a:t>       ------------</a:t>
            </a:r>
            <a:r>
              <a:rPr lang="en-US" sz="3733" b="1" dirty="0">
                <a:latin typeface="Palatino Linotype" panose="02040502050505030304" pitchFamily="18" charset="0"/>
              </a:rPr>
              <a:t>John 5:24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0E7DF-0212-4D3F-91CE-BFA611B20C13}"/>
              </a:ext>
            </a:extLst>
          </p:cNvPr>
          <p:cNvSpPr txBox="1"/>
          <p:nvPr/>
        </p:nvSpPr>
        <p:spPr>
          <a:xfrm>
            <a:off x="4064000" y="3124200"/>
            <a:ext cx="4064000" cy="140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267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“Son, your sins are forgiven.”</a:t>
            </a:r>
            <a:endParaRPr lang="en-US" sz="4267" b="1" dirty="0">
              <a:latin typeface="Palatino Linotype" panose="0204050205050503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B0B98-5211-4FFA-9EDB-01F5A4211F9D}"/>
              </a:ext>
            </a:extLst>
          </p:cNvPr>
          <p:cNvSpPr txBox="1"/>
          <p:nvPr/>
        </p:nvSpPr>
        <p:spPr>
          <a:xfrm>
            <a:off x="304800" y="4731940"/>
            <a:ext cx="116840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333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2:38</a:t>
            </a:r>
            <a:r>
              <a:rPr lang="en-US" sz="3600" dirty="0">
                <a:solidFill>
                  <a:srgbClr val="000000"/>
                </a:solidFill>
                <a:latin typeface="Palatino Linotype" panose="02040502050505030304" pitchFamily="18" charset="0"/>
              </a:rPr>
              <a:t>	</a:t>
            </a:r>
            <a:r>
              <a:rPr lang="en-US" sz="36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“What shall we do?”</a:t>
            </a:r>
          </a:p>
          <a:p>
            <a:r>
              <a:rPr lang="en-US" sz="3333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Romans 7:25	</a:t>
            </a:r>
            <a:r>
              <a:rPr lang="en-US" sz="36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“Wretched Man that I am! Who shall set me free</a:t>
            </a:r>
          </a:p>
          <a:p>
            <a:r>
              <a:rPr lang="en-US" sz="36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		from the body of this death?”</a:t>
            </a:r>
          </a:p>
        </p:txBody>
      </p:sp>
    </p:spTree>
    <p:extLst>
      <p:ext uri="{BB962C8B-B14F-4D97-AF65-F5344CB8AC3E}">
        <p14:creationId xmlns:p14="http://schemas.microsoft.com/office/powerpoint/2010/main" val="1751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17899 -0.294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8A1BDD-FB64-4359-8006-71EA4B6102C3}"/>
              </a:ext>
            </a:extLst>
          </p:cNvPr>
          <p:cNvSpPr txBox="1"/>
          <p:nvPr/>
        </p:nvSpPr>
        <p:spPr>
          <a:xfrm>
            <a:off x="832513" y="1310186"/>
            <a:ext cx="10822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Practical Implications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Forgiveness Should Be Sought at All Costs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15D9C-5995-453D-B503-3624F42FEAC3}"/>
              </a:ext>
            </a:extLst>
          </p:cNvPr>
          <p:cNvSpPr txBox="1"/>
          <p:nvPr/>
        </p:nvSpPr>
        <p:spPr>
          <a:xfrm>
            <a:off x="3048001" y="3252153"/>
            <a:ext cx="8311489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Matthew 16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 26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For what good will it do a person if he gains the whole world, but forfeits his soul? Or what will a person give in exchange for his soul? 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5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8A1BDD-FB64-4359-8006-71EA4B6102C3}"/>
              </a:ext>
            </a:extLst>
          </p:cNvPr>
          <p:cNvSpPr txBox="1"/>
          <p:nvPr/>
        </p:nvSpPr>
        <p:spPr>
          <a:xfrm>
            <a:off x="832513" y="1310186"/>
            <a:ext cx="10822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Practical Implications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Forgiveness Should Be Sought at All Costs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15D9C-5995-453D-B503-3624F42FEAC3}"/>
              </a:ext>
            </a:extLst>
          </p:cNvPr>
          <p:cNvSpPr txBox="1"/>
          <p:nvPr/>
        </p:nvSpPr>
        <p:spPr>
          <a:xfrm>
            <a:off x="3047999" y="3252152"/>
            <a:ext cx="8969831" cy="2677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Philippians 3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7 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 whatever things were gain to me, these things I have counted as loss because of Christ. 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8 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More than that, I count all things to be loss in view of the surpassing value of knowing Christ Jesus my Lord, for whom I have suffered the loss of all things, and count them mere rubbish, so that I may gain Christ 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004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8A1BDD-FB64-4359-8006-71EA4B6102C3}"/>
              </a:ext>
            </a:extLst>
          </p:cNvPr>
          <p:cNvSpPr txBox="1"/>
          <p:nvPr/>
        </p:nvSpPr>
        <p:spPr>
          <a:xfrm>
            <a:off x="832513" y="1310185"/>
            <a:ext cx="108226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Practical Implications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Forgiveness Should Be Sought at All Costs</a:t>
            </a:r>
          </a:p>
          <a:p>
            <a:pPr marL="1028674" lvl="1" indent="-571486" defTabSz="914377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Salvation is Urgent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15D9C-5995-453D-B503-3624F42FEAC3}"/>
              </a:ext>
            </a:extLst>
          </p:cNvPr>
          <p:cNvSpPr txBox="1"/>
          <p:nvPr/>
        </p:nvSpPr>
        <p:spPr>
          <a:xfrm>
            <a:off x="3048001" y="4485867"/>
            <a:ext cx="8311489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16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33 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he took them that very hour of the night and washed their wounds, and immediately he was baptized, he and all his household.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8A1BDD-FB64-4359-8006-71EA4B6102C3}"/>
              </a:ext>
            </a:extLst>
          </p:cNvPr>
          <p:cNvSpPr txBox="1"/>
          <p:nvPr/>
        </p:nvSpPr>
        <p:spPr>
          <a:xfrm>
            <a:off x="832513" y="1310185"/>
            <a:ext cx="108226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Practical Implications</a:t>
            </a:r>
          </a:p>
          <a:p>
            <a:pPr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Forgiveness Should Be Sought at All Costs</a:t>
            </a:r>
          </a:p>
          <a:p>
            <a:pPr marL="1028674" lvl="1" indent="-571486" defTabSz="914377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Salvation is Urgent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15D9C-5995-453D-B503-3624F42FEAC3}"/>
              </a:ext>
            </a:extLst>
          </p:cNvPr>
          <p:cNvSpPr txBox="1"/>
          <p:nvPr/>
        </p:nvSpPr>
        <p:spPr>
          <a:xfrm>
            <a:off x="3048001" y="4485867"/>
            <a:ext cx="8311489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8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36 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…the eunuch said, “Look! Water! What prevents me from being baptized?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0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379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2021-09-19T16:42:42Z</dcterms:created>
  <dcterms:modified xsi:type="dcterms:W3CDTF">2021-09-19T16:44:59Z</dcterms:modified>
</cp:coreProperties>
</file>