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00" r:id="rId3"/>
    <p:sldId id="265" r:id="rId4"/>
    <p:sldId id="266" r:id="rId5"/>
    <p:sldId id="259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83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8" r:id="rId22"/>
    <p:sldId id="277" r:id="rId23"/>
    <p:sldId id="601" r:id="rId24"/>
    <p:sldId id="281" r:id="rId25"/>
    <p:sldId id="279" r:id="rId26"/>
    <p:sldId id="282" r:id="rId27"/>
    <p:sldId id="280" r:id="rId28"/>
    <p:sldId id="257" r:id="rId29"/>
    <p:sldId id="258" r:id="rId30"/>
    <p:sldId id="101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AA28-1CF0-4027-AAB1-1C0662D35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AE660-47B1-424B-AE66-56D445741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C7C0-8BBE-4091-9F0A-B3B6A5CF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1906F-4B86-4134-86A0-E7B36164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C8FEB-3072-459B-B281-1DDD1662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AACB-8094-49E1-A3F2-DCAC6D1A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F3E78-15EC-4E83-A3AC-0EB2660B7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BD380-8BC7-4523-ADAB-0CB0EF32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F9499-4F02-4262-A14E-C7ED1CB8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29A7A-0A41-43DC-97CB-B5740FA7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8BCE9-40B2-4734-9713-7727728DB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B8479-11D2-444D-B764-C3A3B9C5B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59C6E-AF7A-491E-ACCE-5E5DDBDC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A655F-71B8-459C-9702-85D83FD1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BD80C-32DD-4289-9BD7-84A22EC4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7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85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5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59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6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73A23-8CB9-45E3-8BF8-684D3AE6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ECD6-7A7F-4500-A2BA-7C92DC3A5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5FC17-66DE-487D-BD3F-9289DA87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23B2-A934-4E73-AC2A-D6CF5B6B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02F0B-A611-419A-9DC4-5324150C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68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5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3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0AB1-C53D-4960-8B4E-BAEB3A5B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C1E32-756C-4EF3-A03E-D9559BCD8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C4BBA-1F89-47A1-BCA7-091E956B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C2F9D-C4D7-48C9-8362-40FBD101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26ACC-0732-493D-A2A5-C54C2FEC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01FD-A281-4754-8647-B3473E30B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5B8E-CDD2-4AF3-B68A-E21F665B1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A7CC6-A0D3-4E88-A40C-2E3EFDD9D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662C9-F662-4CC9-A42D-5FBCC8F6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5F7E7-FC58-49CD-AE9A-9713A663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DBD4C-0D0E-4A71-BFEC-37B8BAA0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13BB-BF39-4A5B-B2C1-582648C1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FA828-87B4-424B-96DB-BDEB035E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3D27F-8B6D-4C6B-B081-FA8E50FF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51BF4-51CF-4789-91BA-BC1D72841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9B6CD-3897-49DE-ACB9-B8B791A9A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7AFC8-ECF1-42CE-808A-F14CE2FE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2D4C1-2DF7-4603-9426-0C7D505C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4CA18-181C-4FC2-9D8C-474A5081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9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C774-47D1-46FB-979B-C810DED1B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7D3AA-720B-4604-A9E6-52A06A5B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E6823-9495-4694-A2FF-81DD383E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82E7E-3AAC-4C3B-9036-FEDB9237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E5CD4-900D-49EF-8056-E847CE05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1290B-8750-401A-AA72-8617E63A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70E73-C116-45DB-8A7B-7FC7ABF3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B1A9-AFB0-425E-9E34-17FD9273E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486B7-172A-4F7D-8DFB-37BA1EE96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3CF84-17A7-4670-A353-2E02C9657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63188-3507-435D-8147-B840B86E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AB039-C066-416C-84E3-44D3131D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B8457-C05F-4340-B8E2-243CDAB1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FCDB-B0DB-465C-8676-295342A9E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D3876-D667-431B-B37C-533542B19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08983-45B4-4578-83A4-F0B0A53A5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9D5A5-84D3-48CA-B5C1-7520F790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8B794-71CF-4310-977C-F1FCAA6B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90B9A-46E1-411B-AD41-34B0AA9E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9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98257-F75C-48BE-84A8-A15FFF528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F608-FD8E-4DD4-A54A-3F5374531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05F0F-4F2E-445E-B4B4-095355001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5F98-624B-4B8D-951D-AF09AFA1487A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E7698-A9CA-436D-82D8-CA2A6179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D49B-563B-40FB-AB07-CF9D6F603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288B-1357-4F64-8A1E-DA2D9835E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9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heboldbusinessexpert.com/2019/04/07/sex-and-sensuality-in-advertising-why-it-is-effective-and-how-to-refine-it-2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1659830" y="1701800"/>
            <a:ext cx="8758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en-US" sz="4800" b="1" dirty="0">
                <a:solidFill>
                  <a:prstClr val="white"/>
                </a:solidFill>
                <a:latin typeface="Calibri"/>
              </a:rPr>
              <a:t>“Sensuality or Modesty”</a:t>
            </a:r>
          </a:p>
          <a:p>
            <a:pPr algn="ctr" defTabSz="1219170">
              <a:defRPr/>
            </a:pPr>
            <a:endParaRPr lang="en-US" sz="4800" i="1" dirty="0">
              <a:solidFill>
                <a:prstClr val="white"/>
              </a:solidFill>
              <a:latin typeface="Calibri"/>
            </a:endParaRPr>
          </a:p>
          <a:p>
            <a:pPr algn="ctr" defTabSz="1219170">
              <a:defRPr/>
            </a:pPr>
            <a:r>
              <a:rPr lang="en-US" sz="4800" i="1" dirty="0">
                <a:solidFill>
                  <a:prstClr val="white"/>
                </a:solidFill>
                <a:latin typeface="Calibri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39457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B4CCA-8F57-431D-8602-41EAA316EA58}"/>
              </a:ext>
            </a:extLst>
          </p:cNvPr>
          <p:cNvSpPr txBox="1"/>
          <p:nvPr/>
        </p:nvSpPr>
        <p:spPr>
          <a:xfrm>
            <a:off x="718316" y="1213609"/>
            <a:ext cx="10650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Sensuality Used to Sell Everything from Cars to Soda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BA84DB-45A5-49DB-9E22-E35F99CA7E20}"/>
              </a:ext>
            </a:extLst>
          </p:cNvPr>
          <p:cNvSpPr txBox="1"/>
          <p:nvPr/>
        </p:nvSpPr>
        <p:spPr>
          <a:xfrm>
            <a:off x="2438400" y="3067735"/>
            <a:ext cx="7162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 fontAlgn="base"/>
            <a:r>
              <a:rPr lang="en-US" sz="2800" b="1" dirty="0">
                <a:solidFill>
                  <a:srgbClr val="1873A1"/>
                </a:solidFill>
                <a:latin typeface="Georgia" panose="02040502050405020303" pitchFamily="18" charset="0"/>
                <a:hlinkClick r:id="rId2"/>
              </a:rPr>
              <a:t>Sex and Sensuality in Advertising: Why it is effective and how to refine it</a:t>
            </a:r>
            <a:endParaRPr lang="en-US" sz="28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E45D01-707A-4CF9-9841-42F346777C48}"/>
              </a:ext>
            </a:extLst>
          </p:cNvPr>
          <p:cNvSpPr txBox="1"/>
          <p:nvPr/>
        </p:nvSpPr>
        <p:spPr>
          <a:xfrm>
            <a:off x="228600" y="4252436"/>
            <a:ext cx="61112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“They’re not quite selling a product but rather an expression of desire – a lifestyle that can be envisioned with the product or service.”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1F73E5-EA06-4DF3-9D8B-4D2D7EF64186}"/>
              </a:ext>
            </a:extLst>
          </p:cNvPr>
          <p:cNvSpPr txBox="1"/>
          <p:nvPr/>
        </p:nvSpPr>
        <p:spPr>
          <a:xfrm>
            <a:off x="6949440" y="4225976"/>
            <a:ext cx="48615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“Sex is a primitive instinct which qualifies it as an attention-grabbing technique in the media domain”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4C2057-83FE-4FA9-BD02-C70625F25C8D}"/>
              </a:ext>
            </a:extLst>
          </p:cNvPr>
          <p:cNvSpPr txBox="1"/>
          <p:nvPr/>
        </p:nvSpPr>
        <p:spPr>
          <a:xfrm>
            <a:off x="228600" y="2194624"/>
            <a:ext cx="528828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defTabSz="914377"/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Business Blog…</a:t>
            </a:r>
          </a:p>
        </p:txBody>
      </p:sp>
    </p:spTree>
    <p:extLst>
      <p:ext uri="{BB962C8B-B14F-4D97-AF65-F5344CB8AC3E}">
        <p14:creationId xmlns:p14="http://schemas.microsoft.com/office/powerpoint/2010/main" val="28164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E2C37-3A93-4DF6-961C-5426BC4ADA73}"/>
              </a:ext>
            </a:extLst>
          </p:cNvPr>
          <p:cNvSpPr txBox="1"/>
          <p:nvPr/>
        </p:nvSpPr>
        <p:spPr>
          <a:xfrm>
            <a:off x="6949440" y="4225977"/>
            <a:ext cx="495501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“Sex is a primitive instinct which qualifies it as an attention-grabbing technique”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621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1"/>
            <a:ext cx="1085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May not be aiming at Sensuality</a:t>
            </a: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But if we determine what is acceptable attire by the world’s standard, we may dress in a sensual way,</a:t>
            </a:r>
          </a:p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because the world is sensual</a:t>
            </a: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</p:spTree>
    <p:extLst>
      <p:ext uri="{BB962C8B-B14F-4D97-AF65-F5344CB8AC3E}">
        <p14:creationId xmlns:p14="http://schemas.microsoft.com/office/powerpoint/2010/main" val="11727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2D7044-BCEB-416E-A039-29868F446CE2}"/>
              </a:ext>
            </a:extLst>
          </p:cNvPr>
          <p:cNvSpPr txBox="1"/>
          <p:nvPr/>
        </p:nvSpPr>
        <p:spPr>
          <a:xfrm>
            <a:off x="1188720" y="458724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2431EB-7501-4857-8E69-81F54E0129B2}"/>
              </a:ext>
            </a:extLst>
          </p:cNvPr>
          <p:cNvSpPr txBox="1"/>
          <p:nvPr/>
        </p:nvSpPr>
        <p:spPr>
          <a:xfrm>
            <a:off x="152400" y="1861604"/>
            <a:ext cx="11887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20 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you did not learn Christ in this way,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if indeed you have heard Him and have been taught in Him, just as truth is in Jesus,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22 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that, in reference to your former way of life, you are to rid yourselves of the old self, which is being corrupted in accordance with the lusts of deceit,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23 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that you are to be renewed in the spirit of your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24 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to put on the new self, which in the likeness of God has been created in righteousness and holiness of the truth.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6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2.08333E-6 -0.480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3"/>
            <a:ext cx="11887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821D5-8E62-490B-99ED-76510CA20DB3}"/>
              </a:ext>
            </a:extLst>
          </p:cNvPr>
          <p:cNvSpPr txBox="1"/>
          <p:nvPr/>
        </p:nvSpPr>
        <p:spPr>
          <a:xfrm>
            <a:off x="3522707" y="3429002"/>
            <a:ext cx="475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Expect to be Changed!</a:t>
            </a:r>
          </a:p>
        </p:txBody>
      </p:sp>
    </p:spTree>
    <p:extLst>
      <p:ext uri="{BB962C8B-B14F-4D97-AF65-F5344CB8AC3E}">
        <p14:creationId xmlns:p14="http://schemas.microsoft.com/office/powerpoint/2010/main" val="8700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4"/>
            <a:ext cx="11887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821D5-8E62-490B-99ED-76510CA20DB3}"/>
              </a:ext>
            </a:extLst>
          </p:cNvPr>
          <p:cNvSpPr txBox="1"/>
          <p:nvPr/>
        </p:nvSpPr>
        <p:spPr>
          <a:xfrm>
            <a:off x="2420390" y="3779520"/>
            <a:ext cx="6954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Recognize that the World</a:t>
            </a:r>
          </a:p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Doesn’t Recognize</a:t>
            </a:r>
          </a:p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What is Right vs. What is Wrong!</a:t>
            </a:r>
          </a:p>
        </p:txBody>
      </p:sp>
    </p:spTree>
    <p:extLst>
      <p:ext uri="{BB962C8B-B14F-4D97-AF65-F5344CB8AC3E}">
        <p14:creationId xmlns:p14="http://schemas.microsoft.com/office/powerpoint/2010/main" val="22033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3"/>
            <a:ext cx="11887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 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821D5-8E62-490B-99ED-76510CA20DB3}"/>
              </a:ext>
            </a:extLst>
          </p:cNvPr>
          <p:cNvSpPr txBox="1"/>
          <p:nvPr/>
        </p:nvSpPr>
        <p:spPr>
          <a:xfrm>
            <a:off x="2420390" y="4572002"/>
            <a:ext cx="6954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The World Doesn’t See Indecency as Indecency</a:t>
            </a:r>
          </a:p>
        </p:txBody>
      </p:sp>
    </p:spTree>
    <p:extLst>
      <p:ext uri="{BB962C8B-B14F-4D97-AF65-F5344CB8AC3E}">
        <p14:creationId xmlns:p14="http://schemas.microsoft.com/office/powerpoint/2010/main" val="3646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3"/>
            <a:ext cx="11887200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 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20 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you did not learn Christ in this way,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if indeed you have heard Him and have been taught in Him, just as truth is in Jesus,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22 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that, in reference to your former way of life, you are to rid yourselves of the old self 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6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3"/>
            <a:ext cx="11887200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 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20 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you did not learn Christ in this way,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if indeed you have heard Him and have been taught in Him, just as truth is in Jesus,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22 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that, in reference to your former way of life, you are to rid yourselves of the old self, which is being corrupted in accordance with the lusts of deceit,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23 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that you are to be renewed in the spirit of your minds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B2169-2176-493B-80C4-8872E0E1908F}"/>
              </a:ext>
            </a:extLst>
          </p:cNvPr>
          <p:cNvSpPr txBox="1"/>
          <p:nvPr/>
        </p:nvSpPr>
        <p:spPr>
          <a:xfrm>
            <a:off x="5471160" y="3596640"/>
            <a:ext cx="6705600" cy="1200329"/>
          </a:xfrm>
          <a:prstGeom prst="rect">
            <a:avLst/>
          </a:prstGeom>
          <a:solidFill>
            <a:schemeClr val="bg1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Getting Rid of the Old Self Means Getting a New Mind</a:t>
            </a:r>
          </a:p>
        </p:txBody>
      </p:sp>
    </p:spTree>
    <p:extLst>
      <p:ext uri="{BB962C8B-B14F-4D97-AF65-F5344CB8AC3E}">
        <p14:creationId xmlns:p14="http://schemas.microsoft.com/office/powerpoint/2010/main" val="12860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52400" y="1861604"/>
            <a:ext cx="11887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 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20 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you did not learn Christ in this way,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if indeed you have heard Him and have been taught in Him, just as truth is in Jesus,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22 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that, in reference to your former way of life, you are to rid yourselves of the old self, which is being corrupted in accordance with the lusts of deceit,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23 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that you are to be renewed in the spirit of your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24 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to put on the new self, which in the likeness of God has been created in righteousness and holiness of the truth.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BFC482-CD20-4E7B-8682-BDFE859D254E}"/>
              </a:ext>
            </a:extLst>
          </p:cNvPr>
          <p:cNvSpPr txBox="1"/>
          <p:nvPr/>
        </p:nvSpPr>
        <p:spPr>
          <a:xfrm>
            <a:off x="696283" y="401659"/>
            <a:ext cx="1079943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/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Dressing modestly</a:t>
            </a:r>
            <a:br>
              <a:rPr lang="en-US" sz="4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is not about a list of rules</a:t>
            </a:r>
          </a:p>
          <a:p>
            <a:pPr algn="ctr" defTabSz="914377"/>
            <a:br>
              <a:rPr lang="en-US" sz="4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It’s a mindset</a:t>
            </a:r>
          </a:p>
          <a:p>
            <a:pPr algn="ctr" defTabSz="914377"/>
            <a:br>
              <a:rPr lang="en-US" sz="4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Part of the problem: we often don’t realize the degree that we have inherited a mindset from the world</a:t>
            </a:r>
            <a:endParaRPr lang="en-US" sz="4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3062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18563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the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0BD4EE-AF1F-4DFA-9CED-06A44D4A2E96}"/>
              </a:ext>
            </a:extLst>
          </p:cNvPr>
          <p:cNvSpPr txBox="1"/>
          <p:nvPr/>
        </p:nvSpPr>
        <p:spPr>
          <a:xfrm>
            <a:off x="988495" y="2220977"/>
            <a:ext cx="9910212" cy="2787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Sleeping Together without Marriage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Pornography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 Lies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Foul Language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Revenge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DE3211-0E11-4408-8FDA-37E41E8079BE}"/>
              </a:ext>
            </a:extLst>
          </p:cNvPr>
          <p:cNvSpPr txBox="1"/>
          <p:nvPr/>
        </p:nvSpPr>
        <p:spPr>
          <a:xfrm>
            <a:off x="6400800" y="2640692"/>
            <a:ext cx="5775309" cy="420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Decide What to Wear?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“what is appropriate” won’t work if I have the world’s view of what is appropriate. 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more so than</a:t>
            </a:r>
          </a:p>
          <a:p>
            <a:pPr marL="457189" indent="-457189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boyfriend/girlfriend relationship </a:t>
            </a:r>
          </a:p>
          <a:p>
            <a:pPr marL="457189" indent="-457189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to tell the truth</a:t>
            </a:r>
          </a:p>
          <a:p>
            <a:pPr marL="457189" indent="-457189" defTabSz="9143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my vocabulary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361A4-97B7-4458-BDD1-9F8540F5E285}"/>
              </a:ext>
            </a:extLst>
          </p:cNvPr>
          <p:cNvSpPr txBox="1"/>
          <p:nvPr/>
        </p:nvSpPr>
        <p:spPr>
          <a:xfrm>
            <a:off x="128187" y="5595405"/>
            <a:ext cx="5959213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733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can’t start with what is acceptable to the world</a:t>
            </a:r>
          </a:p>
        </p:txBody>
      </p:sp>
    </p:spTree>
    <p:extLst>
      <p:ext uri="{BB962C8B-B14F-4D97-AF65-F5344CB8AC3E}">
        <p14:creationId xmlns:p14="http://schemas.microsoft.com/office/powerpoint/2010/main" val="10886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63ED2-DE7C-42CD-9F6F-496793579D63}"/>
              </a:ext>
            </a:extLst>
          </p:cNvPr>
          <p:cNvSpPr txBox="1"/>
          <p:nvPr/>
        </p:nvSpPr>
        <p:spPr>
          <a:xfrm>
            <a:off x="1078435" y="2528887"/>
            <a:ext cx="9910212" cy="2787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Sensuality is normal in our world. 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Showing a lot of skin appeals to the sensual appetites of a man.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Showing a lot of skin is normal in our world.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0B0BB8-D371-4CC6-9DAF-B5470EE1A3D5}"/>
              </a:ext>
            </a:extLst>
          </p:cNvPr>
          <p:cNvSpPr txBox="1"/>
          <p:nvPr/>
        </p:nvSpPr>
        <p:spPr>
          <a:xfrm rot="20639080">
            <a:off x="8003896" y="4795138"/>
            <a:ext cx="40775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But there’s a double standard</a:t>
            </a:r>
          </a:p>
        </p:txBody>
      </p:sp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8F8A8F89-3467-48C5-BB5D-E4970898F1FE}"/>
              </a:ext>
            </a:extLst>
          </p:cNvPr>
          <p:cNvSpPr/>
          <p:nvPr/>
        </p:nvSpPr>
        <p:spPr>
          <a:xfrm rot="20674703">
            <a:off x="7756451" y="3983969"/>
            <a:ext cx="4250605" cy="2371016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035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F68C0E-5565-4A07-8CD6-4B6BDBD9C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41"/>
          <a:stretch/>
        </p:blipFill>
        <p:spPr>
          <a:xfrm>
            <a:off x="0" y="11015"/>
            <a:ext cx="12192000" cy="65054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1896A3-DDB7-42A9-AB24-4CD7B17FB30D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</p:spTree>
    <p:extLst>
      <p:ext uri="{BB962C8B-B14F-4D97-AF65-F5344CB8AC3E}">
        <p14:creationId xmlns:p14="http://schemas.microsoft.com/office/powerpoint/2010/main" val="34039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63ED2-DE7C-42CD-9F6F-496793579D63}"/>
              </a:ext>
            </a:extLst>
          </p:cNvPr>
          <p:cNvSpPr txBox="1"/>
          <p:nvPr/>
        </p:nvSpPr>
        <p:spPr>
          <a:xfrm>
            <a:off x="152400" y="1926725"/>
            <a:ext cx="11887200" cy="374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“Appropriate” argument from 1 Timothy 2:9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“modest” means “appropriate”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is appropriate to the occasion is “modest”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this just makes the world’s standard of propriety our standard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text: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endParaRPr lang="en-US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E4B1FB-2128-4385-A45A-5A437995856A}"/>
              </a:ext>
            </a:extLst>
          </p:cNvPr>
          <p:cNvSpPr txBox="1"/>
          <p:nvPr/>
        </p:nvSpPr>
        <p:spPr>
          <a:xfrm>
            <a:off x="3657597" y="4447118"/>
            <a:ext cx="8318667" cy="224676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9  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In like manner, that women adorn themselves in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modest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apparel, with </a:t>
            </a:r>
            <a:r>
              <a:rPr lang="en-U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shamefastness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and sobriety; not with braided hair, and gold or pearls or costly raiment;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10 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(which becometh women professing godliness) through good works. 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63ED2-DE7C-42CD-9F6F-496793579D63}"/>
              </a:ext>
            </a:extLst>
          </p:cNvPr>
          <p:cNvSpPr txBox="1"/>
          <p:nvPr/>
        </p:nvSpPr>
        <p:spPr>
          <a:xfrm>
            <a:off x="152400" y="1926725"/>
            <a:ext cx="11887200" cy="374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“Appropriate” argument from 1 Timothy 2:9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“modest” means “appropriate”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is appropriate to the occasion is “modest”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this just makes the world’s standard of propriety our standard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text: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endParaRPr lang="en-US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E4B1FB-2128-4385-A45A-5A437995856A}"/>
              </a:ext>
            </a:extLst>
          </p:cNvPr>
          <p:cNvSpPr txBox="1"/>
          <p:nvPr/>
        </p:nvSpPr>
        <p:spPr>
          <a:xfrm>
            <a:off x="3657597" y="4447118"/>
            <a:ext cx="8318667" cy="224676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9 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Likewise, I want women to adorn themselves with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proper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clothing, modestly and discreetly, not with braided hair and gold or pearls or expensive apparel,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10 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rather by means of good works, as is proper for women making a claim to godliness.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01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63ED2-DE7C-42CD-9F6F-496793579D63}"/>
              </a:ext>
            </a:extLst>
          </p:cNvPr>
          <p:cNvSpPr txBox="1"/>
          <p:nvPr/>
        </p:nvSpPr>
        <p:spPr>
          <a:xfrm>
            <a:off x="152400" y="1926725"/>
            <a:ext cx="11887200" cy="374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“Appropriate” argument from 1 Timothy 2:9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“modest” means “appropriate”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is appropriate to the occasion is “modest”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this just makes the world’s standard of propriety our standard</a:t>
            </a:r>
          </a:p>
          <a:p>
            <a:pPr marL="457189" indent="-457189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text: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endParaRPr lang="en-US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E4B1FB-2128-4385-A45A-5A437995856A}"/>
              </a:ext>
            </a:extLst>
          </p:cNvPr>
          <p:cNvSpPr txBox="1"/>
          <p:nvPr/>
        </p:nvSpPr>
        <p:spPr>
          <a:xfrm>
            <a:off x="3657597" y="4447118"/>
            <a:ext cx="8318667" cy="224676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9 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Likewise, I want women to adorn themselves with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proper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clothing, modestly and discreetly, not with braided hair and gold or pearls or expensive apparel,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10 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rather by means of good works,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as is proper for women making a claim to godliness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26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5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 &amp; Attire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D2B18-0E9D-43DC-9E8C-9B36CB27DCFF}"/>
              </a:ext>
            </a:extLst>
          </p:cNvPr>
          <p:cNvSpPr txBox="1"/>
          <p:nvPr/>
        </p:nvSpPr>
        <p:spPr>
          <a:xfrm>
            <a:off x="1188720" y="1295402"/>
            <a:ext cx="1085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What is wrong seems normal to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63ED2-DE7C-42CD-9F6F-496793579D63}"/>
              </a:ext>
            </a:extLst>
          </p:cNvPr>
          <p:cNvSpPr txBox="1"/>
          <p:nvPr/>
        </p:nvSpPr>
        <p:spPr>
          <a:xfrm>
            <a:off x="1078435" y="2528888"/>
            <a:ext cx="9910212" cy="3512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Areas of Application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Beach wear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“Dressing Up”</a:t>
            </a:r>
          </a:p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For some in the world, “elegant” has come to be confused 	with “Sensual”   (Wedding, High School Graduation Photo)</a:t>
            </a:r>
          </a:p>
        </p:txBody>
      </p:sp>
    </p:spTree>
    <p:extLst>
      <p:ext uri="{BB962C8B-B14F-4D97-AF65-F5344CB8AC3E}">
        <p14:creationId xmlns:p14="http://schemas.microsoft.com/office/powerpoint/2010/main" val="185194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1B6FAA-BE23-4F56-BB03-7D35A9304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8" y="363558"/>
            <a:ext cx="12661335" cy="586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565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1B6FAA-BE23-4F56-BB03-7D35A9304F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568"/>
          <a:stretch/>
        </p:blipFill>
        <p:spPr bwMode="auto">
          <a:xfrm>
            <a:off x="122979" y="11013"/>
            <a:ext cx="3457504" cy="868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13939C-49CE-4984-AEC2-771636D81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48869" r="90015" b="33622"/>
          <a:stretch/>
        </p:blipFill>
        <p:spPr bwMode="auto">
          <a:xfrm>
            <a:off x="2181331" y="1553372"/>
            <a:ext cx="275423" cy="15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5D05B26B-F7E1-4E7C-ABF7-B3BDCF40E5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5" t="23875" r="87726" b="60773"/>
          <a:stretch/>
        </p:blipFill>
        <p:spPr bwMode="auto">
          <a:xfrm rot="21240962">
            <a:off x="2066190" y="2290781"/>
            <a:ext cx="164175" cy="82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1B5A4DA-DBE3-4D1D-B6D6-5DEEA2833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5" t="23875" r="87726" b="60773"/>
          <a:stretch/>
        </p:blipFill>
        <p:spPr bwMode="auto">
          <a:xfrm rot="608392">
            <a:off x="2382985" y="2299960"/>
            <a:ext cx="164175" cy="82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20B143-FE3B-44E8-BD9D-8C92799D47FC}"/>
              </a:ext>
            </a:extLst>
          </p:cNvPr>
          <p:cNvSpPr txBox="1"/>
          <p:nvPr/>
        </p:nvSpPr>
        <p:spPr>
          <a:xfrm>
            <a:off x="4645179" y="857251"/>
            <a:ext cx="7184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“That would be inappropriate”</a:t>
            </a: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True, but only because of societal expectations?</a:t>
            </a: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After all, at a wedding, a woman dressed in a very short skirt and very low neckline is thought to be acceptable</a:t>
            </a:r>
          </a:p>
        </p:txBody>
      </p:sp>
    </p:spTree>
    <p:extLst>
      <p:ext uri="{BB962C8B-B14F-4D97-AF65-F5344CB8AC3E}">
        <p14:creationId xmlns:p14="http://schemas.microsoft.com/office/powerpoint/2010/main" val="93795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E6AFC28-3FEB-4B21-ACE0-CEF18CA31984}"/>
              </a:ext>
            </a:extLst>
          </p:cNvPr>
          <p:cNvSpPr txBox="1"/>
          <p:nvPr/>
        </p:nvSpPr>
        <p:spPr>
          <a:xfrm>
            <a:off x="1183935" y="76201"/>
            <a:ext cx="982413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Ephesians 4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endParaRPr lang="en-US" sz="2700" b="1" baseline="300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defTabSz="914377"/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17 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So I say this, and affirm in the Lord, that you are to no longer walk just as the Gentiles also walk , in the futility of their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18 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being darkened in their understanding, excluded from the life of God because of the ignorance that is in them, because of the hardness of their heart;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19 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they, having become callous, have given themselves up to indecent behavior for the practice of every kind of impurity with greediness. 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20 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you did not learn Christ in this way, 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if indeed you have heard Him and have been taught in Him, just as truth is in Jesus,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22 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that, in reference to your former way of life, you are to rid yourselves of the old self, which is being corrupted in accordance with the lusts of deceit,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23 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that you are to be renewed in the spirit of your minds, </a:t>
            </a:r>
            <a:r>
              <a:rPr lang="en-US" sz="27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24 </a:t>
            </a:r>
            <a:r>
              <a:rPr lang="en-US" sz="2700" dirty="0">
                <a:solidFill>
                  <a:srgbClr val="000000"/>
                </a:solidFill>
                <a:latin typeface="Palatino Linotype" panose="02040502050505030304" pitchFamily="18" charset="0"/>
              </a:rPr>
              <a:t>and to put on the new self, which in the likeness of God has been created in righteousness and holiness of the truth.</a:t>
            </a:r>
            <a:endParaRPr lang="en-US" sz="27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7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891884-409E-46C0-A91B-594B460C8162}"/>
              </a:ext>
            </a:extLst>
          </p:cNvPr>
          <p:cNvSpPr txBox="1"/>
          <p:nvPr/>
        </p:nvSpPr>
        <p:spPr>
          <a:xfrm>
            <a:off x="937261" y="491759"/>
            <a:ext cx="10389871" cy="4613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indent="-285744" defTabSz="91437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The World is characterized by sensuality</a:t>
            </a:r>
          </a:p>
          <a:p>
            <a:pPr marL="285744" indent="-285744" defTabSz="914377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85744" indent="-285744" defTabSz="91437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We have been influenced by the world </a:t>
            </a:r>
          </a:p>
          <a:p>
            <a:pPr marL="285744" indent="-285744" defTabSz="914377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85744" indent="-285744" defTabSz="91437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This affects what we judge to be appropriate</a:t>
            </a: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827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w: Right 16">
            <a:extLst>
              <a:ext uri="{FF2B5EF4-FFF2-40B4-BE49-F238E27FC236}">
                <a16:creationId xmlns:a16="http://schemas.microsoft.com/office/drawing/2014/main" id="{B64CBB77-58EC-4808-B1D1-97188C6EAD6E}"/>
              </a:ext>
            </a:extLst>
          </p:cNvPr>
          <p:cNvSpPr/>
          <p:nvPr/>
        </p:nvSpPr>
        <p:spPr>
          <a:xfrm>
            <a:off x="2312339" y="5951824"/>
            <a:ext cx="3445911" cy="54343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79A9CAB-8C02-4F8E-94EF-0A9975731C2F}"/>
              </a:ext>
            </a:extLst>
          </p:cNvPr>
          <p:cNvSpPr/>
          <p:nvPr/>
        </p:nvSpPr>
        <p:spPr>
          <a:xfrm>
            <a:off x="2301322" y="6385700"/>
            <a:ext cx="3445911" cy="54343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53B7784-CBEB-4788-B07C-7C07E72CDA33}"/>
              </a:ext>
            </a:extLst>
          </p:cNvPr>
          <p:cNvSpPr/>
          <p:nvPr/>
        </p:nvSpPr>
        <p:spPr>
          <a:xfrm>
            <a:off x="2314178" y="5517204"/>
            <a:ext cx="3445911" cy="54343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C8A863-66FC-4DC5-9CB6-57CD5519804E}"/>
              </a:ext>
            </a:extLst>
          </p:cNvPr>
          <p:cNvSpPr txBox="1"/>
          <p:nvPr/>
        </p:nvSpPr>
        <p:spPr>
          <a:xfrm>
            <a:off x="290836" y="5109313"/>
            <a:ext cx="714628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Genesis 3:6  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 tree was…</a:t>
            </a:r>
            <a:endParaRPr lang="en-US" sz="2800" baseline="30000" dirty="0">
              <a:solidFill>
                <a:srgbClr val="000000"/>
              </a:solidFill>
              <a:latin typeface="system-ui"/>
            </a:endParaRP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good for food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a delight to the eyes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was desirable to make one wise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F3FD08-0D7F-4F33-8FB9-57C53BD77593}"/>
              </a:ext>
            </a:extLst>
          </p:cNvPr>
          <p:cNvSpPr txBox="1"/>
          <p:nvPr/>
        </p:nvSpPr>
        <p:spPr>
          <a:xfrm>
            <a:off x="5574709" y="5109953"/>
            <a:ext cx="499169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1 John 2:16</a:t>
            </a:r>
            <a:endParaRPr lang="en-US" sz="2800" b="1" baseline="30000" dirty="0">
              <a:solidFill>
                <a:srgbClr val="000000"/>
              </a:solidFill>
              <a:latin typeface="system-ui"/>
            </a:endParaRP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the lust of the flesh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and the lust of the eyes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>and the boastful pride of life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1E8C3D-1D40-4097-A92F-EF16187AD9F9}"/>
              </a:ext>
            </a:extLst>
          </p:cNvPr>
          <p:cNvSpPr txBox="1"/>
          <p:nvPr/>
        </p:nvSpPr>
        <p:spPr>
          <a:xfrm>
            <a:off x="369063" y="953843"/>
            <a:ext cx="7519012" cy="1778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1" dirty="0">
                <a:solidFill>
                  <a:srgbClr val="202124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enjoyment, expression, or pursuit of physical, especially sexual, pleasure.</a:t>
            </a: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118437-D075-4A5A-B831-A5E81DAAB141}"/>
              </a:ext>
            </a:extLst>
          </p:cNvPr>
          <p:cNvSpPr txBox="1"/>
          <p:nvPr/>
        </p:nvSpPr>
        <p:spPr>
          <a:xfrm>
            <a:off x="435163" y="2723783"/>
            <a:ext cx="68800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the creator of physical pleasure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Issue: Does pleasure control you?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44AED3-4DC3-4A0C-8BC2-0FA5D4D663D7}"/>
              </a:ext>
            </a:extLst>
          </p:cNvPr>
          <p:cNvSpPr txBox="1"/>
          <p:nvPr/>
        </p:nvSpPr>
        <p:spPr>
          <a:xfrm>
            <a:off x="253390" y="3793982"/>
            <a:ext cx="8791460" cy="1384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Romans 6:12-13</a:t>
            </a:r>
          </a:p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Therefore sin is not to reign in your mortal body so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that you obey its lusts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BFCBDE-C7CC-4497-813E-C1D5C138D000}"/>
              </a:ext>
            </a:extLst>
          </p:cNvPr>
          <p:cNvSpPr txBox="1"/>
          <p:nvPr/>
        </p:nvSpPr>
        <p:spPr>
          <a:xfrm>
            <a:off x="9652001" y="5464367"/>
            <a:ext cx="25400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She obeyed her lusts/desires</a:t>
            </a:r>
          </a:p>
        </p:txBody>
      </p:sp>
    </p:spTree>
    <p:extLst>
      <p:ext uri="{BB962C8B-B14F-4D97-AF65-F5344CB8AC3E}">
        <p14:creationId xmlns:p14="http://schemas.microsoft.com/office/powerpoint/2010/main" val="5847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6" grpId="0" animBg="1"/>
      <p:bldP spid="14" grpId="0"/>
      <p:bldP spid="6" grpId="0"/>
      <p:bldP spid="11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1E8C3D-1D40-4097-A92F-EF16187AD9F9}"/>
              </a:ext>
            </a:extLst>
          </p:cNvPr>
          <p:cNvSpPr txBox="1"/>
          <p:nvPr/>
        </p:nvSpPr>
        <p:spPr>
          <a:xfrm>
            <a:off x="369063" y="953843"/>
            <a:ext cx="7519012" cy="1778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1" dirty="0">
                <a:solidFill>
                  <a:srgbClr val="202124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enjoyment, expression, or pursuit of physical, especially sexual, pleasure.</a:t>
            </a: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118437-D075-4A5A-B831-A5E81DAAB141}"/>
              </a:ext>
            </a:extLst>
          </p:cNvPr>
          <p:cNvSpPr txBox="1"/>
          <p:nvPr/>
        </p:nvSpPr>
        <p:spPr>
          <a:xfrm>
            <a:off x="435163" y="2723783"/>
            <a:ext cx="68800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the creator of physical pleasure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Issue: Does pleasure control you?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44AED3-4DC3-4A0C-8BC2-0FA5D4D663D7}"/>
              </a:ext>
            </a:extLst>
          </p:cNvPr>
          <p:cNvSpPr txBox="1"/>
          <p:nvPr/>
        </p:nvSpPr>
        <p:spPr>
          <a:xfrm>
            <a:off x="253390" y="3793981"/>
            <a:ext cx="8791460" cy="267765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Romans 6:12-13</a:t>
            </a:r>
          </a:p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Therefore sin is not to reign in your mortal body so </a:t>
            </a:r>
            <a:r>
              <a:rPr lang="en-US" sz="2800" b="1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that you obey its lusts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… but present yourselves to God as those who are alive from the dead, and your body’s parts as instruments of righteousness for God.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defTabSz="914377"/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BFCBDE-C7CC-4497-813E-C1D5C138D000}"/>
              </a:ext>
            </a:extLst>
          </p:cNvPr>
          <p:cNvSpPr txBox="1"/>
          <p:nvPr/>
        </p:nvSpPr>
        <p:spPr>
          <a:xfrm>
            <a:off x="9652001" y="5464367"/>
            <a:ext cx="25400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She obeyed her lusts/desires</a:t>
            </a:r>
          </a:p>
        </p:txBody>
      </p:sp>
    </p:spTree>
    <p:extLst>
      <p:ext uri="{BB962C8B-B14F-4D97-AF65-F5344CB8AC3E}">
        <p14:creationId xmlns:p14="http://schemas.microsoft.com/office/powerpoint/2010/main" val="411202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1E8C3D-1D40-4097-A92F-EF16187AD9F9}"/>
              </a:ext>
            </a:extLst>
          </p:cNvPr>
          <p:cNvSpPr txBox="1"/>
          <p:nvPr/>
        </p:nvSpPr>
        <p:spPr>
          <a:xfrm>
            <a:off x="369063" y="953843"/>
            <a:ext cx="7777411" cy="2763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1" dirty="0">
                <a:solidFill>
                  <a:srgbClr val="20212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The quality or state of being sensual; devotedness to the gratification of the bodily appetites; free indulgence in carnal or sensual pleasures; luxuriousness; voluptuousness; lewdness”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FCB59-2DED-4AE9-94C4-F1360E19B9A5}"/>
              </a:ext>
            </a:extLst>
          </p:cNvPr>
          <p:cNvSpPr txBox="1"/>
          <p:nvPr/>
        </p:nvSpPr>
        <p:spPr>
          <a:xfrm>
            <a:off x="280309" y="3845381"/>
            <a:ext cx="1151980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sensuality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word for being controlled by fleshly appetites</a:t>
            </a:r>
          </a:p>
        </p:txBody>
      </p:sp>
    </p:spTree>
    <p:extLst>
      <p:ext uri="{BB962C8B-B14F-4D97-AF65-F5344CB8AC3E}">
        <p14:creationId xmlns:p14="http://schemas.microsoft.com/office/powerpoint/2010/main" val="24334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B834C2-A882-4079-A47D-9DB6F235E0F3}"/>
              </a:ext>
            </a:extLst>
          </p:cNvPr>
          <p:cNvSpPr/>
          <p:nvPr/>
        </p:nvSpPr>
        <p:spPr>
          <a:xfrm>
            <a:off x="4930860" y="1689443"/>
            <a:ext cx="744616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E105B7F-8E99-4264-98DE-C0B34655637A}"/>
              </a:ext>
            </a:extLst>
          </p:cNvPr>
          <p:cNvSpPr/>
          <p:nvPr/>
        </p:nvSpPr>
        <p:spPr>
          <a:xfrm>
            <a:off x="9275560" y="1288000"/>
            <a:ext cx="1199213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95B8D5-1AE9-494C-A34F-37A8F48B1CCB}"/>
              </a:ext>
            </a:extLst>
          </p:cNvPr>
          <p:cNvSpPr/>
          <p:nvPr/>
        </p:nvSpPr>
        <p:spPr>
          <a:xfrm>
            <a:off x="9323883" y="2518348"/>
            <a:ext cx="1199213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FCB59-2DED-4AE9-94C4-F1360E19B9A5}"/>
              </a:ext>
            </a:extLst>
          </p:cNvPr>
          <p:cNvSpPr txBox="1"/>
          <p:nvPr/>
        </p:nvSpPr>
        <p:spPr>
          <a:xfrm>
            <a:off x="280309" y="3845381"/>
            <a:ext cx="1151980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sensuality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word for being controlled by fleshly appetites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AC36CB-EECC-4D60-B683-2C8CD3C4A61C}"/>
              </a:ext>
            </a:extLst>
          </p:cNvPr>
          <p:cNvSpPr txBox="1"/>
          <p:nvPr/>
        </p:nvSpPr>
        <p:spPr>
          <a:xfrm>
            <a:off x="4855030" y="1174791"/>
            <a:ext cx="70566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James 3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14 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But if ye have bitter </a:t>
            </a:r>
            <a:r>
              <a:rPr lang="en-US" sz="2800" u="sng" dirty="0">
                <a:solidFill>
                  <a:srgbClr val="000000"/>
                </a:solidFill>
                <a:latin typeface="system-ui"/>
              </a:rPr>
              <a:t>envying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and </a:t>
            </a:r>
            <a:r>
              <a:rPr lang="en-US" sz="2800" u="sng" dirty="0">
                <a:solidFill>
                  <a:srgbClr val="000000"/>
                </a:solidFill>
                <a:latin typeface="system-ui"/>
              </a:rPr>
              <a:t>strife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in your hearts, glory not, and lie not against the truth. 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15 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This wisdom </a:t>
            </a:r>
            <a:r>
              <a:rPr lang="en-US" sz="2800" dirty="0" err="1">
                <a:solidFill>
                  <a:srgbClr val="000000"/>
                </a:solidFill>
                <a:latin typeface="system-ui"/>
              </a:rPr>
              <a:t>descendeth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 not from above, but is earthly,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sensual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, devilish. 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16 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For where envying and strife is, there is confusion and every evil work.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18AF0-D7A0-4D3C-9128-27A3B03090E8}"/>
              </a:ext>
            </a:extLst>
          </p:cNvPr>
          <p:cNvSpPr txBox="1"/>
          <p:nvPr/>
        </p:nvSpPr>
        <p:spPr>
          <a:xfrm>
            <a:off x="185059" y="1306027"/>
            <a:ext cx="3810000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the works of the flesh in Galatians 5, including, </a:t>
            </a:r>
            <a:r>
              <a:rPr lang="en-US" sz="2800" i="1" dirty="0">
                <a:solidFill>
                  <a:prstClr val="white"/>
                </a:solidFill>
                <a:latin typeface="Calibri" panose="020F0502020204030204"/>
              </a:rPr>
              <a:t>“</a:t>
            </a:r>
            <a:r>
              <a:rPr lang="en-US" sz="2800" i="1" u="sng" dirty="0">
                <a:solidFill>
                  <a:prstClr val="black"/>
                </a:solidFill>
                <a:highlight>
                  <a:srgbClr val="FFFF00"/>
                </a:highlight>
                <a:latin typeface="system-ui"/>
              </a:rPr>
              <a:t>emulations</a:t>
            </a:r>
            <a:r>
              <a:rPr lang="en-US" sz="2800" i="1" dirty="0">
                <a:solidFill>
                  <a:prstClr val="white"/>
                </a:solidFill>
                <a:latin typeface="system-ui"/>
              </a:rPr>
              <a:t>, wrath, </a:t>
            </a:r>
            <a:r>
              <a:rPr lang="en-US" sz="2800" i="1" u="sng" dirty="0">
                <a:solidFill>
                  <a:prstClr val="black"/>
                </a:solidFill>
                <a:highlight>
                  <a:srgbClr val="FFFF00"/>
                </a:highlight>
                <a:latin typeface="system-ui"/>
              </a:rPr>
              <a:t>strife</a:t>
            </a:r>
            <a:r>
              <a:rPr lang="en-US" sz="2800" i="1" dirty="0">
                <a:solidFill>
                  <a:prstClr val="white"/>
                </a:solidFill>
                <a:latin typeface="system-ui"/>
              </a:rPr>
              <a:t>, seditions, heresies, </a:t>
            </a:r>
            <a:r>
              <a:rPr lang="en-US" sz="2800" i="1" dirty="0" err="1">
                <a:solidFill>
                  <a:prstClr val="white"/>
                </a:solidFill>
                <a:latin typeface="system-ui"/>
              </a:rPr>
              <a:t>envyings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356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BDD284-F0F3-4E5A-8B7C-0ECDABF06960}"/>
              </a:ext>
            </a:extLst>
          </p:cNvPr>
          <p:cNvSpPr/>
          <p:nvPr/>
        </p:nvSpPr>
        <p:spPr>
          <a:xfrm>
            <a:off x="7338964" y="3432743"/>
            <a:ext cx="1199213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C50E957-5CD6-48BF-988D-C58C4A8BE53A}"/>
              </a:ext>
            </a:extLst>
          </p:cNvPr>
          <p:cNvSpPr/>
          <p:nvPr/>
        </p:nvSpPr>
        <p:spPr>
          <a:xfrm>
            <a:off x="4309818" y="2986704"/>
            <a:ext cx="3421495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EB5D854-403E-473A-8F92-9F60F829C69E}"/>
              </a:ext>
            </a:extLst>
          </p:cNvPr>
          <p:cNvSpPr/>
          <p:nvPr/>
        </p:nvSpPr>
        <p:spPr>
          <a:xfrm>
            <a:off x="10067749" y="2562952"/>
            <a:ext cx="1451047" cy="3447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FCB59-2DED-4AE9-94C4-F1360E19B9A5}"/>
              </a:ext>
            </a:extLst>
          </p:cNvPr>
          <p:cNvSpPr txBox="1"/>
          <p:nvPr/>
        </p:nvSpPr>
        <p:spPr>
          <a:xfrm>
            <a:off x="280309" y="3845381"/>
            <a:ext cx="1151980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sensuality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word for being controlled by fleshly appetites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AC36CB-EECC-4D60-B683-2C8CD3C4A61C}"/>
              </a:ext>
            </a:extLst>
          </p:cNvPr>
          <p:cNvSpPr txBox="1"/>
          <p:nvPr/>
        </p:nvSpPr>
        <p:spPr>
          <a:xfrm>
            <a:off x="4169230" y="1174791"/>
            <a:ext cx="77424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Jude 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17 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But, beloved, remember ye the words which were spoken before of the apostles of our Lord Jesus Christ; 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18 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How that they told you there should be mockers in the last time, who should walk after their own ungodly lusts. 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19 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These be they who separate themselves, 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sensual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, having not the Spirit.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18AF0-D7A0-4D3C-9128-27A3B03090E8}"/>
              </a:ext>
            </a:extLst>
          </p:cNvPr>
          <p:cNvSpPr txBox="1"/>
          <p:nvPr/>
        </p:nvSpPr>
        <p:spPr>
          <a:xfrm>
            <a:off x="185059" y="1306027"/>
            <a:ext cx="3810000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the works of the flesh in Galatians 5, including, </a:t>
            </a:r>
            <a:r>
              <a:rPr lang="en-US" sz="2800" i="1" dirty="0">
                <a:solidFill>
                  <a:prstClr val="white"/>
                </a:solidFill>
                <a:latin typeface="Calibri" panose="020F0502020204030204"/>
              </a:rPr>
              <a:t>“</a:t>
            </a:r>
            <a:r>
              <a:rPr lang="en-US" sz="2800" i="1" u="sng" dirty="0">
                <a:solidFill>
                  <a:prstClr val="white"/>
                </a:solidFill>
                <a:latin typeface="system-ui"/>
              </a:rPr>
              <a:t>emulations</a:t>
            </a:r>
            <a:r>
              <a:rPr lang="en-US" sz="2800" i="1" dirty="0">
                <a:solidFill>
                  <a:prstClr val="white"/>
                </a:solidFill>
                <a:latin typeface="system-ui"/>
              </a:rPr>
              <a:t>, wrath, </a:t>
            </a:r>
            <a:r>
              <a:rPr lang="en-US" sz="2800" i="1" u="sng" dirty="0">
                <a:solidFill>
                  <a:prstClr val="white"/>
                </a:solidFill>
                <a:latin typeface="system-ui"/>
              </a:rPr>
              <a:t>strife</a:t>
            </a:r>
            <a:r>
              <a:rPr lang="en-US" sz="2800" i="1" dirty="0">
                <a:solidFill>
                  <a:prstClr val="white"/>
                </a:solidFill>
                <a:latin typeface="system-ui"/>
              </a:rPr>
              <a:t>, seditions, heresies, </a:t>
            </a:r>
            <a:r>
              <a:rPr lang="en-US" sz="2800" i="1" dirty="0" err="1">
                <a:solidFill>
                  <a:prstClr val="white"/>
                </a:solidFill>
                <a:latin typeface="system-ui"/>
              </a:rPr>
              <a:t>envyings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6DE73-CE33-464D-BA06-8078EA3CA84B}"/>
              </a:ext>
            </a:extLst>
          </p:cNvPr>
          <p:cNvSpPr txBox="1"/>
          <p:nvPr/>
        </p:nvSpPr>
        <p:spPr>
          <a:xfrm>
            <a:off x="2650401" y="4861971"/>
            <a:ext cx="6771457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train a dog with food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 dog is controlled by food.</a:t>
            </a:r>
          </a:p>
        </p:txBody>
      </p:sp>
    </p:spTree>
    <p:extLst>
      <p:ext uri="{BB962C8B-B14F-4D97-AF65-F5344CB8AC3E}">
        <p14:creationId xmlns:p14="http://schemas.microsoft.com/office/powerpoint/2010/main" val="37227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1FCE16-8C16-4F57-B2F9-01CCB93CC96B}"/>
              </a:ext>
            </a:extLst>
          </p:cNvPr>
          <p:cNvSpPr txBox="1"/>
          <p:nvPr/>
        </p:nvSpPr>
        <p:spPr>
          <a:xfrm>
            <a:off x="97561" y="96944"/>
            <a:ext cx="50901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Sensuality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FCB59-2DED-4AE9-94C4-F1360E19B9A5}"/>
              </a:ext>
            </a:extLst>
          </p:cNvPr>
          <p:cNvSpPr txBox="1"/>
          <p:nvPr/>
        </p:nvSpPr>
        <p:spPr>
          <a:xfrm>
            <a:off x="280309" y="3845381"/>
            <a:ext cx="11519807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sensuality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word for being controlled by fleshly appetites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8CEE5D-0C6E-4634-BCE8-EC4A0E3C64DA}"/>
              </a:ext>
            </a:extLst>
          </p:cNvPr>
          <p:cNvSpPr txBox="1"/>
          <p:nvPr/>
        </p:nvSpPr>
        <p:spPr>
          <a:xfrm>
            <a:off x="97562" y="1859280"/>
            <a:ext cx="11850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Sexuality is like all other physical pleasures created by God:</a:t>
            </a:r>
          </a:p>
          <a:p>
            <a:pPr defTabSz="914377"/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	A blessing to be enjoyed within the constraints of God’s instructions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306A91-BF10-4388-9E43-C62E575E5042}"/>
              </a:ext>
            </a:extLst>
          </p:cNvPr>
          <p:cNvSpPr txBox="1"/>
          <p:nvPr/>
        </p:nvSpPr>
        <p:spPr>
          <a:xfrm>
            <a:off x="97562" y="5227320"/>
            <a:ext cx="11850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Sensuality ignores the constraints of God’s instructions</a:t>
            </a:r>
          </a:p>
        </p:txBody>
      </p:sp>
    </p:spTree>
    <p:extLst>
      <p:ext uri="{BB962C8B-B14F-4D97-AF65-F5344CB8AC3E}">
        <p14:creationId xmlns:p14="http://schemas.microsoft.com/office/powerpoint/2010/main" val="3241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2385</Words>
  <Application>Microsoft Office PowerPoint</Application>
  <PresentationFormat>Widescreen</PresentationFormat>
  <Paragraphs>154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Georgia</vt:lpstr>
      <vt:lpstr>Palatino Linotype</vt:lpstr>
      <vt:lpstr>Roboto</vt:lpstr>
      <vt:lpstr>system-ui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2021-05-23T16:10:13Z</dcterms:created>
  <dcterms:modified xsi:type="dcterms:W3CDTF">2021-05-23T16:10:30Z</dcterms:modified>
</cp:coreProperties>
</file>