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00" r:id="rId3"/>
    <p:sldId id="267" r:id="rId4"/>
    <p:sldId id="265" r:id="rId5"/>
    <p:sldId id="266" r:id="rId6"/>
    <p:sldId id="945" r:id="rId7"/>
    <p:sldId id="946" r:id="rId8"/>
    <p:sldId id="258" r:id="rId9"/>
    <p:sldId id="259" r:id="rId10"/>
    <p:sldId id="260" r:id="rId11"/>
    <p:sldId id="304" r:id="rId12"/>
    <p:sldId id="311" r:id="rId13"/>
    <p:sldId id="312" r:id="rId14"/>
    <p:sldId id="313" r:id="rId15"/>
    <p:sldId id="310" r:id="rId16"/>
    <p:sldId id="306" r:id="rId17"/>
    <p:sldId id="314" r:id="rId18"/>
    <p:sldId id="290" r:id="rId19"/>
    <p:sldId id="303" r:id="rId20"/>
    <p:sldId id="299" r:id="rId21"/>
    <p:sldId id="947" r:id="rId22"/>
    <p:sldId id="300" r:id="rId23"/>
    <p:sldId id="948" r:id="rId24"/>
    <p:sldId id="316" r:id="rId25"/>
    <p:sldId id="318" r:id="rId26"/>
    <p:sldId id="319" r:id="rId27"/>
    <p:sldId id="315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E4B-CBB7-4ED6-8682-A2B11ACA7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85B17-5468-4232-98C8-BB113C0D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638D-A786-48F7-BDF5-2FB17BB3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05267-62C4-4E28-A08E-62345FDB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A848-2C6F-4A1E-A4A7-C7BBA32B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1118-7B5A-4CEC-A81C-7FD1C4D9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09D1-6D09-4020-9C04-672D84E4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F0D5-61A5-4208-A7A9-6E314F2A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B59B5-1947-458E-B232-250BB267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433FB-83E6-4010-BBC7-4FA47C18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572C-FCDE-4452-96DE-D458B2C4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728F5-02BC-4B35-93EB-A524003E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D646-E4B4-420B-A5D8-CF736139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D3B9B-E61C-4286-83E2-3A7847B9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C916-F435-4DA0-BA95-8267FEFA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30E2-042B-4805-85C9-4D6F4CB0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5ED5-49F1-4F25-AC59-13BF3443D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3067A-EE7A-4CFE-B1B3-D3511EED3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EB847-1139-465B-9757-67D37BDE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6FC36-ACCE-42D5-A724-6145028B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7459A-6A53-4E05-84E5-3FB4C516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5761-8C18-4F83-916B-589C5983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2D1E9-10C5-4BA8-A409-EF871E80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B426E-2531-4A8E-AD2E-B9EA98F4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C7131-68F3-41C3-8953-A9AA007B9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EF96F-D7C8-4463-94E8-4446C827F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34968-74BE-4720-80D4-C460F5AB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09FAE-C2AC-4ABC-BA9E-FA2A67D6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4EFD7-D439-494F-A067-CC31955D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9732-866E-4811-AA28-D7722E69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7E136-25D0-41A0-9DEF-4F59823B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E1B71-3137-46AB-AF30-8C749251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22089-99C8-4450-A225-BB92D97E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5E6B0-B2AE-4A84-B985-FBA4C10B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8AA83-D21C-4FFE-B7E3-9D402656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7608-6773-4502-AB5D-5F2572D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D41E-20EC-48C2-9420-5B0977A0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4FF4-1D0D-4C27-84A6-E814E6C8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12493-9FCE-4EFA-BFFF-1C221263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0E0C-D3DA-4B68-8DA3-951258D3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E731A-CF99-486D-BD15-F283A08E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38BA1-3C1D-4BFE-B6A4-E84F65C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7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7806-9E5E-4F84-AEE4-AF9A255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CB002-33C5-4D75-929F-D9A894022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542A4-6A4A-4383-BE8B-5FE8E151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BB97F-6CBE-4A70-A885-5D8082EB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1E484-B67D-4F49-9693-DEFACC7F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A7E85-B5E7-4F31-8C60-EDA7A82F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4E34-07DD-49FE-8DB4-B443A3D7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924EB-2AF5-453E-8E7E-27FA6F40E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E679-A51A-4B99-ADCA-B4AFF5B5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4FCF-AB68-4FD5-86D1-AB7191CD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3A74-1F88-4EFC-9860-440284C1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1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70055-CC2C-4D48-856F-00F05261C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C8768-70D5-4F17-87CD-B732643DE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19E1-7F39-4C57-98B2-5AA9B716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9533-01E1-4D03-9502-04E25153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FEE1-8171-4788-B57E-E61859CE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03C19-F460-4EEE-91AC-4C5E2946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0606-4672-4EA9-95F6-91D6DE3C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65F5E-F90C-400E-93AE-E52B20B79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3377-023C-4436-A6DF-59290EF8AC33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9C2B-F90A-436D-A277-F0E0852D7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D112-F170-4928-BA9D-8568C413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C0AB-D18B-472D-AE1E-FBF57F2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is-the-universe-leaking-energ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2419868" y="1701800"/>
            <a:ext cx="723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</a:rPr>
              <a:t>“A God of Order &amp; Justice”</a:t>
            </a:r>
          </a:p>
          <a:p>
            <a:pPr algn="ctr" defTabSz="1219170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 defTabSz="1219170">
              <a:defRPr/>
            </a:pPr>
            <a:r>
              <a:rPr lang="en-US" sz="4800" i="1" dirty="0">
                <a:solidFill>
                  <a:prstClr val="white"/>
                </a:solidFill>
                <a:latin typeface="Calibri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78349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048000" y="218099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Genesis 4</a:t>
            </a:r>
            <a:r>
              <a:rPr lang="en-US" sz="3600" b="1" baseline="30000" dirty="0">
                <a:solidFill>
                  <a:prstClr val="white"/>
                </a:solidFill>
                <a:latin typeface="system-ui"/>
              </a:rPr>
              <a:t>10 </a:t>
            </a:r>
            <a:r>
              <a:rPr lang="en-US" sz="3600" dirty="0">
                <a:solidFill>
                  <a:prstClr val="white"/>
                </a:solidFill>
                <a:latin typeface="system-ui"/>
              </a:rPr>
              <a:t>Then [God] said, “What have you done? The voice of your brother’s blood is crying out to Me from the ground.”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84989-7DA0-4D0C-98EB-D21B3FEB8E26}"/>
              </a:ext>
            </a:extLst>
          </p:cNvPr>
          <p:cNvSpPr txBox="1"/>
          <p:nvPr/>
        </p:nvSpPr>
        <p:spPr>
          <a:xfrm>
            <a:off x="2830288" y="1343800"/>
            <a:ext cx="564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After Cain killed Abel…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EBED8-956D-499F-8608-59E45B9EAAA5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</p:spTree>
    <p:extLst>
      <p:ext uri="{BB962C8B-B14F-4D97-AF65-F5344CB8AC3E}">
        <p14:creationId xmlns:p14="http://schemas.microsoft.com/office/powerpoint/2010/main" val="3118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1608912"/>
            <a:ext cx="116058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God certainly is good to Israel,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To those who are pure in heart!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C7065-241C-47A7-B1CB-587BFB32599A}"/>
              </a:ext>
            </a:extLst>
          </p:cNvPr>
          <p:cNvSpPr txBox="1"/>
          <p:nvPr/>
        </p:nvSpPr>
        <p:spPr>
          <a:xfrm>
            <a:off x="182880" y="782483"/>
            <a:ext cx="11247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73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52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1608911"/>
            <a:ext cx="116058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2 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But as for me, my feet came close to stumbling,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My steps had almost slipped.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3 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For I was envious of the arrogant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As I saw the prosperity of the wicked.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0679D-DC54-46DF-954E-55D0D028FBA3}"/>
              </a:ext>
            </a:extLst>
          </p:cNvPr>
          <p:cNvSpPr txBox="1"/>
          <p:nvPr/>
        </p:nvSpPr>
        <p:spPr>
          <a:xfrm>
            <a:off x="182880" y="782483"/>
            <a:ext cx="11247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73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05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1700351"/>
            <a:ext cx="116058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13 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Surely in vain I have kept my heart pure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And washed my hands in innocence;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14 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For I have been stricken all day long,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And punished every morning.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6294C-0BFE-4743-9E36-4212F6FD2AA8}"/>
              </a:ext>
            </a:extLst>
          </p:cNvPr>
          <p:cNvSpPr txBox="1"/>
          <p:nvPr/>
        </p:nvSpPr>
        <p:spPr>
          <a:xfrm>
            <a:off x="182880" y="782483"/>
            <a:ext cx="11247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73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70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1883231"/>
            <a:ext cx="116058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15 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If I had said, “I will speak this way,”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Behold, I would have betrayed the generation of Your children.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16 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When I thought of understanding this,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It was troublesome in my sight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17 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Until I entered the sanctuary of God;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Then I perceived their end.</a:t>
            </a:r>
            <a:br>
              <a:rPr lang="en-US" sz="3200" dirty="0">
                <a:solidFill>
                  <a:prstClr val="white"/>
                </a:solidFill>
                <a:latin typeface="system-ui"/>
              </a:rPr>
            </a:br>
            <a:endParaRPr lang="en-US" sz="3200" dirty="0">
              <a:solidFill>
                <a:prstClr val="white"/>
              </a:solidFill>
              <a:latin typeface="system-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08310-06C3-4F5C-AFE8-6959ACB14825}"/>
              </a:ext>
            </a:extLst>
          </p:cNvPr>
          <p:cNvSpPr txBox="1"/>
          <p:nvPr/>
        </p:nvSpPr>
        <p:spPr>
          <a:xfrm>
            <a:off x="182880" y="782483"/>
            <a:ext cx="11247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73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57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2180997"/>
            <a:ext cx="116058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58</a:t>
            </a:r>
            <a:br>
              <a:rPr lang="en-US" sz="3600" b="1" baseline="30000" dirty="0">
                <a:solidFill>
                  <a:prstClr val="white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10 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The righteous will rejoice when he sees vengeance;</a:t>
            </a:r>
            <a:br>
              <a:rPr lang="en-US" sz="32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He will wash his feet in the blood of the wicked.</a:t>
            </a:r>
            <a:br>
              <a:rPr lang="en-US" sz="32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11 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And people will say, “There certainly is a reward for the righteous;</a:t>
            </a:r>
            <a:br>
              <a:rPr lang="en-US" sz="32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There certainly is a God who judges on the earth!”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</p:spTree>
    <p:extLst>
      <p:ext uri="{BB962C8B-B14F-4D97-AF65-F5344CB8AC3E}">
        <p14:creationId xmlns:p14="http://schemas.microsoft.com/office/powerpoint/2010/main" val="96193875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365761" y="2180997"/>
            <a:ext cx="11605847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Psalm 130</a:t>
            </a:r>
            <a:br>
              <a:rPr lang="en-US" sz="3600" b="1" baseline="30000" dirty="0">
                <a:solidFill>
                  <a:prstClr val="white"/>
                </a:solidFill>
                <a:latin typeface="system-ui"/>
              </a:rPr>
            </a:br>
            <a:br>
              <a:rPr lang="en-US" sz="3200" b="1" baseline="30000" dirty="0">
                <a:solidFill>
                  <a:srgbClr val="000000"/>
                </a:solidFill>
                <a:latin typeface="system-ui"/>
              </a:rPr>
            </a:br>
            <a:r>
              <a:rPr lang="en-US" sz="3200" b="1" baseline="30000" dirty="0">
                <a:solidFill>
                  <a:prstClr val="white"/>
                </a:solidFill>
                <a:latin typeface="system-ui"/>
              </a:rPr>
              <a:t>3 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If You, </a:t>
            </a:r>
            <a:r>
              <a:rPr lang="en-US" sz="3200" cap="small" dirty="0">
                <a:solidFill>
                  <a:prstClr val="white"/>
                </a:solidFill>
                <a:latin typeface="system-ui"/>
              </a:rPr>
              <a:t>Lord</a:t>
            </a:r>
            <a:r>
              <a:rPr lang="en-US" sz="3200" dirty="0">
                <a:solidFill>
                  <a:prstClr val="white"/>
                </a:solidFill>
                <a:latin typeface="system-ui"/>
              </a:rPr>
              <a:t>, were to keep account of guilty deeds,</a:t>
            </a:r>
            <a:br>
              <a:rPr lang="en-US" sz="32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white"/>
                </a:solidFill>
                <a:latin typeface="system-ui"/>
              </a:rPr>
              <a:t>Lord, who could stand?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Order Demands Justice</a:t>
            </a:r>
          </a:p>
        </p:txBody>
      </p:sp>
    </p:spTree>
    <p:extLst>
      <p:ext uri="{BB962C8B-B14F-4D97-AF65-F5344CB8AC3E}">
        <p14:creationId xmlns:p14="http://schemas.microsoft.com/office/powerpoint/2010/main" val="42369363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Documents and Settings\Jeff Smelser\My Documents\wp\sermons\Thayer Street\timelinew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09" y="220958"/>
            <a:ext cx="10949583" cy="1994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" name="Up Arrow 19">
            <a:extLst>
              <a:ext uri="{FF2B5EF4-FFF2-40B4-BE49-F238E27FC236}">
                <a16:creationId xmlns:a16="http://schemas.microsoft.com/office/drawing/2014/main" id="{045102AA-AB71-4728-AF67-F5B58336144E}"/>
              </a:ext>
            </a:extLst>
          </p:cNvPr>
          <p:cNvSpPr/>
          <p:nvPr/>
        </p:nvSpPr>
        <p:spPr>
          <a:xfrm rot="159602">
            <a:off x="8383827" y="1370480"/>
            <a:ext cx="892516" cy="3273533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ISAIAH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2"/>
            <a:ext cx="6096000" cy="618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1" y="789000"/>
            <a:ext cx="6096000" cy="91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36" y="2719400"/>
            <a:ext cx="8925153" cy="91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35" y="3645700"/>
            <a:ext cx="8113776" cy="91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41" y="152401"/>
            <a:ext cx="9194800" cy="452431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Isaiah 53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Surely our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griefs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He Himself bore,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our sorrows He carried;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Yet we ourselves esteemed Him stricken,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Smitten of God, and afflicted. 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But He was pierced through for our transgressions,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was crushed for our iniquities;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chastening for our well-being fell upon Him,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by His scourging we are healed. </a:t>
            </a:r>
          </a:p>
        </p:txBody>
      </p:sp>
    </p:spTree>
    <p:extLst>
      <p:ext uri="{BB962C8B-B14F-4D97-AF65-F5344CB8AC3E}">
        <p14:creationId xmlns:p14="http://schemas.microsoft.com/office/powerpoint/2010/main" val="33599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47" y="1674859"/>
            <a:ext cx="10799436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41" y="152401"/>
            <a:ext cx="11176000" cy="452431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Isaiah 53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By oppression and judgment He was taken away;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as for His generation, who considered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That He was cut off out of the land of the living,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For the transgression of my people to whom the stroke was due?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His grave was assigned to be with wicked men,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Yet with a rich man in His death;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Although He had done no violence,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Nor was there any deceit in His mouth.</a:t>
            </a:r>
          </a:p>
        </p:txBody>
      </p:sp>
    </p:spTree>
    <p:extLst>
      <p:ext uri="{BB962C8B-B14F-4D97-AF65-F5344CB8AC3E}">
        <p14:creationId xmlns:p14="http://schemas.microsoft.com/office/powerpoint/2010/main" val="176429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E66EE-1A77-4D4F-8F32-7A591F3B96AB}"/>
              </a:ext>
            </a:extLst>
          </p:cNvPr>
          <p:cNvSpPr txBox="1"/>
          <p:nvPr/>
        </p:nvSpPr>
        <p:spPr>
          <a:xfrm>
            <a:off x="1233714" y="1451430"/>
            <a:ext cx="10145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A God of Order</a:t>
            </a:r>
          </a:p>
          <a:p>
            <a:pPr defTabSz="914377"/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/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Order Demands Justice</a:t>
            </a:r>
          </a:p>
        </p:txBody>
      </p:sp>
    </p:spTree>
    <p:extLst>
      <p:ext uri="{BB962C8B-B14F-4D97-AF65-F5344CB8AC3E}">
        <p14:creationId xmlns:p14="http://schemas.microsoft.com/office/powerpoint/2010/main" val="6679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71" y="659033"/>
            <a:ext cx="6705600" cy="1004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71" y="3048000"/>
            <a:ext cx="67056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" y="152402"/>
            <a:ext cx="9601200" cy="5016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Isaiah 53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All of us like sheep have gone astray,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Each of us has turned to his own way;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But the LORD has caused the iniquity of us all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fall on Him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was oppressed and He was afflicted,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Yet He did not open His mouth;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Like a lamb that is led to slaughter,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like a sheep that is silent before its shearers,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So He did not open His mouth.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0115" y="279515"/>
            <a:ext cx="6794885" cy="5959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377"/>
            <a:r>
              <a:rPr lang="en-US" sz="2933" b="1" u="sng" dirty="0">
                <a:solidFill>
                  <a:prstClr val="black"/>
                </a:solidFill>
                <a:latin typeface="Calibri" panose="020F0502020204030204"/>
              </a:rPr>
              <a:t>1 Peter 2</a:t>
            </a:r>
          </a:p>
          <a:p>
            <a:pPr defTabSz="914377"/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Who committed no sin, nor was any deceit found in His mouth;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23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while being reviled, He did not revile in return, while suffering, He uttered no threats, but kept entrusting Himself to Him who judges righteously;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24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He Himself bore our sins in His body on the cross, that we might die to sin and live to righteousness; for by His wounds you were healed.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US" sz="2933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you were continually straying like sheep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, but now you are returned to the Shepherd and Guardian of your souls.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0115" y="282416"/>
            <a:ext cx="6820285" cy="5959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2933" b="1" u="sng" dirty="0">
                <a:solidFill>
                  <a:prstClr val="black"/>
                </a:solidFill>
                <a:latin typeface="Calibri" panose="020F0502020204030204"/>
              </a:rPr>
              <a:t>1 Peter 2</a:t>
            </a:r>
          </a:p>
          <a:p>
            <a:pPr defTabSz="914377"/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2933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Who committed no sin, nor was any deceit found in His mouth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23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while being reviled, He did not revile in return, while suffering, He uttered no threats, but kept entrusting Himself to Him who judges righteously;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24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He Himself bore our sins in His body on the cross, that we might die to sin and live to righteousness; for by His wounds you were healed.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For you were continually straying like sheep, but now you are returned to the Shepherd and Guardian of your souls.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0115" y="282416"/>
            <a:ext cx="6820285" cy="5959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2933" b="1" u="sng" dirty="0">
                <a:solidFill>
                  <a:prstClr val="black"/>
                </a:solidFill>
                <a:latin typeface="Calibri" panose="020F0502020204030204"/>
              </a:rPr>
              <a:t>1 Peter 2</a:t>
            </a:r>
          </a:p>
          <a:p>
            <a:pPr defTabSz="914377"/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Who committed no sin, nor was any deceit found in His mouth;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23 </a:t>
            </a:r>
            <a:r>
              <a:rPr lang="en-US" sz="2933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and while being reviled, He did not revile in return, while suffering, He uttered no threats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, but kept entrusting Himself to Him who judges righteously;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24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He Himself bore our sins in His body on the cross, that we might die to sin and live to righteousness; for by His wounds you were healed.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For you were continually straying like sheep, but now you are returned to the Shepherd and Guardian of your souls.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0115" y="282416"/>
            <a:ext cx="6794885" cy="5959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2933" b="1" u="sng" dirty="0">
                <a:solidFill>
                  <a:prstClr val="black"/>
                </a:solidFill>
                <a:latin typeface="Calibri" panose="020F0502020204030204"/>
              </a:rPr>
              <a:t>1 Peter 2</a:t>
            </a:r>
          </a:p>
          <a:p>
            <a:pPr defTabSz="914377"/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Who committed no sin, nor was any deceit found in His mouth;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23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while being reviled, He did not revile in return, while suffering, He uttered no threats, but kept entrusting Himself to Him who judges righteously;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24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He Himself bore our sins in His body on the cross, that we might die to sin and live to righteousness; </a:t>
            </a:r>
            <a:r>
              <a:rPr lang="en-US" sz="2933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by His wounds you were healed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For you were continually straying like sheep, but now you are returned to the Shepherd and Guardian of your souls.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0115" y="282416"/>
            <a:ext cx="6807200" cy="595977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2933" b="1" u="sng" dirty="0">
                <a:solidFill>
                  <a:prstClr val="black"/>
                </a:solidFill>
                <a:latin typeface="Calibri" panose="020F0502020204030204"/>
              </a:rPr>
              <a:t>1 Peter 2</a:t>
            </a:r>
          </a:p>
          <a:p>
            <a:pPr defTabSz="914377"/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Who committed no sin, nor was any deceit found in His mouth;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23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and while being reviled, He did not revile in return, while suffering, He uttered no threats, but kept entrusting Himself to Him who judges righteously; </a:t>
            </a:r>
            <a:r>
              <a:rPr lang="en-US" sz="2933" u="sng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24 </a:t>
            </a:r>
            <a:r>
              <a:rPr lang="en-US" sz="2933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and He Himself bore our sins in His body on the cross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, that we might die to sin and live to righteousness; for by His wounds you were healed. </a:t>
            </a:r>
            <a:r>
              <a:rPr lang="en-US" sz="2933" baseline="300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US" sz="2933" dirty="0">
                <a:solidFill>
                  <a:prstClr val="black"/>
                </a:solidFill>
                <a:latin typeface="Calibri" panose="020F0502020204030204"/>
              </a:rPr>
              <a:t>For you were continually straying like sheep, but now you are returned to the Shepherd and Guardian of your souls.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3600" y="5257801"/>
            <a:ext cx="68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53:6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4200" y="1397001"/>
            <a:ext cx="68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53:9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2108201"/>
            <a:ext cx="68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53:7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1000" y="4445001"/>
            <a:ext cx="68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53:5</a:t>
            </a:r>
          </a:p>
        </p:txBody>
      </p:sp>
    </p:spTree>
    <p:extLst>
      <p:ext uri="{BB962C8B-B14F-4D97-AF65-F5344CB8AC3E}">
        <p14:creationId xmlns:p14="http://schemas.microsoft.com/office/powerpoint/2010/main" val="41492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A58A3A-37FE-4CA4-90D1-E78B844CD6B8}"/>
              </a:ext>
            </a:extLst>
          </p:cNvPr>
          <p:cNvSpPr/>
          <p:nvPr/>
        </p:nvSpPr>
        <p:spPr>
          <a:xfrm>
            <a:off x="87085" y="5765801"/>
            <a:ext cx="7376160" cy="9627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7" y="152402"/>
            <a:ext cx="11176000" cy="84638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Isaiah 53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But the LORD was pleased To crush Him, putting Him to grief;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If He would render Himself as a guilt offering 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see His offspring,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prolong His days,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the good pleasure of the LORD will prosper in His hand.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As a result of the anguish of His soul,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see it and be satisfied;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By His knowledge the Righteous One,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My Servant, will justify the many,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As He will bear their iniquities. 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Therefore, I will allot Him a portion with the great,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He will divide the booty with the strong; Because He poured out Himself to death,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was numbered with the transgressors;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Yet He Himself bore the sin of many,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interceded for the transgressors.</a:t>
            </a:r>
          </a:p>
        </p:txBody>
      </p:sp>
    </p:spTree>
    <p:extLst>
      <p:ext uri="{BB962C8B-B14F-4D97-AF65-F5344CB8AC3E}">
        <p14:creationId xmlns:p14="http://schemas.microsoft.com/office/powerpoint/2010/main" val="30158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24506 L -3.61111E-6 0.0049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765" y="711200"/>
            <a:ext cx="10799436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93" y="3124201"/>
            <a:ext cx="6705600" cy="9627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7" y="188538"/>
            <a:ext cx="11176000" cy="84638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Isaiah 53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But the LORD was pleased To crush Him, putting Him to grief;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If He would render Himself as a guilt offering 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see His offspring,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prolong His days,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the good pleasure of the LORD will prosper in His hand.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As a result of the anguish of His soul,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He will see it and be satisfied;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By His knowledge the Righteous One,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My Servant, will justify the many,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As He will bear their iniquities. </a:t>
            </a:r>
          </a:p>
          <a:p>
            <a:pPr defTabSz="914377"/>
            <a:r>
              <a:rPr lang="en-US" sz="3200" baseline="300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Therefore, I will allot Him a portion with the great,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He will divide the booty with the strong; Because He poured out Himself to death, 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was numbered with the transgressors;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Yet He Himself bore the sin of many,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interceded for the transgressors.</a:t>
            </a:r>
          </a:p>
        </p:txBody>
      </p:sp>
    </p:spTree>
    <p:extLst>
      <p:ext uri="{BB962C8B-B14F-4D97-AF65-F5344CB8AC3E}">
        <p14:creationId xmlns:p14="http://schemas.microsoft.com/office/powerpoint/2010/main" val="23766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298854" y="2855913"/>
            <a:ext cx="11605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Romans 3</a:t>
            </a:r>
            <a:endParaRPr lang="en-US" sz="6000" b="1" dirty="0">
              <a:solidFill>
                <a:prstClr val="white"/>
              </a:solidFill>
              <a:latin typeface="system-ui"/>
            </a:endParaRPr>
          </a:p>
          <a:p>
            <a:pPr defTabSz="914377"/>
            <a:r>
              <a:rPr lang="en-US" sz="3600" b="1" baseline="30000" dirty="0">
                <a:solidFill>
                  <a:prstClr val="white"/>
                </a:solidFill>
                <a:latin typeface="Calibri" panose="020F0502020204030204"/>
              </a:rPr>
              <a:t>21 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But now apart from the Law the righteousness of God has been revealed, being witnessed by the Law and the Prophets,</a:t>
            </a:r>
          </a:p>
          <a:p>
            <a:pPr defTabSz="914377"/>
            <a:r>
              <a:rPr lang="en-US" sz="3600" b="1" baseline="30000" dirty="0">
                <a:solidFill>
                  <a:prstClr val="white"/>
                </a:solidFill>
                <a:latin typeface="Calibri" panose="020F0502020204030204"/>
              </a:rPr>
              <a:t>22 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but it is the righteousness of God through faith in Jesus Christ for all those who believe</a:t>
            </a:r>
            <a:endParaRPr lang="en-US" sz="4800" u="sng" dirty="0">
              <a:solidFill>
                <a:prstClr val="white"/>
              </a:solidFill>
              <a:latin typeface="system-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Justice is Accomplished in Christ</a:t>
            </a:r>
          </a:p>
        </p:txBody>
      </p:sp>
      <p:pic>
        <p:nvPicPr>
          <p:cNvPr id="8" name="Picture 5" descr="C:\Documents and Settings\Jeff Smelser\My Documents\wp\sermons\Thayer Street\timelinewhole.JPG">
            <a:extLst>
              <a:ext uri="{FF2B5EF4-FFF2-40B4-BE49-F238E27FC236}">
                <a16:creationId xmlns:a16="http://schemas.microsoft.com/office/drawing/2014/main" id="{1BF416A8-06D5-44D8-9C1C-4B25AFFF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09" y="743474"/>
            <a:ext cx="10949583" cy="1994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C709864D-30E9-4503-BCC1-FEE93220D283}"/>
              </a:ext>
            </a:extLst>
          </p:cNvPr>
          <p:cNvSpPr/>
          <p:nvPr/>
        </p:nvSpPr>
        <p:spPr>
          <a:xfrm>
            <a:off x="5486400" y="144696"/>
            <a:ext cx="5791200" cy="1067579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38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298854" y="1723797"/>
            <a:ext cx="1160584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Romans 3:22</a:t>
            </a:r>
          </a:p>
          <a:p>
            <a:pPr defTabSz="914377"/>
            <a:r>
              <a:rPr lang="en-US" sz="3600" dirty="0">
                <a:solidFill>
                  <a:prstClr val="white"/>
                </a:solidFill>
                <a:latin typeface="system-ui"/>
              </a:rPr>
              <a:t>“</a:t>
            </a:r>
            <a:r>
              <a:rPr lang="en-US" sz="3600" u="sng" dirty="0">
                <a:solidFill>
                  <a:prstClr val="white"/>
                </a:solidFill>
                <a:latin typeface="system-ui"/>
              </a:rPr>
              <a:t>the righteousness of God</a:t>
            </a:r>
            <a:r>
              <a:rPr lang="en-US" sz="3600" dirty="0">
                <a:solidFill>
                  <a:prstClr val="white"/>
                </a:solidFill>
                <a:latin typeface="system-ui"/>
              </a:rPr>
              <a:t> through faith </a:t>
            </a:r>
            <a:r>
              <a:rPr lang="en-US" sz="3600" u="sng" dirty="0">
                <a:solidFill>
                  <a:prstClr val="white"/>
                </a:solidFill>
                <a:latin typeface="system-ui"/>
              </a:rPr>
              <a:t>in Jesus Christ</a:t>
            </a:r>
            <a:r>
              <a:rPr lang="en-US" sz="3600" dirty="0">
                <a:solidFill>
                  <a:prstClr val="white"/>
                </a:solidFill>
                <a:latin typeface="system-ui"/>
              </a:rPr>
              <a:t>”</a:t>
            </a:r>
          </a:p>
          <a:p>
            <a:pPr defTabSz="914377"/>
            <a:endParaRPr lang="en-US" sz="3600" u="sng" dirty="0">
              <a:solidFill>
                <a:prstClr val="white"/>
              </a:solidFill>
              <a:latin typeface="system-ui"/>
            </a:endParaRPr>
          </a:p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2 Corinthians 5:21</a:t>
            </a:r>
            <a:endParaRPr lang="en-US" sz="3600" u="sng" dirty="0">
              <a:solidFill>
                <a:prstClr val="white"/>
              </a:solidFill>
              <a:latin typeface="system-ui"/>
            </a:endParaRPr>
          </a:p>
          <a:p>
            <a:pPr defTabSz="914377"/>
            <a:r>
              <a:rPr lang="en-US" sz="3200" dirty="0">
                <a:solidFill>
                  <a:prstClr val="white"/>
                </a:solidFill>
                <a:latin typeface="system-ui"/>
              </a:rPr>
              <a:t>“the righteousness of God in Him”</a:t>
            </a:r>
          </a:p>
          <a:p>
            <a:pPr defTabSz="914377"/>
            <a:endParaRPr lang="en-US" sz="2800" u="sng" dirty="0">
              <a:solidFill>
                <a:prstClr val="white"/>
              </a:solidFill>
              <a:latin typeface="system-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Justice is Accomplished in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343F4-B6D8-4B6F-A79D-D118DD0B8AE8}"/>
              </a:ext>
            </a:extLst>
          </p:cNvPr>
          <p:cNvSpPr txBox="1"/>
          <p:nvPr/>
        </p:nvSpPr>
        <p:spPr>
          <a:xfrm>
            <a:off x="-525" y="7438"/>
            <a:ext cx="121919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Justice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Righteousness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</p:txBody>
      </p:sp>
    </p:spTree>
    <p:extLst>
      <p:ext uri="{BB962C8B-B14F-4D97-AF65-F5344CB8AC3E}">
        <p14:creationId xmlns:p14="http://schemas.microsoft.com/office/powerpoint/2010/main" val="39363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298853" y="3369718"/>
            <a:ext cx="3861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2 Corinthians 5:21</a:t>
            </a:r>
            <a:endParaRPr lang="en-US" sz="3600" u="sng" dirty="0">
              <a:solidFill>
                <a:prstClr val="white"/>
              </a:solidFill>
              <a:latin typeface="system-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9DD60-640F-40F7-A5F5-0833AA3250CE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Justice is Accomplished in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343F4-B6D8-4B6F-A79D-D118DD0B8AE8}"/>
              </a:ext>
            </a:extLst>
          </p:cNvPr>
          <p:cNvSpPr txBox="1"/>
          <p:nvPr/>
        </p:nvSpPr>
        <p:spPr>
          <a:xfrm>
            <a:off x="-525" y="7438"/>
            <a:ext cx="121919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Justice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Righteousness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B2684-E34D-49BF-A800-8426493BC195}"/>
              </a:ext>
            </a:extLst>
          </p:cNvPr>
          <p:cNvSpPr txBox="1"/>
          <p:nvPr/>
        </p:nvSpPr>
        <p:spPr>
          <a:xfrm>
            <a:off x="297180" y="3914895"/>
            <a:ext cx="6537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system-ui"/>
              </a:rPr>
              <a:t>“the righteousness of God in Him”</a:t>
            </a:r>
          </a:p>
        </p:txBody>
      </p:sp>
    </p:spTree>
    <p:extLst>
      <p:ext uri="{BB962C8B-B14F-4D97-AF65-F5344CB8AC3E}">
        <p14:creationId xmlns:p14="http://schemas.microsoft.com/office/powerpoint/2010/main" val="29006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-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125 0.3111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298854" y="1647224"/>
            <a:ext cx="116058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2 Corinthians 5</a:t>
            </a:r>
          </a:p>
          <a:p>
            <a:pPr defTabSz="914377"/>
            <a:r>
              <a:rPr lang="en-US" sz="2800" b="1" baseline="300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17 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Therefore if anyone is in Christ, this person is a new creation; the old things passed away; behold, new things have come. </a:t>
            </a:r>
            <a:r>
              <a:rPr lang="en-US" sz="2800" b="1" baseline="300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18 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Now all these things are from God, who reconciled us to Himself through Christ and gave us the ministry of reconciliation, </a:t>
            </a:r>
            <a:r>
              <a:rPr lang="en-US" sz="2800" b="1" baseline="300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19 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namely, that God was in Christ reconciling the world to Himself, not counting their wrongdoings against them, and He has committed to us the word of reconciliation.</a:t>
            </a:r>
          </a:p>
          <a:p>
            <a:pPr defTabSz="914377"/>
            <a:r>
              <a:rPr lang="en-US" sz="2800" b="1" baseline="300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20 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Therefore, we are ambassadors for Christ, as though God were making an appeal through us; we beg you on behalf of Christ, be reconciled to God. </a:t>
            </a:r>
            <a:r>
              <a:rPr lang="en-US" sz="2800" b="1" baseline="300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21 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system-ui"/>
              </a:rPr>
              <a:t>He made Him who knew no sin to be sin in our behalf, so that we might become</a:t>
            </a:r>
          </a:p>
          <a:p>
            <a:pPr defTabSz="914377"/>
            <a:r>
              <a:rPr lang="en-US" sz="3200" dirty="0">
                <a:solidFill>
                  <a:prstClr val="white"/>
                </a:solidFill>
                <a:latin typeface="system-ui"/>
              </a:rPr>
              <a:t>the righteousness of God in Him.</a:t>
            </a:r>
            <a:endParaRPr lang="en-US" sz="2800" dirty="0">
              <a:solidFill>
                <a:prstClr val="white"/>
              </a:solidFill>
              <a:latin typeface="system-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2765B-A55E-4CFA-BAC7-ECADFC2EB6AD}"/>
              </a:ext>
            </a:extLst>
          </p:cNvPr>
          <p:cNvSpPr txBox="1"/>
          <p:nvPr/>
        </p:nvSpPr>
        <p:spPr>
          <a:xfrm>
            <a:off x="-525" y="7438"/>
            <a:ext cx="121919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Justice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  <a:p>
            <a:pPr defTabSz="914377"/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b="1" i="1" u="sng" dirty="0">
                <a:solidFill>
                  <a:prstClr val="black"/>
                </a:solidFill>
                <a:latin typeface="Calibri" panose="020F0502020204030204"/>
              </a:rPr>
              <a:t>Righteousness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of God in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8BC97-10BD-4A8E-B6C4-99BBC04B0BEE}"/>
              </a:ext>
            </a:extLst>
          </p:cNvPr>
          <p:cNvSpPr txBox="1"/>
          <p:nvPr/>
        </p:nvSpPr>
        <p:spPr>
          <a:xfrm>
            <a:off x="308611" y="6033255"/>
            <a:ext cx="622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system-ui"/>
              </a:rPr>
              <a:t>the righteousness of God in Him.</a:t>
            </a:r>
            <a:endParaRPr lang="en-US" sz="2800" dirty="0">
              <a:solidFill>
                <a:prstClr val="white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5248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10CB7B-9231-4D3E-82A3-279B760C0152}"/>
              </a:ext>
            </a:extLst>
          </p:cNvPr>
          <p:cNvSpPr txBox="1"/>
          <p:nvPr/>
        </p:nvSpPr>
        <p:spPr>
          <a:xfrm>
            <a:off x="1741957" y="2101521"/>
            <a:ext cx="8127759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system-ui"/>
              </a:rPr>
              <a:t>Romans 8</a:t>
            </a:r>
          </a:p>
          <a:p>
            <a:pPr defTabSz="914377"/>
            <a:br>
              <a:rPr lang="en-US" sz="3200" b="1" baseline="30000" dirty="0">
                <a:solidFill>
                  <a:prstClr val="white"/>
                </a:solidFill>
                <a:latin typeface="system-ui"/>
              </a:rPr>
            </a:br>
            <a:r>
              <a:rPr lang="en-US" sz="2800" b="1" baseline="30000" dirty="0">
                <a:solidFill>
                  <a:prstClr val="white"/>
                </a:solidFill>
                <a:latin typeface="system-ui"/>
              </a:rPr>
              <a:t>1</a:t>
            </a:r>
            <a:r>
              <a:rPr lang="en-US" sz="4400" b="1" baseline="30000" dirty="0">
                <a:solidFill>
                  <a:prstClr val="white"/>
                </a:solidFill>
                <a:latin typeface="system-ui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Therefore there is now no condemnation at all for those who are in Christ Jesus.</a:t>
            </a:r>
            <a:endParaRPr lang="en-US" sz="2800" dirty="0">
              <a:solidFill>
                <a:prstClr val="white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85112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3DC2CD3A-B668-4CAC-A4D8-D0484EDDFD26}"/>
              </a:ext>
            </a:extLst>
          </p:cNvPr>
          <p:cNvSpPr/>
          <p:nvPr/>
        </p:nvSpPr>
        <p:spPr>
          <a:xfrm>
            <a:off x="2812941" y="4331231"/>
            <a:ext cx="5743539" cy="9931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65DE524-292C-4691-AC47-20C45C965EF4}"/>
              </a:ext>
            </a:extLst>
          </p:cNvPr>
          <p:cNvSpPr/>
          <p:nvPr/>
        </p:nvSpPr>
        <p:spPr>
          <a:xfrm>
            <a:off x="2792159" y="2181631"/>
            <a:ext cx="5743539" cy="17594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8F1AB3E-15A2-43CD-A7C5-0BA354380589}"/>
              </a:ext>
            </a:extLst>
          </p:cNvPr>
          <p:cNvSpPr/>
          <p:nvPr/>
        </p:nvSpPr>
        <p:spPr>
          <a:xfrm>
            <a:off x="2806015" y="853743"/>
            <a:ext cx="5743539" cy="9931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B0D513A5-AB76-40D0-8379-E6234C34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14" y="1066799"/>
            <a:ext cx="627956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1—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Light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2—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Expanse, separating waters above from waters below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3—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Land &amp; Plants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6661AC4-41E0-46B8-BDD1-8AE441B6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158" y="1066799"/>
            <a:ext cx="48856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4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Sun, Moon, Stars</a:t>
            </a:r>
          </a:p>
          <a:p>
            <a:pPr defTabSz="914377">
              <a:spcBef>
                <a:spcPct val="50000"/>
              </a:spcBef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5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Birds of the air, fishes of the seas</a:t>
            </a:r>
            <a:r>
              <a:rPr lang="en-US" sz="3200" b="1" dirty="0">
                <a:solidFill>
                  <a:srgbClr val="660066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____</a:t>
            </a:r>
          </a:p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___________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  <a:p>
            <a:pPr defTabSz="914377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DAY 6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—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rPr>
              <a:t>Land animals,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11266" grpId="0" uiExpand="1" build="p" autoUpdateAnimBg="0"/>
      <p:bldP spid="11267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2CCC3-B6B7-497B-8BFB-F0BA27781397}"/>
              </a:ext>
            </a:extLst>
          </p:cNvPr>
          <p:cNvSpPr txBox="1"/>
          <p:nvPr/>
        </p:nvSpPr>
        <p:spPr>
          <a:xfrm>
            <a:off x="1756230" y="1717108"/>
            <a:ext cx="88682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41 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And you shall take the Levites for Me—I am the </a:t>
            </a:r>
            <a:r>
              <a:rPr lang="en-US" sz="2800" cap="small" dirty="0">
                <a:solidFill>
                  <a:srgbClr val="000000"/>
                </a:solidFill>
                <a:latin typeface="system-ui"/>
              </a:rPr>
              <a:t>Lord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—instead of all the firstborn among the sons of Israel</a:t>
            </a:r>
          </a:p>
          <a:p>
            <a:pPr defTabSz="914377"/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pPr defTabSz="914377"/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defTabSz="914377"/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43 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and all the firstborn males, by the number of names from a month old and upward for their numbered men, were 22,273.</a:t>
            </a:r>
          </a:p>
          <a:p>
            <a:pPr defTabSz="914377"/>
            <a:endParaRPr lang="en-US" sz="2800" b="1" baseline="30000" dirty="0">
              <a:solidFill>
                <a:srgbClr val="000000"/>
              </a:solidFill>
              <a:latin typeface="system-ui"/>
            </a:endParaRPr>
          </a:p>
          <a:p>
            <a:pPr defTabSz="914377"/>
            <a:endParaRPr lang="en-US" sz="2800" b="1" baseline="30000" dirty="0">
              <a:solidFill>
                <a:srgbClr val="000000"/>
              </a:solidFill>
              <a:latin typeface="system-ui"/>
            </a:endParaRPr>
          </a:p>
          <a:p>
            <a:pPr defTabSz="914377"/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46 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And as a redemption price for the 273 of the firstborn of the sons of Israel who are in excess of </a:t>
            </a:r>
            <a:r>
              <a:rPr lang="en-US" sz="2800" i="1" dirty="0">
                <a:solidFill>
                  <a:srgbClr val="000000"/>
                </a:solidFill>
                <a:latin typeface="system-ui"/>
              </a:rPr>
              <a:t>the number of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 the Levites, </a:t>
            </a:r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47 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you shall take five shekels apiece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6F43D-46CE-41B1-BCF8-333C15C14413}"/>
              </a:ext>
            </a:extLst>
          </p:cNvPr>
          <p:cNvSpPr txBox="1"/>
          <p:nvPr/>
        </p:nvSpPr>
        <p:spPr>
          <a:xfrm>
            <a:off x="1741713" y="188687"/>
            <a:ext cx="918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NUMBERS 3</a:t>
            </a:r>
          </a:p>
          <a:p>
            <a:pPr defTabSz="914377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Levites in exchange for the Firstborn Spared in Egypt</a:t>
            </a:r>
          </a:p>
        </p:txBody>
      </p:sp>
    </p:spTree>
    <p:extLst>
      <p:ext uri="{BB962C8B-B14F-4D97-AF65-F5344CB8AC3E}">
        <p14:creationId xmlns:p14="http://schemas.microsoft.com/office/powerpoint/2010/main" val="27765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E66EE-1A77-4D4F-8F32-7A591F3B96AB}"/>
              </a:ext>
            </a:extLst>
          </p:cNvPr>
          <p:cNvSpPr txBox="1"/>
          <p:nvPr/>
        </p:nvSpPr>
        <p:spPr>
          <a:xfrm>
            <a:off x="1233714" y="1451430"/>
            <a:ext cx="10145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A God of Order</a:t>
            </a:r>
          </a:p>
          <a:p>
            <a:pPr marL="857229" indent="-857229" defTabSz="914377">
              <a:buFont typeface="Arial" panose="020B0604020202020204" pitchFamily="34" charset="0"/>
              <a:buChar char="•"/>
            </a:pPr>
            <a:endParaRPr lang="en-US" sz="600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77"/>
            <a:r>
              <a:rPr lang="en-US" sz="6000" b="1" i="1" dirty="0">
                <a:solidFill>
                  <a:prstClr val="white"/>
                </a:solidFill>
                <a:latin typeface="Calibri" panose="020F0502020204030204"/>
              </a:rPr>
              <a:t>evidence of this</a:t>
            </a:r>
          </a:p>
          <a:p>
            <a:pPr algn="ctr" defTabSz="914377"/>
            <a:r>
              <a:rPr lang="en-US" sz="6000" b="1" i="1" dirty="0">
                <a:solidFill>
                  <a:prstClr val="white"/>
                </a:solidFill>
                <a:latin typeface="Calibri" panose="020F0502020204030204"/>
              </a:rPr>
              <a:t>in the things He has made</a:t>
            </a:r>
          </a:p>
        </p:txBody>
      </p:sp>
    </p:spTree>
    <p:extLst>
      <p:ext uri="{BB962C8B-B14F-4D97-AF65-F5344CB8AC3E}">
        <p14:creationId xmlns:p14="http://schemas.microsoft.com/office/powerpoint/2010/main" val="42102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C0EFC-C957-4072-ABB9-E499E291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9" t="6380" r="71231" b="46256"/>
          <a:stretch/>
        </p:blipFill>
        <p:spPr>
          <a:xfrm>
            <a:off x="1187355" y="212906"/>
            <a:ext cx="7717808" cy="6174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3E5FD-A0E1-4B30-847A-5C2D22A421A3}"/>
              </a:ext>
            </a:extLst>
          </p:cNvPr>
          <p:cNvSpPr txBox="1"/>
          <p:nvPr/>
        </p:nvSpPr>
        <p:spPr>
          <a:xfrm>
            <a:off x="1406405" y="4585610"/>
            <a:ext cx="7173715" cy="1914883"/>
          </a:xfrm>
          <a:prstGeom prst="rect">
            <a:avLst/>
          </a:prstGeom>
          <a:solidFill>
            <a:schemeClr val="bg1"/>
          </a:solidFill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377">
              <a:lnSpc>
                <a:spcPts val="2900"/>
              </a:lnSpc>
            </a:pPr>
            <a:r>
              <a:rPr lang="en-US" sz="1700" dirty="0">
                <a:solidFill>
                  <a:srgbClr val="323232"/>
                </a:solidFill>
                <a:latin typeface="Georgia" panose="02040502050405020303" pitchFamily="18" charset="0"/>
              </a:rPr>
              <a:t>The law of </a:t>
            </a:r>
            <a:r>
              <a:rPr lang="en-US" sz="1700" dirty="0">
                <a:solidFill>
                  <a:srgbClr val="656565"/>
                </a:solidFill>
                <a:latin typeface="Georgia" panose="02040502050405020303" pitchFamily="18" charset="0"/>
                <a:hlinkClick r:id="rId3"/>
              </a:rPr>
              <a:t>conservation of energy</a:t>
            </a:r>
            <a:r>
              <a:rPr lang="en-US" sz="1700" dirty="0">
                <a:solidFill>
                  <a:srgbClr val="323232"/>
                </a:solidFill>
                <a:latin typeface="Georgia" panose="02040502050405020303" pitchFamily="18" charset="0"/>
              </a:rPr>
              <a:t>, also known as the first law of thermodynamics, states that the energy of a closed system must remain constant—it can neither increase nor decrease without interference from outside. The universe itself is a closed system, so the total amount of energy in existence has always been the same. The forms that energy</a:t>
            </a:r>
            <a:endParaRPr lang="en-US" sz="1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13AC7-5B81-4AE9-A976-58943407B07D}"/>
              </a:ext>
            </a:extLst>
          </p:cNvPr>
          <p:cNvSpPr txBox="1"/>
          <p:nvPr/>
        </p:nvSpPr>
        <p:spPr>
          <a:xfrm>
            <a:off x="150126" y="3862279"/>
            <a:ext cx="10085695" cy="3356945"/>
          </a:xfrm>
          <a:prstGeom prst="rect">
            <a:avLst/>
          </a:prstGeom>
          <a:solidFill>
            <a:schemeClr val="bg1"/>
          </a:solidFill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2400" dirty="0">
                <a:solidFill>
                  <a:srgbClr val="323232"/>
                </a:solidFill>
                <a:latin typeface="Georgia" panose="02040502050405020303" pitchFamily="18" charset="0"/>
              </a:rPr>
              <a:t>The law of </a:t>
            </a:r>
            <a:r>
              <a:rPr lang="en-US" sz="2400" dirty="0">
                <a:solidFill>
                  <a:srgbClr val="656565"/>
                </a:solidFill>
                <a:latin typeface="Georgia" panose="02040502050405020303" pitchFamily="18" charset="0"/>
                <a:hlinkClick r:id="rId3"/>
              </a:rPr>
              <a:t>conservation of energy</a:t>
            </a:r>
            <a:r>
              <a:rPr lang="en-US" sz="2400" dirty="0">
                <a:solidFill>
                  <a:srgbClr val="323232"/>
                </a:solidFill>
                <a:latin typeface="Georgia" panose="02040502050405020303" pitchFamily="18" charset="0"/>
              </a:rPr>
              <a:t>, also known as the first law of thermodynamics, states that the energy of a closed system must remain constant—it can neither increase nor decrease without interference from outside. The universe itself is a closed system, so the total amount of energy in existence has always been the same. The forms that energy takes, however, are constantly changing.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21519-30F6-4F0D-9E8F-C46F3FCD4AA1}"/>
              </a:ext>
            </a:extLst>
          </p:cNvPr>
          <p:cNvSpPr/>
          <p:nvPr/>
        </p:nvSpPr>
        <p:spPr>
          <a:xfrm>
            <a:off x="807720" y="357508"/>
            <a:ext cx="1722120" cy="83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30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C524A-D8C7-41FA-BBF4-EAB3443B961B}"/>
              </a:ext>
            </a:extLst>
          </p:cNvPr>
          <p:cNvSpPr/>
          <p:nvPr/>
        </p:nvSpPr>
        <p:spPr>
          <a:xfrm>
            <a:off x="4854100" y="3166293"/>
            <a:ext cx="42259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 = Iron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42164-3797-4F5C-87E4-E233BDAC69AF}"/>
              </a:ext>
            </a:extLst>
          </p:cNvPr>
          <p:cNvSpPr/>
          <p:nvPr/>
        </p:nvSpPr>
        <p:spPr>
          <a:xfrm>
            <a:off x="687409" y="1602663"/>
            <a:ext cx="58941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</a:t>
            </a:r>
            <a:r>
              <a:rPr lang="en-US" sz="8800" b="1" baseline="-25000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r>
              <a:rPr lang="en-US" sz="8800" b="1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= Oxygen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C4F6DAD1-84BD-4A55-BB63-BBA63EFCD2AC}"/>
              </a:ext>
            </a:extLst>
          </p:cNvPr>
          <p:cNvSpPr/>
          <p:nvPr/>
        </p:nvSpPr>
        <p:spPr>
          <a:xfrm rot="18845437">
            <a:off x="7359166" y="1300330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C712D0A9-9C8A-4B67-B257-0F2B92588C0D}"/>
              </a:ext>
            </a:extLst>
          </p:cNvPr>
          <p:cNvSpPr/>
          <p:nvPr/>
        </p:nvSpPr>
        <p:spPr>
          <a:xfrm rot="18845437">
            <a:off x="8130545" y="1705947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D79F1F8-9F9D-459B-9741-A9EB883AE5E0}"/>
              </a:ext>
            </a:extLst>
          </p:cNvPr>
          <p:cNvSpPr/>
          <p:nvPr/>
        </p:nvSpPr>
        <p:spPr>
          <a:xfrm rot="18845437">
            <a:off x="7340411" y="2181905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DDCAD99E-4099-434E-ABF0-924E5D01BB99}"/>
              </a:ext>
            </a:extLst>
          </p:cNvPr>
          <p:cNvSpPr/>
          <p:nvPr/>
        </p:nvSpPr>
        <p:spPr>
          <a:xfrm rot="18845437">
            <a:off x="8282945" y="775137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F095EFA-479D-4F9A-8B42-AB12936C1FF5}"/>
              </a:ext>
            </a:extLst>
          </p:cNvPr>
          <p:cNvSpPr/>
          <p:nvPr/>
        </p:nvSpPr>
        <p:spPr>
          <a:xfrm rot="18845437">
            <a:off x="8282945" y="2449190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92A71D5C-0B27-41F2-B334-C443E3211C4A}"/>
              </a:ext>
            </a:extLst>
          </p:cNvPr>
          <p:cNvSpPr/>
          <p:nvPr/>
        </p:nvSpPr>
        <p:spPr>
          <a:xfrm rot="18845437">
            <a:off x="8958194" y="2519529"/>
            <a:ext cx="334100" cy="325423"/>
          </a:xfrm>
          <a:prstGeom prst="teardrop">
            <a:avLst>
              <a:gd name="adj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A4EC-5092-46DB-B82A-DBE02CB91B70}"/>
              </a:ext>
            </a:extLst>
          </p:cNvPr>
          <p:cNvSpPr/>
          <p:nvPr/>
        </p:nvSpPr>
        <p:spPr>
          <a:xfrm>
            <a:off x="6249583" y="631765"/>
            <a:ext cx="5988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H</a:t>
            </a:r>
            <a:r>
              <a:rPr lang="en-US" sz="8800" b="1" baseline="-25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 = Water</a:t>
            </a:r>
          </a:p>
        </p:txBody>
      </p:sp>
    </p:spTree>
    <p:extLst>
      <p:ext uri="{BB962C8B-B14F-4D97-AF65-F5344CB8AC3E}">
        <p14:creationId xmlns:p14="http://schemas.microsoft.com/office/powerpoint/2010/main" val="9727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1914 0.41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0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04167E-6 -3.7037E-6 L -0.00664 0.35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78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04167E-6 -4.07407E-6 L 0.00013 0.410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65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C524A-D8C7-41FA-BBF4-EAB3443B961B}"/>
              </a:ext>
            </a:extLst>
          </p:cNvPr>
          <p:cNvSpPr/>
          <p:nvPr/>
        </p:nvSpPr>
        <p:spPr>
          <a:xfrm>
            <a:off x="5971140" y="3228639"/>
            <a:ext cx="1825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lang="en-US" sz="8800" b="1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42164-3797-4F5C-87E4-E233BDAC69AF}"/>
              </a:ext>
            </a:extLst>
          </p:cNvPr>
          <p:cNvSpPr/>
          <p:nvPr/>
        </p:nvSpPr>
        <p:spPr>
          <a:xfrm>
            <a:off x="231502" y="3223647"/>
            <a:ext cx="19014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lang="en-US" sz="8800" b="1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</a:t>
            </a:r>
            <a:r>
              <a:rPr lang="en-US" sz="8800" b="1" baseline="-25000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endParaRPr lang="en-US" sz="8800" b="1" dirty="0">
              <a:ln w="0"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A4EC-5092-46DB-B82A-DBE02CB91B70}"/>
              </a:ext>
            </a:extLst>
          </p:cNvPr>
          <p:cNvSpPr/>
          <p:nvPr/>
        </p:nvSpPr>
        <p:spPr>
          <a:xfrm>
            <a:off x="2687609" y="3250279"/>
            <a:ext cx="2613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</a:t>
            </a:r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H</a:t>
            </a:r>
            <a:r>
              <a:rPr lang="en-US" sz="8800" b="1" baseline="-25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CFC01-728E-4005-8BEE-9EED2A904B96}"/>
              </a:ext>
            </a:extLst>
          </p:cNvPr>
          <p:cNvSpPr txBox="1"/>
          <p:nvPr/>
        </p:nvSpPr>
        <p:spPr>
          <a:xfrm>
            <a:off x="2196815" y="3472936"/>
            <a:ext cx="57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0F853-A2EE-4134-8C20-3DB381C5D7B9}"/>
              </a:ext>
            </a:extLst>
          </p:cNvPr>
          <p:cNvSpPr txBox="1"/>
          <p:nvPr/>
        </p:nvSpPr>
        <p:spPr>
          <a:xfrm>
            <a:off x="5424921" y="3459080"/>
            <a:ext cx="57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FCEEF-1E15-4EF9-96B1-EDF3CA683088}"/>
              </a:ext>
            </a:extLst>
          </p:cNvPr>
          <p:cNvSpPr/>
          <p:nvPr/>
        </p:nvSpPr>
        <p:spPr>
          <a:xfrm>
            <a:off x="7583387" y="4557291"/>
            <a:ext cx="43840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lang="en-US" sz="8800" b="1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Fe(OH)</a:t>
            </a:r>
            <a:r>
              <a:rPr lang="en-US" sz="8800" b="1" baseline="-2500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3528F3-D68C-4589-B411-87DBF89D9BBF}"/>
              </a:ext>
            </a:extLst>
          </p:cNvPr>
          <p:cNvSpPr txBox="1"/>
          <p:nvPr/>
        </p:nvSpPr>
        <p:spPr>
          <a:xfrm>
            <a:off x="6629400" y="4796044"/>
            <a:ext cx="872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→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AEB294-E04A-41DD-BBF8-718A46E99DC6}"/>
              </a:ext>
            </a:extLst>
          </p:cNvPr>
          <p:cNvSpPr/>
          <p:nvPr/>
        </p:nvSpPr>
        <p:spPr>
          <a:xfrm>
            <a:off x="231501" y="3250278"/>
            <a:ext cx="662679" cy="14465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A1E61E-1945-4752-8AFC-DC730D9F009B}"/>
              </a:ext>
            </a:extLst>
          </p:cNvPr>
          <p:cNvSpPr/>
          <p:nvPr/>
        </p:nvSpPr>
        <p:spPr>
          <a:xfrm>
            <a:off x="917962" y="3381897"/>
            <a:ext cx="1173977" cy="14465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01387A-1558-4612-925D-8858E773A87D}"/>
              </a:ext>
            </a:extLst>
          </p:cNvPr>
          <p:cNvSpPr/>
          <p:nvPr/>
        </p:nvSpPr>
        <p:spPr>
          <a:xfrm>
            <a:off x="2810859" y="3464781"/>
            <a:ext cx="602435" cy="10868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D8893F-9ED6-4CBE-94EF-38E37D75453B}"/>
              </a:ext>
            </a:extLst>
          </p:cNvPr>
          <p:cNvSpPr/>
          <p:nvPr/>
        </p:nvSpPr>
        <p:spPr>
          <a:xfrm>
            <a:off x="4456825" y="3514182"/>
            <a:ext cx="801843" cy="988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23D7AC-91B6-4F40-A9A6-990EFBA47A2B}"/>
              </a:ext>
            </a:extLst>
          </p:cNvPr>
          <p:cNvCxnSpPr/>
          <p:nvPr/>
        </p:nvCxnSpPr>
        <p:spPr>
          <a:xfrm>
            <a:off x="528295" y="4828447"/>
            <a:ext cx="429715" cy="890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A224D8-BA21-4CA0-A601-F0F17B189E35}"/>
              </a:ext>
            </a:extLst>
          </p:cNvPr>
          <p:cNvCxnSpPr>
            <a:cxnSpLocks/>
          </p:cNvCxnSpPr>
          <p:nvPr/>
        </p:nvCxnSpPr>
        <p:spPr>
          <a:xfrm flipH="1">
            <a:off x="958009" y="4939283"/>
            <a:ext cx="366923" cy="78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E82154-30C4-44ED-B201-ED471DC5A86A}"/>
              </a:ext>
            </a:extLst>
          </p:cNvPr>
          <p:cNvCxnSpPr>
            <a:cxnSpLocks/>
          </p:cNvCxnSpPr>
          <p:nvPr/>
        </p:nvCxnSpPr>
        <p:spPr>
          <a:xfrm>
            <a:off x="3240574" y="4759173"/>
            <a:ext cx="1049455" cy="78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D55C7D-123C-48DD-AD6B-6F43DF7252F2}"/>
              </a:ext>
            </a:extLst>
          </p:cNvPr>
          <p:cNvCxnSpPr>
            <a:cxnSpLocks/>
          </p:cNvCxnSpPr>
          <p:nvPr/>
        </p:nvCxnSpPr>
        <p:spPr>
          <a:xfrm flipH="1">
            <a:off x="4290027" y="4759173"/>
            <a:ext cx="366923" cy="78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D1874A-A157-4808-8592-565DE23B1488}"/>
              </a:ext>
            </a:extLst>
          </p:cNvPr>
          <p:cNvSpPr txBox="1"/>
          <p:nvPr/>
        </p:nvSpPr>
        <p:spPr>
          <a:xfrm>
            <a:off x="680035" y="5588204"/>
            <a:ext cx="662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67F70E-E653-4D0E-AE6C-EA4D44E0AB44}"/>
              </a:ext>
            </a:extLst>
          </p:cNvPr>
          <p:cNvSpPr txBox="1"/>
          <p:nvPr/>
        </p:nvSpPr>
        <p:spPr>
          <a:xfrm>
            <a:off x="4032839" y="5470437"/>
            <a:ext cx="662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1875D5-5722-4BC7-AC63-59A159C979A4}"/>
              </a:ext>
            </a:extLst>
          </p:cNvPr>
          <p:cNvSpPr txBox="1"/>
          <p:nvPr/>
        </p:nvSpPr>
        <p:spPr>
          <a:xfrm>
            <a:off x="2307651" y="5537265"/>
            <a:ext cx="578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43C6F-07AB-43F3-AEB9-863152A67AC8}"/>
              </a:ext>
            </a:extLst>
          </p:cNvPr>
          <p:cNvSpPr txBox="1"/>
          <p:nvPr/>
        </p:nvSpPr>
        <p:spPr>
          <a:xfrm>
            <a:off x="4933088" y="5481845"/>
            <a:ext cx="578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=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FD44B-68FB-4031-A6F5-5E12E566D920}"/>
              </a:ext>
            </a:extLst>
          </p:cNvPr>
          <p:cNvSpPr txBox="1"/>
          <p:nvPr/>
        </p:nvSpPr>
        <p:spPr>
          <a:xfrm>
            <a:off x="5515275" y="5477364"/>
            <a:ext cx="105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7EEB0F-DCA7-4809-9F30-D60070ED4CFC}"/>
              </a:ext>
            </a:extLst>
          </p:cNvPr>
          <p:cNvSpPr/>
          <p:nvPr/>
        </p:nvSpPr>
        <p:spPr>
          <a:xfrm>
            <a:off x="7601808" y="4809584"/>
            <a:ext cx="801843" cy="988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4E4588-BF86-4429-9623-E691E2E7B9EE}"/>
              </a:ext>
            </a:extLst>
          </p:cNvPr>
          <p:cNvSpPr/>
          <p:nvPr/>
        </p:nvSpPr>
        <p:spPr>
          <a:xfrm>
            <a:off x="11365711" y="5285726"/>
            <a:ext cx="547668" cy="7423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979FAD-1943-4F86-86DA-82BB9FD9A430}"/>
              </a:ext>
            </a:extLst>
          </p:cNvPr>
          <p:cNvCxnSpPr>
            <a:cxnSpLocks/>
          </p:cNvCxnSpPr>
          <p:nvPr/>
        </p:nvCxnSpPr>
        <p:spPr>
          <a:xfrm>
            <a:off x="8165806" y="5797598"/>
            <a:ext cx="1507839" cy="76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4DE33-863C-4C18-9D39-EDC9E691169F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9673643" y="5919327"/>
            <a:ext cx="1772272" cy="64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048202-7A2E-4DB3-B616-0D1AB9205C5F}"/>
              </a:ext>
            </a:extLst>
          </p:cNvPr>
          <p:cNvSpPr txBox="1"/>
          <p:nvPr/>
        </p:nvSpPr>
        <p:spPr>
          <a:xfrm>
            <a:off x="9325275" y="6140124"/>
            <a:ext cx="105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0D5274-39C4-46CA-9651-87FB4DB1572A}"/>
              </a:ext>
            </a:extLst>
          </p:cNvPr>
          <p:cNvSpPr/>
          <p:nvPr/>
        </p:nvSpPr>
        <p:spPr>
          <a:xfrm>
            <a:off x="7502237" y="4502196"/>
            <a:ext cx="4465172" cy="1744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146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3" grpId="0" animBg="1"/>
      <p:bldP spid="17" grpId="0" animBg="1"/>
      <p:bldP spid="18" grpId="0" animBg="1"/>
      <p:bldP spid="19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C524A-D8C7-41FA-BBF4-EAB3443B961B}"/>
              </a:ext>
            </a:extLst>
          </p:cNvPr>
          <p:cNvSpPr/>
          <p:nvPr/>
        </p:nvSpPr>
        <p:spPr>
          <a:xfrm>
            <a:off x="5971140" y="3228639"/>
            <a:ext cx="1825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lang="en-US" sz="8800" b="1" dirty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42164-3797-4F5C-87E4-E233BDAC69AF}"/>
              </a:ext>
            </a:extLst>
          </p:cNvPr>
          <p:cNvSpPr/>
          <p:nvPr/>
        </p:nvSpPr>
        <p:spPr>
          <a:xfrm>
            <a:off x="231502" y="3223647"/>
            <a:ext cx="19014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lang="en-US" sz="8800" b="1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</a:t>
            </a:r>
            <a:r>
              <a:rPr lang="en-US" sz="8800" b="1" baseline="-25000" dirty="0">
                <a:ln w="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endParaRPr lang="en-US" sz="8800" b="1" dirty="0">
              <a:ln w="0"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A4EC-5092-46DB-B82A-DBE02CB91B70}"/>
              </a:ext>
            </a:extLst>
          </p:cNvPr>
          <p:cNvSpPr/>
          <p:nvPr/>
        </p:nvSpPr>
        <p:spPr>
          <a:xfrm>
            <a:off x="2687609" y="3250279"/>
            <a:ext cx="2613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</a:t>
            </a:r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H</a:t>
            </a:r>
            <a:r>
              <a:rPr lang="en-US" sz="8800" b="1" baseline="-25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r>
              <a:rPr lang="en-US" sz="8800" b="1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CFC01-728E-4005-8BEE-9EED2A904B96}"/>
              </a:ext>
            </a:extLst>
          </p:cNvPr>
          <p:cNvSpPr txBox="1"/>
          <p:nvPr/>
        </p:nvSpPr>
        <p:spPr>
          <a:xfrm>
            <a:off x="2196815" y="3472936"/>
            <a:ext cx="57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0F853-A2EE-4134-8C20-3DB381C5D7B9}"/>
              </a:ext>
            </a:extLst>
          </p:cNvPr>
          <p:cNvSpPr txBox="1"/>
          <p:nvPr/>
        </p:nvSpPr>
        <p:spPr>
          <a:xfrm>
            <a:off x="5424921" y="3459080"/>
            <a:ext cx="57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+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FCEEF-1E15-4EF9-96B1-EDF3CA683088}"/>
              </a:ext>
            </a:extLst>
          </p:cNvPr>
          <p:cNvSpPr/>
          <p:nvPr/>
        </p:nvSpPr>
        <p:spPr>
          <a:xfrm>
            <a:off x="7583387" y="4557291"/>
            <a:ext cx="43840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lang="en-US" sz="8800" b="1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Fe(OH)</a:t>
            </a:r>
            <a:r>
              <a:rPr lang="en-US" sz="8800" b="1" baseline="-2500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3528F3-D68C-4589-B411-87DBF89D9BBF}"/>
              </a:ext>
            </a:extLst>
          </p:cNvPr>
          <p:cNvSpPr txBox="1"/>
          <p:nvPr/>
        </p:nvSpPr>
        <p:spPr>
          <a:xfrm>
            <a:off x="6629400" y="4796044"/>
            <a:ext cx="872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→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01387A-1558-4612-925D-8858E773A87D}"/>
              </a:ext>
            </a:extLst>
          </p:cNvPr>
          <p:cNvSpPr/>
          <p:nvPr/>
        </p:nvSpPr>
        <p:spPr>
          <a:xfrm>
            <a:off x="2810859" y="3464781"/>
            <a:ext cx="602435" cy="10868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D8893F-9ED6-4CBE-94EF-38E37D75453B}"/>
              </a:ext>
            </a:extLst>
          </p:cNvPr>
          <p:cNvSpPr/>
          <p:nvPr/>
        </p:nvSpPr>
        <p:spPr>
          <a:xfrm>
            <a:off x="3367197" y="3435726"/>
            <a:ext cx="1067252" cy="1315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E82154-30C4-44ED-B201-ED471DC5A86A}"/>
              </a:ext>
            </a:extLst>
          </p:cNvPr>
          <p:cNvCxnSpPr>
            <a:cxnSpLocks/>
          </p:cNvCxnSpPr>
          <p:nvPr/>
        </p:nvCxnSpPr>
        <p:spPr>
          <a:xfrm>
            <a:off x="3240573" y="4759172"/>
            <a:ext cx="475300" cy="778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D55C7D-123C-48DD-AD6B-6F43DF7252F2}"/>
              </a:ext>
            </a:extLst>
          </p:cNvPr>
          <p:cNvCxnSpPr>
            <a:cxnSpLocks/>
          </p:cNvCxnSpPr>
          <p:nvPr/>
        </p:nvCxnSpPr>
        <p:spPr>
          <a:xfrm flipH="1">
            <a:off x="3715872" y="4759173"/>
            <a:ext cx="366923" cy="78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DFD44B-68FB-4031-A6F5-5E12E566D920}"/>
              </a:ext>
            </a:extLst>
          </p:cNvPr>
          <p:cNvSpPr txBox="1"/>
          <p:nvPr/>
        </p:nvSpPr>
        <p:spPr>
          <a:xfrm>
            <a:off x="3367499" y="5477364"/>
            <a:ext cx="105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7EEB0F-DCA7-4809-9F30-D60070ED4CFC}"/>
              </a:ext>
            </a:extLst>
          </p:cNvPr>
          <p:cNvSpPr/>
          <p:nvPr/>
        </p:nvSpPr>
        <p:spPr>
          <a:xfrm>
            <a:off x="7601808" y="4809584"/>
            <a:ext cx="801843" cy="988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4E4588-BF86-4429-9623-E691E2E7B9EE}"/>
              </a:ext>
            </a:extLst>
          </p:cNvPr>
          <p:cNvSpPr/>
          <p:nvPr/>
        </p:nvSpPr>
        <p:spPr>
          <a:xfrm>
            <a:off x="10405542" y="4551596"/>
            <a:ext cx="1507839" cy="1476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979FAD-1943-4F86-86DA-82BB9FD9A430}"/>
              </a:ext>
            </a:extLst>
          </p:cNvPr>
          <p:cNvCxnSpPr>
            <a:cxnSpLocks/>
          </p:cNvCxnSpPr>
          <p:nvPr/>
        </p:nvCxnSpPr>
        <p:spPr>
          <a:xfrm>
            <a:off x="8165806" y="5797598"/>
            <a:ext cx="1507839" cy="76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4DE33-863C-4C18-9D39-EDC9E691169F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9673645" y="5811815"/>
            <a:ext cx="952715" cy="75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048202-7A2E-4DB3-B616-0D1AB9205C5F}"/>
              </a:ext>
            </a:extLst>
          </p:cNvPr>
          <p:cNvSpPr txBox="1"/>
          <p:nvPr/>
        </p:nvSpPr>
        <p:spPr>
          <a:xfrm>
            <a:off x="9325275" y="6140124"/>
            <a:ext cx="105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i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27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2" grpId="0"/>
      <p:bldP spid="33" grpId="0" animBg="1"/>
      <p:bldP spid="34" grpId="0" animBg="1"/>
      <p:bldP spid="4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1999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system-ui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1</cp:revision>
  <dcterms:created xsi:type="dcterms:W3CDTF">2021-05-02T15:08:08Z</dcterms:created>
  <dcterms:modified xsi:type="dcterms:W3CDTF">2021-05-02T15:08:45Z</dcterms:modified>
</cp:coreProperties>
</file>