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600" r:id="rId3"/>
    <p:sldId id="269" r:id="rId4"/>
    <p:sldId id="273" r:id="rId5"/>
    <p:sldId id="274" r:id="rId6"/>
    <p:sldId id="275" r:id="rId7"/>
    <p:sldId id="276" r:id="rId8"/>
    <p:sldId id="277" r:id="rId9"/>
    <p:sldId id="278" r:id="rId10"/>
    <p:sldId id="272" r:id="rId11"/>
    <p:sldId id="279" r:id="rId12"/>
    <p:sldId id="280" r:id="rId13"/>
    <p:sldId id="282" r:id="rId14"/>
    <p:sldId id="281" r:id="rId15"/>
    <p:sldId id="292" r:id="rId16"/>
    <p:sldId id="270" r:id="rId17"/>
    <p:sldId id="283" r:id="rId18"/>
    <p:sldId id="284" r:id="rId19"/>
    <p:sldId id="287" r:id="rId20"/>
    <p:sldId id="285" r:id="rId21"/>
    <p:sldId id="286" r:id="rId22"/>
    <p:sldId id="268" r:id="rId23"/>
    <p:sldId id="257" r:id="rId24"/>
    <p:sldId id="262" r:id="rId25"/>
    <p:sldId id="601" r:id="rId26"/>
    <p:sldId id="261" r:id="rId27"/>
    <p:sldId id="258" r:id="rId28"/>
    <p:sldId id="263" r:id="rId29"/>
    <p:sldId id="259" r:id="rId30"/>
    <p:sldId id="626" r:id="rId31"/>
    <p:sldId id="264" r:id="rId32"/>
    <p:sldId id="289" r:id="rId33"/>
    <p:sldId id="290" r:id="rId34"/>
    <p:sldId id="260" r:id="rId35"/>
    <p:sldId id="291" r:id="rId36"/>
    <p:sldId id="267" r:id="rId37"/>
    <p:sldId id="265" r:id="rId38"/>
    <p:sldId id="293" r:id="rId39"/>
    <p:sldId id="26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BFB85-2B09-43CD-9899-E8573B298B1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49150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47586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73992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9E4B-CBB7-4ED6-8682-A2B11ACA7B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885B17-5468-4232-98C8-BB113C0D904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6B638D-A786-48F7-BDF5-2FB17BB33898}"/>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5" name="Footer Placeholder 4">
            <a:extLst>
              <a:ext uri="{FF2B5EF4-FFF2-40B4-BE49-F238E27FC236}">
                <a16:creationId xmlns:a16="http://schemas.microsoft.com/office/drawing/2014/main" id="{C5905267-62C4-4E28-A08E-62345FDBE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BA848-2C6F-4A1E-A4A7-C7BBA32B265E}"/>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3982025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1118-7B5A-4CEC-A81C-7FD1C4D9A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709D1-6D09-4020-9C04-672D84E4F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6F0D5-61A5-4208-A7A9-6E314F2A0708}"/>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5" name="Footer Placeholder 4">
            <a:extLst>
              <a:ext uri="{FF2B5EF4-FFF2-40B4-BE49-F238E27FC236}">
                <a16:creationId xmlns:a16="http://schemas.microsoft.com/office/drawing/2014/main" id="{89EB59B5-1947-458E-B232-250BB2670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433FB-83E6-4010-BBC7-4FA47C1810CF}"/>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2213983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572C-FCDE-4452-96DE-D458B2C484D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1728F5-02BC-4B35-93EB-A524003E6A7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A2D646-E4B4-420B-A5D8-CF736139F083}"/>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5" name="Footer Placeholder 4">
            <a:extLst>
              <a:ext uri="{FF2B5EF4-FFF2-40B4-BE49-F238E27FC236}">
                <a16:creationId xmlns:a16="http://schemas.microsoft.com/office/drawing/2014/main" id="{834D3B9B-E61C-4286-83E2-3A7847B92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3C916-F435-4DA0-BA95-8267FEFA3801}"/>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2183263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30E2-042B-4805-85C9-4D6F4CB05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75ED5-49F1-4F25-AC59-13BF3443D00A}"/>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3067A-EE7A-4CFE-B1B3-D3511EED3E4E}"/>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EB847-1139-465B-9757-67D37BDEF4F3}"/>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6" name="Footer Placeholder 5">
            <a:extLst>
              <a:ext uri="{FF2B5EF4-FFF2-40B4-BE49-F238E27FC236}">
                <a16:creationId xmlns:a16="http://schemas.microsoft.com/office/drawing/2014/main" id="{2ED6FC36-ACCE-42D5-A724-6145028B3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7459A-6A53-4E05-84E5-3FB4C5165958}"/>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2653346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5761-8C18-4F83-916B-589C5983C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F2D1E9-10C5-4BA8-A409-EF871E80E7E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3B426E-2531-4A8E-AD2E-B9EA98F4831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1C7131-68F3-41C3-8953-A9AA007B918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6EF96F-D7C8-4463-94E8-4446C827F15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34968-74BE-4720-80D4-C460F5AB8FE9}"/>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8" name="Footer Placeholder 7">
            <a:extLst>
              <a:ext uri="{FF2B5EF4-FFF2-40B4-BE49-F238E27FC236}">
                <a16:creationId xmlns:a16="http://schemas.microsoft.com/office/drawing/2014/main" id="{44F09FAE-C2AC-4ABC-BA9E-FA2A67D606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D4EFD7-D439-494F-A067-CC31955DC305}"/>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1426624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9732-866E-4811-AA28-D7722E69F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67E136-25D0-41A0-9DEF-4F59823B0CA3}"/>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4" name="Footer Placeholder 3">
            <a:extLst>
              <a:ext uri="{FF2B5EF4-FFF2-40B4-BE49-F238E27FC236}">
                <a16:creationId xmlns:a16="http://schemas.microsoft.com/office/drawing/2014/main" id="{3C8E1B71-3137-46AB-AF30-8C74925131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B22089-99C8-4450-A225-BB92D97E4115}"/>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2705487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5E6B0-B2AE-4A84-B985-FBA4C10B63CF}"/>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3" name="Footer Placeholder 2">
            <a:extLst>
              <a:ext uri="{FF2B5EF4-FFF2-40B4-BE49-F238E27FC236}">
                <a16:creationId xmlns:a16="http://schemas.microsoft.com/office/drawing/2014/main" id="{2CB8AA83-D21C-4FFE-B7E3-9D402656F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17608-6773-4502-AB5D-5F2572DCAA6E}"/>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31386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D41E-20EC-48C2-9420-5B0977A09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124FF4-1D0D-4C27-84A6-E814E6C8A91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812493-9FCE-4EFA-BFFF-1C22126373F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40E0C-D3DA-4B68-8DA3-951258D31B83}"/>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6" name="Footer Placeholder 5">
            <a:extLst>
              <a:ext uri="{FF2B5EF4-FFF2-40B4-BE49-F238E27FC236}">
                <a16:creationId xmlns:a16="http://schemas.microsoft.com/office/drawing/2014/main" id="{2E4E731A-CF99-486D-BD15-F283A08E3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38BA1-3C1D-4BFE-B6A4-E84F65C6AC90}"/>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330531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361193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7806-9E5E-4F84-AEE4-AF9A255590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4CB002-33C5-4D75-929F-D9A8940229B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06542A4-6A4A-4383-BE8B-5FE8E1518C8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EBB97F-6CBE-4A70-A885-5D8082EB5DD7}"/>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6" name="Footer Placeholder 5">
            <a:extLst>
              <a:ext uri="{FF2B5EF4-FFF2-40B4-BE49-F238E27FC236}">
                <a16:creationId xmlns:a16="http://schemas.microsoft.com/office/drawing/2014/main" id="{B5A1E484-B67D-4F49-9693-DEFACC7F6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A7E85-B5E7-4F31-8C60-EDA7A82F8BC0}"/>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1679017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4E34-07DD-49FE-8DB4-B443A3D79A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D924EB-2AF5-453E-8E7E-27FA6F40E6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FE679-A51A-4B99-ADCA-B4AFF5B5F25D}"/>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5" name="Footer Placeholder 4">
            <a:extLst>
              <a:ext uri="{FF2B5EF4-FFF2-40B4-BE49-F238E27FC236}">
                <a16:creationId xmlns:a16="http://schemas.microsoft.com/office/drawing/2014/main" id="{AE304FCF-AB68-4FD5-86D1-AB7191CDA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C3A74-1F88-4EFC-9860-440284C1F6A3}"/>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1624440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70055-CC2C-4D48-856F-00F05261CA7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C8768-70D5-4F17-87CD-B732643DE068}"/>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919E1-7F39-4C57-98B2-5AA9B7169A5F}"/>
              </a:ext>
            </a:extLst>
          </p:cNvPr>
          <p:cNvSpPr>
            <a:spLocks noGrp="1"/>
          </p:cNvSpPr>
          <p:nvPr>
            <p:ph type="dt" sz="half" idx="10"/>
          </p:nvPr>
        </p:nvSpPr>
        <p:spPr/>
        <p:txBody>
          <a:bodyPr/>
          <a:lstStyle/>
          <a:p>
            <a:fld id="{A35C3377-023C-4436-A6DF-59290EF8AC33}" type="datetimeFigureOut">
              <a:rPr lang="en-US" smtClean="0"/>
              <a:t>4/10/2021</a:t>
            </a:fld>
            <a:endParaRPr lang="en-US"/>
          </a:p>
        </p:txBody>
      </p:sp>
      <p:sp>
        <p:nvSpPr>
          <p:cNvPr id="5" name="Footer Placeholder 4">
            <a:extLst>
              <a:ext uri="{FF2B5EF4-FFF2-40B4-BE49-F238E27FC236}">
                <a16:creationId xmlns:a16="http://schemas.microsoft.com/office/drawing/2014/main" id="{178F9533-01E1-4D03-9502-04E251530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5FEE1-8171-4788-B57E-E61859CE93E4}"/>
              </a:ext>
            </a:extLst>
          </p:cNvPr>
          <p:cNvSpPr>
            <a:spLocks noGrp="1"/>
          </p:cNvSpPr>
          <p:nvPr>
            <p:ph type="sldNum" sz="quarter" idx="12"/>
          </p:nvPr>
        </p:nvSpPr>
        <p:spPr/>
        <p:txBody>
          <a:bodyPr/>
          <a:lstStyle/>
          <a:p>
            <a:fld id="{0AD5C0AB-D18B-472D-AE1E-FBF57F2F13F8}" type="slidenum">
              <a:rPr lang="en-US" smtClean="0"/>
              <a:t>‹#›</a:t>
            </a:fld>
            <a:endParaRPr lang="en-US"/>
          </a:p>
        </p:txBody>
      </p:sp>
    </p:spTree>
    <p:extLst>
      <p:ext uri="{BB962C8B-B14F-4D97-AF65-F5344CB8AC3E}">
        <p14:creationId xmlns:p14="http://schemas.microsoft.com/office/powerpoint/2010/main" val="307945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BFB85-2B09-43CD-9899-E8573B298B1C}"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9940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BFB85-2B09-43CD-9899-E8573B298B1C}"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51763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BFB85-2B09-43CD-9899-E8573B298B1C}"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98552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BFB85-2B09-43CD-9899-E8573B298B1C}"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99865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FB85-2B09-43CD-9899-E8573B298B1C}"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4527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522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75834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ABFB85-2B09-43CD-9899-E8573B298B1C}" type="datetimeFigureOut">
              <a:rPr lang="en-US" smtClean="0"/>
              <a:t>4/10/2021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DF9DFB-A618-4065-9AC2-B4BBCDDB80E5}" type="slidenum">
              <a:rPr lang="en-US" smtClean="0"/>
              <a:t>‹#›</a:t>
            </a:fld>
            <a:endParaRPr lang="en-US"/>
          </a:p>
        </p:txBody>
      </p:sp>
    </p:spTree>
    <p:extLst>
      <p:ext uri="{BB962C8B-B14F-4D97-AF65-F5344CB8AC3E}">
        <p14:creationId xmlns:p14="http://schemas.microsoft.com/office/powerpoint/2010/main" val="232732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203C19-F460-4EEE-91AC-4C5E29466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B0606-4672-4EA9-95F6-91D6DE3C0DF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65F5E-F90C-400E-93AE-E52B20B79A8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C3377-023C-4436-A6DF-59290EF8AC33}" type="datetimeFigureOut">
              <a:rPr lang="en-US" smtClean="0"/>
              <a:t>4/10/2021</a:t>
            </a:fld>
            <a:endParaRPr lang="en-US"/>
          </a:p>
        </p:txBody>
      </p:sp>
      <p:sp>
        <p:nvSpPr>
          <p:cNvPr id="5" name="Footer Placeholder 4">
            <a:extLst>
              <a:ext uri="{FF2B5EF4-FFF2-40B4-BE49-F238E27FC236}">
                <a16:creationId xmlns:a16="http://schemas.microsoft.com/office/drawing/2014/main" id="{E3E89C2B-F90A-436D-A277-F0E0852D731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C1D112-F170-4928-BA9D-8568C413BFB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5C0AB-D18B-472D-AE1E-FBF57F2F13F8}" type="slidenum">
              <a:rPr lang="en-US" smtClean="0"/>
              <a:t>‹#›</a:t>
            </a:fld>
            <a:endParaRPr lang="en-US"/>
          </a:p>
        </p:txBody>
      </p:sp>
    </p:spTree>
    <p:extLst>
      <p:ext uri="{BB962C8B-B14F-4D97-AF65-F5344CB8AC3E}">
        <p14:creationId xmlns:p14="http://schemas.microsoft.com/office/powerpoint/2010/main" val="3504779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2419868" y="1701800"/>
            <a:ext cx="7238472" cy="2308324"/>
          </a:xfrm>
          <a:prstGeom prst="rect">
            <a:avLst/>
          </a:prstGeom>
          <a:noFill/>
        </p:spPr>
        <p:txBody>
          <a:bodyPr wrap="square" rtlCol="0">
            <a:spAutoFit/>
          </a:bodyPr>
          <a:lstStyle/>
          <a:p>
            <a:pPr algn="ctr" defTabSz="1219170">
              <a:defRPr/>
            </a:pPr>
            <a:r>
              <a:rPr lang="en-US" sz="4800" b="1" dirty="0">
                <a:solidFill>
                  <a:prstClr val="white"/>
                </a:solidFill>
                <a:latin typeface="Calibri"/>
              </a:rPr>
              <a:t>“Why Do You Delay”</a:t>
            </a:r>
          </a:p>
          <a:p>
            <a:pPr algn="ctr" defTabSz="1219170">
              <a:defRPr/>
            </a:pPr>
            <a:endParaRPr lang="en-US" sz="4800" i="1" dirty="0">
              <a:solidFill>
                <a:prstClr val="white"/>
              </a:solidFill>
              <a:latin typeface="Calibri"/>
            </a:endParaRPr>
          </a:p>
          <a:p>
            <a:pPr algn="ctr" defTabSz="1219170">
              <a:defRPr/>
            </a:pPr>
            <a:r>
              <a:rPr lang="en-US" sz="4800" i="1" dirty="0">
                <a:solidFill>
                  <a:prstClr val="white"/>
                </a:solidFill>
                <a:latin typeface="Calibri"/>
              </a:rPr>
              <a:t>Jeff Smelser</a:t>
            </a:r>
          </a:p>
        </p:txBody>
      </p:sp>
    </p:spTree>
    <p:extLst>
      <p:ext uri="{BB962C8B-B14F-4D97-AF65-F5344CB8AC3E}">
        <p14:creationId xmlns:p14="http://schemas.microsoft.com/office/powerpoint/2010/main" val="78349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72462152-1AE2-471B-9C74-F5F9A352E889}"/>
              </a:ext>
            </a:extLst>
          </p:cNvPr>
          <p:cNvSpPr txBox="1"/>
          <p:nvPr/>
        </p:nvSpPr>
        <p:spPr>
          <a:xfrm>
            <a:off x="5950371" y="2919695"/>
            <a:ext cx="6241629" cy="3908762"/>
          </a:xfrm>
          <a:prstGeom prst="rect">
            <a:avLst/>
          </a:prstGeom>
          <a:noFill/>
        </p:spPr>
        <p:txBody>
          <a:bodyPr wrap="square">
            <a:spAutoFit/>
          </a:bodyPr>
          <a:lstStyle/>
          <a:p>
            <a:pPr defTabSz="914377"/>
            <a:r>
              <a:rPr lang="en-US" sz="2400" b="1" dirty="0">
                <a:solidFill>
                  <a:srgbClr val="000000"/>
                </a:solidFill>
                <a:latin typeface="system-ui"/>
              </a:rPr>
              <a:t>Isaiah 59</a:t>
            </a:r>
          </a:p>
          <a:p>
            <a:pPr defTabSz="914377"/>
            <a:r>
              <a:rPr lang="en-US" sz="2800" b="1" baseline="30000" dirty="0">
                <a:solidFill>
                  <a:srgbClr val="000000"/>
                </a:solidFill>
                <a:latin typeface="system-ui"/>
              </a:rPr>
              <a:t>1 </a:t>
            </a:r>
            <a:r>
              <a:rPr lang="en-US" sz="2800" dirty="0">
                <a:solidFill>
                  <a:srgbClr val="000000"/>
                </a:solidFill>
                <a:latin typeface="system-ui"/>
              </a:rPr>
              <a:t>Behold, the </a:t>
            </a:r>
            <a:r>
              <a:rPr lang="en-US" sz="2800" cap="small" dirty="0">
                <a:solidFill>
                  <a:srgbClr val="000000"/>
                </a:solidFill>
                <a:latin typeface="system-ui"/>
              </a:rPr>
              <a:t>Lord</a:t>
            </a:r>
            <a:r>
              <a:rPr lang="en-US" sz="2800" dirty="0">
                <a:solidFill>
                  <a:srgbClr val="000000"/>
                </a:solidFill>
                <a:latin typeface="system-ui"/>
              </a:rPr>
              <a:t>’</a:t>
            </a:r>
            <a:r>
              <a:rPr lang="en-US" sz="2800" cap="small" dirty="0">
                <a:solidFill>
                  <a:srgbClr val="000000"/>
                </a:solidFill>
                <a:latin typeface="system-ui"/>
              </a:rPr>
              <a:t>s</a:t>
            </a:r>
            <a:r>
              <a:rPr lang="en-US" sz="2800" dirty="0">
                <a:solidFill>
                  <a:srgbClr val="000000"/>
                </a:solidFill>
                <a:latin typeface="system-ui"/>
              </a:rPr>
              <a:t> hand is not so short</a:t>
            </a:r>
            <a:br>
              <a:rPr lang="en-US" sz="2800" dirty="0">
                <a:solidFill>
                  <a:prstClr val="black"/>
                </a:solidFill>
                <a:latin typeface="Calibri" panose="020F0502020204030204"/>
              </a:rPr>
            </a:br>
            <a:r>
              <a:rPr lang="en-US" sz="2800" dirty="0">
                <a:solidFill>
                  <a:srgbClr val="000000"/>
                </a:solidFill>
                <a:latin typeface="system-ui"/>
              </a:rPr>
              <a:t>That it cannot save;</a:t>
            </a:r>
            <a:br>
              <a:rPr lang="en-US" sz="2800" dirty="0">
                <a:solidFill>
                  <a:prstClr val="black"/>
                </a:solidFill>
                <a:latin typeface="Calibri" panose="020F0502020204030204"/>
              </a:rPr>
            </a:br>
            <a:r>
              <a:rPr lang="en-US" sz="2800" dirty="0">
                <a:solidFill>
                  <a:srgbClr val="000000"/>
                </a:solidFill>
                <a:latin typeface="system-ui"/>
              </a:rPr>
              <a:t>Nor is His ear so dull</a:t>
            </a:r>
            <a:br>
              <a:rPr lang="en-US" sz="2800" dirty="0">
                <a:solidFill>
                  <a:prstClr val="black"/>
                </a:solidFill>
                <a:latin typeface="Calibri" panose="020F0502020204030204"/>
              </a:rPr>
            </a:br>
            <a:r>
              <a:rPr lang="en-US" sz="2800" dirty="0">
                <a:solidFill>
                  <a:srgbClr val="000000"/>
                </a:solidFill>
                <a:latin typeface="system-ui"/>
              </a:rPr>
              <a:t>That it cannot hear.</a:t>
            </a:r>
            <a:br>
              <a:rPr lang="en-US" sz="2800" dirty="0">
                <a:solidFill>
                  <a:prstClr val="black"/>
                </a:solidFill>
                <a:latin typeface="Calibri" panose="020F0502020204030204"/>
              </a:rPr>
            </a:br>
            <a:r>
              <a:rPr lang="en-US" sz="2800" b="1" baseline="30000" dirty="0">
                <a:solidFill>
                  <a:srgbClr val="000000"/>
                </a:solidFill>
                <a:latin typeface="system-ui"/>
              </a:rPr>
              <a:t>2 </a:t>
            </a:r>
            <a:r>
              <a:rPr lang="en-US" sz="2800" dirty="0">
                <a:solidFill>
                  <a:srgbClr val="000000"/>
                </a:solidFill>
                <a:latin typeface="system-ui"/>
              </a:rPr>
              <a:t>But your wrongdoings have caused a separation between you and your God,</a:t>
            </a:r>
            <a:br>
              <a:rPr lang="en-US" sz="2800" dirty="0">
                <a:solidFill>
                  <a:prstClr val="black"/>
                </a:solidFill>
                <a:latin typeface="Calibri" panose="020F0502020204030204"/>
              </a:rPr>
            </a:br>
            <a:r>
              <a:rPr lang="en-US" sz="2800" dirty="0">
                <a:solidFill>
                  <a:srgbClr val="000000"/>
                </a:solidFill>
                <a:latin typeface="system-ui"/>
              </a:rPr>
              <a:t>And your sins have hidden His face from you so that He does not hear.</a:t>
            </a:r>
            <a:endParaRPr lang="en-US" sz="2800" dirty="0">
              <a:solidFill>
                <a:prstClr val="black"/>
              </a:solidFill>
              <a:latin typeface="Calibri" panose="020F0502020204030204"/>
            </a:endParaRPr>
          </a:p>
        </p:txBody>
      </p:sp>
      <p:sp>
        <p:nvSpPr>
          <p:cNvPr id="10" name="Arrow: Up 9">
            <a:extLst>
              <a:ext uri="{FF2B5EF4-FFF2-40B4-BE49-F238E27FC236}">
                <a16:creationId xmlns:a16="http://schemas.microsoft.com/office/drawing/2014/main" id="{552405D1-7C30-49F9-A32D-CD8E72B06F4E}"/>
              </a:ext>
            </a:extLst>
          </p:cNvPr>
          <p:cNvSpPr/>
          <p:nvPr/>
        </p:nvSpPr>
        <p:spPr>
          <a:xfrm>
            <a:off x="510814" y="1948562"/>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Tree>
    <p:extLst>
      <p:ext uri="{BB962C8B-B14F-4D97-AF65-F5344CB8AC3E}">
        <p14:creationId xmlns:p14="http://schemas.microsoft.com/office/powerpoint/2010/main" val="15090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withEffect">
                                  <p:stCondLst>
                                    <p:cond delay="0"/>
                                  </p:stCondLst>
                                  <p:childTnLst>
                                    <p:animMotion origin="layout" path="M 1.875E-6 1.48148E-6 L 0.64245 0.00301 " pathEditMode="relative" rAng="0" ptsTypes="AA">
                                      <p:cBhvr>
                                        <p:cTn id="6" dur="1000" fill="hold"/>
                                        <p:tgtEl>
                                          <p:spTgt spid="10"/>
                                        </p:tgtEl>
                                        <p:attrNameLst>
                                          <p:attrName>ppt_x</p:attrName>
                                          <p:attrName>ppt_y</p:attrName>
                                        </p:attrNameLst>
                                      </p:cBhvr>
                                      <p:rCtr x="32122" y="139"/>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72462152-1AE2-471B-9C74-F5F9A352E889}"/>
              </a:ext>
            </a:extLst>
          </p:cNvPr>
          <p:cNvSpPr txBox="1"/>
          <p:nvPr/>
        </p:nvSpPr>
        <p:spPr>
          <a:xfrm>
            <a:off x="8328933" y="2919695"/>
            <a:ext cx="3863067" cy="3477875"/>
          </a:xfrm>
          <a:prstGeom prst="rect">
            <a:avLst/>
          </a:prstGeom>
          <a:noFill/>
        </p:spPr>
        <p:txBody>
          <a:bodyPr wrap="square">
            <a:spAutoFit/>
          </a:bodyPr>
          <a:lstStyle/>
          <a:p>
            <a:pPr algn="ctr" defTabSz="914377"/>
            <a:r>
              <a:rPr lang="en-US" sz="2400" b="1" dirty="0">
                <a:solidFill>
                  <a:srgbClr val="000000"/>
                </a:solidFill>
                <a:latin typeface="system-ui"/>
              </a:rPr>
              <a:t>James 4</a:t>
            </a:r>
          </a:p>
          <a:p>
            <a:pPr algn="r" defTabSz="914377"/>
            <a:r>
              <a:rPr lang="en-US" sz="2800" b="1" baseline="30000" dirty="0">
                <a:solidFill>
                  <a:prstClr val="black"/>
                </a:solidFill>
                <a:latin typeface="Calibri" panose="020F0502020204030204"/>
              </a:rPr>
              <a:t>4 </a:t>
            </a:r>
            <a:r>
              <a:rPr lang="en-US" sz="2800" dirty="0">
                <a:solidFill>
                  <a:prstClr val="black"/>
                </a:solidFill>
                <a:latin typeface="Calibri" panose="020F0502020204030204"/>
              </a:rPr>
              <a:t>…do you not know that friendship with the world is hostility toward God? Therefore whoever wants to be a friend of the world makes himself an enemy of God.</a:t>
            </a:r>
            <a:endParaRPr lang="en-US" sz="4000" dirty="0">
              <a:solidFill>
                <a:prstClr val="black"/>
              </a:solidFill>
              <a:latin typeface="Calibri" panose="020F0502020204030204"/>
            </a:endParaRPr>
          </a:p>
        </p:txBody>
      </p:sp>
      <p:sp>
        <p:nvSpPr>
          <p:cNvPr id="10" name="Arrow: Up 9">
            <a:extLst>
              <a:ext uri="{FF2B5EF4-FFF2-40B4-BE49-F238E27FC236}">
                <a16:creationId xmlns:a16="http://schemas.microsoft.com/office/drawing/2014/main" id="{552405D1-7C30-49F9-A32D-CD8E72B06F4E}"/>
              </a:ext>
            </a:extLst>
          </p:cNvPr>
          <p:cNvSpPr/>
          <p:nvPr/>
        </p:nvSpPr>
        <p:spPr>
          <a:xfrm>
            <a:off x="8328934" y="1948562"/>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Arrow: Notched Right 1">
            <a:extLst>
              <a:ext uri="{FF2B5EF4-FFF2-40B4-BE49-F238E27FC236}">
                <a16:creationId xmlns:a16="http://schemas.microsoft.com/office/drawing/2014/main" id="{2E5C061F-CD9C-4B18-8A33-B696CCB54433}"/>
              </a:ext>
            </a:extLst>
          </p:cNvPr>
          <p:cNvSpPr/>
          <p:nvPr/>
        </p:nvSpPr>
        <p:spPr>
          <a:xfrm>
            <a:off x="2222696" y="628780"/>
            <a:ext cx="9316163" cy="1511853"/>
          </a:xfrm>
          <a:prstGeom prst="notchedRightArrow">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Tree>
    <p:extLst>
      <p:ext uri="{BB962C8B-B14F-4D97-AF65-F5344CB8AC3E}">
        <p14:creationId xmlns:p14="http://schemas.microsoft.com/office/powerpoint/2010/main" val="36679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withEffect">
                                  <p:stCondLst>
                                    <p:cond delay="0"/>
                                  </p:stCondLst>
                                  <p:childTnLst>
                                    <p:animMotion origin="layout" path="M -3.95833E-6 1.48148E-6 L 0.23959 0.00532 " pathEditMode="relative" rAng="0" ptsTypes="AA">
                                      <p:cBhvr>
                                        <p:cTn id="6" dur="1000" fill="hold"/>
                                        <p:tgtEl>
                                          <p:spTgt spid="10"/>
                                        </p:tgtEl>
                                        <p:attrNameLst>
                                          <p:attrName>ppt_x</p:attrName>
                                          <p:attrName>ppt_y</p:attrName>
                                        </p:attrNameLst>
                                      </p:cBhvr>
                                      <p:rCtr x="11979" y="255"/>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72462152-1AE2-471B-9C74-F5F9A352E889}"/>
              </a:ext>
            </a:extLst>
          </p:cNvPr>
          <p:cNvSpPr txBox="1"/>
          <p:nvPr/>
        </p:nvSpPr>
        <p:spPr>
          <a:xfrm>
            <a:off x="5892802" y="2919695"/>
            <a:ext cx="5486399" cy="3477875"/>
          </a:xfrm>
          <a:prstGeom prst="rect">
            <a:avLst/>
          </a:prstGeom>
          <a:noFill/>
        </p:spPr>
        <p:txBody>
          <a:bodyPr wrap="square">
            <a:spAutoFit/>
          </a:bodyPr>
          <a:lstStyle/>
          <a:p>
            <a:pPr defTabSz="914377"/>
            <a:r>
              <a:rPr lang="en-US" sz="2400" b="1" dirty="0">
                <a:solidFill>
                  <a:srgbClr val="000000"/>
                </a:solidFill>
                <a:latin typeface="system-ui"/>
              </a:rPr>
              <a:t>Isaiah 9</a:t>
            </a:r>
            <a:br>
              <a:rPr lang="en-US" sz="2800" b="1" baseline="30000" dirty="0">
                <a:solidFill>
                  <a:prstClr val="black"/>
                </a:solidFill>
                <a:latin typeface="Calibri" panose="020F0502020204030204"/>
              </a:rPr>
            </a:br>
            <a:r>
              <a:rPr lang="en-US" sz="2800" b="1" baseline="30000" dirty="0">
                <a:solidFill>
                  <a:prstClr val="black"/>
                </a:solidFill>
                <a:latin typeface="Calibri" panose="020F0502020204030204"/>
              </a:rPr>
              <a:t>6 </a:t>
            </a:r>
            <a:r>
              <a:rPr lang="en-US" sz="2800" dirty="0">
                <a:solidFill>
                  <a:prstClr val="black"/>
                </a:solidFill>
                <a:latin typeface="Calibri" panose="020F0502020204030204"/>
              </a:rPr>
              <a:t>For a Child will be born to us, a Son will be given to us;</a:t>
            </a:r>
            <a:br>
              <a:rPr lang="en-US" sz="2800" dirty="0">
                <a:solidFill>
                  <a:prstClr val="black"/>
                </a:solidFill>
                <a:latin typeface="Calibri" panose="020F0502020204030204"/>
              </a:rPr>
            </a:br>
            <a:r>
              <a:rPr lang="en-US" sz="2800" dirty="0">
                <a:solidFill>
                  <a:prstClr val="black"/>
                </a:solidFill>
                <a:latin typeface="Calibri" panose="020F0502020204030204"/>
              </a:rPr>
              <a:t>And the government will rest on His shoulders;</a:t>
            </a:r>
            <a:br>
              <a:rPr lang="en-US" sz="2800" dirty="0">
                <a:solidFill>
                  <a:prstClr val="black"/>
                </a:solidFill>
                <a:latin typeface="Calibri" panose="020F0502020204030204"/>
              </a:rPr>
            </a:br>
            <a:r>
              <a:rPr lang="en-US" sz="2800" dirty="0">
                <a:solidFill>
                  <a:prstClr val="black"/>
                </a:solidFill>
                <a:latin typeface="Calibri" panose="020F0502020204030204"/>
              </a:rPr>
              <a:t>And His name will be called Wonderful Counselor, Mighty God, Eternal Father, Prince of </a:t>
            </a:r>
            <a:r>
              <a:rPr lang="en-US" sz="2800" b="1" dirty="0">
                <a:solidFill>
                  <a:prstClr val="black"/>
                </a:solidFill>
                <a:latin typeface="Calibri" panose="020F0502020204030204"/>
              </a:rPr>
              <a:t>Peace</a:t>
            </a:r>
            <a:r>
              <a:rPr lang="en-US" sz="2800" dirty="0">
                <a:solidFill>
                  <a:prstClr val="black"/>
                </a:solidFill>
                <a:latin typeface="Calibri" panose="020F0502020204030204"/>
              </a:rPr>
              <a:t>.</a:t>
            </a:r>
          </a:p>
        </p:txBody>
      </p:sp>
      <p:sp>
        <p:nvSpPr>
          <p:cNvPr id="10" name="Arrow: Up 9">
            <a:extLst>
              <a:ext uri="{FF2B5EF4-FFF2-40B4-BE49-F238E27FC236}">
                <a16:creationId xmlns:a16="http://schemas.microsoft.com/office/drawing/2014/main" id="{552405D1-7C30-49F9-A32D-CD8E72B06F4E}"/>
              </a:ext>
            </a:extLst>
          </p:cNvPr>
          <p:cNvSpPr/>
          <p:nvPr/>
        </p:nvSpPr>
        <p:spPr>
          <a:xfrm>
            <a:off x="11246309" y="1992103"/>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6" name="Arrow: Notched Right 5">
            <a:extLst>
              <a:ext uri="{FF2B5EF4-FFF2-40B4-BE49-F238E27FC236}">
                <a16:creationId xmlns:a16="http://schemas.microsoft.com/office/drawing/2014/main" id="{4D276172-89F9-48A8-9056-4CBBBF9D10E5}"/>
              </a:ext>
            </a:extLst>
          </p:cNvPr>
          <p:cNvSpPr/>
          <p:nvPr/>
        </p:nvSpPr>
        <p:spPr>
          <a:xfrm>
            <a:off x="2222696" y="628780"/>
            <a:ext cx="9316163" cy="1511853"/>
          </a:xfrm>
          <a:prstGeom prst="notchedRightArrow">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Tree>
    <p:extLst>
      <p:ext uri="{BB962C8B-B14F-4D97-AF65-F5344CB8AC3E}">
        <p14:creationId xmlns:p14="http://schemas.microsoft.com/office/powerpoint/2010/main" val="9933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grpId="0" nodeType="withEffect">
                                  <p:stCondLst>
                                    <p:cond delay="0"/>
                                  </p:stCondLst>
                                  <p:childTnLst>
                                    <p:animMotion origin="layout" path="M 3.125E-6 0 L -0.24297 -0.01944 " pathEditMode="relative" rAng="0" ptsTypes="AA">
                                      <p:cBhvr>
                                        <p:cTn id="6" dur="2000" fill="hold"/>
                                        <p:tgtEl>
                                          <p:spTgt spid="10"/>
                                        </p:tgtEl>
                                        <p:attrNameLst>
                                          <p:attrName>ppt_x</p:attrName>
                                          <p:attrName>ppt_y</p:attrName>
                                        </p:attrNameLst>
                                      </p:cBhvr>
                                      <p:rCtr x="-12148" y="-972"/>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72462152-1AE2-471B-9C74-F5F9A352E889}"/>
              </a:ext>
            </a:extLst>
          </p:cNvPr>
          <p:cNvSpPr txBox="1"/>
          <p:nvPr/>
        </p:nvSpPr>
        <p:spPr>
          <a:xfrm>
            <a:off x="7638793" y="3093865"/>
            <a:ext cx="2419607" cy="1323439"/>
          </a:xfrm>
          <a:prstGeom prst="rect">
            <a:avLst/>
          </a:prstGeom>
          <a:noFill/>
        </p:spPr>
        <p:txBody>
          <a:bodyPr wrap="square">
            <a:spAutoFit/>
          </a:bodyPr>
          <a:lstStyle/>
          <a:p>
            <a:pPr algn="ctr" defTabSz="914377"/>
            <a:r>
              <a:rPr lang="en-US" sz="2400" b="1" dirty="0">
                <a:solidFill>
                  <a:srgbClr val="000000"/>
                </a:solidFill>
                <a:latin typeface="system-ui"/>
              </a:rPr>
              <a:t>Micah</a:t>
            </a:r>
          </a:p>
          <a:p>
            <a:pPr defTabSz="914377"/>
            <a:r>
              <a:rPr lang="en-US" sz="2800" dirty="0">
                <a:solidFill>
                  <a:prstClr val="black"/>
                </a:solidFill>
                <a:latin typeface="Calibri" panose="020F0502020204030204"/>
              </a:rPr>
              <a:t>“This One will be our peace.”</a:t>
            </a:r>
          </a:p>
        </p:txBody>
      </p:sp>
      <p:sp>
        <p:nvSpPr>
          <p:cNvPr id="2" name="Arrow: Curved Down 1">
            <a:extLst>
              <a:ext uri="{FF2B5EF4-FFF2-40B4-BE49-F238E27FC236}">
                <a16:creationId xmlns:a16="http://schemas.microsoft.com/office/drawing/2014/main" id="{161BCD27-E74C-4408-8487-F9E4356290CD}"/>
              </a:ext>
            </a:extLst>
          </p:cNvPr>
          <p:cNvSpPr/>
          <p:nvPr/>
        </p:nvSpPr>
        <p:spPr>
          <a:xfrm>
            <a:off x="8702040" y="159657"/>
            <a:ext cx="2807789" cy="725715"/>
          </a:xfrm>
          <a:prstGeom prst="curvedDownArrow">
            <a:avLst/>
          </a:prstGeom>
          <a:solidFill>
            <a:srgbClr val="C00000"/>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i="1" dirty="0">
                <a:solidFill>
                  <a:prstClr val="black"/>
                </a:solidFill>
                <a:latin typeface="Calibri" panose="020F0502020204030204"/>
              </a:rPr>
              <a:t>“Bethlehem”</a:t>
            </a:r>
          </a:p>
        </p:txBody>
      </p:sp>
      <p:sp>
        <p:nvSpPr>
          <p:cNvPr id="6" name="Arrow: Up 5">
            <a:extLst>
              <a:ext uri="{FF2B5EF4-FFF2-40B4-BE49-F238E27FC236}">
                <a16:creationId xmlns:a16="http://schemas.microsoft.com/office/drawing/2014/main" id="{AB33963B-AFF3-46C1-A962-DD10666450F4}"/>
              </a:ext>
            </a:extLst>
          </p:cNvPr>
          <p:cNvSpPr/>
          <p:nvPr/>
        </p:nvSpPr>
        <p:spPr>
          <a:xfrm>
            <a:off x="8278138" y="1854223"/>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7" name="Arrow: Notched Right 6">
            <a:extLst>
              <a:ext uri="{FF2B5EF4-FFF2-40B4-BE49-F238E27FC236}">
                <a16:creationId xmlns:a16="http://schemas.microsoft.com/office/drawing/2014/main" id="{751E42B2-C8AC-411A-A24B-7408B38D56F9}"/>
              </a:ext>
            </a:extLst>
          </p:cNvPr>
          <p:cNvSpPr/>
          <p:nvPr/>
        </p:nvSpPr>
        <p:spPr>
          <a:xfrm>
            <a:off x="2222696" y="628780"/>
            <a:ext cx="9316163" cy="1511853"/>
          </a:xfrm>
          <a:prstGeom prst="notchedRightArrow">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Tree>
    <p:extLst>
      <p:ext uri="{BB962C8B-B14F-4D97-AF65-F5344CB8AC3E}">
        <p14:creationId xmlns:p14="http://schemas.microsoft.com/office/powerpoint/2010/main" val="402479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72462152-1AE2-471B-9C74-F5F9A352E889}"/>
              </a:ext>
            </a:extLst>
          </p:cNvPr>
          <p:cNvSpPr txBox="1"/>
          <p:nvPr/>
        </p:nvSpPr>
        <p:spPr>
          <a:xfrm>
            <a:off x="9038964" y="3093865"/>
            <a:ext cx="3096963" cy="2616101"/>
          </a:xfrm>
          <a:prstGeom prst="rect">
            <a:avLst/>
          </a:prstGeom>
          <a:noFill/>
        </p:spPr>
        <p:txBody>
          <a:bodyPr wrap="square">
            <a:spAutoFit/>
          </a:bodyPr>
          <a:lstStyle/>
          <a:p>
            <a:pPr algn="r" defTabSz="914377"/>
            <a:r>
              <a:rPr lang="en-US" sz="2400" b="1" dirty="0">
                <a:solidFill>
                  <a:srgbClr val="000000"/>
                </a:solidFill>
                <a:latin typeface="system-ui"/>
              </a:rPr>
              <a:t>Acts 10</a:t>
            </a:r>
          </a:p>
          <a:p>
            <a:pPr algn="r" defTabSz="914377"/>
            <a:r>
              <a:rPr lang="en-US" sz="2800" b="1" baseline="30000" dirty="0">
                <a:solidFill>
                  <a:prstClr val="black"/>
                </a:solidFill>
                <a:latin typeface="Calibri" panose="020F0502020204030204"/>
              </a:rPr>
              <a:t>36 </a:t>
            </a:r>
            <a:r>
              <a:rPr lang="en-US" sz="2800" dirty="0">
                <a:solidFill>
                  <a:prstClr val="black"/>
                </a:solidFill>
                <a:latin typeface="Calibri" panose="020F0502020204030204"/>
              </a:rPr>
              <a:t>The word which He sent to the sons of Israel, preaching </a:t>
            </a:r>
            <a:r>
              <a:rPr lang="en-US" sz="2800" b="1" u="sng" dirty="0">
                <a:solidFill>
                  <a:prstClr val="black"/>
                </a:solidFill>
                <a:latin typeface="Calibri" panose="020F0502020204030204"/>
              </a:rPr>
              <a:t>peace through Jesus Christ </a:t>
            </a:r>
            <a:endParaRPr lang="en-US" sz="4000" b="1" u="sng" dirty="0">
              <a:solidFill>
                <a:prstClr val="black"/>
              </a:solidFill>
              <a:latin typeface="Calibri" panose="020F0502020204030204"/>
            </a:endParaRPr>
          </a:p>
        </p:txBody>
      </p:sp>
      <p:sp>
        <p:nvSpPr>
          <p:cNvPr id="2" name="Arrow: Curved Down 1">
            <a:extLst>
              <a:ext uri="{FF2B5EF4-FFF2-40B4-BE49-F238E27FC236}">
                <a16:creationId xmlns:a16="http://schemas.microsoft.com/office/drawing/2014/main" id="{161BCD27-E74C-4408-8487-F9E4356290CD}"/>
              </a:ext>
            </a:extLst>
          </p:cNvPr>
          <p:cNvSpPr/>
          <p:nvPr/>
        </p:nvSpPr>
        <p:spPr>
          <a:xfrm>
            <a:off x="8702040" y="159657"/>
            <a:ext cx="2807789" cy="725715"/>
          </a:xfrm>
          <a:prstGeom prst="curvedDownArrow">
            <a:avLst/>
          </a:prstGeom>
          <a:solidFill>
            <a:srgbClr val="C00000"/>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i="1" dirty="0">
                <a:solidFill>
                  <a:prstClr val="black"/>
                </a:solidFill>
                <a:latin typeface="Calibri" panose="020F0502020204030204"/>
              </a:rPr>
              <a:t>“Bethlehem”</a:t>
            </a:r>
          </a:p>
        </p:txBody>
      </p:sp>
      <p:sp>
        <p:nvSpPr>
          <p:cNvPr id="6" name="Arrow: Up 5">
            <a:extLst>
              <a:ext uri="{FF2B5EF4-FFF2-40B4-BE49-F238E27FC236}">
                <a16:creationId xmlns:a16="http://schemas.microsoft.com/office/drawing/2014/main" id="{AB33963B-AFF3-46C1-A962-DD10666450F4}"/>
              </a:ext>
            </a:extLst>
          </p:cNvPr>
          <p:cNvSpPr/>
          <p:nvPr/>
        </p:nvSpPr>
        <p:spPr>
          <a:xfrm>
            <a:off x="8278138" y="1854223"/>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7" name="Arrow: Notched Right 6">
            <a:extLst>
              <a:ext uri="{FF2B5EF4-FFF2-40B4-BE49-F238E27FC236}">
                <a16:creationId xmlns:a16="http://schemas.microsoft.com/office/drawing/2014/main" id="{751E42B2-C8AC-411A-A24B-7408B38D56F9}"/>
              </a:ext>
            </a:extLst>
          </p:cNvPr>
          <p:cNvSpPr/>
          <p:nvPr/>
        </p:nvSpPr>
        <p:spPr>
          <a:xfrm>
            <a:off x="2222696" y="628780"/>
            <a:ext cx="9316163" cy="1511853"/>
          </a:xfrm>
          <a:prstGeom prst="notchedRightArrow">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Tree>
    <p:extLst>
      <p:ext uri="{BB962C8B-B14F-4D97-AF65-F5344CB8AC3E}">
        <p14:creationId xmlns:p14="http://schemas.microsoft.com/office/powerpoint/2010/main" val="11295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withEffect">
                                  <p:stCondLst>
                                    <p:cond delay="0"/>
                                  </p:stCondLst>
                                  <p:childTnLst>
                                    <p:animMotion origin="layout" path="M 0 0 L 0.25 0 E" pathEditMode="relative" ptsTypes="">
                                      <p:cBhvr>
                                        <p:cTn id="6" dur="1000" fill="hold"/>
                                        <p:tgtEl>
                                          <p:spTgt spid="6"/>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8" r="2"/>
          <a:stretch/>
        </p:blipFill>
        <p:spPr bwMode="auto">
          <a:xfrm>
            <a:off x="-320040" y="914013"/>
            <a:ext cx="12512040"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a:extLst>
              <a:ext uri="{FF2B5EF4-FFF2-40B4-BE49-F238E27FC236}">
                <a16:creationId xmlns:a16="http://schemas.microsoft.com/office/drawing/2014/main" id="{CD7ED7F2-3E0F-45B5-BFB3-963C95428C1A}"/>
              </a:ext>
            </a:extLst>
          </p:cNvPr>
          <p:cNvSpPr txBox="1"/>
          <p:nvPr/>
        </p:nvSpPr>
        <p:spPr>
          <a:xfrm>
            <a:off x="1" y="83852"/>
            <a:ext cx="4290647" cy="4154984"/>
          </a:xfrm>
          <a:prstGeom prst="rect">
            <a:avLst/>
          </a:prstGeom>
          <a:solidFill>
            <a:schemeClr val="bg1"/>
          </a:solidFill>
        </p:spPr>
        <p:txBody>
          <a:bodyPr wrap="square" lIns="274320">
            <a:spAutoFit/>
          </a:bodyPr>
          <a:lstStyle/>
          <a:p>
            <a:pPr defTabSz="914377"/>
            <a:r>
              <a:rPr lang="en-US" sz="2400" b="1" dirty="0">
                <a:solidFill>
                  <a:prstClr val="black"/>
                </a:solidFill>
                <a:latin typeface="Calibri" panose="020F0502020204030204"/>
              </a:rPr>
              <a:t>John 11</a:t>
            </a:r>
            <a:r>
              <a:rPr lang="en-US" sz="2400" dirty="0">
                <a:solidFill>
                  <a:prstClr val="black"/>
                </a:solidFill>
                <a:latin typeface="Calibri" panose="020F0502020204030204"/>
              </a:rPr>
              <a:t> </a:t>
            </a:r>
            <a:r>
              <a:rPr lang="en-US" sz="2400" b="1" baseline="30000" dirty="0">
                <a:solidFill>
                  <a:prstClr val="black"/>
                </a:solidFill>
                <a:latin typeface="Calibri" panose="020F0502020204030204"/>
              </a:rPr>
              <a:t>47 </a:t>
            </a:r>
            <a:r>
              <a:rPr lang="en-US" sz="2400" dirty="0">
                <a:solidFill>
                  <a:prstClr val="black"/>
                </a:solidFill>
                <a:latin typeface="Calibri" panose="020F0502020204030204"/>
              </a:rPr>
              <a:t>Therefore the chief priests and the Pharisees convened a council meeting, and they were saying, “What are we doing in regard to the fact that this man is performing many signs? </a:t>
            </a:r>
            <a:r>
              <a:rPr lang="en-US" sz="2400" b="1" baseline="30000" dirty="0">
                <a:solidFill>
                  <a:prstClr val="black"/>
                </a:solidFill>
                <a:latin typeface="Calibri" panose="020F0502020204030204"/>
              </a:rPr>
              <a:t>48 </a:t>
            </a:r>
            <a:r>
              <a:rPr lang="en-US" sz="2400" dirty="0">
                <a:solidFill>
                  <a:prstClr val="black"/>
                </a:solidFill>
                <a:latin typeface="Calibri" panose="020F0502020204030204"/>
              </a:rPr>
              <a:t>If we let Him go on like this, all the people will believe in Him, and the Romans will come and take over both our place and our nation.”</a:t>
            </a:r>
            <a:endParaRPr lang="en-US" sz="4000"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7DBAA968-9F30-4F79-B1E8-240574D4FA6F}"/>
              </a:ext>
            </a:extLst>
          </p:cNvPr>
          <p:cNvSpPr txBox="1"/>
          <p:nvPr/>
        </p:nvSpPr>
        <p:spPr>
          <a:xfrm>
            <a:off x="424209" y="997701"/>
            <a:ext cx="2825931" cy="1077218"/>
          </a:xfrm>
          <a:prstGeom prst="rect">
            <a:avLst/>
          </a:prstGeom>
          <a:solidFill>
            <a:schemeClr val="bg1"/>
          </a:solidFill>
          <a:effectLst>
            <a:outerShdw blurRad="50800" dist="76200" dir="13500000" algn="br" rotWithShape="0">
              <a:prstClr val="black">
                <a:alpha val="40000"/>
              </a:prstClr>
            </a:outerShdw>
          </a:effectLst>
        </p:spPr>
        <p:txBody>
          <a:bodyPr wrap="square" rtlCol="0">
            <a:spAutoFit/>
          </a:bodyPr>
          <a:lstStyle/>
          <a:p>
            <a:pPr algn="ctr" defTabSz="914377"/>
            <a:r>
              <a:rPr lang="en-US" sz="3200" b="1" dirty="0">
                <a:solidFill>
                  <a:prstClr val="black"/>
                </a:solidFill>
                <a:latin typeface="Calibri" panose="020F0502020204030204"/>
              </a:rPr>
              <a:t>They wanted to be in charge!</a:t>
            </a:r>
          </a:p>
        </p:txBody>
      </p:sp>
      <p:sp>
        <p:nvSpPr>
          <p:cNvPr id="35" name="TextBox 34">
            <a:extLst>
              <a:ext uri="{FF2B5EF4-FFF2-40B4-BE49-F238E27FC236}">
                <a16:creationId xmlns:a16="http://schemas.microsoft.com/office/drawing/2014/main" id="{AF26FCD1-A5FC-496A-80F3-57C37A175AD3}"/>
              </a:ext>
            </a:extLst>
          </p:cNvPr>
          <p:cNvSpPr txBox="1"/>
          <p:nvPr/>
        </p:nvSpPr>
        <p:spPr>
          <a:xfrm>
            <a:off x="3359333" y="2894493"/>
            <a:ext cx="2825931" cy="1569660"/>
          </a:xfrm>
          <a:prstGeom prst="rect">
            <a:avLst/>
          </a:prstGeom>
          <a:solidFill>
            <a:schemeClr val="bg1"/>
          </a:solidFill>
          <a:effectLst>
            <a:outerShdw blurRad="50800" dist="76200" dir="13500000" algn="br" rotWithShape="0">
              <a:prstClr val="black">
                <a:alpha val="40000"/>
              </a:prstClr>
            </a:outerShdw>
          </a:effectLst>
        </p:spPr>
        <p:txBody>
          <a:bodyPr wrap="square" rtlCol="0">
            <a:spAutoFit/>
          </a:bodyPr>
          <a:lstStyle/>
          <a:p>
            <a:pPr algn="ctr" defTabSz="914377"/>
            <a:r>
              <a:rPr lang="en-US" sz="3200" b="1" dirty="0">
                <a:solidFill>
                  <a:prstClr val="black"/>
                </a:solidFill>
                <a:latin typeface="Calibri" panose="020F0502020204030204"/>
              </a:rPr>
              <a:t>Why did many of the Jews reject Jesus?</a:t>
            </a:r>
          </a:p>
        </p:txBody>
      </p:sp>
      <p:sp>
        <p:nvSpPr>
          <p:cNvPr id="36" name="TextBox 35">
            <a:extLst>
              <a:ext uri="{FF2B5EF4-FFF2-40B4-BE49-F238E27FC236}">
                <a16:creationId xmlns:a16="http://schemas.microsoft.com/office/drawing/2014/main" id="{2AE133B2-6344-4C64-8FEF-6C09482FE785}"/>
              </a:ext>
            </a:extLst>
          </p:cNvPr>
          <p:cNvSpPr txBox="1"/>
          <p:nvPr/>
        </p:nvSpPr>
        <p:spPr>
          <a:xfrm>
            <a:off x="9038964" y="3093865"/>
            <a:ext cx="3096963" cy="2616101"/>
          </a:xfrm>
          <a:prstGeom prst="rect">
            <a:avLst/>
          </a:prstGeom>
          <a:noFill/>
        </p:spPr>
        <p:txBody>
          <a:bodyPr wrap="square">
            <a:spAutoFit/>
          </a:bodyPr>
          <a:lstStyle/>
          <a:p>
            <a:pPr algn="r" defTabSz="914377"/>
            <a:r>
              <a:rPr lang="en-US" sz="2400" b="1" dirty="0">
                <a:solidFill>
                  <a:srgbClr val="000000"/>
                </a:solidFill>
                <a:latin typeface="system-ui"/>
              </a:rPr>
              <a:t>Acts 10</a:t>
            </a:r>
          </a:p>
          <a:p>
            <a:pPr algn="r" defTabSz="914377"/>
            <a:r>
              <a:rPr lang="en-US" sz="2800" b="1" baseline="30000" dirty="0">
                <a:solidFill>
                  <a:prstClr val="black"/>
                </a:solidFill>
                <a:latin typeface="Calibri" panose="020F0502020204030204"/>
              </a:rPr>
              <a:t>36 </a:t>
            </a:r>
            <a:r>
              <a:rPr lang="en-US" sz="2800" dirty="0">
                <a:solidFill>
                  <a:prstClr val="black"/>
                </a:solidFill>
                <a:latin typeface="Calibri" panose="020F0502020204030204"/>
              </a:rPr>
              <a:t>The word which He sent to the sons of Israel, preaching </a:t>
            </a:r>
            <a:r>
              <a:rPr lang="en-US" sz="2800" b="1" u="sng" dirty="0">
                <a:solidFill>
                  <a:prstClr val="black"/>
                </a:solidFill>
                <a:latin typeface="Calibri" panose="020F0502020204030204"/>
              </a:rPr>
              <a:t>peace through Jesus Christ </a:t>
            </a:r>
            <a:endParaRPr lang="en-US" sz="4000" b="1" u="sng" dirty="0">
              <a:solidFill>
                <a:prstClr val="black"/>
              </a:solidFill>
              <a:latin typeface="Calibri" panose="020F0502020204030204"/>
            </a:endParaRPr>
          </a:p>
        </p:txBody>
      </p:sp>
    </p:spTree>
    <p:extLst>
      <p:ext uri="{BB962C8B-B14F-4D97-AF65-F5344CB8AC3E}">
        <p14:creationId xmlns:p14="http://schemas.microsoft.com/office/powerpoint/2010/main" val="39354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
                                        </p:tgtEl>
                                      </p:cBhvr>
                                      <p:by x="125000" y="125000"/>
                                    </p:animScale>
                                  </p:childTnLst>
                                </p:cTn>
                              </p:par>
                              <p:par>
                                <p:cTn id="7" presetID="35" presetClass="path" presetSubtype="0" fill="hold" nodeType="withEffect">
                                  <p:stCondLst>
                                    <p:cond delay="0"/>
                                  </p:stCondLst>
                                  <p:childTnLst>
                                    <p:animMotion origin="layout" path="M 1.04167E-6 -4.44444E-6 L -0.68932 -0.01319 " pathEditMode="relative" rAng="0" ptsTypes="AA">
                                      <p:cBhvr>
                                        <p:cTn id="8" dur="1000" fill="hold"/>
                                        <p:tgtEl>
                                          <p:spTgt spid="5"/>
                                        </p:tgtEl>
                                        <p:attrNameLst>
                                          <p:attrName>ppt_x</p:attrName>
                                          <p:attrName>ppt_y</p:attrName>
                                        </p:attrNameLst>
                                      </p:cBhvr>
                                      <p:rCtr x="-34466" y="-671"/>
                                    </p:animMotion>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par>
                          <p:cTn id="22" fill="hold">
                            <p:stCondLst>
                              <p:cond delay="500"/>
                            </p:stCondLst>
                            <p:childTnLst>
                              <p:par>
                                <p:cTn id="23" presetID="10" presetClass="exit" presetSubtype="0" fill="hold" grpId="0" nodeType="after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 grpId="0" animBg="1"/>
      <p:bldP spid="35"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112"/>
          <a:stretch/>
        </p:blipFill>
        <p:spPr bwMode="auto">
          <a:xfrm>
            <a:off x="3994452" y="506439"/>
            <a:ext cx="1361101" cy="310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8AF65AC-130F-4F56-9973-6125DC397F36}"/>
              </a:ext>
            </a:extLst>
          </p:cNvPr>
          <p:cNvSpPr txBox="1"/>
          <p:nvPr/>
        </p:nvSpPr>
        <p:spPr>
          <a:xfrm>
            <a:off x="5407405" y="1608975"/>
            <a:ext cx="1626443" cy="954107"/>
          </a:xfrm>
          <a:prstGeom prst="rect">
            <a:avLst/>
          </a:prstGeom>
          <a:noFill/>
        </p:spPr>
        <p:txBody>
          <a:bodyPr wrap="square">
            <a:spAutoFit/>
          </a:bodyPr>
          <a:lstStyle/>
          <a:p>
            <a:pPr defTabSz="914377"/>
            <a:r>
              <a:rPr lang="en-US" sz="2800" b="1" dirty="0">
                <a:solidFill>
                  <a:prstClr val="black"/>
                </a:solidFill>
                <a:latin typeface="Calibri" panose="020F0502020204030204"/>
              </a:rPr>
              <a:t>Saul was different </a:t>
            </a:r>
          </a:p>
        </p:txBody>
      </p:sp>
      <p:cxnSp>
        <p:nvCxnSpPr>
          <p:cNvPr id="8" name="Straight Connector 7">
            <a:extLst>
              <a:ext uri="{FF2B5EF4-FFF2-40B4-BE49-F238E27FC236}">
                <a16:creationId xmlns:a16="http://schemas.microsoft.com/office/drawing/2014/main" id="{182160B4-2382-48E5-9AE3-AA22983BEDE4}"/>
              </a:ext>
            </a:extLst>
          </p:cNvPr>
          <p:cNvCxnSpPr/>
          <p:nvPr/>
        </p:nvCxnSpPr>
        <p:spPr>
          <a:xfrm>
            <a:off x="4839287" y="2720692"/>
            <a:ext cx="2194560" cy="0"/>
          </a:xfrm>
          <a:prstGeom prst="line">
            <a:avLst/>
          </a:prstGeom>
          <a:ln w="31750">
            <a:solidFill>
              <a:schemeClr val="tx1"/>
            </a:solidFill>
          </a:ln>
          <a:effectLst>
            <a:outerShdw blurRad="50800" dist="127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05CE64-515E-41A9-BE01-9C242849AD3C}"/>
              </a:ext>
            </a:extLst>
          </p:cNvPr>
          <p:cNvSpPr txBox="1"/>
          <p:nvPr/>
        </p:nvSpPr>
        <p:spPr>
          <a:xfrm>
            <a:off x="5243731" y="2778760"/>
            <a:ext cx="4205069" cy="1815882"/>
          </a:xfrm>
          <a:prstGeom prst="rect">
            <a:avLst/>
          </a:prstGeom>
          <a:noFill/>
        </p:spPr>
        <p:txBody>
          <a:bodyPr wrap="square">
            <a:spAutoFit/>
          </a:bodyPr>
          <a:lstStyle/>
          <a:p>
            <a:pPr defTabSz="914377"/>
            <a:r>
              <a:rPr lang="en-US" sz="2800" b="1" dirty="0">
                <a:solidFill>
                  <a:srgbClr val="000000"/>
                </a:solidFill>
                <a:latin typeface="system-ui"/>
              </a:rPr>
              <a:t>Acts 26</a:t>
            </a:r>
            <a:r>
              <a:rPr lang="en-US" sz="2800" b="1" baseline="30000" dirty="0">
                <a:solidFill>
                  <a:srgbClr val="000000"/>
                </a:solidFill>
                <a:latin typeface="system-ui"/>
              </a:rPr>
              <a:t>9 </a:t>
            </a:r>
            <a:r>
              <a:rPr lang="en-US" sz="2800" i="1" dirty="0">
                <a:solidFill>
                  <a:srgbClr val="000000"/>
                </a:solidFill>
                <a:latin typeface="Palatino Linotype" panose="02040502050505030304" pitchFamily="18" charset="0"/>
              </a:rPr>
              <a:t>“So I thought to myself that I had to act in strong opposition to the name of Jesus of Nazareth.”</a:t>
            </a:r>
            <a:endParaRPr lang="en-US" sz="2800" i="1" dirty="0">
              <a:solidFill>
                <a:prstClr val="black"/>
              </a:solidFill>
              <a:latin typeface="Palatino Linotype" panose="02040502050505030304" pitchFamily="18" charset="0"/>
            </a:endParaRPr>
          </a:p>
        </p:txBody>
      </p:sp>
      <p:sp>
        <p:nvSpPr>
          <p:cNvPr id="11" name="TextBox 10">
            <a:extLst>
              <a:ext uri="{FF2B5EF4-FFF2-40B4-BE49-F238E27FC236}">
                <a16:creationId xmlns:a16="http://schemas.microsoft.com/office/drawing/2014/main" id="{6C37EBA9-4AB7-44DB-8DD3-C116019892B8}"/>
              </a:ext>
            </a:extLst>
          </p:cNvPr>
          <p:cNvSpPr txBox="1"/>
          <p:nvPr/>
        </p:nvSpPr>
        <p:spPr>
          <a:xfrm>
            <a:off x="6755557" y="4617115"/>
            <a:ext cx="1626443" cy="523220"/>
          </a:xfrm>
          <a:prstGeom prst="rect">
            <a:avLst/>
          </a:prstGeom>
          <a:noFill/>
        </p:spPr>
        <p:txBody>
          <a:bodyPr wrap="square">
            <a:spAutoFit/>
          </a:bodyPr>
          <a:lstStyle/>
          <a:p>
            <a:pPr defTabSz="914377"/>
            <a:r>
              <a:rPr lang="en-US" sz="2800" b="1" i="1" dirty="0">
                <a:solidFill>
                  <a:prstClr val="black"/>
                </a:solidFill>
                <a:latin typeface="Calibri" panose="020F0502020204030204"/>
              </a:rPr>
              <a:t>WHY?</a:t>
            </a:r>
          </a:p>
        </p:txBody>
      </p:sp>
    </p:spTree>
    <p:extLst>
      <p:ext uri="{BB962C8B-B14F-4D97-AF65-F5344CB8AC3E}">
        <p14:creationId xmlns:p14="http://schemas.microsoft.com/office/powerpoint/2010/main" val="122880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F8B97BBE-EF30-4400-A4BE-39891BB01D91}"/>
              </a:ext>
            </a:extLst>
          </p:cNvPr>
          <p:cNvSpPr/>
          <p:nvPr/>
        </p:nvSpPr>
        <p:spPr>
          <a:xfrm>
            <a:off x="5460472" y="1163410"/>
            <a:ext cx="2122013" cy="1845903"/>
          </a:xfrm>
          <a:prstGeom prst="rightArrow">
            <a:avLst>
              <a:gd name="adj1" fmla="val 50000"/>
              <a:gd name="adj2" fmla="val 33581"/>
            </a:avLst>
          </a:prstGeom>
          <a:gradFill flip="none" rotWithShape="1">
            <a:gsLst>
              <a:gs pos="0">
                <a:schemeClr val="bg1"/>
              </a:gs>
              <a:gs pos="86000">
                <a:srgbClr val="C0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77"/>
            <a:endParaRPr lang="en-US" sz="2400" b="1" dirty="0">
              <a:solidFill>
                <a:prstClr val="white"/>
              </a:solidFill>
              <a:effectLst>
                <a:outerShdw blurRad="38100" dist="38100" dir="2700000" algn="tl">
                  <a:srgbClr val="000000">
                    <a:alpha val="43137"/>
                  </a:srgbClr>
                </a:outerShdw>
              </a:effectLst>
              <a:latin typeface="Calibri" panose="020F0502020204030204"/>
            </a:endParaRPr>
          </a:p>
        </p:txBody>
      </p:sp>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112"/>
          <a:stretch/>
        </p:blipFill>
        <p:spPr bwMode="auto">
          <a:xfrm>
            <a:off x="3994452" y="506439"/>
            <a:ext cx="1361101" cy="310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8AF65AC-130F-4F56-9973-6125DC397F36}"/>
              </a:ext>
            </a:extLst>
          </p:cNvPr>
          <p:cNvSpPr txBox="1"/>
          <p:nvPr/>
        </p:nvSpPr>
        <p:spPr>
          <a:xfrm>
            <a:off x="5407405" y="1608975"/>
            <a:ext cx="1626443" cy="954107"/>
          </a:xfrm>
          <a:prstGeom prst="rect">
            <a:avLst/>
          </a:prstGeom>
          <a:noFill/>
        </p:spPr>
        <p:txBody>
          <a:bodyPr wrap="square">
            <a:spAutoFit/>
          </a:bodyPr>
          <a:lstStyle/>
          <a:p>
            <a:pPr defTabSz="914377"/>
            <a:r>
              <a:rPr lang="en-US" sz="2800" b="1" dirty="0">
                <a:solidFill>
                  <a:prstClr val="black"/>
                </a:solidFill>
                <a:latin typeface="Calibri" panose="020F0502020204030204"/>
              </a:rPr>
              <a:t>Saul was different </a:t>
            </a:r>
          </a:p>
        </p:txBody>
      </p:sp>
      <p:cxnSp>
        <p:nvCxnSpPr>
          <p:cNvPr id="8" name="Straight Connector 7">
            <a:extLst>
              <a:ext uri="{FF2B5EF4-FFF2-40B4-BE49-F238E27FC236}">
                <a16:creationId xmlns:a16="http://schemas.microsoft.com/office/drawing/2014/main" id="{182160B4-2382-48E5-9AE3-AA22983BEDE4}"/>
              </a:ext>
            </a:extLst>
          </p:cNvPr>
          <p:cNvCxnSpPr/>
          <p:nvPr/>
        </p:nvCxnSpPr>
        <p:spPr>
          <a:xfrm>
            <a:off x="4839287" y="2720692"/>
            <a:ext cx="2194560" cy="0"/>
          </a:xfrm>
          <a:prstGeom prst="line">
            <a:avLst/>
          </a:prstGeom>
          <a:ln w="31750">
            <a:solidFill>
              <a:schemeClr val="tx1"/>
            </a:solidFill>
          </a:ln>
          <a:effectLst>
            <a:outerShdw blurRad="50800" dist="127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9FC64B4-F279-4558-B008-5B88230EE5C6}"/>
              </a:ext>
            </a:extLst>
          </p:cNvPr>
          <p:cNvSpPr txBox="1"/>
          <p:nvPr/>
        </p:nvSpPr>
        <p:spPr>
          <a:xfrm>
            <a:off x="2897550" y="2955087"/>
            <a:ext cx="9045871" cy="1200329"/>
          </a:xfrm>
          <a:prstGeom prst="rect">
            <a:avLst/>
          </a:prstGeom>
          <a:noFill/>
        </p:spPr>
        <p:txBody>
          <a:bodyPr wrap="square" rtlCol="0">
            <a:spAutoFit/>
          </a:bodyPr>
          <a:lstStyle/>
          <a:p>
            <a:pPr defTabSz="914377"/>
            <a:r>
              <a:rPr lang="en-US" sz="2400" dirty="0">
                <a:solidFill>
                  <a:prstClr val="black"/>
                </a:solidFill>
                <a:latin typeface="Calibri" panose="020F0502020204030204"/>
              </a:rPr>
              <a:t>Seems clear: </a:t>
            </a:r>
          </a:p>
          <a:p>
            <a:pPr marL="800080" lvl="1" indent="-342891" defTabSz="914377">
              <a:buFont typeface="Arial" panose="020B0604020202020204" pitchFamily="34" charset="0"/>
              <a:buChar char="•"/>
            </a:pPr>
            <a:r>
              <a:rPr lang="en-US" sz="2400" dirty="0">
                <a:solidFill>
                  <a:prstClr val="black"/>
                </a:solidFill>
                <a:latin typeface="Calibri" panose="020F0502020204030204"/>
              </a:rPr>
              <a:t>He didn’t believe Jesus was the Messiah (the Christ)</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He didn’t believe Jesus had been raised from the dead</a:t>
            </a:r>
          </a:p>
        </p:txBody>
      </p:sp>
      <p:sp>
        <p:nvSpPr>
          <p:cNvPr id="12" name="TextBox 11">
            <a:extLst>
              <a:ext uri="{FF2B5EF4-FFF2-40B4-BE49-F238E27FC236}">
                <a16:creationId xmlns:a16="http://schemas.microsoft.com/office/drawing/2014/main" id="{CD66C30F-FC58-4A00-B84A-7B03E543666D}"/>
              </a:ext>
            </a:extLst>
          </p:cNvPr>
          <p:cNvSpPr txBox="1"/>
          <p:nvPr/>
        </p:nvSpPr>
        <p:spPr>
          <a:xfrm>
            <a:off x="3360057" y="4216742"/>
            <a:ext cx="8382000" cy="523220"/>
          </a:xfrm>
          <a:prstGeom prst="rect">
            <a:avLst/>
          </a:prstGeom>
          <a:noFill/>
        </p:spPr>
        <p:txBody>
          <a:bodyPr wrap="square">
            <a:spAutoFit/>
          </a:bodyPr>
          <a:lstStyle/>
          <a:p>
            <a:pPr defTabSz="914377"/>
            <a:r>
              <a:rPr lang="en-US" sz="2800" dirty="0">
                <a:solidFill>
                  <a:srgbClr val="000000"/>
                </a:solidFill>
                <a:latin typeface="Calibri" panose="020F0502020204030204"/>
              </a:rPr>
              <a:t>In </a:t>
            </a:r>
            <a:r>
              <a:rPr lang="en-US" sz="2800" b="1" dirty="0">
                <a:solidFill>
                  <a:srgbClr val="000000"/>
                </a:solidFill>
                <a:latin typeface="Calibri" panose="020F0502020204030204"/>
              </a:rPr>
              <a:t>Romans 1:4 </a:t>
            </a:r>
            <a:r>
              <a:rPr lang="en-US" sz="2800" b="1" baseline="30000" dirty="0">
                <a:solidFill>
                  <a:srgbClr val="000000"/>
                </a:solidFill>
                <a:latin typeface="Calibri" panose="020F0502020204030204"/>
              </a:rPr>
              <a:t> </a:t>
            </a:r>
            <a:r>
              <a:rPr lang="en-US" sz="2800" dirty="0">
                <a:solidFill>
                  <a:srgbClr val="000000"/>
                </a:solidFill>
                <a:latin typeface="Calibri" panose="020F0502020204030204"/>
              </a:rPr>
              <a:t>Paul speaks of Christ Jesus saying he</a:t>
            </a:r>
            <a:r>
              <a:rPr lang="en-US" sz="1400" dirty="0">
                <a:solidFill>
                  <a:srgbClr val="000000"/>
                </a:solidFill>
                <a:latin typeface="Calibri" panose="020F0502020204030204"/>
              </a:rPr>
              <a:t> </a:t>
            </a:r>
          </a:p>
        </p:txBody>
      </p:sp>
      <p:sp>
        <p:nvSpPr>
          <p:cNvPr id="6" name="Arrow: Right 5">
            <a:extLst>
              <a:ext uri="{FF2B5EF4-FFF2-40B4-BE49-F238E27FC236}">
                <a16:creationId xmlns:a16="http://schemas.microsoft.com/office/drawing/2014/main" id="{202B0875-AFD4-4B42-AAB6-F3A88CBC03E2}"/>
              </a:ext>
            </a:extLst>
          </p:cNvPr>
          <p:cNvSpPr/>
          <p:nvPr/>
        </p:nvSpPr>
        <p:spPr>
          <a:xfrm>
            <a:off x="508000" y="4155416"/>
            <a:ext cx="2656115" cy="2702584"/>
          </a:xfrm>
          <a:prstGeom prst="rightArrow">
            <a:avLst>
              <a:gd name="adj1" fmla="val 50000"/>
              <a:gd name="adj2" fmla="val 3358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prstClr val="white"/>
                </a:solidFill>
                <a:effectLst>
                  <a:outerShdw blurRad="38100" dist="38100" dir="2700000" algn="tl">
                    <a:srgbClr val="000000">
                      <a:alpha val="43137"/>
                    </a:srgbClr>
                  </a:outerShdw>
                </a:effectLst>
                <a:latin typeface="Calibri" panose="020F0502020204030204"/>
              </a:rPr>
              <a:t>Jesus’ Resurrection was the proof</a:t>
            </a:r>
          </a:p>
        </p:txBody>
      </p:sp>
      <p:sp>
        <p:nvSpPr>
          <p:cNvPr id="16" name="TextBox 15">
            <a:extLst>
              <a:ext uri="{FF2B5EF4-FFF2-40B4-BE49-F238E27FC236}">
                <a16:creationId xmlns:a16="http://schemas.microsoft.com/office/drawing/2014/main" id="{15DA7150-197E-46D4-82B3-7E553F7F133B}"/>
              </a:ext>
            </a:extLst>
          </p:cNvPr>
          <p:cNvSpPr txBox="1"/>
          <p:nvPr/>
        </p:nvSpPr>
        <p:spPr>
          <a:xfrm>
            <a:off x="7215065" y="1549178"/>
            <a:ext cx="1958243" cy="1015663"/>
          </a:xfrm>
          <a:prstGeom prst="rect">
            <a:avLst/>
          </a:prstGeom>
          <a:noFill/>
        </p:spPr>
        <p:txBody>
          <a:bodyPr wrap="square">
            <a:spAutoFit/>
          </a:bodyPr>
          <a:lstStyle/>
          <a:p>
            <a:pPr algn="ctr" defTabSz="914377"/>
            <a:r>
              <a:rPr lang="en-US" sz="3000" b="1" dirty="0">
                <a:ln>
                  <a:solidFill>
                    <a:srgbClr val="C00000"/>
                  </a:solidFill>
                </a:ln>
                <a:solidFill>
                  <a:prstClr val="white"/>
                </a:solidFill>
                <a:effectLst>
                  <a:outerShdw blurRad="38100" dist="38100" dir="2700000" algn="tl">
                    <a:srgbClr val="000000">
                      <a:alpha val="43137"/>
                    </a:srgbClr>
                  </a:outerShdw>
                </a:effectLst>
                <a:latin typeface="Calibri" panose="020F0502020204030204"/>
              </a:rPr>
              <a:t>Apostle</a:t>
            </a:r>
          </a:p>
          <a:p>
            <a:pPr algn="ctr" defTabSz="914377"/>
            <a:r>
              <a:rPr lang="en-US" sz="3000" b="1" dirty="0">
                <a:ln>
                  <a:solidFill>
                    <a:srgbClr val="C00000"/>
                  </a:solidFill>
                </a:ln>
                <a:solidFill>
                  <a:prstClr val="white"/>
                </a:solidFill>
                <a:effectLst>
                  <a:outerShdw blurRad="38100" dist="38100" dir="2700000" algn="tl">
                    <a:srgbClr val="000000">
                      <a:alpha val="43137"/>
                    </a:srgbClr>
                  </a:outerShdw>
                </a:effectLst>
                <a:latin typeface="Calibri" panose="020F0502020204030204"/>
              </a:rPr>
              <a:t>Paul</a:t>
            </a:r>
          </a:p>
        </p:txBody>
      </p:sp>
      <p:sp>
        <p:nvSpPr>
          <p:cNvPr id="18" name="Speech Bubble: Rectangle with Corners Rounded 17">
            <a:extLst>
              <a:ext uri="{FF2B5EF4-FFF2-40B4-BE49-F238E27FC236}">
                <a16:creationId xmlns:a16="http://schemas.microsoft.com/office/drawing/2014/main" id="{0902C41A-DBE1-4A35-95AD-920D7F993092}"/>
              </a:ext>
            </a:extLst>
          </p:cNvPr>
          <p:cNvSpPr/>
          <p:nvPr/>
        </p:nvSpPr>
        <p:spPr>
          <a:xfrm>
            <a:off x="4135904" y="4691857"/>
            <a:ext cx="6641017" cy="2079431"/>
          </a:xfrm>
          <a:prstGeom prst="wedgeRoundRectCallout">
            <a:avLst>
              <a:gd name="adj1" fmla="val 12714"/>
              <a:gd name="adj2" fmla="val -158536"/>
              <a:gd name="adj3" fmla="val 16667"/>
            </a:avLst>
          </a:prstGeom>
          <a:gradFill flip="none" rotWithShape="1">
            <a:gsLst>
              <a:gs pos="0">
                <a:schemeClr val="bg1"/>
              </a:gs>
              <a:gs pos="49000">
                <a:srgbClr val="C00000">
                  <a:alpha val="47000"/>
                </a:srgbClr>
              </a:gs>
              <a:gs pos="100000">
                <a:srgbClr val="C00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endParaRPr lang="en-US" sz="2800" dirty="0">
              <a:solidFill>
                <a:srgbClr val="000000"/>
              </a:solidFill>
              <a:latin typeface="Palatino Linotype" panose="02040502050505030304" pitchFamily="18" charset="0"/>
            </a:endParaRPr>
          </a:p>
          <a:p>
            <a:pPr defTabSz="914377"/>
            <a:r>
              <a:rPr lang="en-US" sz="2800" dirty="0">
                <a:solidFill>
                  <a:prstClr val="white"/>
                </a:solidFill>
                <a:effectLst>
                  <a:outerShdw blurRad="38100" dist="38100" dir="2700000" algn="tl">
                    <a:srgbClr val="000000">
                      <a:alpha val="43137"/>
                    </a:srgbClr>
                  </a:outerShdw>
                </a:effectLst>
                <a:latin typeface="Palatino Linotype" panose="02040502050505030304" pitchFamily="18" charset="0"/>
              </a:rPr>
              <a:t>“</a:t>
            </a:r>
            <a:r>
              <a:rPr lang="en-US" sz="2800" b="1" u="sng" dirty="0">
                <a:solidFill>
                  <a:prstClr val="white"/>
                </a:solidFill>
                <a:effectLst>
                  <a:outerShdw blurRad="38100" dist="38100" dir="2700000" algn="tl">
                    <a:srgbClr val="000000">
                      <a:alpha val="43137"/>
                    </a:srgbClr>
                  </a:outerShdw>
                </a:effectLst>
                <a:latin typeface="Palatino Linotype" panose="02040502050505030304" pitchFamily="18" charset="0"/>
              </a:rPr>
              <a:t>was declared the Son of God</a:t>
            </a:r>
            <a:r>
              <a:rPr lang="en-US" sz="2800" b="1" dirty="0">
                <a:solidFill>
                  <a:prstClr val="white"/>
                </a:solidFill>
                <a:effectLst>
                  <a:outerShdw blurRad="38100" dist="38100" dir="2700000" algn="tl">
                    <a:srgbClr val="000000">
                      <a:alpha val="43137"/>
                    </a:srgbClr>
                  </a:outerShdw>
                </a:effectLst>
                <a:latin typeface="Palatino Linotype" panose="02040502050505030304" pitchFamily="18" charset="0"/>
              </a:rPr>
              <a:t> </a:t>
            </a:r>
            <a:r>
              <a:rPr lang="en-US" sz="2800" dirty="0">
                <a:solidFill>
                  <a:prstClr val="white"/>
                </a:solidFill>
                <a:effectLst>
                  <a:outerShdw blurRad="38100" dist="38100" dir="2700000" algn="tl">
                    <a:srgbClr val="000000">
                      <a:alpha val="43137"/>
                    </a:srgbClr>
                  </a:outerShdw>
                </a:effectLst>
                <a:latin typeface="Palatino Linotype" panose="02040502050505030304" pitchFamily="18" charset="0"/>
              </a:rPr>
              <a:t>with power according to the Spirit of holiness</a:t>
            </a:r>
            <a:r>
              <a:rPr lang="en-US" sz="2800" b="1" dirty="0">
                <a:solidFill>
                  <a:prstClr val="white"/>
                </a:solidFill>
                <a:effectLst>
                  <a:outerShdw blurRad="38100" dist="38100" dir="2700000" algn="tl">
                    <a:srgbClr val="000000">
                      <a:alpha val="43137"/>
                    </a:srgbClr>
                  </a:outerShdw>
                </a:effectLst>
                <a:latin typeface="Palatino Linotype" panose="02040502050505030304" pitchFamily="18" charset="0"/>
              </a:rPr>
              <a:t> </a:t>
            </a:r>
            <a:r>
              <a:rPr lang="en-US" sz="2800" b="1" u="sng" dirty="0">
                <a:solidFill>
                  <a:prstClr val="white"/>
                </a:solidFill>
                <a:effectLst>
                  <a:outerShdw blurRad="38100" dist="38100" dir="2700000" algn="tl">
                    <a:srgbClr val="000000">
                      <a:alpha val="43137"/>
                    </a:srgbClr>
                  </a:outerShdw>
                </a:effectLst>
                <a:latin typeface="Palatino Linotype" panose="02040502050505030304" pitchFamily="18" charset="0"/>
              </a:rPr>
              <a:t>by the resurrection from the dead</a:t>
            </a:r>
            <a:r>
              <a:rPr lang="en-US" sz="2800" b="1" dirty="0">
                <a:solidFill>
                  <a:prstClr val="white"/>
                </a:solidFill>
                <a:effectLst>
                  <a:outerShdw blurRad="38100" dist="38100" dir="2700000" algn="tl">
                    <a:srgbClr val="000000">
                      <a:alpha val="43137"/>
                    </a:srgbClr>
                  </a:outerShdw>
                </a:effectLst>
                <a:latin typeface="Palatino Linotype" panose="02040502050505030304" pitchFamily="18" charset="0"/>
              </a:rPr>
              <a:t>, Jesus </a:t>
            </a:r>
            <a:r>
              <a:rPr lang="en-US" sz="2800" b="1" u="sng" dirty="0">
                <a:solidFill>
                  <a:prstClr val="white"/>
                </a:solidFill>
                <a:effectLst>
                  <a:outerShdw blurRad="38100" dist="38100" dir="2700000" algn="tl">
                    <a:srgbClr val="000000">
                      <a:alpha val="43137"/>
                    </a:srgbClr>
                  </a:outerShdw>
                </a:effectLst>
                <a:latin typeface="Palatino Linotype" panose="02040502050505030304" pitchFamily="18" charset="0"/>
              </a:rPr>
              <a:t>Christ</a:t>
            </a:r>
            <a:r>
              <a:rPr lang="en-US" sz="2800" dirty="0">
                <a:solidFill>
                  <a:prstClr val="white"/>
                </a:solidFill>
                <a:effectLst>
                  <a:outerShdw blurRad="38100" dist="38100" dir="2700000" algn="tl">
                    <a:srgbClr val="000000">
                      <a:alpha val="43137"/>
                    </a:srgbClr>
                  </a:outerShdw>
                </a:effectLst>
                <a:latin typeface="Palatino Linotype" panose="02040502050505030304" pitchFamily="18" charset="0"/>
              </a:rPr>
              <a:t> our Lord.”</a:t>
            </a:r>
          </a:p>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36260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6" grpId="0" animBg="1"/>
      <p:bldP spid="16"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112"/>
          <a:stretch/>
        </p:blipFill>
        <p:spPr bwMode="auto">
          <a:xfrm>
            <a:off x="3994452" y="506439"/>
            <a:ext cx="1361101" cy="310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8AF65AC-130F-4F56-9973-6125DC397F36}"/>
              </a:ext>
            </a:extLst>
          </p:cNvPr>
          <p:cNvSpPr txBox="1"/>
          <p:nvPr/>
        </p:nvSpPr>
        <p:spPr>
          <a:xfrm>
            <a:off x="5407405" y="1608975"/>
            <a:ext cx="1626443" cy="954107"/>
          </a:xfrm>
          <a:prstGeom prst="rect">
            <a:avLst/>
          </a:prstGeom>
          <a:noFill/>
        </p:spPr>
        <p:txBody>
          <a:bodyPr wrap="square">
            <a:spAutoFit/>
          </a:bodyPr>
          <a:lstStyle/>
          <a:p>
            <a:pPr defTabSz="914377"/>
            <a:r>
              <a:rPr lang="en-US" sz="2800" b="1" dirty="0">
                <a:solidFill>
                  <a:prstClr val="black"/>
                </a:solidFill>
                <a:latin typeface="Calibri" panose="020F0502020204030204"/>
              </a:rPr>
              <a:t>Saul was different </a:t>
            </a:r>
          </a:p>
        </p:txBody>
      </p:sp>
      <p:cxnSp>
        <p:nvCxnSpPr>
          <p:cNvPr id="8" name="Straight Connector 7">
            <a:extLst>
              <a:ext uri="{FF2B5EF4-FFF2-40B4-BE49-F238E27FC236}">
                <a16:creationId xmlns:a16="http://schemas.microsoft.com/office/drawing/2014/main" id="{182160B4-2382-48E5-9AE3-AA22983BEDE4}"/>
              </a:ext>
            </a:extLst>
          </p:cNvPr>
          <p:cNvCxnSpPr/>
          <p:nvPr/>
        </p:nvCxnSpPr>
        <p:spPr>
          <a:xfrm>
            <a:off x="4839287" y="2720692"/>
            <a:ext cx="2194560" cy="0"/>
          </a:xfrm>
          <a:prstGeom prst="line">
            <a:avLst/>
          </a:prstGeom>
          <a:ln w="31750">
            <a:solidFill>
              <a:schemeClr val="tx1"/>
            </a:solidFill>
          </a:ln>
          <a:effectLst>
            <a:outerShdw blurRad="50800" dist="127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9FC64B4-F279-4558-B008-5B88230EE5C6}"/>
              </a:ext>
            </a:extLst>
          </p:cNvPr>
          <p:cNvSpPr txBox="1"/>
          <p:nvPr/>
        </p:nvSpPr>
        <p:spPr>
          <a:xfrm>
            <a:off x="2897550" y="2955087"/>
            <a:ext cx="9045871" cy="1200329"/>
          </a:xfrm>
          <a:prstGeom prst="rect">
            <a:avLst/>
          </a:prstGeom>
          <a:noFill/>
        </p:spPr>
        <p:txBody>
          <a:bodyPr wrap="square" rtlCol="0">
            <a:spAutoFit/>
          </a:bodyPr>
          <a:lstStyle/>
          <a:p>
            <a:pPr defTabSz="914377"/>
            <a:r>
              <a:rPr lang="en-US" sz="2400" dirty="0">
                <a:solidFill>
                  <a:prstClr val="black"/>
                </a:solidFill>
                <a:latin typeface="Calibri" panose="020F0502020204030204"/>
              </a:rPr>
              <a:t>Seems clear: </a:t>
            </a:r>
          </a:p>
          <a:p>
            <a:pPr marL="800080" lvl="1" indent="-342891" defTabSz="914377">
              <a:buFont typeface="Arial" panose="020B0604020202020204" pitchFamily="34" charset="0"/>
              <a:buChar char="•"/>
            </a:pPr>
            <a:r>
              <a:rPr lang="en-US" sz="2400" dirty="0">
                <a:solidFill>
                  <a:prstClr val="black"/>
                </a:solidFill>
                <a:latin typeface="Calibri" panose="020F0502020204030204"/>
              </a:rPr>
              <a:t>He didn’t believe Jesus was the Messiah</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He didn’t believe Jesus had been raised from the dead</a:t>
            </a:r>
          </a:p>
        </p:txBody>
      </p:sp>
      <p:sp>
        <p:nvSpPr>
          <p:cNvPr id="12" name="TextBox 11">
            <a:extLst>
              <a:ext uri="{FF2B5EF4-FFF2-40B4-BE49-F238E27FC236}">
                <a16:creationId xmlns:a16="http://schemas.microsoft.com/office/drawing/2014/main" id="{CD66C30F-FC58-4A00-B84A-7B03E543666D}"/>
              </a:ext>
            </a:extLst>
          </p:cNvPr>
          <p:cNvSpPr txBox="1"/>
          <p:nvPr/>
        </p:nvSpPr>
        <p:spPr>
          <a:xfrm>
            <a:off x="3117099" y="4173199"/>
            <a:ext cx="9045871" cy="2677656"/>
          </a:xfrm>
          <a:prstGeom prst="rect">
            <a:avLst/>
          </a:prstGeom>
          <a:noFill/>
        </p:spPr>
        <p:txBody>
          <a:bodyPr wrap="square">
            <a:spAutoFit/>
          </a:bodyPr>
          <a:lstStyle/>
          <a:p>
            <a:pPr defTabSz="914377"/>
            <a:r>
              <a:rPr lang="en-US" sz="2800" b="1" dirty="0">
                <a:solidFill>
                  <a:srgbClr val="000000"/>
                </a:solidFill>
                <a:latin typeface="Palatino Linotype" panose="02040502050505030304" pitchFamily="18" charset="0"/>
              </a:rPr>
              <a:t>1 Corinthians 15 </a:t>
            </a:r>
            <a:r>
              <a:rPr lang="en-US" sz="2800" b="1" baseline="30000" dirty="0">
                <a:solidFill>
                  <a:prstClr val="black"/>
                </a:solidFill>
                <a:latin typeface="Palatino Linotype" panose="02040502050505030304" pitchFamily="18" charset="0"/>
              </a:rPr>
              <a:t>14 </a:t>
            </a:r>
            <a:r>
              <a:rPr lang="en-US" sz="2800" dirty="0">
                <a:solidFill>
                  <a:prstClr val="black"/>
                </a:solidFill>
                <a:latin typeface="Palatino Linotype" panose="02040502050505030304" pitchFamily="18" charset="0"/>
              </a:rPr>
              <a:t>and if Christ has not been raised, then our preaching is in vain, your faith also is in vain… </a:t>
            </a:r>
            <a:r>
              <a:rPr lang="en-US" sz="2800" b="1" baseline="30000" dirty="0">
                <a:solidFill>
                  <a:prstClr val="black"/>
                </a:solidFill>
                <a:latin typeface="Palatino Linotype" panose="02040502050505030304" pitchFamily="18" charset="0"/>
              </a:rPr>
              <a:t>17 </a:t>
            </a:r>
            <a:r>
              <a:rPr lang="en-US" sz="2800" dirty="0">
                <a:solidFill>
                  <a:prstClr val="black"/>
                </a:solidFill>
                <a:latin typeface="Palatino Linotype" panose="02040502050505030304" pitchFamily="18" charset="0"/>
              </a:rPr>
              <a:t>and if Christ has not been raised, your faith is worthless; you are still in your sins….</a:t>
            </a:r>
          </a:p>
          <a:p>
            <a:pPr defTabSz="914377"/>
            <a:r>
              <a:rPr lang="en-US" sz="2800" b="1" baseline="30000" dirty="0">
                <a:solidFill>
                  <a:prstClr val="black"/>
                </a:solidFill>
                <a:latin typeface="Palatino Linotype" panose="02040502050505030304" pitchFamily="18" charset="0"/>
              </a:rPr>
              <a:t>19 </a:t>
            </a:r>
            <a:r>
              <a:rPr lang="en-US" sz="2800" dirty="0">
                <a:solidFill>
                  <a:prstClr val="black"/>
                </a:solidFill>
                <a:latin typeface="Palatino Linotype" panose="02040502050505030304" pitchFamily="18" charset="0"/>
              </a:rPr>
              <a:t>If we have hoped in Christ only in this life, we are of all people most to be pitied.</a:t>
            </a:r>
          </a:p>
        </p:txBody>
      </p:sp>
      <p:sp>
        <p:nvSpPr>
          <p:cNvPr id="6" name="Arrow: Right 5">
            <a:extLst>
              <a:ext uri="{FF2B5EF4-FFF2-40B4-BE49-F238E27FC236}">
                <a16:creationId xmlns:a16="http://schemas.microsoft.com/office/drawing/2014/main" id="{202B0875-AFD4-4B42-AAB6-F3A88CBC03E2}"/>
              </a:ext>
            </a:extLst>
          </p:cNvPr>
          <p:cNvSpPr/>
          <p:nvPr/>
        </p:nvSpPr>
        <p:spPr>
          <a:xfrm>
            <a:off x="508000" y="4155416"/>
            <a:ext cx="2656115" cy="2702584"/>
          </a:xfrm>
          <a:prstGeom prst="rightArrow">
            <a:avLst>
              <a:gd name="adj1" fmla="val 50000"/>
              <a:gd name="adj2" fmla="val 3358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prstClr val="white"/>
                </a:solidFill>
                <a:effectLst>
                  <a:outerShdw blurRad="38100" dist="38100" dir="2700000" algn="tl">
                    <a:srgbClr val="000000">
                      <a:alpha val="43137"/>
                    </a:srgbClr>
                  </a:outerShdw>
                </a:effectLst>
                <a:latin typeface="Calibri" panose="020F0502020204030204"/>
              </a:rPr>
              <a:t>Jesus’ Resurrection was the key</a:t>
            </a:r>
          </a:p>
        </p:txBody>
      </p:sp>
    </p:spTree>
    <p:extLst>
      <p:ext uri="{BB962C8B-B14F-4D97-AF65-F5344CB8AC3E}">
        <p14:creationId xmlns:p14="http://schemas.microsoft.com/office/powerpoint/2010/main" val="159053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112"/>
          <a:stretch/>
        </p:blipFill>
        <p:spPr bwMode="auto">
          <a:xfrm>
            <a:off x="3994452" y="506439"/>
            <a:ext cx="1361101" cy="310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8AF65AC-130F-4F56-9973-6125DC397F36}"/>
              </a:ext>
            </a:extLst>
          </p:cNvPr>
          <p:cNvSpPr txBox="1"/>
          <p:nvPr/>
        </p:nvSpPr>
        <p:spPr>
          <a:xfrm>
            <a:off x="5407405" y="1608975"/>
            <a:ext cx="1626443" cy="954107"/>
          </a:xfrm>
          <a:prstGeom prst="rect">
            <a:avLst/>
          </a:prstGeom>
          <a:noFill/>
        </p:spPr>
        <p:txBody>
          <a:bodyPr wrap="square">
            <a:spAutoFit/>
          </a:bodyPr>
          <a:lstStyle/>
          <a:p>
            <a:pPr defTabSz="914377"/>
            <a:r>
              <a:rPr lang="en-US" sz="2800" b="1" dirty="0">
                <a:solidFill>
                  <a:prstClr val="black"/>
                </a:solidFill>
                <a:latin typeface="Calibri" panose="020F0502020204030204"/>
              </a:rPr>
              <a:t>Saul was different </a:t>
            </a:r>
          </a:p>
        </p:txBody>
      </p:sp>
      <p:cxnSp>
        <p:nvCxnSpPr>
          <p:cNvPr id="8" name="Straight Connector 7">
            <a:extLst>
              <a:ext uri="{FF2B5EF4-FFF2-40B4-BE49-F238E27FC236}">
                <a16:creationId xmlns:a16="http://schemas.microsoft.com/office/drawing/2014/main" id="{182160B4-2382-48E5-9AE3-AA22983BEDE4}"/>
              </a:ext>
            </a:extLst>
          </p:cNvPr>
          <p:cNvCxnSpPr/>
          <p:nvPr/>
        </p:nvCxnSpPr>
        <p:spPr>
          <a:xfrm>
            <a:off x="4839287" y="2720692"/>
            <a:ext cx="2194560" cy="0"/>
          </a:xfrm>
          <a:prstGeom prst="line">
            <a:avLst/>
          </a:prstGeom>
          <a:ln w="31750">
            <a:solidFill>
              <a:schemeClr val="tx1"/>
            </a:solidFill>
          </a:ln>
          <a:effectLst>
            <a:outerShdw blurRad="50800" dist="127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9FC64B4-F279-4558-B008-5B88230EE5C6}"/>
              </a:ext>
            </a:extLst>
          </p:cNvPr>
          <p:cNvSpPr txBox="1"/>
          <p:nvPr/>
        </p:nvSpPr>
        <p:spPr>
          <a:xfrm>
            <a:off x="2897550" y="2955087"/>
            <a:ext cx="9045871" cy="1200329"/>
          </a:xfrm>
          <a:prstGeom prst="rect">
            <a:avLst/>
          </a:prstGeom>
          <a:noFill/>
        </p:spPr>
        <p:txBody>
          <a:bodyPr wrap="square" rtlCol="0">
            <a:spAutoFit/>
          </a:bodyPr>
          <a:lstStyle/>
          <a:p>
            <a:pPr defTabSz="914377"/>
            <a:r>
              <a:rPr lang="en-US" sz="2400" dirty="0">
                <a:solidFill>
                  <a:prstClr val="black"/>
                </a:solidFill>
                <a:latin typeface="Calibri" panose="020F0502020204030204"/>
              </a:rPr>
              <a:t>Seems clear: </a:t>
            </a:r>
          </a:p>
          <a:p>
            <a:pPr marL="800080" lvl="1" indent="-342891" defTabSz="914377">
              <a:buFont typeface="Arial" panose="020B0604020202020204" pitchFamily="34" charset="0"/>
              <a:buChar char="•"/>
            </a:pPr>
            <a:r>
              <a:rPr lang="en-US" sz="2400" dirty="0">
                <a:solidFill>
                  <a:prstClr val="black"/>
                </a:solidFill>
                <a:latin typeface="Calibri" panose="020F0502020204030204"/>
              </a:rPr>
              <a:t>He didn’t believe Jesus was the Messiah</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He didn’t believe Jesus had been raised from the dead</a:t>
            </a:r>
          </a:p>
        </p:txBody>
      </p:sp>
      <p:sp>
        <p:nvSpPr>
          <p:cNvPr id="12" name="TextBox 11">
            <a:extLst>
              <a:ext uri="{FF2B5EF4-FFF2-40B4-BE49-F238E27FC236}">
                <a16:creationId xmlns:a16="http://schemas.microsoft.com/office/drawing/2014/main" id="{CD66C30F-FC58-4A00-B84A-7B03E543666D}"/>
              </a:ext>
            </a:extLst>
          </p:cNvPr>
          <p:cNvSpPr txBox="1"/>
          <p:nvPr/>
        </p:nvSpPr>
        <p:spPr>
          <a:xfrm>
            <a:off x="3164116" y="4579597"/>
            <a:ext cx="8897257" cy="1815882"/>
          </a:xfrm>
          <a:prstGeom prst="rect">
            <a:avLst/>
          </a:prstGeom>
          <a:noFill/>
        </p:spPr>
        <p:txBody>
          <a:bodyPr wrap="square">
            <a:spAutoFit/>
          </a:bodyPr>
          <a:lstStyle/>
          <a:p>
            <a:pPr defTabSz="914377"/>
            <a:r>
              <a:rPr lang="en-US" sz="2800" b="1" dirty="0">
                <a:solidFill>
                  <a:prstClr val="black"/>
                </a:solidFill>
                <a:latin typeface="Palatino Linotype" panose="02040502050505030304" pitchFamily="18" charset="0"/>
              </a:rPr>
              <a:t>Acts 26 </a:t>
            </a:r>
            <a:r>
              <a:rPr lang="en-US" sz="2800" b="1" baseline="30000" dirty="0">
                <a:solidFill>
                  <a:prstClr val="white"/>
                </a:solidFill>
                <a:latin typeface="Palatino Linotype" panose="02040502050505030304" pitchFamily="18" charset="0"/>
              </a:rPr>
              <a:t>8 </a:t>
            </a:r>
            <a:r>
              <a:rPr lang="en-US" sz="2800" dirty="0">
                <a:solidFill>
                  <a:prstClr val="white"/>
                </a:solidFill>
                <a:latin typeface="Palatino Linotype" panose="02040502050505030304" pitchFamily="18" charset="0"/>
              </a:rPr>
              <a:t>Why is it considered incredible among you people if God raises the dead?</a:t>
            </a:r>
          </a:p>
          <a:p>
            <a:pPr defTabSz="914377"/>
            <a:r>
              <a:rPr lang="en-US" sz="2800" b="1" baseline="30000" dirty="0">
                <a:solidFill>
                  <a:prstClr val="black"/>
                </a:solidFill>
                <a:latin typeface="Palatino Linotype" panose="02040502050505030304" pitchFamily="18" charset="0"/>
              </a:rPr>
              <a:t>9 </a:t>
            </a:r>
            <a:r>
              <a:rPr lang="en-US" sz="2800" dirty="0">
                <a:solidFill>
                  <a:prstClr val="black"/>
                </a:solidFill>
                <a:latin typeface="Palatino Linotype" panose="02040502050505030304" pitchFamily="18" charset="0"/>
              </a:rPr>
              <a:t>“So I thought to myself that I had to act in strong opposition to the name of Jesus of Nazareth. </a:t>
            </a:r>
          </a:p>
        </p:txBody>
      </p:sp>
      <p:sp>
        <p:nvSpPr>
          <p:cNvPr id="6" name="Arrow: Right 5">
            <a:extLst>
              <a:ext uri="{FF2B5EF4-FFF2-40B4-BE49-F238E27FC236}">
                <a16:creationId xmlns:a16="http://schemas.microsoft.com/office/drawing/2014/main" id="{202B0875-AFD4-4B42-AAB6-F3A88CBC03E2}"/>
              </a:ext>
            </a:extLst>
          </p:cNvPr>
          <p:cNvSpPr/>
          <p:nvPr/>
        </p:nvSpPr>
        <p:spPr>
          <a:xfrm>
            <a:off x="508000" y="4155416"/>
            <a:ext cx="2656115" cy="2702584"/>
          </a:xfrm>
          <a:prstGeom prst="rightArrow">
            <a:avLst>
              <a:gd name="adj1" fmla="val 50000"/>
              <a:gd name="adj2" fmla="val 3358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prstClr val="white"/>
                </a:solidFill>
                <a:effectLst>
                  <a:outerShdw blurRad="38100" dist="38100" dir="2700000" algn="tl">
                    <a:srgbClr val="000000">
                      <a:alpha val="43137"/>
                    </a:srgbClr>
                  </a:outerShdw>
                </a:effectLst>
                <a:latin typeface="Calibri" panose="020F0502020204030204"/>
              </a:rPr>
              <a:t>Jesus’ Resurrection was the key</a:t>
            </a:r>
          </a:p>
        </p:txBody>
      </p:sp>
    </p:spTree>
    <p:extLst>
      <p:ext uri="{BB962C8B-B14F-4D97-AF65-F5344CB8AC3E}">
        <p14:creationId xmlns:p14="http://schemas.microsoft.com/office/powerpoint/2010/main" val="411387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528F-A511-4C73-ACA6-B1EB422CACB2}"/>
              </a:ext>
            </a:extLst>
          </p:cNvPr>
          <p:cNvSpPr>
            <a:spLocks noGrp="1"/>
          </p:cNvSpPr>
          <p:nvPr>
            <p:ph type="ctrTitle"/>
          </p:nvPr>
        </p:nvSpPr>
        <p:spPr/>
        <p:txBody>
          <a:bodyPr/>
          <a:lstStyle/>
          <a:p>
            <a:r>
              <a:rPr lang="en-US" dirty="0"/>
              <a:t>Acts 21:40-22:16</a:t>
            </a:r>
          </a:p>
        </p:txBody>
      </p:sp>
    </p:spTree>
    <p:extLst>
      <p:ext uri="{BB962C8B-B14F-4D97-AF65-F5344CB8AC3E}">
        <p14:creationId xmlns:p14="http://schemas.microsoft.com/office/powerpoint/2010/main" val="408801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112"/>
          <a:stretch/>
        </p:blipFill>
        <p:spPr bwMode="auto">
          <a:xfrm>
            <a:off x="3994452" y="506439"/>
            <a:ext cx="1361101" cy="310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8AF65AC-130F-4F56-9973-6125DC397F36}"/>
              </a:ext>
            </a:extLst>
          </p:cNvPr>
          <p:cNvSpPr txBox="1"/>
          <p:nvPr/>
        </p:nvSpPr>
        <p:spPr>
          <a:xfrm>
            <a:off x="5407405" y="1608975"/>
            <a:ext cx="1626443" cy="954107"/>
          </a:xfrm>
          <a:prstGeom prst="rect">
            <a:avLst/>
          </a:prstGeom>
          <a:noFill/>
        </p:spPr>
        <p:txBody>
          <a:bodyPr wrap="square">
            <a:spAutoFit/>
          </a:bodyPr>
          <a:lstStyle/>
          <a:p>
            <a:pPr defTabSz="914377"/>
            <a:r>
              <a:rPr lang="en-US" sz="2800" b="1" dirty="0">
                <a:solidFill>
                  <a:prstClr val="black"/>
                </a:solidFill>
                <a:latin typeface="Calibri" panose="020F0502020204030204"/>
              </a:rPr>
              <a:t>Saul was different </a:t>
            </a:r>
          </a:p>
        </p:txBody>
      </p:sp>
      <p:cxnSp>
        <p:nvCxnSpPr>
          <p:cNvPr id="8" name="Straight Connector 7">
            <a:extLst>
              <a:ext uri="{FF2B5EF4-FFF2-40B4-BE49-F238E27FC236}">
                <a16:creationId xmlns:a16="http://schemas.microsoft.com/office/drawing/2014/main" id="{182160B4-2382-48E5-9AE3-AA22983BEDE4}"/>
              </a:ext>
            </a:extLst>
          </p:cNvPr>
          <p:cNvCxnSpPr/>
          <p:nvPr/>
        </p:nvCxnSpPr>
        <p:spPr>
          <a:xfrm>
            <a:off x="4839287" y="2720692"/>
            <a:ext cx="2194560" cy="0"/>
          </a:xfrm>
          <a:prstGeom prst="line">
            <a:avLst/>
          </a:prstGeom>
          <a:ln w="31750">
            <a:solidFill>
              <a:schemeClr val="tx1"/>
            </a:solidFill>
          </a:ln>
          <a:effectLst>
            <a:outerShdw blurRad="50800" dist="127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9FC64B4-F279-4558-B008-5B88230EE5C6}"/>
              </a:ext>
            </a:extLst>
          </p:cNvPr>
          <p:cNvSpPr txBox="1"/>
          <p:nvPr/>
        </p:nvSpPr>
        <p:spPr>
          <a:xfrm>
            <a:off x="2897550" y="2955087"/>
            <a:ext cx="9045871" cy="1200329"/>
          </a:xfrm>
          <a:prstGeom prst="rect">
            <a:avLst/>
          </a:prstGeom>
          <a:noFill/>
        </p:spPr>
        <p:txBody>
          <a:bodyPr wrap="square" rtlCol="0">
            <a:spAutoFit/>
          </a:bodyPr>
          <a:lstStyle/>
          <a:p>
            <a:pPr defTabSz="914377"/>
            <a:r>
              <a:rPr lang="en-US" sz="2400" dirty="0">
                <a:solidFill>
                  <a:prstClr val="black"/>
                </a:solidFill>
                <a:latin typeface="Calibri" panose="020F0502020204030204"/>
              </a:rPr>
              <a:t>Seems clear: </a:t>
            </a:r>
          </a:p>
          <a:p>
            <a:pPr marL="800080" lvl="1" indent="-342891" defTabSz="914377">
              <a:buFont typeface="Arial" panose="020B0604020202020204" pitchFamily="34" charset="0"/>
              <a:buChar char="•"/>
            </a:pPr>
            <a:r>
              <a:rPr lang="en-US" sz="2400" dirty="0">
                <a:solidFill>
                  <a:prstClr val="black"/>
                </a:solidFill>
                <a:latin typeface="Calibri" panose="020F0502020204030204"/>
              </a:rPr>
              <a:t>He didn’t believe Jesus was the Messiah</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He didn’t believe Jesus had been raised from the dead</a:t>
            </a:r>
          </a:p>
        </p:txBody>
      </p:sp>
      <p:sp>
        <p:nvSpPr>
          <p:cNvPr id="12" name="TextBox 11">
            <a:extLst>
              <a:ext uri="{FF2B5EF4-FFF2-40B4-BE49-F238E27FC236}">
                <a16:creationId xmlns:a16="http://schemas.microsoft.com/office/drawing/2014/main" id="{CD66C30F-FC58-4A00-B84A-7B03E543666D}"/>
              </a:ext>
            </a:extLst>
          </p:cNvPr>
          <p:cNvSpPr txBox="1"/>
          <p:nvPr/>
        </p:nvSpPr>
        <p:spPr>
          <a:xfrm>
            <a:off x="3164116" y="4579597"/>
            <a:ext cx="8897257" cy="1815882"/>
          </a:xfrm>
          <a:prstGeom prst="rect">
            <a:avLst/>
          </a:prstGeom>
          <a:noFill/>
        </p:spPr>
        <p:txBody>
          <a:bodyPr wrap="square">
            <a:spAutoFit/>
          </a:bodyPr>
          <a:lstStyle/>
          <a:p>
            <a:pPr defTabSz="914377"/>
            <a:r>
              <a:rPr lang="en-US" sz="2800" b="1" dirty="0">
                <a:solidFill>
                  <a:prstClr val="black"/>
                </a:solidFill>
                <a:latin typeface="Palatino Linotype" panose="02040502050505030304" pitchFamily="18" charset="0"/>
              </a:rPr>
              <a:t>Acts 26 </a:t>
            </a:r>
            <a:r>
              <a:rPr lang="en-US" sz="2800" b="1" baseline="30000" dirty="0">
                <a:solidFill>
                  <a:prstClr val="black"/>
                </a:solidFill>
                <a:latin typeface="Palatino Linotype" panose="02040502050505030304" pitchFamily="18" charset="0"/>
              </a:rPr>
              <a:t>8 </a:t>
            </a:r>
            <a:r>
              <a:rPr lang="en-US" sz="2800" dirty="0">
                <a:solidFill>
                  <a:prstClr val="black"/>
                </a:solidFill>
                <a:latin typeface="Palatino Linotype" panose="02040502050505030304" pitchFamily="18" charset="0"/>
              </a:rPr>
              <a:t>Why is it considered incredible among you people if God raises the dead?</a:t>
            </a:r>
          </a:p>
          <a:p>
            <a:pPr defTabSz="914377"/>
            <a:r>
              <a:rPr lang="en-US" sz="2800" b="1" baseline="30000" dirty="0">
                <a:solidFill>
                  <a:prstClr val="black"/>
                </a:solidFill>
                <a:latin typeface="Palatino Linotype" panose="02040502050505030304" pitchFamily="18" charset="0"/>
              </a:rPr>
              <a:t>9 </a:t>
            </a:r>
            <a:r>
              <a:rPr lang="en-US" sz="2800" dirty="0">
                <a:solidFill>
                  <a:prstClr val="black"/>
                </a:solidFill>
                <a:latin typeface="Palatino Linotype" panose="02040502050505030304" pitchFamily="18" charset="0"/>
              </a:rPr>
              <a:t>“So I thought to myself that I had to act in strong opposition to the name of Jesus of Nazareth. </a:t>
            </a:r>
          </a:p>
        </p:txBody>
      </p:sp>
      <p:sp>
        <p:nvSpPr>
          <p:cNvPr id="6" name="Arrow: Right 5">
            <a:extLst>
              <a:ext uri="{FF2B5EF4-FFF2-40B4-BE49-F238E27FC236}">
                <a16:creationId xmlns:a16="http://schemas.microsoft.com/office/drawing/2014/main" id="{202B0875-AFD4-4B42-AAB6-F3A88CBC03E2}"/>
              </a:ext>
            </a:extLst>
          </p:cNvPr>
          <p:cNvSpPr/>
          <p:nvPr/>
        </p:nvSpPr>
        <p:spPr>
          <a:xfrm>
            <a:off x="508000" y="4155416"/>
            <a:ext cx="2656115" cy="2702584"/>
          </a:xfrm>
          <a:prstGeom prst="rightArrow">
            <a:avLst>
              <a:gd name="adj1" fmla="val 50000"/>
              <a:gd name="adj2" fmla="val 3358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prstClr val="white"/>
                </a:solidFill>
                <a:effectLst>
                  <a:outerShdw blurRad="38100" dist="38100" dir="2700000" algn="tl">
                    <a:srgbClr val="000000">
                      <a:alpha val="43137"/>
                    </a:srgbClr>
                  </a:outerShdw>
                </a:effectLst>
                <a:latin typeface="Calibri" panose="020F0502020204030204"/>
              </a:rPr>
              <a:t>Jesus’ Resurrection was the key</a:t>
            </a:r>
          </a:p>
        </p:txBody>
      </p:sp>
    </p:spTree>
    <p:extLst>
      <p:ext uri="{BB962C8B-B14F-4D97-AF65-F5344CB8AC3E}">
        <p14:creationId xmlns:p14="http://schemas.microsoft.com/office/powerpoint/2010/main" val="388482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48AB1921-1C5D-44E7-B561-DA6D689A33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572"/>
          <a:stretch/>
        </p:blipFill>
        <p:spPr>
          <a:xfrm>
            <a:off x="2934276" y="1"/>
            <a:ext cx="9238397" cy="6875943"/>
          </a:xfrm>
          <a:prstGeom prst="rect">
            <a:avLst/>
          </a:prstGeom>
        </p:spPr>
      </p:pic>
      <p:sp>
        <p:nvSpPr>
          <p:cNvPr id="9" name="Arrow: Up 8">
            <a:extLst>
              <a:ext uri="{FF2B5EF4-FFF2-40B4-BE49-F238E27FC236}">
                <a16:creationId xmlns:a16="http://schemas.microsoft.com/office/drawing/2014/main" id="{F8B0CE06-B21F-42C7-A362-80B8857B0ADB}"/>
              </a:ext>
            </a:extLst>
          </p:cNvPr>
          <p:cNvSpPr/>
          <p:nvPr/>
        </p:nvSpPr>
        <p:spPr>
          <a:xfrm rot="1926128">
            <a:off x="8146979" y="1594063"/>
            <a:ext cx="670232" cy="3491423"/>
          </a:xfrm>
          <a:prstGeom prst="upArrow">
            <a:avLst>
              <a:gd name="adj1" fmla="val 50000"/>
              <a:gd name="adj2" fmla="val 80544"/>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377"/>
            <a:r>
              <a:rPr lang="en-US" sz="2400" b="1" dirty="0">
                <a:solidFill>
                  <a:prstClr val="black"/>
                </a:solidFill>
                <a:latin typeface="Calibri" panose="020F0502020204030204"/>
              </a:rPr>
              <a:t>130 miles</a:t>
            </a:r>
          </a:p>
        </p:txBody>
      </p:sp>
    </p:spTree>
    <p:extLst>
      <p:ext uri="{BB962C8B-B14F-4D97-AF65-F5344CB8AC3E}">
        <p14:creationId xmlns:p14="http://schemas.microsoft.com/office/powerpoint/2010/main" val="203587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6" y="2575934"/>
            <a:ext cx="9748817" cy="523220"/>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convinced that Jesus had been raised from the dead</a:t>
            </a:r>
          </a:p>
        </p:txBody>
      </p:sp>
    </p:spTree>
    <p:extLst>
      <p:ext uri="{BB962C8B-B14F-4D97-AF65-F5344CB8AC3E}">
        <p14:creationId xmlns:p14="http://schemas.microsoft.com/office/powerpoint/2010/main" val="354056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6" y="2575935"/>
            <a:ext cx="9545617" cy="1323439"/>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convinced that Jesus had been raised from the dead</a:t>
            </a:r>
          </a:p>
          <a:p>
            <a:pPr defTabSz="914377"/>
            <a:endParaRPr lang="en-US" sz="2400" dirty="0">
              <a:solidFill>
                <a:prstClr val="black"/>
              </a:solidFill>
              <a:latin typeface="Calibri" panose="020F0502020204030204"/>
            </a:endParaRPr>
          </a:p>
          <a:p>
            <a:pPr defTabSz="914377"/>
            <a:r>
              <a:rPr lang="en-US" sz="2800" dirty="0">
                <a:solidFill>
                  <a:prstClr val="black"/>
                </a:solidFill>
                <a:latin typeface="Calibri" panose="020F0502020204030204"/>
              </a:rPr>
              <a:t>But he </a:t>
            </a:r>
            <a:r>
              <a:rPr lang="en-US" sz="2800" b="1" i="1" dirty="0">
                <a:solidFill>
                  <a:prstClr val="black"/>
                </a:solidFill>
                <a:latin typeface="Calibri" panose="020F0502020204030204"/>
              </a:rPr>
              <a:t>was</a:t>
            </a:r>
            <a:r>
              <a:rPr lang="en-US" sz="2800" dirty="0">
                <a:solidFill>
                  <a:prstClr val="black"/>
                </a:solidFill>
                <a:latin typeface="Calibri" panose="020F0502020204030204"/>
              </a:rPr>
              <a:t> convinced!</a:t>
            </a:r>
          </a:p>
        </p:txBody>
      </p:sp>
      <p:sp>
        <p:nvSpPr>
          <p:cNvPr id="7" name="TextBox 6">
            <a:extLst>
              <a:ext uri="{FF2B5EF4-FFF2-40B4-BE49-F238E27FC236}">
                <a16:creationId xmlns:a16="http://schemas.microsoft.com/office/drawing/2014/main" id="{02FF03E1-2C7B-4989-89C7-94630B7078DE}"/>
              </a:ext>
            </a:extLst>
          </p:cNvPr>
          <p:cNvSpPr txBox="1"/>
          <p:nvPr/>
        </p:nvSpPr>
        <p:spPr>
          <a:xfrm>
            <a:off x="4141695" y="3274141"/>
            <a:ext cx="8026399" cy="3375796"/>
          </a:xfrm>
          <a:prstGeom prst="rect">
            <a:avLst/>
          </a:prstGeom>
          <a:noFill/>
          <a:ln>
            <a:solidFill>
              <a:schemeClr val="tx1"/>
            </a:solidFill>
          </a:ln>
        </p:spPr>
        <p:txBody>
          <a:bodyPr wrap="square">
            <a:spAutoFit/>
          </a:bodyPr>
          <a:lstStyle/>
          <a:p>
            <a:pPr defTabSz="914377"/>
            <a:r>
              <a:rPr lang="en-US" sz="1867" b="1" dirty="0">
                <a:solidFill>
                  <a:srgbClr val="000000"/>
                </a:solidFill>
                <a:latin typeface="Palatino Linotype" panose="02040502050505030304" pitchFamily="18" charset="0"/>
              </a:rPr>
              <a:t>Acts 26</a:t>
            </a:r>
            <a:r>
              <a:rPr lang="en-US" sz="1867" dirty="0">
                <a:solidFill>
                  <a:srgbClr val="000000"/>
                </a:solidFill>
                <a:latin typeface="Palatino Linotype" panose="02040502050505030304" pitchFamily="18" charset="0"/>
              </a:rPr>
              <a:t> </a:t>
            </a:r>
            <a:r>
              <a:rPr lang="en-US" sz="1867" b="1" baseline="30000" dirty="0">
                <a:solidFill>
                  <a:srgbClr val="000000"/>
                </a:solidFill>
                <a:latin typeface="Palatino Linotype" panose="02040502050505030304" pitchFamily="18" charset="0"/>
              </a:rPr>
              <a:t>16 </a:t>
            </a:r>
            <a:r>
              <a:rPr lang="en-US" sz="1867" dirty="0">
                <a:solidFill>
                  <a:srgbClr val="000000"/>
                </a:solidFill>
                <a:latin typeface="Palatino Linotype" panose="02040502050505030304" pitchFamily="18" charset="0"/>
              </a:rPr>
              <a:t>But get up and stand on your feet; for this purpose </a:t>
            </a:r>
            <a:r>
              <a:rPr lang="en-US" sz="1867" b="1" u="sng" dirty="0">
                <a:solidFill>
                  <a:srgbClr val="000000"/>
                </a:solidFill>
                <a:latin typeface="Palatino Linotype" panose="02040502050505030304" pitchFamily="18" charset="0"/>
              </a:rPr>
              <a:t>I have appeared to you…you have seen Me</a:t>
            </a:r>
            <a:endParaRPr lang="en-US" sz="1600" b="1" u="sng" dirty="0">
              <a:solidFill>
                <a:srgbClr val="000000"/>
              </a:solidFill>
              <a:latin typeface="Palatino Linotype" panose="02040502050505030304" pitchFamily="18" charset="0"/>
            </a:endParaRPr>
          </a:p>
          <a:p>
            <a:pPr defTabSz="914377"/>
            <a:endParaRPr lang="en-US" sz="1600" b="1" dirty="0">
              <a:solidFill>
                <a:srgbClr val="000000"/>
              </a:solidFill>
              <a:latin typeface="Palatino Linotype" panose="02040502050505030304" pitchFamily="18" charset="0"/>
            </a:endParaRPr>
          </a:p>
          <a:p>
            <a:pPr defTabSz="914377"/>
            <a:r>
              <a:rPr lang="en-US" sz="1600" b="1" dirty="0">
                <a:solidFill>
                  <a:srgbClr val="000000"/>
                </a:solidFill>
                <a:latin typeface="Palatino Linotype" panose="02040502050505030304" pitchFamily="18" charset="0"/>
              </a:rPr>
              <a:t>A</a:t>
            </a:r>
            <a:r>
              <a:rPr lang="en-US" sz="1867" b="1" dirty="0">
                <a:solidFill>
                  <a:srgbClr val="000000"/>
                </a:solidFill>
                <a:latin typeface="Palatino Linotype" panose="02040502050505030304" pitchFamily="18" charset="0"/>
              </a:rPr>
              <a:t>cts 22</a:t>
            </a:r>
            <a:r>
              <a:rPr lang="en-US" sz="1867" dirty="0">
                <a:solidFill>
                  <a:srgbClr val="000000"/>
                </a:solidFill>
                <a:latin typeface="Palatino Linotype" panose="02040502050505030304" pitchFamily="18" charset="0"/>
              </a:rPr>
              <a:t> </a:t>
            </a:r>
            <a:r>
              <a:rPr lang="en-US" sz="1867" b="1" baseline="30000" dirty="0">
                <a:solidFill>
                  <a:srgbClr val="000000"/>
                </a:solidFill>
                <a:latin typeface="Palatino Linotype" panose="02040502050505030304" pitchFamily="18" charset="0"/>
              </a:rPr>
              <a:t>14 </a:t>
            </a:r>
            <a:r>
              <a:rPr lang="en-US" sz="1867" dirty="0">
                <a:solidFill>
                  <a:prstClr val="black"/>
                </a:solidFill>
                <a:latin typeface="Palatino Linotype" panose="02040502050505030304" pitchFamily="18" charset="0"/>
              </a:rPr>
              <a:t> ‘The God of our fathers has appointed you to know His will and </a:t>
            </a:r>
            <a:r>
              <a:rPr lang="en-US" sz="1867" b="1" u="sng" dirty="0">
                <a:solidFill>
                  <a:prstClr val="black"/>
                </a:solidFill>
                <a:latin typeface="Palatino Linotype" panose="02040502050505030304" pitchFamily="18" charset="0"/>
              </a:rPr>
              <a:t>to see the Righteous One</a:t>
            </a:r>
            <a:r>
              <a:rPr lang="en-US" sz="1867" dirty="0">
                <a:solidFill>
                  <a:prstClr val="black"/>
                </a:solidFill>
                <a:latin typeface="Palatino Linotype" panose="02040502050505030304" pitchFamily="18" charset="0"/>
              </a:rPr>
              <a:t> and to hear a message from His mouth.</a:t>
            </a:r>
            <a:r>
              <a:rPr lang="en-US" sz="1600" dirty="0">
                <a:solidFill>
                  <a:prstClr val="black"/>
                </a:solidFill>
                <a:latin typeface="Calibri" panose="020F0502020204030204"/>
              </a:rPr>
              <a:t> </a:t>
            </a:r>
          </a:p>
          <a:p>
            <a:pPr defTabSz="914377"/>
            <a:endParaRPr lang="en-US" sz="1600" b="1" dirty="0">
              <a:solidFill>
                <a:srgbClr val="000000"/>
              </a:solidFill>
              <a:latin typeface="Palatino Linotype" panose="02040502050505030304" pitchFamily="18" charset="0"/>
            </a:endParaRPr>
          </a:p>
          <a:p>
            <a:pPr defTabSz="914377"/>
            <a:r>
              <a:rPr lang="en-US" sz="1867" b="1" dirty="0">
                <a:solidFill>
                  <a:srgbClr val="000000"/>
                </a:solidFill>
                <a:latin typeface="Palatino Linotype" panose="02040502050505030304" pitchFamily="18" charset="0"/>
              </a:rPr>
              <a:t>Acts 9</a:t>
            </a:r>
            <a:r>
              <a:rPr lang="en-US" sz="1867" dirty="0">
                <a:solidFill>
                  <a:srgbClr val="000000"/>
                </a:solidFill>
                <a:latin typeface="Palatino Linotype" panose="02040502050505030304" pitchFamily="18" charset="0"/>
              </a:rPr>
              <a:t> </a:t>
            </a:r>
            <a:r>
              <a:rPr lang="en-US" sz="1867" b="1" baseline="30000" dirty="0">
                <a:solidFill>
                  <a:srgbClr val="000000"/>
                </a:solidFill>
                <a:latin typeface="Palatino Linotype" panose="02040502050505030304" pitchFamily="18" charset="0"/>
              </a:rPr>
              <a:t>27 </a:t>
            </a:r>
            <a:r>
              <a:rPr lang="en-US" sz="1867" dirty="0">
                <a:solidFill>
                  <a:srgbClr val="000000"/>
                </a:solidFill>
                <a:latin typeface="Palatino Linotype" panose="02040502050505030304" pitchFamily="18" charset="0"/>
              </a:rPr>
              <a:t>But Barnabas took hold of him and brought him to the apostles and described to them how </a:t>
            </a:r>
            <a:r>
              <a:rPr lang="en-US" sz="1867" b="1" u="sng" dirty="0">
                <a:solidFill>
                  <a:srgbClr val="000000"/>
                </a:solidFill>
                <a:latin typeface="Palatino Linotype" panose="02040502050505030304" pitchFamily="18" charset="0"/>
              </a:rPr>
              <a:t>he had seen the Lord </a:t>
            </a:r>
            <a:r>
              <a:rPr lang="en-US" sz="1867" dirty="0">
                <a:solidFill>
                  <a:srgbClr val="000000"/>
                </a:solidFill>
                <a:latin typeface="Palatino Linotype" panose="02040502050505030304" pitchFamily="18" charset="0"/>
              </a:rPr>
              <a:t>on the road</a:t>
            </a:r>
            <a:endParaRPr lang="en-US" sz="1600" dirty="0">
              <a:solidFill>
                <a:srgbClr val="000000"/>
              </a:solidFill>
              <a:latin typeface="Palatino Linotype" panose="02040502050505030304" pitchFamily="18" charset="0"/>
            </a:endParaRPr>
          </a:p>
          <a:p>
            <a:pPr defTabSz="914377"/>
            <a:endParaRPr lang="en-US" sz="1600" dirty="0">
              <a:solidFill>
                <a:srgbClr val="000000"/>
              </a:solidFill>
              <a:latin typeface="Palatino Linotype" panose="02040502050505030304" pitchFamily="18" charset="0"/>
            </a:endParaRPr>
          </a:p>
          <a:p>
            <a:pPr defTabSz="914377"/>
            <a:r>
              <a:rPr lang="en-US" sz="1867" b="1" dirty="0">
                <a:solidFill>
                  <a:srgbClr val="000000"/>
                </a:solidFill>
                <a:latin typeface="Palatino Linotype" panose="02040502050505030304" pitchFamily="18" charset="0"/>
              </a:rPr>
              <a:t>1 Cor. 9</a:t>
            </a:r>
            <a:r>
              <a:rPr lang="en-US" sz="1867" dirty="0">
                <a:solidFill>
                  <a:srgbClr val="000000"/>
                </a:solidFill>
                <a:latin typeface="Palatino Linotype" panose="02040502050505030304" pitchFamily="18" charset="0"/>
              </a:rPr>
              <a:t> </a:t>
            </a:r>
            <a:r>
              <a:rPr lang="en-US" sz="1867" b="1" baseline="30000" dirty="0">
                <a:solidFill>
                  <a:srgbClr val="000000"/>
                </a:solidFill>
                <a:latin typeface="Palatino Linotype" panose="02040502050505030304" pitchFamily="18" charset="0"/>
              </a:rPr>
              <a:t>1 </a:t>
            </a:r>
            <a:r>
              <a:rPr lang="en-US" sz="1867" b="1" u="sng" dirty="0">
                <a:solidFill>
                  <a:srgbClr val="000000"/>
                </a:solidFill>
                <a:latin typeface="Palatino Linotype" panose="02040502050505030304" pitchFamily="18" charset="0"/>
              </a:rPr>
              <a:t>Have I not seen Jesus our Lord</a:t>
            </a:r>
            <a:r>
              <a:rPr lang="en-US" sz="1867" dirty="0">
                <a:solidFill>
                  <a:srgbClr val="000000"/>
                </a:solidFill>
                <a:latin typeface="Palatino Linotype" panose="02040502050505030304" pitchFamily="18" charset="0"/>
              </a:rPr>
              <a:t>?</a:t>
            </a:r>
            <a:endParaRPr lang="en-US" sz="1600" dirty="0">
              <a:solidFill>
                <a:srgbClr val="000000"/>
              </a:solidFill>
              <a:latin typeface="Palatino Linotype" panose="02040502050505030304" pitchFamily="18" charset="0"/>
            </a:endParaRPr>
          </a:p>
          <a:p>
            <a:pPr defTabSz="914377"/>
            <a:endParaRPr lang="en-US" sz="1600" dirty="0">
              <a:solidFill>
                <a:srgbClr val="000000"/>
              </a:solidFill>
              <a:latin typeface="Palatino Linotype" panose="02040502050505030304" pitchFamily="18" charset="0"/>
            </a:endParaRPr>
          </a:p>
          <a:p>
            <a:pPr defTabSz="914377"/>
            <a:r>
              <a:rPr lang="en-US" sz="1867" b="1" dirty="0">
                <a:solidFill>
                  <a:srgbClr val="000000"/>
                </a:solidFill>
                <a:latin typeface="Palatino Linotype" panose="02040502050505030304" pitchFamily="18" charset="0"/>
              </a:rPr>
              <a:t>1 Cor. 15</a:t>
            </a:r>
            <a:r>
              <a:rPr lang="en-US" sz="1867" dirty="0">
                <a:solidFill>
                  <a:srgbClr val="000000"/>
                </a:solidFill>
                <a:latin typeface="Palatino Linotype" panose="02040502050505030304" pitchFamily="18" charset="0"/>
              </a:rPr>
              <a:t> </a:t>
            </a:r>
            <a:r>
              <a:rPr lang="en-US" sz="1867" b="1" baseline="30000" dirty="0">
                <a:solidFill>
                  <a:srgbClr val="000000"/>
                </a:solidFill>
                <a:latin typeface="Palatino Linotype" panose="02040502050505030304" pitchFamily="18" charset="0"/>
              </a:rPr>
              <a:t>8 </a:t>
            </a:r>
            <a:r>
              <a:rPr lang="en-US" sz="1867" dirty="0">
                <a:solidFill>
                  <a:srgbClr val="000000"/>
                </a:solidFill>
                <a:latin typeface="Palatino Linotype" panose="02040502050505030304" pitchFamily="18" charset="0"/>
              </a:rPr>
              <a:t>Last of all, as to one untimely born, </a:t>
            </a:r>
            <a:r>
              <a:rPr lang="en-US" sz="1867" b="1" u="sng" dirty="0">
                <a:solidFill>
                  <a:srgbClr val="000000"/>
                </a:solidFill>
                <a:latin typeface="Palatino Linotype" panose="02040502050505030304" pitchFamily="18" charset="0"/>
              </a:rPr>
              <a:t>He appeared to me also</a:t>
            </a:r>
            <a:r>
              <a:rPr lang="en-US" sz="1867" dirty="0">
                <a:solidFill>
                  <a:srgbClr val="000000"/>
                </a:solidFill>
                <a:latin typeface="Palatino Linotype" panose="02040502050505030304" pitchFamily="18" charset="0"/>
              </a:rPr>
              <a:t>. </a:t>
            </a:r>
            <a:endParaRPr lang="en-US" sz="1867"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350735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5" y="2575934"/>
            <a:ext cx="8318435" cy="523220"/>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yet convinced that Jesus was the Messiah</a:t>
            </a:r>
          </a:p>
        </p:txBody>
      </p:sp>
    </p:spTree>
    <p:extLst>
      <p:ext uri="{BB962C8B-B14F-4D97-AF65-F5344CB8AC3E}">
        <p14:creationId xmlns:p14="http://schemas.microsoft.com/office/powerpoint/2010/main" val="2164633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CC5DBF-7C83-4DFE-B733-E431679FEE5E}"/>
              </a:ext>
            </a:extLst>
          </p:cNvPr>
          <p:cNvSpPr txBox="1"/>
          <p:nvPr/>
        </p:nvSpPr>
        <p:spPr>
          <a:xfrm>
            <a:off x="4601030" y="3290785"/>
            <a:ext cx="7358743" cy="9140964"/>
          </a:xfrm>
          <a:prstGeom prst="rect">
            <a:avLst/>
          </a:prstGeom>
          <a:noFill/>
        </p:spPr>
        <p:txBody>
          <a:bodyPr wrap="square">
            <a:spAutoFit/>
          </a:bodyPr>
          <a:lstStyle/>
          <a:p>
            <a:pPr defTabSz="914377"/>
            <a:r>
              <a:rPr lang="en-US" sz="2800" b="1" dirty="0">
                <a:solidFill>
                  <a:srgbClr val="000000"/>
                </a:solidFill>
                <a:latin typeface="Palatino Linotype" panose="02040502050505030304" pitchFamily="18" charset="0"/>
              </a:rPr>
              <a:t>Acts 26</a:t>
            </a:r>
            <a:r>
              <a:rPr lang="en-US" sz="2800" dirty="0">
                <a:solidFill>
                  <a:srgbClr val="000000"/>
                </a:solidFill>
                <a:latin typeface="Palatino Linotype" panose="02040502050505030304" pitchFamily="18" charset="0"/>
              </a:rPr>
              <a:t> </a:t>
            </a:r>
            <a:r>
              <a:rPr lang="en-US" sz="2800" b="1" baseline="30000" dirty="0">
                <a:solidFill>
                  <a:srgbClr val="000000"/>
                </a:solidFill>
                <a:latin typeface="Palatino Linotype" panose="02040502050505030304" pitchFamily="18" charset="0"/>
              </a:rPr>
              <a:t>16 </a:t>
            </a:r>
            <a:r>
              <a:rPr lang="en-US" sz="2800" dirty="0">
                <a:solidFill>
                  <a:srgbClr val="000000"/>
                </a:solidFill>
                <a:latin typeface="Palatino Linotype" panose="02040502050505030304" pitchFamily="18" charset="0"/>
              </a:rPr>
              <a:t>“’But get up and stand on your feet; for this purpose I have appeared to you, to appoint you as a servant and a witness not only to the things in which you have seen Me, but also to the things in which I will appear to you, </a:t>
            </a:r>
            <a:r>
              <a:rPr lang="en-US" sz="2800" b="1" baseline="30000" dirty="0">
                <a:solidFill>
                  <a:srgbClr val="000000"/>
                </a:solidFill>
                <a:latin typeface="Palatino Linotype" panose="02040502050505030304" pitchFamily="18" charset="0"/>
              </a:rPr>
              <a:t>17 </a:t>
            </a:r>
            <a:r>
              <a:rPr lang="en-US" sz="2800" dirty="0">
                <a:solidFill>
                  <a:srgbClr val="000000"/>
                </a:solidFill>
                <a:latin typeface="Palatino Linotype" panose="02040502050505030304" pitchFamily="18" charset="0"/>
              </a:rPr>
              <a:t>rescuing you from the Jewish people and from the Gentiles, to whom I am sending you, </a:t>
            </a:r>
            <a:r>
              <a:rPr lang="en-US" sz="2800" b="1" baseline="30000" dirty="0">
                <a:solidFill>
                  <a:srgbClr val="000000"/>
                </a:solidFill>
                <a:latin typeface="Palatino Linotype" panose="02040502050505030304" pitchFamily="18" charset="0"/>
              </a:rPr>
              <a:t>18 </a:t>
            </a:r>
            <a:r>
              <a:rPr lang="en-US" sz="2800" dirty="0">
                <a:solidFill>
                  <a:srgbClr val="000000"/>
                </a:solidFill>
                <a:latin typeface="Palatino Linotype" panose="02040502050505030304" pitchFamily="18" charset="0"/>
              </a:rPr>
              <a:t>to open their eyes so that they may turn from darkness to light, and from the power of Satan to God, that they may receive forgiveness of sins and an inheritance among those who have been sanctified by faith in Me.’</a:t>
            </a:r>
          </a:p>
          <a:p>
            <a:pPr defTabSz="914377"/>
            <a:r>
              <a:rPr lang="en-US" sz="2800" b="1" baseline="30000" dirty="0">
                <a:solidFill>
                  <a:srgbClr val="000000"/>
                </a:solidFill>
                <a:latin typeface="Palatino Linotype" panose="02040502050505030304" pitchFamily="18" charset="0"/>
              </a:rPr>
              <a:t>19 </a:t>
            </a:r>
            <a:r>
              <a:rPr lang="en-US" sz="2800" dirty="0">
                <a:solidFill>
                  <a:srgbClr val="000000"/>
                </a:solidFill>
                <a:latin typeface="Palatino Linotype" panose="02040502050505030304" pitchFamily="18" charset="0"/>
              </a:rPr>
              <a:t>“For that reason, King Agrippa, I did not prove disobedient to the heavenly vision, </a:t>
            </a:r>
            <a:r>
              <a:rPr lang="en-US" sz="2800" b="1" baseline="30000" dirty="0">
                <a:solidFill>
                  <a:srgbClr val="000000"/>
                </a:solidFill>
                <a:latin typeface="Palatino Linotype" panose="02040502050505030304" pitchFamily="18" charset="0"/>
              </a:rPr>
              <a:t>20 </a:t>
            </a:r>
            <a:r>
              <a:rPr lang="en-US" sz="2800" dirty="0">
                <a:solidFill>
                  <a:srgbClr val="000000"/>
                </a:solidFill>
                <a:latin typeface="Palatino Linotype" panose="02040502050505030304" pitchFamily="18" charset="0"/>
              </a:rPr>
              <a:t>but continually proclaimed to those in Damascus first, and in Jerusalem, and then all the region of Judea, and even to the Gentiles, that they are to repent and turn to God, performing deeds consistent with repentance.”</a:t>
            </a:r>
          </a:p>
        </p:txBody>
      </p:sp>
      <p:sp>
        <p:nvSpPr>
          <p:cNvPr id="3" name="Rectangle 2">
            <a:extLst>
              <a:ext uri="{FF2B5EF4-FFF2-40B4-BE49-F238E27FC236}">
                <a16:creationId xmlns:a16="http://schemas.microsoft.com/office/drawing/2014/main" id="{C80F80FE-914A-4670-99B5-66CF7C60EBB7}"/>
              </a:ext>
            </a:extLst>
          </p:cNvPr>
          <p:cNvSpPr/>
          <p:nvPr/>
        </p:nvSpPr>
        <p:spPr>
          <a:xfrm>
            <a:off x="0" y="2"/>
            <a:ext cx="12192000" cy="329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5" y="2575935"/>
            <a:ext cx="8074595" cy="1384995"/>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yet convinced that Jesus was the Messiah</a:t>
            </a:r>
          </a:p>
          <a:p>
            <a:pPr defTabSz="914377"/>
            <a:endParaRPr lang="en-US" sz="2800" dirty="0">
              <a:solidFill>
                <a:prstClr val="black"/>
              </a:solidFill>
              <a:latin typeface="Calibri" panose="020F0502020204030204"/>
            </a:endParaRPr>
          </a:p>
          <a:p>
            <a:pPr defTabSz="914377"/>
            <a:r>
              <a:rPr lang="en-US" sz="2800" dirty="0">
                <a:solidFill>
                  <a:prstClr val="black"/>
                </a:solidFill>
                <a:latin typeface="Calibri" panose="020F0502020204030204"/>
              </a:rPr>
              <a:t>But he </a:t>
            </a:r>
            <a:r>
              <a:rPr lang="en-US" sz="2800" b="1" i="1" dirty="0">
                <a:solidFill>
                  <a:prstClr val="black"/>
                </a:solidFill>
                <a:latin typeface="Calibri" panose="020F0502020204030204"/>
              </a:rPr>
              <a:t>was</a:t>
            </a:r>
            <a:r>
              <a:rPr lang="en-US" sz="2800" dirty="0">
                <a:solidFill>
                  <a:prstClr val="black"/>
                </a:solidFill>
                <a:latin typeface="Calibri" panose="020F0502020204030204"/>
              </a:rPr>
              <a:t> convinced!</a:t>
            </a:r>
          </a:p>
        </p:txBody>
      </p:sp>
      <p:sp>
        <p:nvSpPr>
          <p:cNvPr id="4" name="Rectangle 3">
            <a:extLst>
              <a:ext uri="{FF2B5EF4-FFF2-40B4-BE49-F238E27FC236}">
                <a16:creationId xmlns:a16="http://schemas.microsoft.com/office/drawing/2014/main" id="{A3CBAECB-30C5-4299-8CD4-F6933F425739}"/>
              </a:ext>
            </a:extLst>
          </p:cNvPr>
          <p:cNvSpPr/>
          <p:nvPr/>
        </p:nvSpPr>
        <p:spPr>
          <a:xfrm>
            <a:off x="4360985" y="3269344"/>
            <a:ext cx="7598787" cy="40204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177240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4" presetClass="path" presetSubtype="0" fill="hold" grpId="0" nodeType="clickEffect">
                                  <p:stCondLst>
                                    <p:cond delay="0"/>
                                  </p:stCondLst>
                                  <p:childTnLst>
                                    <p:animMotion origin="layout" path="M 3.33333E-6 3.7037E-6 L 0.00052 -0.81621 " pathEditMode="relative" rAng="0" ptsTypes="AA">
                                      <p:cBhvr>
                                        <p:cTn id="12" dur="20000" fill="hold"/>
                                        <p:tgtEl>
                                          <p:spTgt spid="7"/>
                                        </p:tgtEl>
                                        <p:attrNameLst>
                                          <p:attrName>ppt_x</p:attrName>
                                          <p:attrName>ppt_y</p:attrName>
                                        </p:attrNameLst>
                                      </p:cBhvr>
                                      <p:rCtr x="26" y="-4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5" y="2575935"/>
            <a:ext cx="10238675" cy="2185214"/>
          </a:xfrm>
          <a:prstGeom prst="rect">
            <a:avLst/>
          </a:prstGeom>
          <a:noFill/>
        </p:spPr>
        <p:txBody>
          <a:bodyPr wrap="square" rtlCol="0">
            <a:spAutoFit/>
          </a:bodyPr>
          <a:lstStyle/>
          <a:p>
            <a:pPr defTabSz="914377"/>
            <a:r>
              <a:rPr lang="en-US" sz="2800" dirty="0">
                <a:solidFill>
                  <a:prstClr val="black"/>
                </a:solidFill>
                <a:latin typeface="Calibri" panose="020F0502020204030204"/>
              </a:rPr>
              <a:t>If he didn’t believe he had done anything wrong</a:t>
            </a:r>
          </a:p>
          <a:p>
            <a:pPr defTabSz="914377"/>
            <a:endParaRPr lang="en-US" sz="2400" dirty="0">
              <a:solidFill>
                <a:prstClr val="black"/>
              </a:solidFill>
              <a:latin typeface="Calibri" panose="020F0502020204030204"/>
            </a:endParaRPr>
          </a:p>
          <a:p>
            <a:pPr marL="342891" indent="-342891" defTabSz="914377">
              <a:buFont typeface="Arial" panose="020B0604020202020204" pitchFamily="34" charset="0"/>
              <a:buChar char="•"/>
            </a:pPr>
            <a:r>
              <a:rPr lang="en-US" sz="2800" i="1" dirty="0">
                <a:solidFill>
                  <a:prstClr val="black"/>
                </a:solidFill>
                <a:latin typeface="Calibri" panose="020F0502020204030204"/>
              </a:rPr>
              <a:t>Baptism is for the remission of sins</a:t>
            </a:r>
          </a:p>
          <a:p>
            <a:pPr marL="342891" indent="-342891" defTabSz="914377">
              <a:buFont typeface="Arial" panose="020B0604020202020204" pitchFamily="34" charset="0"/>
              <a:buChar char="•"/>
            </a:pPr>
            <a:r>
              <a:rPr lang="en-US" sz="2800" i="1" dirty="0">
                <a:solidFill>
                  <a:prstClr val="black"/>
                </a:solidFill>
                <a:latin typeface="Calibri" panose="020F0502020204030204"/>
              </a:rPr>
              <a:t>Baptism is putting your faith in Jesus’ death to atone for your sins</a:t>
            </a:r>
          </a:p>
          <a:p>
            <a:pPr marL="342891" indent="-342891" defTabSz="914377">
              <a:buFont typeface="Arial" panose="020B0604020202020204" pitchFamily="34" charset="0"/>
              <a:buChar char="•"/>
            </a:pPr>
            <a:r>
              <a:rPr lang="en-US" sz="2800" i="1" dirty="0">
                <a:solidFill>
                  <a:prstClr val="black"/>
                </a:solidFill>
                <a:latin typeface="Calibri" panose="020F0502020204030204"/>
              </a:rPr>
              <a:t>One thing I ask young children who want to be baptized…</a:t>
            </a:r>
          </a:p>
        </p:txBody>
      </p:sp>
    </p:spTree>
    <p:extLst>
      <p:ext uri="{BB962C8B-B14F-4D97-AF65-F5344CB8AC3E}">
        <p14:creationId xmlns:p14="http://schemas.microsoft.com/office/powerpoint/2010/main" val="354321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5" y="2575936"/>
            <a:ext cx="9634651" cy="1323439"/>
          </a:xfrm>
          <a:prstGeom prst="rect">
            <a:avLst/>
          </a:prstGeom>
          <a:noFill/>
        </p:spPr>
        <p:txBody>
          <a:bodyPr wrap="square" rtlCol="0">
            <a:spAutoFit/>
          </a:bodyPr>
          <a:lstStyle/>
          <a:p>
            <a:pPr defTabSz="914377"/>
            <a:r>
              <a:rPr lang="en-US" sz="2800" dirty="0">
                <a:solidFill>
                  <a:prstClr val="black"/>
                </a:solidFill>
                <a:latin typeface="Calibri" panose="020F0502020204030204"/>
              </a:rPr>
              <a:t>If he didn’t believe he had done anything wrong</a:t>
            </a:r>
          </a:p>
          <a:p>
            <a:pPr defTabSz="914377"/>
            <a:endParaRPr lang="en-US" sz="2400" dirty="0">
              <a:solidFill>
                <a:prstClr val="black"/>
              </a:solidFill>
              <a:latin typeface="Calibri" panose="020F0502020204030204"/>
            </a:endParaRPr>
          </a:p>
          <a:p>
            <a:pPr defTabSz="914377"/>
            <a:r>
              <a:rPr lang="en-US" sz="2800" dirty="0">
                <a:solidFill>
                  <a:prstClr val="black"/>
                </a:solidFill>
                <a:latin typeface="Calibri" panose="020F0502020204030204"/>
              </a:rPr>
              <a:t>But he did</a:t>
            </a:r>
          </a:p>
        </p:txBody>
      </p:sp>
    </p:spTree>
    <p:extLst>
      <p:ext uri="{BB962C8B-B14F-4D97-AF65-F5344CB8AC3E}">
        <p14:creationId xmlns:p14="http://schemas.microsoft.com/office/powerpoint/2010/main" val="3043227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5" y="2469255"/>
            <a:ext cx="8892475" cy="954107"/>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sorry for what he had done wrong</a:t>
            </a:r>
          </a:p>
          <a:p>
            <a:pPr marL="342891" indent="-342891" defTabSz="914377">
              <a:buFont typeface="Arial" panose="020B0604020202020204" pitchFamily="34" charset="0"/>
              <a:buChar char="•"/>
            </a:pPr>
            <a:r>
              <a:rPr lang="en-US" sz="2800" dirty="0">
                <a:solidFill>
                  <a:prstClr val="black"/>
                </a:solidFill>
                <a:latin typeface="Calibri" panose="020F0502020204030204"/>
              </a:rPr>
              <a:t>Godly sorrow leads to repentance (2 Corinthians 7:10)</a:t>
            </a:r>
          </a:p>
        </p:txBody>
      </p:sp>
    </p:spTree>
    <p:extLst>
      <p:ext uri="{BB962C8B-B14F-4D97-AF65-F5344CB8AC3E}">
        <p14:creationId xmlns:p14="http://schemas.microsoft.com/office/powerpoint/2010/main" val="16705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5" y="2469256"/>
            <a:ext cx="8074595" cy="3970318"/>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sorry for what he had done wrong</a:t>
            </a:r>
          </a:p>
          <a:p>
            <a:pPr marL="342891" indent="-342891" defTabSz="914377">
              <a:buFont typeface="Arial" panose="020B0604020202020204" pitchFamily="34" charset="0"/>
              <a:buChar char="•"/>
            </a:pPr>
            <a:r>
              <a:rPr lang="en-US" sz="2800" dirty="0">
                <a:solidFill>
                  <a:prstClr val="black"/>
                </a:solidFill>
                <a:latin typeface="Calibri" panose="020F0502020204030204"/>
              </a:rPr>
              <a:t>Sorrow is needful so I’ll appreciate Jesus’ sacrifice</a:t>
            </a:r>
          </a:p>
          <a:p>
            <a:pPr marL="800080" lvl="1" indent="-342891" defTabSz="914377">
              <a:buFont typeface="Arial" panose="020B0604020202020204" pitchFamily="34" charset="0"/>
              <a:buChar char="•"/>
            </a:pPr>
            <a:r>
              <a:rPr lang="en-US" sz="2800" dirty="0">
                <a:solidFill>
                  <a:prstClr val="black"/>
                </a:solidFill>
                <a:latin typeface="Calibri" panose="020F0502020204030204"/>
              </a:rPr>
              <a:t>Hebrews 6</a:t>
            </a:r>
          </a:p>
          <a:p>
            <a:pPr marL="800080" lvl="1" indent="-342891" defTabSz="914377">
              <a:buFont typeface="Arial" panose="020B0604020202020204" pitchFamily="34" charset="0"/>
              <a:buChar char="•"/>
            </a:pPr>
            <a:r>
              <a:rPr lang="en-US" sz="2800" dirty="0">
                <a:solidFill>
                  <a:prstClr val="black"/>
                </a:solidFill>
                <a:latin typeface="Calibri" panose="020F0502020204030204"/>
              </a:rPr>
              <a:t>Hebrews 10</a:t>
            </a:r>
          </a:p>
          <a:p>
            <a:pPr marL="342891" indent="-342891" defTabSz="914377">
              <a:buFont typeface="Arial" panose="020B0604020202020204" pitchFamily="34" charset="0"/>
              <a:buChar char="•"/>
            </a:pPr>
            <a:r>
              <a:rPr lang="en-US" sz="2800" dirty="0">
                <a:solidFill>
                  <a:prstClr val="black"/>
                </a:solidFill>
                <a:latin typeface="Calibri" panose="020F0502020204030204"/>
              </a:rPr>
              <a:t>Sorrow is needful so I will be motivated to leave wrong living behind</a:t>
            </a:r>
          </a:p>
          <a:p>
            <a:pPr marL="800080" lvl="1" indent="-342891" defTabSz="914377">
              <a:buFont typeface="Arial" panose="020B0604020202020204" pitchFamily="34" charset="0"/>
              <a:buChar char="•"/>
            </a:pPr>
            <a:r>
              <a:rPr lang="en-US" sz="2800" dirty="0">
                <a:solidFill>
                  <a:prstClr val="black"/>
                </a:solidFill>
                <a:latin typeface="Calibri" panose="020F0502020204030204"/>
              </a:rPr>
              <a:t>Romans 6:23</a:t>
            </a:r>
          </a:p>
          <a:p>
            <a:pPr marL="800080" lvl="1" indent="-342891" defTabSz="914377">
              <a:buFont typeface="Arial" panose="020B0604020202020204" pitchFamily="34" charset="0"/>
              <a:buChar char="•"/>
            </a:pPr>
            <a:r>
              <a:rPr lang="en-US" sz="2800" dirty="0">
                <a:solidFill>
                  <a:prstClr val="black"/>
                </a:solidFill>
                <a:latin typeface="Calibri" panose="020F0502020204030204"/>
              </a:rPr>
              <a:t>1 Peter 1:13</a:t>
            </a:r>
          </a:p>
          <a:p>
            <a:pPr marL="800080" lvl="1" indent="-342891" defTabSz="914377">
              <a:buFont typeface="Arial" panose="020B0604020202020204" pitchFamily="34" charset="0"/>
              <a:buChar char="•"/>
            </a:pPr>
            <a:r>
              <a:rPr lang="en-US" sz="2800" dirty="0">
                <a:solidFill>
                  <a:prstClr val="black"/>
                </a:solidFill>
                <a:latin typeface="Calibri" panose="020F0502020204030204"/>
              </a:rPr>
              <a:t>Psalm 51</a:t>
            </a:r>
          </a:p>
        </p:txBody>
      </p:sp>
      <p:sp>
        <p:nvSpPr>
          <p:cNvPr id="2" name="TextBox 1">
            <a:extLst>
              <a:ext uri="{FF2B5EF4-FFF2-40B4-BE49-F238E27FC236}">
                <a16:creationId xmlns:a16="http://schemas.microsoft.com/office/drawing/2014/main" id="{9A709B38-AE8C-4268-AF73-42B6C8168F50}"/>
              </a:ext>
            </a:extLst>
          </p:cNvPr>
          <p:cNvSpPr txBox="1"/>
          <p:nvPr/>
        </p:nvSpPr>
        <p:spPr>
          <a:xfrm>
            <a:off x="8940800" y="5257800"/>
            <a:ext cx="2593275" cy="913199"/>
          </a:xfrm>
          <a:prstGeom prst="rect">
            <a:avLst/>
          </a:prstGeom>
          <a:noFill/>
        </p:spPr>
        <p:txBody>
          <a:bodyPr wrap="square" rtlCol="0">
            <a:spAutoFit/>
          </a:bodyPr>
          <a:lstStyle/>
          <a:p>
            <a:pPr defTabSz="1219170"/>
            <a:r>
              <a:rPr lang="en-US" sz="2667" dirty="0">
                <a:solidFill>
                  <a:prstClr val="black"/>
                </a:solidFill>
                <a:latin typeface="Calibri" panose="020F0502020204030204"/>
              </a:rPr>
              <a:t>Matthew 5:3-4</a:t>
            </a:r>
          </a:p>
          <a:p>
            <a:pPr defTabSz="1219170"/>
            <a:r>
              <a:rPr lang="en-US" sz="2667" dirty="0">
                <a:solidFill>
                  <a:prstClr val="black"/>
                </a:solidFill>
                <a:latin typeface="Calibri" panose="020F0502020204030204"/>
              </a:rPr>
              <a:t>James 4:9</a:t>
            </a:r>
          </a:p>
        </p:txBody>
      </p:sp>
    </p:spTree>
    <p:extLst>
      <p:ext uri="{BB962C8B-B14F-4D97-AF65-F5344CB8AC3E}">
        <p14:creationId xmlns:p14="http://schemas.microsoft.com/office/powerpoint/2010/main" val="41633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91C4380-BF31-4755-8A5A-2634DF140052}"/>
              </a:ext>
            </a:extLst>
          </p:cNvPr>
          <p:cNvSpPr txBox="1"/>
          <p:nvPr/>
        </p:nvSpPr>
        <p:spPr>
          <a:xfrm>
            <a:off x="371895" y="2633849"/>
            <a:ext cx="4991676" cy="3970318"/>
          </a:xfrm>
          <a:prstGeom prst="rect">
            <a:avLst/>
          </a:prstGeom>
          <a:noFill/>
        </p:spPr>
        <p:txBody>
          <a:bodyPr wrap="square">
            <a:spAutoFit/>
          </a:bodyPr>
          <a:lstStyle/>
          <a:p>
            <a:pPr defTabSz="914377"/>
            <a:r>
              <a:rPr lang="en-US" sz="2800" b="1" baseline="30000" dirty="0">
                <a:solidFill>
                  <a:srgbClr val="000000"/>
                </a:solidFill>
                <a:latin typeface="system-ui"/>
              </a:rPr>
              <a:t>	3  “</a:t>
            </a:r>
            <a:r>
              <a:rPr lang="en-US" sz="2800" b="1" dirty="0">
                <a:solidFill>
                  <a:srgbClr val="000000"/>
                </a:solidFill>
                <a:latin typeface="system-ui"/>
              </a:rPr>
              <a:t>God has said</a:t>
            </a:r>
            <a:r>
              <a:rPr lang="en-US" sz="2800" dirty="0">
                <a:solidFill>
                  <a:srgbClr val="000000"/>
                </a:solidFill>
                <a:latin typeface="system-ui"/>
              </a:rPr>
              <a:t>, ‘You shall not eat from it or touch it, or you will die.’”</a:t>
            </a:r>
          </a:p>
          <a:p>
            <a:pPr defTabSz="914377"/>
            <a:r>
              <a:rPr lang="en-US" sz="2800" b="1" baseline="30000" dirty="0">
                <a:solidFill>
                  <a:srgbClr val="000000"/>
                </a:solidFill>
                <a:latin typeface="system-ui"/>
              </a:rPr>
              <a:t>4 </a:t>
            </a:r>
            <a:r>
              <a:rPr lang="en-US" sz="2800" dirty="0">
                <a:solidFill>
                  <a:srgbClr val="000000"/>
                </a:solidFill>
                <a:latin typeface="system-ui"/>
              </a:rPr>
              <a:t>The serpent said to the woman, “You certainly will not die! </a:t>
            </a:r>
            <a:r>
              <a:rPr lang="en-US" sz="2800" b="1" baseline="30000" dirty="0">
                <a:solidFill>
                  <a:srgbClr val="000000"/>
                </a:solidFill>
                <a:latin typeface="system-ui"/>
              </a:rPr>
              <a:t>5 </a:t>
            </a:r>
            <a:r>
              <a:rPr lang="en-US" sz="2800" dirty="0">
                <a:solidFill>
                  <a:srgbClr val="000000"/>
                </a:solidFill>
                <a:latin typeface="system-ui"/>
              </a:rPr>
              <a:t>For God knows that on the day you eat from it your eyes will be opened, and you will become like God…”</a:t>
            </a:r>
            <a:endParaRPr lang="en-US" sz="2800" dirty="0">
              <a:solidFill>
                <a:prstClr val="black"/>
              </a:solidFill>
              <a:latin typeface="Calibri" panose="020F0502020204030204"/>
            </a:endParaRPr>
          </a:p>
        </p:txBody>
      </p:sp>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Up 5">
            <a:extLst>
              <a:ext uri="{FF2B5EF4-FFF2-40B4-BE49-F238E27FC236}">
                <a16:creationId xmlns:a16="http://schemas.microsoft.com/office/drawing/2014/main" id="{BA27B93C-8567-440F-9B32-EBFB0D7F4C89}"/>
              </a:ext>
            </a:extLst>
          </p:cNvPr>
          <p:cNvSpPr/>
          <p:nvPr/>
        </p:nvSpPr>
        <p:spPr>
          <a:xfrm>
            <a:off x="510814" y="1948562"/>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BBA07E58-468C-4A67-88F8-88564AE5F956}"/>
              </a:ext>
            </a:extLst>
          </p:cNvPr>
          <p:cNvSpPr txBox="1"/>
          <p:nvPr/>
        </p:nvSpPr>
        <p:spPr>
          <a:xfrm rot="16200000">
            <a:off x="-1727638" y="4422607"/>
            <a:ext cx="3837367" cy="369332"/>
          </a:xfrm>
          <a:prstGeom prst="rect">
            <a:avLst/>
          </a:prstGeom>
          <a:gradFill flip="none" rotWithShape="1">
            <a:gsLst>
              <a:gs pos="0">
                <a:srgbClr val="CC6600"/>
              </a:gs>
              <a:gs pos="59000">
                <a:srgbClr val="FF3300"/>
              </a:gs>
              <a:gs pos="100000">
                <a:srgbClr val="FF00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377"/>
            <a:r>
              <a:rPr lang="en-US" dirty="0">
                <a:solidFill>
                  <a:prstClr val="white"/>
                </a:solidFill>
                <a:latin typeface="Calibri" panose="020F0502020204030204"/>
              </a:rPr>
              <a:t>GENESIS 3</a:t>
            </a:r>
          </a:p>
        </p:txBody>
      </p:sp>
    </p:spTree>
    <p:extLst>
      <p:ext uri="{BB962C8B-B14F-4D97-AF65-F5344CB8AC3E}">
        <p14:creationId xmlns:p14="http://schemas.microsoft.com/office/powerpoint/2010/main" val="31323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5" y="2459823"/>
            <a:ext cx="8384475" cy="1384995"/>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sorry for what he had done wrong</a:t>
            </a:r>
          </a:p>
          <a:p>
            <a:pPr defTabSz="914377"/>
            <a:endParaRPr lang="en-US" sz="2800" dirty="0">
              <a:solidFill>
                <a:prstClr val="black"/>
              </a:solidFill>
              <a:latin typeface="Calibri" panose="020F0502020204030204"/>
            </a:endParaRPr>
          </a:p>
          <a:p>
            <a:pPr defTabSz="914377"/>
            <a:r>
              <a:rPr lang="en-US" sz="2800" dirty="0">
                <a:solidFill>
                  <a:prstClr val="black"/>
                </a:solidFill>
                <a:latin typeface="Calibri" panose="020F0502020204030204"/>
              </a:rPr>
              <a:t>But he was!	</a:t>
            </a:r>
          </a:p>
        </p:txBody>
      </p:sp>
      <p:sp>
        <p:nvSpPr>
          <p:cNvPr id="7" name="TextBox 6">
            <a:extLst>
              <a:ext uri="{FF2B5EF4-FFF2-40B4-BE49-F238E27FC236}">
                <a16:creationId xmlns:a16="http://schemas.microsoft.com/office/drawing/2014/main" id="{7771107C-9ADF-4C53-A0B6-CBD107541344}"/>
              </a:ext>
            </a:extLst>
          </p:cNvPr>
          <p:cNvSpPr txBox="1"/>
          <p:nvPr/>
        </p:nvSpPr>
        <p:spPr>
          <a:xfrm>
            <a:off x="1204686" y="3995339"/>
            <a:ext cx="6589487" cy="954107"/>
          </a:xfrm>
          <a:prstGeom prst="rect">
            <a:avLst/>
          </a:prstGeom>
          <a:noFill/>
        </p:spPr>
        <p:txBody>
          <a:bodyPr wrap="square">
            <a:spAutoFit/>
          </a:bodyPr>
          <a:lstStyle/>
          <a:p>
            <a:pPr defTabSz="914377"/>
            <a:r>
              <a:rPr lang="en-US" sz="2800" b="1" dirty="0">
                <a:solidFill>
                  <a:srgbClr val="000000"/>
                </a:solidFill>
                <a:latin typeface="system-ui"/>
              </a:rPr>
              <a:t>Acts 9</a:t>
            </a:r>
            <a:r>
              <a:rPr lang="en-US" sz="2800" b="1" dirty="0">
                <a:solidFill>
                  <a:srgbClr val="000000"/>
                </a:solidFill>
                <a:latin typeface="Palatino Linotype" panose="02040502050505030304" pitchFamily="18" charset="0"/>
              </a:rPr>
              <a:t> </a:t>
            </a:r>
            <a:r>
              <a:rPr lang="en-US" sz="2800" b="1" baseline="30000" dirty="0">
                <a:solidFill>
                  <a:prstClr val="black"/>
                </a:solidFill>
                <a:latin typeface="Palatino Linotype" panose="02040502050505030304" pitchFamily="18" charset="0"/>
              </a:rPr>
              <a:t>9 </a:t>
            </a:r>
            <a:r>
              <a:rPr lang="en-US" sz="2800" dirty="0">
                <a:solidFill>
                  <a:prstClr val="black"/>
                </a:solidFill>
                <a:latin typeface="Palatino Linotype" panose="02040502050505030304" pitchFamily="18" charset="0"/>
              </a:rPr>
              <a:t>And for three days he was without sight, and neither ate nor drank.</a:t>
            </a:r>
          </a:p>
        </p:txBody>
      </p:sp>
    </p:spTree>
    <p:extLst>
      <p:ext uri="{BB962C8B-B14F-4D97-AF65-F5344CB8AC3E}">
        <p14:creationId xmlns:p14="http://schemas.microsoft.com/office/powerpoint/2010/main" val="121402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7" name="TextBox 6">
            <a:extLst>
              <a:ext uri="{FF2B5EF4-FFF2-40B4-BE49-F238E27FC236}">
                <a16:creationId xmlns:a16="http://schemas.microsoft.com/office/drawing/2014/main" id="{7771107C-9ADF-4C53-A0B6-CBD107541344}"/>
              </a:ext>
            </a:extLst>
          </p:cNvPr>
          <p:cNvSpPr txBox="1"/>
          <p:nvPr/>
        </p:nvSpPr>
        <p:spPr>
          <a:xfrm>
            <a:off x="1204686" y="3996254"/>
            <a:ext cx="10363201" cy="2246769"/>
          </a:xfrm>
          <a:prstGeom prst="rect">
            <a:avLst/>
          </a:prstGeom>
          <a:noFill/>
        </p:spPr>
        <p:txBody>
          <a:bodyPr wrap="square">
            <a:spAutoFit/>
          </a:bodyPr>
          <a:lstStyle/>
          <a:p>
            <a:pPr defTabSz="914377"/>
            <a:r>
              <a:rPr lang="en-US" sz="2800" b="1" dirty="0">
                <a:solidFill>
                  <a:srgbClr val="000000"/>
                </a:solidFill>
                <a:latin typeface="system-ui"/>
              </a:rPr>
              <a:t>1 Corinthians 15 </a:t>
            </a:r>
            <a:r>
              <a:rPr lang="en-US" sz="2800" b="1" baseline="30000" dirty="0">
                <a:solidFill>
                  <a:srgbClr val="000000"/>
                </a:solidFill>
                <a:latin typeface="Palatino Linotype" panose="02040502050505030304" pitchFamily="18" charset="0"/>
              </a:rPr>
              <a:t>9 </a:t>
            </a:r>
            <a:r>
              <a:rPr lang="en-US" sz="2800" dirty="0">
                <a:solidFill>
                  <a:srgbClr val="000000"/>
                </a:solidFill>
                <a:latin typeface="Palatino Linotype" panose="02040502050505030304" pitchFamily="18" charset="0"/>
              </a:rPr>
              <a:t>For I am the least of the apostles, and not fit to be called an apostle, because I persecuted the church of God.</a:t>
            </a:r>
          </a:p>
          <a:p>
            <a:pPr defTabSz="914377"/>
            <a:r>
              <a:rPr lang="en-US" sz="2800" b="1" baseline="30000" dirty="0">
                <a:solidFill>
                  <a:srgbClr val="000000"/>
                </a:solidFill>
                <a:latin typeface="Palatino Linotype" panose="02040502050505030304" pitchFamily="18" charset="0"/>
              </a:rPr>
              <a:t>10 </a:t>
            </a:r>
            <a:r>
              <a:rPr lang="en-US" sz="2800" dirty="0">
                <a:solidFill>
                  <a:srgbClr val="000000"/>
                </a:solidFill>
                <a:latin typeface="Palatino Linotype" panose="02040502050505030304" pitchFamily="18" charset="0"/>
              </a:rPr>
              <a:t>But by the grace of God I am what I am, and His grace toward me did not prove vain; but I labored even more than all of them, yet not I, but the grace of God with me. </a:t>
            </a:r>
            <a:endParaRPr lang="en-US" sz="2800" dirty="0">
              <a:solidFill>
                <a:prstClr val="black"/>
              </a:solidFill>
              <a:latin typeface="Palatino Linotype" panose="02040502050505030304" pitchFamily="18" charset="0"/>
            </a:endParaRPr>
          </a:p>
        </p:txBody>
      </p:sp>
      <p:sp>
        <p:nvSpPr>
          <p:cNvPr id="9" name="TextBox 8">
            <a:extLst>
              <a:ext uri="{FF2B5EF4-FFF2-40B4-BE49-F238E27FC236}">
                <a16:creationId xmlns:a16="http://schemas.microsoft.com/office/drawing/2014/main" id="{76480E8D-69C0-4345-B5F6-E67D67CD0E93}"/>
              </a:ext>
            </a:extLst>
          </p:cNvPr>
          <p:cNvSpPr txBox="1"/>
          <p:nvPr/>
        </p:nvSpPr>
        <p:spPr>
          <a:xfrm>
            <a:off x="657926" y="2459823"/>
            <a:ext cx="8482661" cy="1384995"/>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sorry for what he had done wrong</a:t>
            </a:r>
          </a:p>
          <a:p>
            <a:pPr defTabSz="914377"/>
            <a:endParaRPr lang="en-US" sz="2800" dirty="0">
              <a:solidFill>
                <a:prstClr val="black"/>
              </a:solidFill>
              <a:latin typeface="Calibri" panose="020F0502020204030204"/>
            </a:endParaRPr>
          </a:p>
          <a:p>
            <a:pPr defTabSz="914377"/>
            <a:r>
              <a:rPr lang="en-US" sz="2800" dirty="0">
                <a:solidFill>
                  <a:prstClr val="black"/>
                </a:solidFill>
                <a:latin typeface="Calibri" panose="020F0502020204030204"/>
              </a:rPr>
              <a:t>But he was!	</a:t>
            </a:r>
          </a:p>
        </p:txBody>
      </p:sp>
    </p:spTree>
    <p:extLst>
      <p:ext uri="{BB962C8B-B14F-4D97-AF65-F5344CB8AC3E}">
        <p14:creationId xmlns:p14="http://schemas.microsoft.com/office/powerpoint/2010/main" val="166953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9" name="TextBox 8">
            <a:extLst>
              <a:ext uri="{FF2B5EF4-FFF2-40B4-BE49-F238E27FC236}">
                <a16:creationId xmlns:a16="http://schemas.microsoft.com/office/drawing/2014/main" id="{FA373405-8851-4F90-9E63-9C3CFECC6843}"/>
              </a:ext>
            </a:extLst>
          </p:cNvPr>
          <p:cNvSpPr txBox="1"/>
          <p:nvPr/>
        </p:nvSpPr>
        <p:spPr>
          <a:xfrm>
            <a:off x="1439017" y="4328180"/>
            <a:ext cx="2797057" cy="492443"/>
          </a:xfrm>
          <a:prstGeom prst="rect">
            <a:avLst/>
          </a:prstGeom>
          <a:noFill/>
        </p:spPr>
        <p:txBody>
          <a:bodyPr wrap="square">
            <a:spAutoFit/>
          </a:bodyPr>
          <a:lstStyle/>
          <a:p>
            <a:pPr defTabSz="914377"/>
            <a:r>
              <a:rPr lang="en-US" sz="2600" b="1" dirty="0">
                <a:solidFill>
                  <a:srgbClr val="000000"/>
                </a:solidFill>
                <a:latin typeface="system-ui"/>
              </a:rPr>
              <a:t>1 Timothy 1:12-16</a:t>
            </a:r>
            <a:endParaRPr lang="en-US" sz="2600" dirty="0">
              <a:solidFill>
                <a:prstClr val="black"/>
              </a:solidFill>
              <a:latin typeface="Palatino Linotype" panose="02040502050505030304" pitchFamily="18" charset="0"/>
            </a:endParaRPr>
          </a:p>
        </p:txBody>
      </p:sp>
      <p:sp>
        <p:nvSpPr>
          <p:cNvPr id="10" name="TextBox 9">
            <a:extLst>
              <a:ext uri="{FF2B5EF4-FFF2-40B4-BE49-F238E27FC236}">
                <a16:creationId xmlns:a16="http://schemas.microsoft.com/office/drawing/2014/main" id="{830C17B0-E37E-490B-80CF-DADB32496CFB}"/>
              </a:ext>
            </a:extLst>
          </p:cNvPr>
          <p:cNvSpPr txBox="1"/>
          <p:nvPr/>
        </p:nvSpPr>
        <p:spPr>
          <a:xfrm>
            <a:off x="657925" y="2459823"/>
            <a:ext cx="7165275" cy="1384995"/>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sorry for what he had done wrong</a:t>
            </a:r>
          </a:p>
          <a:p>
            <a:pPr defTabSz="914377"/>
            <a:endParaRPr lang="en-US" sz="2800" dirty="0">
              <a:solidFill>
                <a:prstClr val="black"/>
              </a:solidFill>
              <a:latin typeface="Calibri" panose="020F0502020204030204"/>
            </a:endParaRPr>
          </a:p>
          <a:p>
            <a:pPr defTabSz="914377"/>
            <a:r>
              <a:rPr lang="en-US" sz="2800" dirty="0">
                <a:solidFill>
                  <a:prstClr val="black"/>
                </a:solidFill>
                <a:latin typeface="Calibri" panose="020F0502020204030204"/>
              </a:rPr>
              <a:t>But he was!	</a:t>
            </a:r>
          </a:p>
        </p:txBody>
      </p:sp>
    </p:spTree>
    <p:extLst>
      <p:ext uri="{BB962C8B-B14F-4D97-AF65-F5344CB8AC3E}">
        <p14:creationId xmlns:p14="http://schemas.microsoft.com/office/powerpoint/2010/main" val="684350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6" y="2575936"/>
            <a:ext cx="9589161" cy="3600986"/>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ready to commit to a life of obedience to God’s will</a:t>
            </a:r>
          </a:p>
          <a:p>
            <a:pPr marL="342891" indent="-342891" defTabSz="914377">
              <a:buFont typeface="Arial" panose="020B0604020202020204" pitchFamily="34" charset="0"/>
              <a:buChar char="•"/>
            </a:pPr>
            <a:r>
              <a:rPr lang="en-US" sz="2800" dirty="0">
                <a:solidFill>
                  <a:prstClr val="black"/>
                </a:solidFill>
                <a:latin typeface="Calibri" panose="020F0502020204030204"/>
              </a:rPr>
              <a:t>“repentance”</a:t>
            </a:r>
          </a:p>
          <a:p>
            <a:pPr marL="342891" indent="-342891" defTabSz="914377">
              <a:buFont typeface="Arial" panose="020B0604020202020204" pitchFamily="34" charset="0"/>
              <a:buChar char="•"/>
            </a:pPr>
            <a:r>
              <a:rPr lang="en-US" sz="2800" dirty="0">
                <a:solidFill>
                  <a:prstClr val="black"/>
                </a:solidFill>
                <a:latin typeface="Calibri" panose="020F0502020204030204"/>
              </a:rPr>
              <a:t>A blank check</a:t>
            </a:r>
          </a:p>
          <a:p>
            <a:pPr marL="800080" lvl="1" indent="-342891" defTabSz="914377">
              <a:buFont typeface="Arial" panose="020B0604020202020204" pitchFamily="34" charset="0"/>
              <a:buChar char="•"/>
            </a:pPr>
            <a:r>
              <a:rPr lang="en-US" sz="2400" dirty="0">
                <a:solidFill>
                  <a:prstClr val="black"/>
                </a:solidFill>
                <a:latin typeface="Calibri" panose="020F0502020204030204"/>
              </a:rPr>
              <a:t>Unknown Challenges that lay ahead for Paul</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Escape in a basket</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More than 40 men vowed a hunger strike until they killed him</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Imprisonment</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2 Corinthians 11:23-32</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Philippians 3:4-11</a:t>
            </a:r>
          </a:p>
        </p:txBody>
      </p:sp>
    </p:spTree>
    <p:extLst>
      <p:ext uri="{BB962C8B-B14F-4D97-AF65-F5344CB8AC3E}">
        <p14:creationId xmlns:p14="http://schemas.microsoft.com/office/powerpoint/2010/main" val="393312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6" y="2575936"/>
            <a:ext cx="9487561" cy="3231654"/>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ready to commit to a life of obedience to God’s will</a:t>
            </a:r>
          </a:p>
          <a:p>
            <a:pPr marL="342891" indent="-342891" defTabSz="914377">
              <a:buFont typeface="Arial" panose="020B0604020202020204" pitchFamily="34" charset="0"/>
              <a:buChar char="•"/>
            </a:pPr>
            <a:r>
              <a:rPr lang="en-US" sz="2800" dirty="0">
                <a:solidFill>
                  <a:prstClr val="black"/>
                </a:solidFill>
                <a:latin typeface="Calibri" panose="020F0502020204030204"/>
              </a:rPr>
              <a:t>“repentance”</a:t>
            </a:r>
          </a:p>
          <a:p>
            <a:pPr marL="342891" indent="-342891" defTabSz="914377">
              <a:buFont typeface="Arial" panose="020B0604020202020204" pitchFamily="34" charset="0"/>
              <a:buChar char="•"/>
            </a:pPr>
            <a:r>
              <a:rPr lang="en-US" sz="2800" dirty="0">
                <a:solidFill>
                  <a:prstClr val="black"/>
                </a:solidFill>
                <a:latin typeface="Calibri" panose="020F0502020204030204"/>
              </a:rPr>
              <a:t>A blank check</a:t>
            </a:r>
          </a:p>
          <a:p>
            <a:pPr marL="800080" lvl="1" indent="-342891" defTabSz="914377">
              <a:buFont typeface="Arial" panose="020B0604020202020204" pitchFamily="34" charset="0"/>
              <a:buChar char="•"/>
            </a:pPr>
            <a:r>
              <a:rPr lang="en-US" sz="2400" dirty="0">
                <a:solidFill>
                  <a:prstClr val="black"/>
                </a:solidFill>
                <a:latin typeface="Calibri" panose="020F0502020204030204"/>
              </a:rPr>
              <a:t>Unknown Challenges that lay ahead for people today</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Family resistance</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Marital entanglements (Matthew 19:12, 1 Corinthians 7:11)</a:t>
            </a:r>
          </a:p>
          <a:p>
            <a:pPr marL="1257269" lvl="2" indent="-342891" defTabSz="914377">
              <a:buFont typeface="Arial" panose="020B0604020202020204" pitchFamily="34" charset="0"/>
              <a:buChar char="•"/>
            </a:pPr>
            <a:r>
              <a:rPr lang="en-US" sz="2400" dirty="0">
                <a:solidFill>
                  <a:prstClr val="black"/>
                </a:solidFill>
                <a:latin typeface="Calibri" panose="020F0502020204030204"/>
              </a:rPr>
              <a:t>The Rich Young Ruler (Matthew 19:16-22)</a:t>
            </a:r>
          </a:p>
          <a:p>
            <a:pPr marL="1257269" lvl="2" indent="-342891" defTabSz="914377">
              <a:buFont typeface="Arial" panose="020B0604020202020204" pitchFamily="34" charset="0"/>
              <a:buChar char="•"/>
            </a:pPr>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241416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5" y="2575934"/>
            <a:ext cx="9502075" cy="523220"/>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ready to commit to a life of obedience to God’s will</a:t>
            </a:r>
          </a:p>
        </p:txBody>
      </p:sp>
    </p:spTree>
    <p:extLst>
      <p:ext uri="{BB962C8B-B14F-4D97-AF65-F5344CB8AC3E}">
        <p14:creationId xmlns:p14="http://schemas.microsoft.com/office/powerpoint/2010/main" val="2060943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6" y="2575935"/>
            <a:ext cx="9893961" cy="1384995"/>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ready to commit to a life of obedience to God’s will</a:t>
            </a:r>
          </a:p>
          <a:p>
            <a:pPr defTabSz="914377"/>
            <a:endParaRPr lang="en-US" sz="2800" dirty="0">
              <a:solidFill>
                <a:prstClr val="black"/>
              </a:solidFill>
              <a:latin typeface="Calibri" panose="020F0502020204030204"/>
            </a:endParaRPr>
          </a:p>
          <a:p>
            <a:pPr defTabSz="914377"/>
            <a:r>
              <a:rPr lang="en-US" sz="2800" dirty="0">
                <a:solidFill>
                  <a:prstClr val="black"/>
                </a:solidFill>
                <a:latin typeface="Calibri" panose="020F0502020204030204"/>
              </a:rPr>
              <a:t>But he was, and did so</a:t>
            </a:r>
          </a:p>
        </p:txBody>
      </p:sp>
    </p:spTree>
    <p:extLst>
      <p:ext uri="{BB962C8B-B14F-4D97-AF65-F5344CB8AC3E}">
        <p14:creationId xmlns:p14="http://schemas.microsoft.com/office/powerpoint/2010/main" val="4229496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1" y="1884556"/>
            <a:ext cx="5307980"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Possible Reasons for Delay</a:t>
            </a:r>
            <a:r>
              <a:rPr lang="en-US" sz="3200" dirty="0">
                <a:solidFill>
                  <a:prstClr val="black"/>
                </a:solidFill>
                <a:latin typeface="Calibri" panose="020F0502020204030204"/>
              </a:rPr>
              <a:t>…</a:t>
            </a:r>
          </a:p>
        </p:txBody>
      </p:sp>
      <p:sp>
        <p:nvSpPr>
          <p:cNvPr id="8" name="TextBox 7">
            <a:extLst>
              <a:ext uri="{FF2B5EF4-FFF2-40B4-BE49-F238E27FC236}">
                <a16:creationId xmlns:a16="http://schemas.microsoft.com/office/drawing/2014/main" id="{9162F2DE-F6A1-4DDF-9308-729CE92719FC}"/>
              </a:ext>
            </a:extLst>
          </p:cNvPr>
          <p:cNvSpPr txBox="1"/>
          <p:nvPr/>
        </p:nvSpPr>
        <p:spPr>
          <a:xfrm>
            <a:off x="657926" y="2575934"/>
            <a:ext cx="9893961" cy="523220"/>
          </a:xfrm>
          <a:prstGeom prst="rect">
            <a:avLst/>
          </a:prstGeom>
          <a:noFill/>
        </p:spPr>
        <p:txBody>
          <a:bodyPr wrap="square" rtlCol="0">
            <a:spAutoFit/>
          </a:bodyPr>
          <a:lstStyle/>
          <a:p>
            <a:pPr defTabSz="914377"/>
            <a:r>
              <a:rPr lang="en-US" sz="2800" dirty="0">
                <a:solidFill>
                  <a:prstClr val="black"/>
                </a:solidFill>
                <a:latin typeface="Calibri" panose="020F0502020204030204"/>
              </a:rPr>
              <a:t>If he wasn’t ready to commit to a life of obedience to God’s will</a:t>
            </a:r>
          </a:p>
        </p:txBody>
      </p:sp>
      <p:sp>
        <p:nvSpPr>
          <p:cNvPr id="7" name="TextBox 6">
            <a:extLst>
              <a:ext uri="{FF2B5EF4-FFF2-40B4-BE49-F238E27FC236}">
                <a16:creationId xmlns:a16="http://schemas.microsoft.com/office/drawing/2014/main" id="{5B59AB72-A998-4ED3-AEA8-7AD3729E5F0F}"/>
              </a:ext>
            </a:extLst>
          </p:cNvPr>
          <p:cNvSpPr txBox="1"/>
          <p:nvPr/>
        </p:nvSpPr>
        <p:spPr>
          <a:xfrm>
            <a:off x="815438" y="3149320"/>
            <a:ext cx="10793351" cy="3539430"/>
          </a:xfrm>
          <a:prstGeom prst="rect">
            <a:avLst/>
          </a:prstGeom>
          <a:noFill/>
        </p:spPr>
        <p:txBody>
          <a:bodyPr wrap="square">
            <a:spAutoFit/>
          </a:bodyPr>
          <a:lstStyle/>
          <a:p>
            <a:pPr defTabSz="914377"/>
            <a:r>
              <a:rPr lang="en-US" sz="2800" b="1" dirty="0">
                <a:solidFill>
                  <a:srgbClr val="000000"/>
                </a:solidFill>
                <a:latin typeface="system-ui"/>
              </a:rPr>
              <a:t>Acts 9 </a:t>
            </a:r>
            <a:r>
              <a:rPr lang="en-US" sz="2800" b="1" baseline="30000" dirty="0">
                <a:solidFill>
                  <a:srgbClr val="000000"/>
                </a:solidFill>
                <a:latin typeface="Palatino Linotype" panose="02040502050505030304" pitchFamily="18" charset="0"/>
              </a:rPr>
              <a:t>26 </a:t>
            </a:r>
            <a:r>
              <a:rPr lang="en-US" sz="2800" dirty="0">
                <a:solidFill>
                  <a:srgbClr val="000000"/>
                </a:solidFill>
                <a:latin typeface="Palatino Linotype" panose="02040502050505030304" pitchFamily="18" charset="0"/>
              </a:rPr>
              <a:t>When he came to Jerusalem, he tried repeatedly to associate with the disciples; and yet they were all afraid of him, as they did not believe that he was a disciple. </a:t>
            </a:r>
            <a:r>
              <a:rPr lang="en-US" sz="2800" b="1" baseline="30000" dirty="0">
                <a:solidFill>
                  <a:srgbClr val="000000"/>
                </a:solidFill>
                <a:latin typeface="Palatino Linotype" panose="02040502050505030304" pitchFamily="18" charset="0"/>
              </a:rPr>
              <a:t>27 </a:t>
            </a:r>
            <a:r>
              <a:rPr lang="en-US" sz="2800" dirty="0">
                <a:solidFill>
                  <a:srgbClr val="000000"/>
                </a:solidFill>
                <a:latin typeface="Palatino Linotype" panose="02040502050505030304" pitchFamily="18" charset="0"/>
              </a:rPr>
              <a:t>But Barnabas took hold of him and brought him to the apostles and described to them how he had seen the Lord on the road, and that He had talked to him, and how he had spoken out boldly in the name of Jesus at Damascus. </a:t>
            </a:r>
            <a:r>
              <a:rPr lang="en-US" sz="2800" b="1" baseline="30000" dirty="0">
                <a:solidFill>
                  <a:srgbClr val="000000"/>
                </a:solidFill>
                <a:latin typeface="Palatino Linotype" panose="02040502050505030304" pitchFamily="18" charset="0"/>
              </a:rPr>
              <a:t>28 </a:t>
            </a:r>
            <a:r>
              <a:rPr lang="en-US" sz="2800" dirty="0">
                <a:solidFill>
                  <a:srgbClr val="000000"/>
                </a:solidFill>
                <a:latin typeface="Palatino Linotype" panose="02040502050505030304" pitchFamily="18" charset="0"/>
              </a:rPr>
              <a:t>And he was with them, moving about freely in Jerusalem, speaking out boldly in the name of the Lord.</a:t>
            </a:r>
          </a:p>
        </p:txBody>
      </p:sp>
    </p:spTree>
    <p:extLst>
      <p:ext uri="{BB962C8B-B14F-4D97-AF65-F5344CB8AC3E}">
        <p14:creationId xmlns:p14="http://schemas.microsoft.com/office/powerpoint/2010/main" val="3149501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57044-05D8-4E8F-9053-F16F6678CA8C}"/>
              </a:ext>
            </a:extLst>
          </p:cNvPr>
          <p:cNvSpPr txBox="1"/>
          <p:nvPr/>
        </p:nvSpPr>
        <p:spPr>
          <a:xfrm>
            <a:off x="3046863" y="310296"/>
            <a:ext cx="6093724" cy="1384995"/>
          </a:xfrm>
          <a:prstGeom prst="rect">
            <a:avLst/>
          </a:prstGeom>
          <a:noFill/>
        </p:spPr>
        <p:txBody>
          <a:bodyPr wrap="square">
            <a:spAutoFit/>
          </a:bodyPr>
          <a:lstStyle/>
          <a:p>
            <a:pPr defTabSz="914377"/>
            <a:r>
              <a:rPr lang="en-US" sz="2800" b="1" dirty="0">
                <a:solidFill>
                  <a:srgbClr val="000000"/>
                </a:solidFill>
                <a:latin typeface="system-ui"/>
              </a:rPr>
              <a:t>Acts 22</a:t>
            </a:r>
            <a:r>
              <a:rPr lang="en-US" sz="2800" b="1" baseline="30000" dirty="0">
                <a:solidFill>
                  <a:srgbClr val="000000"/>
                </a:solidFill>
                <a:latin typeface="system-ui"/>
              </a:rPr>
              <a:t>16 </a:t>
            </a:r>
            <a:r>
              <a:rPr lang="en-US" sz="2800" dirty="0">
                <a:solidFill>
                  <a:srgbClr val="000000"/>
                </a:solidFill>
                <a:latin typeface="system-ui"/>
              </a:rPr>
              <a:t>“Now why do you delay? Get up and be baptized, and wash away your sins by calling on His name.”</a:t>
            </a:r>
            <a:endParaRPr lang="en-US" sz="2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34403BF9-10EC-44CE-AA54-1A8F364F5FE5}"/>
              </a:ext>
            </a:extLst>
          </p:cNvPr>
          <p:cNvSpPr txBox="1"/>
          <p:nvPr/>
        </p:nvSpPr>
        <p:spPr>
          <a:xfrm>
            <a:off x="635620" y="1884557"/>
            <a:ext cx="6356195" cy="584775"/>
          </a:xfrm>
          <a:prstGeom prst="rect">
            <a:avLst/>
          </a:prstGeom>
          <a:noFill/>
        </p:spPr>
        <p:txBody>
          <a:bodyPr wrap="square" rtlCol="0">
            <a:spAutoFit/>
          </a:bodyPr>
          <a:lstStyle/>
          <a:p>
            <a:pPr defTabSz="914377"/>
            <a:r>
              <a:rPr lang="en-US" sz="3200" u="sng" dirty="0">
                <a:solidFill>
                  <a:prstClr val="black"/>
                </a:solidFill>
                <a:latin typeface="Calibri" panose="020F0502020204030204"/>
              </a:rPr>
              <a:t>Why Delay</a:t>
            </a:r>
            <a:r>
              <a:rPr lang="en-US" sz="3200" dirty="0">
                <a:solidFill>
                  <a:prstClr val="black"/>
                </a:solidFill>
                <a:latin typeface="Calibri" panose="020F0502020204030204"/>
              </a:rPr>
              <a:t>?</a:t>
            </a:r>
          </a:p>
        </p:txBody>
      </p:sp>
      <p:sp>
        <p:nvSpPr>
          <p:cNvPr id="7" name="TextBox 6">
            <a:extLst>
              <a:ext uri="{FF2B5EF4-FFF2-40B4-BE49-F238E27FC236}">
                <a16:creationId xmlns:a16="http://schemas.microsoft.com/office/drawing/2014/main" id="{422E3B40-4E71-4E2C-B7FB-1C5466B1DD6C}"/>
              </a:ext>
            </a:extLst>
          </p:cNvPr>
          <p:cNvSpPr txBox="1"/>
          <p:nvPr/>
        </p:nvSpPr>
        <p:spPr>
          <a:xfrm>
            <a:off x="657925" y="2575935"/>
            <a:ext cx="10010075" cy="3046988"/>
          </a:xfrm>
          <a:prstGeom prst="rect">
            <a:avLst/>
          </a:prstGeom>
          <a:noFill/>
        </p:spPr>
        <p:txBody>
          <a:bodyPr wrap="square" rtlCol="0">
            <a:spAutoFit/>
          </a:bodyPr>
          <a:lstStyle/>
          <a:p>
            <a:pPr marL="457189" indent="-457189" defTabSz="914377">
              <a:buFont typeface="Arial" panose="020B0604020202020204" pitchFamily="34" charset="0"/>
              <a:buChar char="•"/>
            </a:pPr>
            <a:r>
              <a:rPr lang="en-US" sz="3200" dirty="0">
                <a:solidFill>
                  <a:prstClr val="black"/>
                </a:solidFill>
                <a:latin typeface="Calibri" panose="020F0502020204030204"/>
              </a:rPr>
              <a:t>Do you believe he was raised from the dead?</a:t>
            </a:r>
          </a:p>
          <a:p>
            <a:pPr marL="457189" indent="-457189" defTabSz="914377">
              <a:buFont typeface="Arial" panose="020B0604020202020204" pitchFamily="34" charset="0"/>
              <a:buChar char="•"/>
            </a:pPr>
            <a:r>
              <a:rPr lang="en-US" sz="3200" dirty="0">
                <a:solidFill>
                  <a:prstClr val="black"/>
                </a:solidFill>
                <a:latin typeface="Calibri" panose="020F0502020204030204"/>
              </a:rPr>
              <a:t>Do you believe Jesus is the Messiah (Christ)?</a:t>
            </a:r>
          </a:p>
          <a:p>
            <a:pPr marL="457189" indent="-457189" defTabSz="914377">
              <a:buFont typeface="Arial" panose="020B0604020202020204" pitchFamily="34" charset="0"/>
              <a:buChar char="•"/>
            </a:pPr>
            <a:r>
              <a:rPr lang="en-US" sz="3200" dirty="0">
                <a:solidFill>
                  <a:prstClr val="black"/>
                </a:solidFill>
                <a:latin typeface="Calibri" panose="020F0502020204030204"/>
              </a:rPr>
              <a:t>Do you believe you have sinned against God?</a:t>
            </a:r>
          </a:p>
          <a:p>
            <a:pPr marL="457189" indent="-457189" defTabSz="914377">
              <a:buFont typeface="Arial" panose="020B0604020202020204" pitchFamily="34" charset="0"/>
              <a:buChar char="•"/>
            </a:pPr>
            <a:r>
              <a:rPr lang="en-US" sz="3200" dirty="0">
                <a:solidFill>
                  <a:prstClr val="black"/>
                </a:solidFill>
                <a:latin typeface="Calibri" panose="020F0502020204030204"/>
              </a:rPr>
              <a:t>Are you sorry for your sins?</a:t>
            </a:r>
          </a:p>
          <a:p>
            <a:pPr marL="457189" indent="-457189" defTabSz="914377">
              <a:buFont typeface="Arial" panose="020B0604020202020204" pitchFamily="34" charset="0"/>
              <a:buChar char="•"/>
            </a:pPr>
            <a:r>
              <a:rPr lang="en-US" sz="3200" dirty="0">
                <a:solidFill>
                  <a:prstClr val="black"/>
                </a:solidFill>
                <a:latin typeface="Calibri" panose="020F0502020204030204"/>
              </a:rPr>
              <a:t>Have you repented, and are you ready to commit to a life of obedience to God’s will?</a:t>
            </a:r>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118463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91C4380-BF31-4755-8A5A-2634DF140052}"/>
              </a:ext>
            </a:extLst>
          </p:cNvPr>
          <p:cNvSpPr txBox="1"/>
          <p:nvPr/>
        </p:nvSpPr>
        <p:spPr>
          <a:xfrm>
            <a:off x="371895" y="2633849"/>
            <a:ext cx="4991676" cy="3970318"/>
          </a:xfrm>
          <a:prstGeom prst="rect">
            <a:avLst/>
          </a:prstGeom>
          <a:noFill/>
        </p:spPr>
        <p:txBody>
          <a:bodyPr wrap="square">
            <a:spAutoFit/>
          </a:bodyPr>
          <a:lstStyle/>
          <a:p>
            <a:pPr defTabSz="914377"/>
            <a:r>
              <a:rPr lang="en-US" sz="2800" b="1" baseline="30000" dirty="0">
                <a:solidFill>
                  <a:srgbClr val="000000"/>
                </a:solidFill>
                <a:latin typeface="system-ui"/>
              </a:rPr>
              <a:t>	3  “</a:t>
            </a:r>
            <a:r>
              <a:rPr lang="en-US" sz="2800" dirty="0">
                <a:solidFill>
                  <a:srgbClr val="000000"/>
                </a:solidFill>
                <a:latin typeface="system-ui"/>
              </a:rPr>
              <a:t>God has said, ‘You shall not eat from it or touch it, or </a:t>
            </a:r>
            <a:r>
              <a:rPr lang="en-US" sz="2800" b="1" dirty="0">
                <a:solidFill>
                  <a:srgbClr val="000000"/>
                </a:solidFill>
                <a:latin typeface="system-ui"/>
              </a:rPr>
              <a:t>you will die</a:t>
            </a:r>
            <a:r>
              <a:rPr lang="en-US" sz="2800" dirty="0">
                <a:solidFill>
                  <a:srgbClr val="000000"/>
                </a:solidFill>
                <a:latin typeface="system-ui"/>
              </a:rPr>
              <a:t>.’”</a:t>
            </a:r>
          </a:p>
          <a:p>
            <a:pPr defTabSz="914377"/>
            <a:r>
              <a:rPr lang="en-US" sz="2800" b="1" baseline="30000" dirty="0">
                <a:solidFill>
                  <a:srgbClr val="000000"/>
                </a:solidFill>
                <a:latin typeface="system-ui"/>
              </a:rPr>
              <a:t>4 </a:t>
            </a:r>
            <a:r>
              <a:rPr lang="en-US" sz="2800" dirty="0">
                <a:solidFill>
                  <a:srgbClr val="000000"/>
                </a:solidFill>
                <a:latin typeface="system-ui"/>
              </a:rPr>
              <a:t>The serpent said to the woman, “You certainly will not die! </a:t>
            </a:r>
            <a:r>
              <a:rPr lang="en-US" sz="2800" b="1" baseline="30000" dirty="0">
                <a:solidFill>
                  <a:srgbClr val="000000"/>
                </a:solidFill>
                <a:latin typeface="system-ui"/>
              </a:rPr>
              <a:t>5 </a:t>
            </a:r>
            <a:r>
              <a:rPr lang="en-US" sz="2800" dirty="0">
                <a:solidFill>
                  <a:srgbClr val="000000"/>
                </a:solidFill>
                <a:latin typeface="system-ui"/>
              </a:rPr>
              <a:t>For God knows that on the day you eat from it your eyes will be opened, and you will become like God…”</a:t>
            </a:r>
            <a:endParaRPr lang="en-US" sz="2800" dirty="0">
              <a:solidFill>
                <a:prstClr val="black"/>
              </a:solidFill>
              <a:latin typeface="Calibri" panose="020F0502020204030204"/>
            </a:endParaRPr>
          </a:p>
        </p:txBody>
      </p:sp>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Up 5">
            <a:extLst>
              <a:ext uri="{FF2B5EF4-FFF2-40B4-BE49-F238E27FC236}">
                <a16:creationId xmlns:a16="http://schemas.microsoft.com/office/drawing/2014/main" id="{BA27B93C-8567-440F-9B32-EBFB0D7F4C89}"/>
              </a:ext>
            </a:extLst>
          </p:cNvPr>
          <p:cNvSpPr/>
          <p:nvPr/>
        </p:nvSpPr>
        <p:spPr>
          <a:xfrm>
            <a:off x="510814" y="1948562"/>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1EA4B347-D592-4C2E-9EAC-335370A86E6C}"/>
              </a:ext>
            </a:extLst>
          </p:cNvPr>
          <p:cNvSpPr txBox="1"/>
          <p:nvPr/>
        </p:nvSpPr>
        <p:spPr>
          <a:xfrm rot="16200000">
            <a:off x="-1727638" y="4422607"/>
            <a:ext cx="3837367" cy="369332"/>
          </a:xfrm>
          <a:prstGeom prst="rect">
            <a:avLst/>
          </a:prstGeom>
          <a:gradFill flip="none" rotWithShape="1">
            <a:gsLst>
              <a:gs pos="0">
                <a:srgbClr val="CC6600"/>
              </a:gs>
              <a:gs pos="59000">
                <a:srgbClr val="FF3300"/>
              </a:gs>
              <a:gs pos="100000">
                <a:srgbClr val="FF00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377"/>
            <a:r>
              <a:rPr lang="en-US" dirty="0">
                <a:solidFill>
                  <a:prstClr val="white"/>
                </a:solidFill>
                <a:latin typeface="Calibri" panose="020F0502020204030204"/>
              </a:rPr>
              <a:t>GENESIS 3</a:t>
            </a:r>
          </a:p>
        </p:txBody>
      </p:sp>
    </p:spTree>
    <p:extLst>
      <p:ext uri="{BB962C8B-B14F-4D97-AF65-F5344CB8AC3E}">
        <p14:creationId xmlns:p14="http://schemas.microsoft.com/office/powerpoint/2010/main" val="163820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91C4380-BF31-4755-8A5A-2634DF140052}"/>
              </a:ext>
            </a:extLst>
          </p:cNvPr>
          <p:cNvSpPr txBox="1"/>
          <p:nvPr/>
        </p:nvSpPr>
        <p:spPr>
          <a:xfrm>
            <a:off x="371895" y="2633849"/>
            <a:ext cx="4991676" cy="3970318"/>
          </a:xfrm>
          <a:prstGeom prst="rect">
            <a:avLst/>
          </a:prstGeom>
          <a:noFill/>
        </p:spPr>
        <p:txBody>
          <a:bodyPr wrap="square">
            <a:spAutoFit/>
          </a:bodyPr>
          <a:lstStyle/>
          <a:p>
            <a:pPr defTabSz="914377"/>
            <a:r>
              <a:rPr lang="en-US" sz="2800" baseline="30000" dirty="0">
                <a:solidFill>
                  <a:srgbClr val="000000"/>
                </a:solidFill>
                <a:latin typeface="system-ui"/>
              </a:rPr>
              <a:t>	3  “</a:t>
            </a:r>
            <a:r>
              <a:rPr lang="en-US" sz="2800" dirty="0">
                <a:solidFill>
                  <a:srgbClr val="000000"/>
                </a:solidFill>
                <a:latin typeface="system-ui"/>
              </a:rPr>
              <a:t>God has said, ‘You shall not eat from it or touch it, or you will die.’”</a:t>
            </a:r>
          </a:p>
          <a:p>
            <a:pPr defTabSz="914377"/>
            <a:r>
              <a:rPr lang="en-US" sz="2800" b="1" baseline="30000" dirty="0">
                <a:solidFill>
                  <a:srgbClr val="000000"/>
                </a:solidFill>
                <a:latin typeface="system-ui"/>
              </a:rPr>
              <a:t>4 </a:t>
            </a:r>
            <a:r>
              <a:rPr lang="en-US" sz="2800" b="1" dirty="0">
                <a:solidFill>
                  <a:srgbClr val="000000"/>
                </a:solidFill>
                <a:latin typeface="system-ui"/>
              </a:rPr>
              <a:t>The serpent said</a:t>
            </a:r>
            <a:r>
              <a:rPr lang="en-US" sz="2800" dirty="0">
                <a:solidFill>
                  <a:srgbClr val="000000"/>
                </a:solidFill>
                <a:latin typeface="system-ui"/>
              </a:rPr>
              <a:t> to the woman, “You certainly will not die! </a:t>
            </a:r>
            <a:r>
              <a:rPr lang="en-US" sz="2800" b="1" baseline="30000" dirty="0">
                <a:solidFill>
                  <a:srgbClr val="000000"/>
                </a:solidFill>
                <a:latin typeface="system-ui"/>
              </a:rPr>
              <a:t>5 </a:t>
            </a:r>
            <a:r>
              <a:rPr lang="en-US" sz="2800" dirty="0">
                <a:solidFill>
                  <a:srgbClr val="000000"/>
                </a:solidFill>
                <a:latin typeface="system-ui"/>
              </a:rPr>
              <a:t>For God knows that on the day you eat from it your eyes will be opened, and you will become like God…”</a:t>
            </a:r>
            <a:endParaRPr lang="en-US" sz="2800" dirty="0">
              <a:solidFill>
                <a:prstClr val="black"/>
              </a:solidFill>
              <a:latin typeface="Calibri" panose="020F0502020204030204"/>
            </a:endParaRPr>
          </a:p>
        </p:txBody>
      </p:sp>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Up 5">
            <a:extLst>
              <a:ext uri="{FF2B5EF4-FFF2-40B4-BE49-F238E27FC236}">
                <a16:creationId xmlns:a16="http://schemas.microsoft.com/office/drawing/2014/main" id="{BA27B93C-8567-440F-9B32-EBFB0D7F4C89}"/>
              </a:ext>
            </a:extLst>
          </p:cNvPr>
          <p:cNvSpPr/>
          <p:nvPr/>
        </p:nvSpPr>
        <p:spPr>
          <a:xfrm>
            <a:off x="510814" y="1948562"/>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C4262256-30AC-44EA-BA3B-C808AEE60B58}"/>
              </a:ext>
            </a:extLst>
          </p:cNvPr>
          <p:cNvSpPr txBox="1"/>
          <p:nvPr/>
        </p:nvSpPr>
        <p:spPr>
          <a:xfrm rot="16200000">
            <a:off x="-1727638" y="4422607"/>
            <a:ext cx="3837367" cy="369332"/>
          </a:xfrm>
          <a:prstGeom prst="rect">
            <a:avLst/>
          </a:prstGeom>
          <a:gradFill flip="none" rotWithShape="1">
            <a:gsLst>
              <a:gs pos="0">
                <a:srgbClr val="CC6600"/>
              </a:gs>
              <a:gs pos="59000">
                <a:srgbClr val="FF3300"/>
              </a:gs>
              <a:gs pos="100000">
                <a:srgbClr val="FF00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377"/>
            <a:r>
              <a:rPr lang="en-US" dirty="0">
                <a:solidFill>
                  <a:prstClr val="white"/>
                </a:solidFill>
                <a:latin typeface="Calibri" panose="020F0502020204030204"/>
              </a:rPr>
              <a:t>GENESIS 3</a:t>
            </a:r>
          </a:p>
        </p:txBody>
      </p:sp>
    </p:spTree>
    <p:extLst>
      <p:ext uri="{BB962C8B-B14F-4D97-AF65-F5344CB8AC3E}">
        <p14:creationId xmlns:p14="http://schemas.microsoft.com/office/powerpoint/2010/main" val="247712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91C4380-BF31-4755-8A5A-2634DF140052}"/>
              </a:ext>
            </a:extLst>
          </p:cNvPr>
          <p:cNvSpPr txBox="1"/>
          <p:nvPr/>
        </p:nvSpPr>
        <p:spPr>
          <a:xfrm>
            <a:off x="371895" y="2633849"/>
            <a:ext cx="4991676" cy="3970318"/>
          </a:xfrm>
          <a:prstGeom prst="rect">
            <a:avLst/>
          </a:prstGeom>
          <a:noFill/>
        </p:spPr>
        <p:txBody>
          <a:bodyPr wrap="square">
            <a:spAutoFit/>
          </a:bodyPr>
          <a:lstStyle/>
          <a:p>
            <a:pPr defTabSz="914377"/>
            <a:r>
              <a:rPr lang="en-US" sz="2800" baseline="30000" dirty="0">
                <a:solidFill>
                  <a:srgbClr val="000000"/>
                </a:solidFill>
                <a:latin typeface="system-ui"/>
              </a:rPr>
              <a:t>	3  “</a:t>
            </a:r>
            <a:r>
              <a:rPr lang="en-US" sz="2800" dirty="0">
                <a:solidFill>
                  <a:srgbClr val="000000"/>
                </a:solidFill>
                <a:latin typeface="system-ui"/>
              </a:rPr>
              <a:t>God has said, ‘You shall not eat from it or touch it, or you will die.’”</a:t>
            </a:r>
          </a:p>
          <a:p>
            <a:pPr defTabSz="914377"/>
            <a:r>
              <a:rPr lang="en-US" sz="2800" baseline="30000" dirty="0">
                <a:solidFill>
                  <a:srgbClr val="000000"/>
                </a:solidFill>
                <a:latin typeface="system-ui"/>
              </a:rPr>
              <a:t>4 </a:t>
            </a:r>
            <a:r>
              <a:rPr lang="en-US" sz="2800" dirty="0">
                <a:solidFill>
                  <a:srgbClr val="000000"/>
                </a:solidFill>
                <a:latin typeface="system-ui"/>
              </a:rPr>
              <a:t>The serpent said to the woman, “</a:t>
            </a:r>
            <a:r>
              <a:rPr lang="en-US" sz="2800" b="1" dirty="0">
                <a:solidFill>
                  <a:srgbClr val="000000"/>
                </a:solidFill>
                <a:latin typeface="system-ui"/>
              </a:rPr>
              <a:t>You certainly will not die</a:t>
            </a:r>
            <a:r>
              <a:rPr lang="en-US" sz="2800" dirty="0">
                <a:solidFill>
                  <a:srgbClr val="000000"/>
                </a:solidFill>
                <a:latin typeface="system-ui"/>
              </a:rPr>
              <a:t>! </a:t>
            </a:r>
            <a:r>
              <a:rPr lang="en-US" sz="2800" baseline="30000" dirty="0">
                <a:solidFill>
                  <a:srgbClr val="000000"/>
                </a:solidFill>
                <a:latin typeface="system-ui"/>
              </a:rPr>
              <a:t>5 </a:t>
            </a:r>
            <a:r>
              <a:rPr lang="en-US" sz="2800" dirty="0">
                <a:solidFill>
                  <a:srgbClr val="000000"/>
                </a:solidFill>
                <a:latin typeface="system-ui"/>
              </a:rPr>
              <a:t>For God knows that on the day you eat from it your eyes will be opened, and you will become like God…”</a:t>
            </a:r>
            <a:endParaRPr lang="en-US" sz="2800" dirty="0">
              <a:solidFill>
                <a:prstClr val="black"/>
              </a:solidFill>
              <a:latin typeface="Calibri" panose="020F0502020204030204"/>
            </a:endParaRPr>
          </a:p>
        </p:txBody>
      </p:sp>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Up 5">
            <a:extLst>
              <a:ext uri="{FF2B5EF4-FFF2-40B4-BE49-F238E27FC236}">
                <a16:creationId xmlns:a16="http://schemas.microsoft.com/office/drawing/2014/main" id="{BA27B93C-8567-440F-9B32-EBFB0D7F4C89}"/>
              </a:ext>
            </a:extLst>
          </p:cNvPr>
          <p:cNvSpPr/>
          <p:nvPr/>
        </p:nvSpPr>
        <p:spPr>
          <a:xfrm>
            <a:off x="510814" y="1948562"/>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A7B4CB54-5C41-4EE6-A267-9D9D611BEB8D}"/>
              </a:ext>
            </a:extLst>
          </p:cNvPr>
          <p:cNvSpPr txBox="1"/>
          <p:nvPr/>
        </p:nvSpPr>
        <p:spPr>
          <a:xfrm rot="16200000">
            <a:off x="-1727638" y="4422607"/>
            <a:ext cx="3837367" cy="369332"/>
          </a:xfrm>
          <a:prstGeom prst="rect">
            <a:avLst/>
          </a:prstGeom>
          <a:gradFill flip="none" rotWithShape="1">
            <a:gsLst>
              <a:gs pos="0">
                <a:srgbClr val="CC6600"/>
              </a:gs>
              <a:gs pos="59000">
                <a:srgbClr val="FF3300"/>
              </a:gs>
              <a:gs pos="100000">
                <a:srgbClr val="FF00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377"/>
            <a:r>
              <a:rPr lang="en-US" dirty="0">
                <a:solidFill>
                  <a:prstClr val="white"/>
                </a:solidFill>
                <a:latin typeface="Calibri" panose="020F0502020204030204"/>
              </a:rPr>
              <a:t>GENESIS 3</a:t>
            </a:r>
          </a:p>
        </p:txBody>
      </p:sp>
    </p:spTree>
    <p:extLst>
      <p:ext uri="{BB962C8B-B14F-4D97-AF65-F5344CB8AC3E}">
        <p14:creationId xmlns:p14="http://schemas.microsoft.com/office/powerpoint/2010/main" val="13617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91C4380-BF31-4755-8A5A-2634DF140052}"/>
              </a:ext>
            </a:extLst>
          </p:cNvPr>
          <p:cNvSpPr txBox="1"/>
          <p:nvPr/>
        </p:nvSpPr>
        <p:spPr>
          <a:xfrm>
            <a:off x="371895" y="2633849"/>
            <a:ext cx="4991676" cy="3970318"/>
          </a:xfrm>
          <a:prstGeom prst="rect">
            <a:avLst/>
          </a:prstGeom>
          <a:noFill/>
        </p:spPr>
        <p:txBody>
          <a:bodyPr wrap="square">
            <a:spAutoFit/>
          </a:bodyPr>
          <a:lstStyle/>
          <a:p>
            <a:pPr defTabSz="914377"/>
            <a:r>
              <a:rPr lang="en-US" sz="2800" baseline="30000" dirty="0">
                <a:solidFill>
                  <a:srgbClr val="000000"/>
                </a:solidFill>
                <a:latin typeface="system-ui"/>
              </a:rPr>
              <a:t>	3  “</a:t>
            </a:r>
            <a:r>
              <a:rPr lang="en-US" sz="2800" dirty="0">
                <a:solidFill>
                  <a:srgbClr val="000000"/>
                </a:solidFill>
                <a:latin typeface="system-ui"/>
              </a:rPr>
              <a:t>God has said, ‘You shall not eat from it or touch it, or you will die.’”</a:t>
            </a:r>
          </a:p>
          <a:p>
            <a:pPr defTabSz="914377"/>
            <a:r>
              <a:rPr lang="en-US" sz="2800" baseline="30000" dirty="0">
                <a:solidFill>
                  <a:srgbClr val="000000"/>
                </a:solidFill>
                <a:latin typeface="system-ui"/>
              </a:rPr>
              <a:t>4 </a:t>
            </a:r>
            <a:r>
              <a:rPr lang="en-US" sz="2800" dirty="0">
                <a:solidFill>
                  <a:srgbClr val="000000"/>
                </a:solidFill>
                <a:latin typeface="system-ui"/>
              </a:rPr>
              <a:t>The serpent said to the woman, “</a:t>
            </a:r>
            <a:r>
              <a:rPr lang="en-US" sz="2800" b="1" dirty="0">
                <a:solidFill>
                  <a:srgbClr val="000000"/>
                </a:solidFill>
                <a:latin typeface="system-ui"/>
              </a:rPr>
              <a:t>You certainly will not die</a:t>
            </a:r>
            <a:r>
              <a:rPr lang="en-US" sz="2800" dirty="0">
                <a:solidFill>
                  <a:srgbClr val="000000"/>
                </a:solidFill>
                <a:latin typeface="system-ui"/>
              </a:rPr>
              <a:t>! </a:t>
            </a:r>
            <a:r>
              <a:rPr lang="en-US" sz="2800" baseline="30000" dirty="0">
                <a:solidFill>
                  <a:srgbClr val="000000"/>
                </a:solidFill>
                <a:latin typeface="system-ui"/>
              </a:rPr>
              <a:t>5 </a:t>
            </a:r>
            <a:r>
              <a:rPr lang="en-US" sz="2800" dirty="0">
                <a:solidFill>
                  <a:srgbClr val="000000"/>
                </a:solidFill>
                <a:latin typeface="system-ui"/>
              </a:rPr>
              <a:t>For God knows that on the day you eat from it your eyes will be opened, and </a:t>
            </a:r>
            <a:r>
              <a:rPr lang="en-US" sz="2800" b="1" dirty="0">
                <a:solidFill>
                  <a:srgbClr val="000000"/>
                </a:solidFill>
                <a:latin typeface="system-ui"/>
              </a:rPr>
              <a:t>you will become like God</a:t>
            </a:r>
            <a:r>
              <a:rPr lang="en-US" sz="2800" dirty="0">
                <a:solidFill>
                  <a:srgbClr val="000000"/>
                </a:solidFill>
                <a:latin typeface="system-ui"/>
              </a:rPr>
              <a:t>…”</a:t>
            </a:r>
            <a:endParaRPr lang="en-US" sz="2800" dirty="0">
              <a:solidFill>
                <a:prstClr val="black"/>
              </a:solidFill>
              <a:latin typeface="Calibri" panose="020F0502020204030204"/>
            </a:endParaRPr>
          </a:p>
        </p:txBody>
      </p:sp>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Up 5">
            <a:extLst>
              <a:ext uri="{FF2B5EF4-FFF2-40B4-BE49-F238E27FC236}">
                <a16:creationId xmlns:a16="http://schemas.microsoft.com/office/drawing/2014/main" id="{BA27B93C-8567-440F-9B32-EBFB0D7F4C89}"/>
              </a:ext>
            </a:extLst>
          </p:cNvPr>
          <p:cNvSpPr/>
          <p:nvPr/>
        </p:nvSpPr>
        <p:spPr>
          <a:xfrm>
            <a:off x="510814" y="1948562"/>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2660B1FA-E7E1-4A59-9277-A80434811412}"/>
              </a:ext>
            </a:extLst>
          </p:cNvPr>
          <p:cNvSpPr txBox="1"/>
          <p:nvPr/>
        </p:nvSpPr>
        <p:spPr>
          <a:xfrm rot="16200000">
            <a:off x="-1727638" y="4422607"/>
            <a:ext cx="3837367" cy="369332"/>
          </a:xfrm>
          <a:prstGeom prst="rect">
            <a:avLst/>
          </a:prstGeom>
          <a:gradFill flip="none" rotWithShape="1">
            <a:gsLst>
              <a:gs pos="0">
                <a:srgbClr val="CC6600"/>
              </a:gs>
              <a:gs pos="59000">
                <a:srgbClr val="FF3300"/>
              </a:gs>
              <a:gs pos="100000">
                <a:srgbClr val="FF00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377"/>
            <a:r>
              <a:rPr lang="en-US" dirty="0">
                <a:solidFill>
                  <a:prstClr val="white"/>
                </a:solidFill>
                <a:latin typeface="Calibri" panose="020F0502020204030204"/>
              </a:rPr>
              <a:t>GENESIS 3</a:t>
            </a:r>
          </a:p>
        </p:txBody>
      </p:sp>
    </p:spTree>
    <p:extLst>
      <p:ext uri="{BB962C8B-B14F-4D97-AF65-F5344CB8AC3E}">
        <p14:creationId xmlns:p14="http://schemas.microsoft.com/office/powerpoint/2010/main" val="3968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91C4380-BF31-4755-8A5A-2634DF140052}"/>
              </a:ext>
            </a:extLst>
          </p:cNvPr>
          <p:cNvSpPr txBox="1"/>
          <p:nvPr/>
        </p:nvSpPr>
        <p:spPr>
          <a:xfrm>
            <a:off x="371895" y="3166110"/>
            <a:ext cx="5264631" cy="2246769"/>
          </a:xfrm>
          <a:prstGeom prst="rect">
            <a:avLst/>
          </a:prstGeom>
          <a:noFill/>
        </p:spPr>
        <p:txBody>
          <a:bodyPr wrap="square">
            <a:spAutoFit/>
          </a:bodyPr>
          <a:lstStyle/>
          <a:p>
            <a:pPr defTabSz="914377"/>
            <a:r>
              <a:rPr lang="en-US" sz="2800" dirty="0">
                <a:solidFill>
                  <a:srgbClr val="000000"/>
                </a:solidFill>
                <a:latin typeface="system-ui"/>
              </a:rPr>
              <a:t>“God has said,</a:t>
            </a:r>
          </a:p>
          <a:p>
            <a:pPr defTabSz="914377"/>
            <a:r>
              <a:rPr lang="en-US" sz="2800" dirty="0">
                <a:solidFill>
                  <a:srgbClr val="000000"/>
                </a:solidFill>
                <a:latin typeface="system-ui"/>
              </a:rPr>
              <a:t>	‘</a:t>
            </a:r>
            <a:r>
              <a:rPr lang="en-US" sz="2800" b="1" dirty="0">
                <a:solidFill>
                  <a:srgbClr val="000000"/>
                </a:solidFill>
                <a:latin typeface="system-ui"/>
              </a:rPr>
              <a:t>you will die</a:t>
            </a:r>
            <a:r>
              <a:rPr lang="en-US" sz="2800" dirty="0">
                <a:solidFill>
                  <a:srgbClr val="000000"/>
                </a:solidFill>
                <a:latin typeface="system-ui"/>
              </a:rPr>
              <a:t>.’”</a:t>
            </a:r>
          </a:p>
          <a:p>
            <a:pPr defTabSz="914377"/>
            <a:r>
              <a:rPr lang="en-US" sz="2800" dirty="0">
                <a:solidFill>
                  <a:srgbClr val="000000"/>
                </a:solidFill>
                <a:latin typeface="system-ui"/>
              </a:rPr>
              <a:t>The serpent said </a:t>
            </a:r>
          </a:p>
          <a:p>
            <a:pPr defTabSz="914377"/>
            <a:r>
              <a:rPr lang="en-US" sz="2800" dirty="0">
                <a:solidFill>
                  <a:srgbClr val="000000"/>
                </a:solidFill>
                <a:latin typeface="system-ui"/>
              </a:rPr>
              <a:t>	</a:t>
            </a:r>
            <a:r>
              <a:rPr lang="en-US" sz="2800" b="1" dirty="0">
                <a:solidFill>
                  <a:srgbClr val="000000"/>
                </a:solidFill>
                <a:latin typeface="system-ui"/>
              </a:rPr>
              <a:t>“You certainly will not die</a:t>
            </a:r>
            <a:r>
              <a:rPr lang="en-US" sz="2800" dirty="0">
                <a:solidFill>
                  <a:srgbClr val="000000"/>
                </a:solidFill>
                <a:latin typeface="system-ui"/>
              </a:rPr>
              <a:t>! </a:t>
            </a:r>
          </a:p>
          <a:p>
            <a:pPr defTabSz="914377"/>
            <a:r>
              <a:rPr lang="en-US" sz="2800" dirty="0">
                <a:solidFill>
                  <a:srgbClr val="000000"/>
                </a:solidFill>
                <a:latin typeface="system-ui"/>
              </a:rPr>
              <a:t>	…</a:t>
            </a:r>
            <a:r>
              <a:rPr lang="en-US" sz="2800" b="1" dirty="0">
                <a:solidFill>
                  <a:srgbClr val="000000"/>
                </a:solidFill>
                <a:latin typeface="system-ui"/>
              </a:rPr>
              <a:t>you will become like God”</a:t>
            </a:r>
            <a:endParaRPr lang="en-US" sz="2800" dirty="0">
              <a:solidFill>
                <a:prstClr val="black"/>
              </a:solidFill>
              <a:latin typeface="Calibri" panose="020F0502020204030204"/>
            </a:endParaRPr>
          </a:p>
        </p:txBody>
      </p:sp>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Up 5">
            <a:extLst>
              <a:ext uri="{FF2B5EF4-FFF2-40B4-BE49-F238E27FC236}">
                <a16:creationId xmlns:a16="http://schemas.microsoft.com/office/drawing/2014/main" id="{BA27B93C-8567-440F-9B32-EBFB0D7F4C89}"/>
              </a:ext>
            </a:extLst>
          </p:cNvPr>
          <p:cNvSpPr/>
          <p:nvPr/>
        </p:nvSpPr>
        <p:spPr>
          <a:xfrm>
            <a:off x="510814" y="1948562"/>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171B6CC9-1432-4D19-856A-4690822274BD}"/>
              </a:ext>
            </a:extLst>
          </p:cNvPr>
          <p:cNvSpPr txBox="1"/>
          <p:nvPr/>
        </p:nvSpPr>
        <p:spPr>
          <a:xfrm rot="16200000">
            <a:off x="-1727638" y="4422607"/>
            <a:ext cx="3837367" cy="369332"/>
          </a:xfrm>
          <a:prstGeom prst="rect">
            <a:avLst/>
          </a:prstGeom>
          <a:gradFill flip="none" rotWithShape="1">
            <a:gsLst>
              <a:gs pos="0">
                <a:srgbClr val="CC6600"/>
              </a:gs>
              <a:gs pos="59000">
                <a:srgbClr val="FF3300"/>
              </a:gs>
              <a:gs pos="100000">
                <a:srgbClr val="FF00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377"/>
            <a:r>
              <a:rPr lang="en-US" dirty="0">
                <a:solidFill>
                  <a:prstClr val="white"/>
                </a:solidFill>
                <a:latin typeface="Calibri" panose="020F0502020204030204"/>
              </a:rPr>
              <a:t>GENESIS 3</a:t>
            </a:r>
          </a:p>
        </p:txBody>
      </p:sp>
    </p:spTree>
    <p:extLst>
      <p:ext uri="{BB962C8B-B14F-4D97-AF65-F5344CB8AC3E}">
        <p14:creationId xmlns:p14="http://schemas.microsoft.com/office/powerpoint/2010/main" val="424155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91C4380-BF31-4755-8A5A-2634DF140052}"/>
              </a:ext>
            </a:extLst>
          </p:cNvPr>
          <p:cNvSpPr txBox="1"/>
          <p:nvPr/>
        </p:nvSpPr>
        <p:spPr>
          <a:xfrm>
            <a:off x="358245" y="3425425"/>
            <a:ext cx="4445763" cy="3108543"/>
          </a:xfrm>
          <a:prstGeom prst="rect">
            <a:avLst/>
          </a:prstGeom>
          <a:noFill/>
        </p:spPr>
        <p:txBody>
          <a:bodyPr wrap="square">
            <a:spAutoFit/>
          </a:bodyPr>
          <a:lstStyle/>
          <a:p>
            <a:pPr defTabSz="914377"/>
            <a:r>
              <a:rPr lang="en-US" sz="2800" b="1" baseline="30000" dirty="0">
                <a:solidFill>
                  <a:srgbClr val="000000"/>
                </a:solidFill>
                <a:latin typeface="system-ui"/>
              </a:rPr>
              <a:t>6 </a:t>
            </a:r>
            <a:r>
              <a:rPr lang="en-US" sz="2800" dirty="0">
                <a:solidFill>
                  <a:srgbClr val="000000"/>
                </a:solidFill>
                <a:latin typeface="system-ui"/>
              </a:rPr>
              <a:t>When the woman saw that the tree was good for food, and that it was a delight to the eyes, and that the tree was desirable to make one wise, she took some of its fruit and ate.”</a:t>
            </a:r>
            <a:endParaRPr lang="en-US" sz="2800" dirty="0">
              <a:solidFill>
                <a:prstClr val="black"/>
              </a:solidFill>
              <a:latin typeface="Calibri" panose="020F0502020204030204"/>
            </a:endParaRPr>
          </a:p>
        </p:txBody>
      </p:sp>
      <p:pic>
        <p:nvPicPr>
          <p:cNvPr id="5" name="Picture 2">
            <a:extLst>
              <a:ext uri="{FF2B5EF4-FFF2-40B4-BE49-F238E27FC236}">
                <a16:creationId xmlns:a16="http://schemas.microsoft.com/office/drawing/2014/main" id="{928BAF23-FA63-4723-BA30-2D575B7C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253"/>
            <a:ext cx="12177712" cy="24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rrow: Up 6">
            <a:extLst>
              <a:ext uri="{FF2B5EF4-FFF2-40B4-BE49-F238E27FC236}">
                <a16:creationId xmlns:a16="http://schemas.microsoft.com/office/drawing/2014/main" id="{26BE46B9-2E4C-4DA9-8B34-4D8BDFBCC73F}"/>
              </a:ext>
            </a:extLst>
          </p:cNvPr>
          <p:cNvSpPr/>
          <p:nvPr/>
        </p:nvSpPr>
        <p:spPr>
          <a:xfrm>
            <a:off x="510814" y="1948562"/>
            <a:ext cx="1082351" cy="1245015"/>
          </a:xfrm>
          <a:prstGeom prst="upArrow">
            <a:avLst/>
          </a:prstGeom>
          <a:gradFill flip="none" rotWithShape="1">
            <a:gsLst>
              <a:gs pos="0">
                <a:srgbClr val="CC6600"/>
              </a:gs>
              <a:gs pos="59000">
                <a:srgbClr val="FF3300"/>
              </a:gs>
              <a:gs pos="100000">
                <a:srgbClr val="FF0000"/>
              </a:gs>
            </a:gsLst>
            <a:lin ang="16200000" scaled="1"/>
            <a:tileRect/>
          </a:gradFill>
          <a:ln>
            <a:noFill/>
          </a:ln>
          <a:effectLst>
            <a:outerShdw blurRad="50800" dist="762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CCB1DC8E-3071-4726-95F6-CF9DC7324F25}"/>
              </a:ext>
            </a:extLst>
          </p:cNvPr>
          <p:cNvSpPr txBox="1"/>
          <p:nvPr/>
        </p:nvSpPr>
        <p:spPr>
          <a:xfrm rot="16200000">
            <a:off x="-1727638" y="4422607"/>
            <a:ext cx="3837367" cy="369332"/>
          </a:xfrm>
          <a:prstGeom prst="rect">
            <a:avLst/>
          </a:prstGeom>
          <a:gradFill flip="none" rotWithShape="1">
            <a:gsLst>
              <a:gs pos="0">
                <a:srgbClr val="CC6600"/>
              </a:gs>
              <a:gs pos="59000">
                <a:srgbClr val="FF3300"/>
              </a:gs>
              <a:gs pos="100000">
                <a:srgbClr val="FF00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377"/>
            <a:r>
              <a:rPr lang="en-US" dirty="0">
                <a:solidFill>
                  <a:prstClr val="white"/>
                </a:solidFill>
                <a:latin typeface="Calibri" panose="020F0502020204030204"/>
              </a:rPr>
              <a:t>GENESIS 3</a:t>
            </a:r>
          </a:p>
        </p:txBody>
      </p:sp>
    </p:spTree>
    <p:extLst>
      <p:ext uri="{BB962C8B-B14F-4D97-AF65-F5344CB8AC3E}">
        <p14:creationId xmlns:p14="http://schemas.microsoft.com/office/powerpoint/2010/main" val="24128749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2494</Words>
  <Application>Microsoft Office PowerPoint</Application>
  <PresentationFormat>Widescreen</PresentationFormat>
  <Paragraphs>191</Paragraphs>
  <Slides>38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Calibri Light</vt:lpstr>
      <vt:lpstr>Palatino Linotype</vt:lpstr>
      <vt:lpstr>system-ui</vt:lpstr>
      <vt:lpstr>1_Office Theme</vt:lpstr>
      <vt:lpstr>2_Office Theme</vt:lpstr>
      <vt:lpstr>PowerPoint Presentation</vt:lpstr>
      <vt:lpstr>Acts 21:40-22:16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1</cp:revision>
  <dcterms:created xsi:type="dcterms:W3CDTF">2021-04-11T15:11:52Z</dcterms:created>
  <dcterms:modified xsi:type="dcterms:W3CDTF">2021-04-11T15:12:07Z</dcterms:modified>
</cp:coreProperties>
</file>