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26" r:id="rId2"/>
    <p:sldId id="627" r:id="rId3"/>
    <p:sldId id="628" r:id="rId4"/>
    <p:sldId id="629" r:id="rId5"/>
    <p:sldId id="630" r:id="rId6"/>
    <p:sldId id="631" r:id="rId7"/>
    <p:sldId id="63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B75F-B5B8-4872-840F-A17F6F4072E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FF4F-41F7-4B1A-B610-6EA7F7296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86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B75F-B5B8-4872-840F-A17F6F4072E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FF4F-41F7-4B1A-B610-6EA7F7296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43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B75F-B5B8-4872-840F-A17F6F4072E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FF4F-41F7-4B1A-B610-6EA7F7296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27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B75F-B5B8-4872-840F-A17F6F4072E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FF4F-41F7-4B1A-B610-6EA7F7296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90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B75F-B5B8-4872-840F-A17F6F4072E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FF4F-41F7-4B1A-B610-6EA7F7296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8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B75F-B5B8-4872-840F-A17F6F4072E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FF4F-41F7-4B1A-B610-6EA7F7296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71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B75F-B5B8-4872-840F-A17F6F4072E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FF4F-41F7-4B1A-B610-6EA7F7296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76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B75F-B5B8-4872-840F-A17F6F4072E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FF4F-41F7-4B1A-B610-6EA7F7296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38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B75F-B5B8-4872-840F-A17F6F4072E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FF4F-41F7-4B1A-B610-6EA7F7296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9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B75F-B5B8-4872-840F-A17F6F4072E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FF4F-41F7-4B1A-B610-6EA7F7296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28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B75F-B5B8-4872-840F-A17F6F4072E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FF4F-41F7-4B1A-B610-6EA7F7296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75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2B75F-B5B8-4872-840F-A17F6F4072EC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DFF4F-41F7-4B1A-B610-6EA7F7296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6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649" y="1276351"/>
            <a:ext cx="10277475" cy="1028700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Are We Ready to Add Elders?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10024"/>
            <a:ext cx="9144000" cy="84772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Things to Consider</a:t>
            </a:r>
          </a:p>
        </p:txBody>
      </p:sp>
    </p:spTree>
    <p:extLst>
      <p:ext uri="{BB962C8B-B14F-4D97-AF65-F5344CB8AC3E}">
        <p14:creationId xmlns:p14="http://schemas.microsoft.com/office/powerpoint/2010/main" val="436863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4325"/>
            <a:ext cx="10515600" cy="857251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Just One List of Requirements All in One Place?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225" y="1323976"/>
            <a:ext cx="10839451" cy="51530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Titus: adds, besides age (using “elders”):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 not self-willed, not soon angry, lover of good, just, holy, self-controlled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>
                <a:solidFill>
                  <a:srgbClr val="C00000"/>
                </a:solidFill>
              </a:rPr>
              <a:t>Besides, Peter broadens to “Example,”    </a:t>
            </a:r>
            <a:r>
              <a:rPr lang="en-US" sz="3200" u="sng" dirty="0">
                <a:solidFill>
                  <a:srgbClr val="C00000"/>
                </a:solidFill>
              </a:rPr>
              <a:t>I Pet. 5:3: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So I Tim. 3; Titus 1 not a limited check list: These qualities, and all else in text necessary to leading and being exemplary.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158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2425"/>
            <a:ext cx="10515600" cy="609600"/>
          </a:xfrm>
        </p:spPr>
        <p:txBody>
          <a:bodyPr>
            <a:normAutofit fontScale="90000"/>
          </a:bodyPr>
          <a:lstStyle/>
          <a:p>
            <a:r>
              <a:rPr lang="en-US">
                <a:solidFill>
                  <a:schemeClr val="accent6">
                    <a:lumMod val="50000"/>
                  </a:schemeClr>
                </a:solidFill>
              </a:rPr>
              <a:t>An Example of Diversified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962027"/>
            <a:ext cx="10706100" cy="5762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C00000"/>
                </a:solidFill>
              </a:rPr>
              <a:t>What must I Do To Be Saved?</a:t>
            </a:r>
          </a:p>
          <a:p>
            <a:pPr marL="0" indent="0">
              <a:buNone/>
            </a:pPr>
            <a:r>
              <a:rPr lang="en-US" sz="3200" u="sng" dirty="0">
                <a:solidFill>
                  <a:srgbClr val="C00000"/>
                </a:solidFill>
              </a:rPr>
              <a:t>Acts 16:30</a:t>
            </a:r>
            <a:r>
              <a:rPr lang="en-US" sz="3200" dirty="0">
                <a:solidFill>
                  <a:srgbClr val="C00000"/>
                </a:solidFill>
              </a:rPr>
              <a:t>; Believe on the Lord Jesus</a:t>
            </a:r>
          </a:p>
          <a:p>
            <a:pPr marL="0" indent="0">
              <a:buNone/>
            </a:pPr>
            <a:r>
              <a:rPr lang="en-US" sz="3200" u="sng" dirty="0">
                <a:solidFill>
                  <a:srgbClr val="C00000"/>
                </a:solidFill>
              </a:rPr>
              <a:t>Acts 3:19</a:t>
            </a:r>
            <a:r>
              <a:rPr lang="en-US" sz="3200" dirty="0">
                <a:solidFill>
                  <a:srgbClr val="C00000"/>
                </a:solidFill>
              </a:rPr>
              <a:t>; Repent and Turn again…sins may be blotted out</a:t>
            </a:r>
          </a:p>
          <a:p>
            <a:pPr marL="0" indent="0">
              <a:buNone/>
            </a:pPr>
            <a:r>
              <a:rPr lang="en-US" sz="3200" u="sng" dirty="0">
                <a:solidFill>
                  <a:srgbClr val="C00000"/>
                </a:solidFill>
              </a:rPr>
              <a:t>22:16</a:t>
            </a:r>
            <a:r>
              <a:rPr lang="en-US" sz="3200" dirty="0">
                <a:solidFill>
                  <a:srgbClr val="C00000"/>
                </a:solidFill>
              </a:rPr>
              <a:t>; Arise and be baptized…that sins may be washed away</a:t>
            </a:r>
          </a:p>
          <a:p>
            <a:pPr marL="0" indent="0">
              <a:buNone/>
            </a:pPr>
            <a:r>
              <a:rPr lang="en-US" sz="3200" u="sng" dirty="0">
                <a:solidFill>
                  <a:srgbClr val="C00000"/>
                </a:solidFill>
              </a:rPr>
              <a:t>Acts 2:38;</a:t>
            </a:r>
            <a:r>
              <a:rPr lang="en-US" sz="3200" dirty="0">
                <a:solidFill>
                  <a:srgbClr val="C00000"/>
                </a:solidFill>
              </a:rPr>
              <a:t> to seeking believers, “Repent and be baptized….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C00000"/>
                </a:solidFill>
              </a:rPr>
              <a:t>     in the name of Jesus Christ for the remission of your sins”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Or: </a:t>
            </a:r>
            <a:r>
              <a:rPr lang="en-US" sz="3200" u="sng" dirty="0">
                <a:solidFill>
                  <a:schemeClr val="accent6">
                    <a:lumMod val="50000"/>
                  </a:schemeClr>
                </a:solidFill>
              </a:rPr>
              <a:t>seven abominations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: Haughty </a:t>
            </a:r>
            <a:r>
              <a:rPr lang="en-US" sz="3200" u="sng" dirty="0">
                <a:solidFill>
                  <a:schemeClr val="accent6">
                    <a:lumMod val="50000"/>
                  </a:schemeClr>
                </a:solidFill>
              </a:rPr>
              <a:t>Eyes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, Lying </a:t>
            </a:r>
            <a:r>
              <a:rPr lang="en-US" sz="3200" u="sng" dirty="0">
                <a:solidFill>
                  <a:schemeClr val="accent6">
                    <a:lumMod val="50000"/>
                  </a:schemeClr>
                </a:solidFill>
              </a:rPr>
              <a:t>tongues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sz="3200" u="sng" dirty="0">
                <a:solidFill>
                  <a:schemeClr val="accent6">
                    <a:lumMod val="50000"/>
                  </a:schemeClr>
                </a:solidFill>
              </a:rPr>
              <a:t>hands 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that shed innocent blood, heart devising wicked, feet swift to mischief, uttering lies, sowing discord – Prov. 6:16-18 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Prov. 28:9:He who turns away ear from law, prayer </a:t>
            </a:r>
            <a:r>
              <a:rPr lang="en-US" sz="3200" u="sng" dirty="0">
                <a:solidFill>
                  <a:schemeClr val="accent6">
                    <a:lumMod val="50000"/>
                  </a:schemeClr>
                </a:solidFill>
              </a:rPr>
              <a:t>abomination</a:t>
            </a:r>
          </a:p>
          <a:p>
            <a:pPr marL="0" indent="0">
              <a:buNone/>
            </a:pPr>
            <a:endParaRPr lang="en-US" sz="3200" u="sng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098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70167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Having </a:t>
            </a:r>
            <a:r>
              <a:rPr lang="en-US" i="1" u="sng" dirty="0">
                <a:solidFill>
                  <a:srgbClr val="C00000"/>
                </a:solidFill>
              </a:rPr>
              <a:t>children</a:t>
            </a:r>
            <a:r>
              <a:rPr lang="en-US" dirty="0">
                <a:solidFill>
                  <a:srgbClr val="C00000"/>
                </a:solidFill>
              </a:rPr>
              <a:t> in subjection…that believe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104901"/>
            <a:ext cx="11315700" cy="5457825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Sarah gave </a:t>
            </a:r>
            <a:r>
              <a:rPr lang="en-US" i="1" u="sng" dirty="0">
                <a:solidFill>
                  <a:schemeClr val="accent5">
                    <a:lumMod val="50000"/>
                  </a:schemeClr>
                </a:solidFill>
              </a:rPr>
              <a:t>children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suck (Gen. 21:7), and the </a:t>
            </a:r>
            <a:r>
              <a:rPr lang="en-US" i="1" u="sng" dirty="0">
                <a:solidFill>
                  <a:schemeClr val="accent5">
                    <a:lumMod val="50000"/>
                  </a:schemeClr>
                </a:solidFill>
              </a:rPr>
              <a:t>child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grew and was weaned (</a:t>
            </a:r>
            <a:r>
              <a:rPr lang="en-US" u="sng" dirty="0">
                <a:solidFill>
                  <a:schemeClr val="accent5">
                    <a:lumMod val="50000"/>
                  </a:schemeClr>
                </a:solidFill>
              </a:rPr>
              <a:t>Gen. 21:8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).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And everyone </a:t>
            </a:r>
            <a:r>
              <a:rPr lang="en-US" u="sng" dirty="0">
                <a:solidFill>
                  <a:schemeClr val="accent5">
                    <a:lumMod val="50000"/>
                  </a:schemeClr>
                </a:solidFill>
              </a:rPr>
              <a:t>who has left children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(cp. “or lands”) for kingdom’s sake (</a:t>
            </a:r>
            <a:r>
              <a:rPr lang="en-US" u="sng" dirty="0">
                <a:solidFill>
                  <a:schemeClr val="accent5">
                    <a:lumMod val="50000"/>
                  </a:schemeClr>
                </a:solidFill>
              </a:rPr>
              <a:t>Mt. 19:29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).			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	a. Does one have to leave a plurality of children to qualify or leave 	  	    plural lands?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Of sanctified relationship of being husband and wife....Else were your      children unclean (</a:t>
            </a:r>
            <a:r>
              <a:rPr lang="en-US" u="sng" dirty="0">
                <a:solidFill>
                  <a:schemeClr val="accent5">
                    <a:lumMod val="50000"/>
                  </a:schemeClr>
                </a:solidFill>
              </a:rPr>
              <a:t>I Cor. 7:14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).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	a. apply only after a plurality of children? Is one child unclean until a 	 	     plurality? </a:t>
            </a:r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u="sng" dirty="0">
                <a:solidFill>
                  <a:schemeClr val="accent5">
                    <a:lumMod val="50000"/>
                  </a:schemeClr>
                </a:solidFill>
              </a:rPr>
              <a:t>Lk. 20:31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: “the seven did not leave </a:t>
            </a:r>
            <a:r>
              <a:rPr lang="en-US" u="sng" dirty="0">
                <a:solidFill>
                  <a:schemeClr val="accent5">
                    <a:lumMod val="50000"/>
                  </a:schemeClr>
                </a:solidFill>
              </a:rPr>
              <a:t>children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.” If any one had left a </a:t>
            </a:r>
            <a:r>
              <a:rPr lang="en-US" u="sng" dirty="0">
                <a:solidFill>
                  <a:schemeClr val="accent5">
                    <a:lumMod val="50000"/>
                  </a:schemeClr>
                </a:solidFill>
              </a:rPr>
              <a:t>child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, law satisfied, </a:t>
            </a:r>
            <a:r>
              <a:rPr lang="en-US" u="sng" dirty="0">
                <a:solidFill>
                  <a:schemeClr val="accent5">
                    <a:lumMod val="50000"/>
                  </a:schemeClr>
                </a:solidFill>
              </a:rPr>
              <a:t>Dt.25:5-6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, and no other brother would have taken her, indeed was forbidden to (</a:t>
            </a:r>
            <a:r>
              <a:rPr lang="en-US" u="sng" dirty="0">
                <a:solidFill>
                  <a:schemeClr val="accent5">
                    <a:lumMod val="50000"/>
                  </a:schemeClr>
                </a:solidFill>
              </a:rPr>
              <a:t>Lev.20:21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474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5752"/>
            <a:ext cx="10515600" cy="885825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KJV: </a:t>
            </a:r>
            <a:r>
              <a:rPr lang="en-US" sz="3600" b="1" i="1" dirty="0">
                <a:solidFill>
                  <a:srgbClr val="C00000"/>
                </a:solidFill>
              </a:rPr>
              <a:t>Faithful </a:t>
            </a:r>
            <a:r>
              <a:rPr lang="en-US" sz="3600" b="1" dirty="0">
                <a:solidFill>
                  <a:srgbClr val="C00000"/>
                </a:solidFill>
              </a:rPr>
              <a:t>Children,  ASV: Having children </a:t>
            </a:r>
            <a:r>
              <a:rPr lang="en-US" sz="3600" b="1" i="1" dirty="0">
                <a:solidFill>
                  <a:srgbClr val="C00000"/>
                </a:solidFill>
              </a:rPr>
              <a:t>that believe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725" y="1558925"/>
            <a:ext cx="10515600" cy="4351339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Having children that believe (ASV); his children are believers (ESV) Having children that believe (NASV), whose children are believers (NRSV). </a:t>
            </a:r>
          </a:p>
          <a:p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Declaring for active belief in Greek Grammars and Word Studies:  A.T. Robertson, Henry Alford, M. R. Vincent; George Ricker Berry, BAGD, J.H. Thayer,  Albrecht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</a:rPr>
              <a:t>Oepke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 (TDNT, Kittel); H.A.W. Meyer (“in contrast to those not being Christians.” </a:t>
            </a:r>
          </a:p>
        </p:txBody>
      </p:sp>
    </p:spTree>
    <p:extLst>
      <p:ext uri="{BB962C8B-B14F-4D97-AF65-F5344CB8AC3E}">
        <p14:creationId xmlns:p14="http://schemas.microsoft.com/office/powerpoint/2010/main" val="1097563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7977"/>
            <a:ext cx="10515600" cy="7493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If Stuck on KJV and “Faithful”… to Parents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8251"/>
            <a:ext cx="10515600" cy="51149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Consider  </a:t>
            </a:r>
            <a:r>
              <a:rPr lang="en-US" sz="3200" u="sng" dirty="0">
                <a:solidFill>
                  <a:schemeClr val="accent2">
                    <a:lumMod val="75000"/>
                  </a:schemeClr>
                </a:solidFill>
              </a:rPr>
              <a:t>Eph. 6:4.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If they reject me in that, have they been faithful to me? </a:t>
            </a:r>
          </a:p>
          <a:p>
            <a:r>
              <a:rPr lang="en-US" sz="3200" u="sng" dirty="0">
                <a:solidFill>
                  <a:schemeClr val="accent2">
                    <a:lumMod val="75000"/>
                  </a:schemeClr>
                </a:solidFill>
              </a:rPr>
              <a:t>I Pet. 5:3.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  If they do not obey Lord, am I an example of Eph. 6:4</a:t>
            </a:r>
          </a:p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To give children excuses to not attend, appoint elders with such children</a:t>
            </a:r>
          </a:p>
          <a:p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The Point of Family Qualities: I Tim. 3:5</a:t>
            </a:r>
          </a:p>
          <a:p>
            <a:pPr marL="457189" lvl="1" indent="0">
              <a:buNone/>
            </a:pPr>
            <a:r>
              <a:rPr lang="en-US" sz="3200" dirty="0">
                <a:solidFill>
                  <a:schemeClr val="accent5">
                    <a:lumMod val="50000"/>
                  </a:schemeClr>
                </a:solidFill>
              </a:rPr>
              <a:t>If a man know not how to rule (lead, guide) his house, how shall he take care of the church of God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192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8927"/>
            <a:ext cx="10515600" cy="825500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So, To Leadership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2" y="1114427"/>
            <a:ext cx="11144249" cy="539114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1. Two words: Heb. 13:17; I Tim. 5:17; Back idea of shepherd, pastor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2. “Rule,” is not Dominion: Mt. 20:25-26 to exercise </a:t>
            </a:r>
            <a:r>
              <a:rPr lang="en-US" i="1" dirty="0">
                <a:solidFill>
                  <a:srgbClr val="FF0000"/>
                </a:solidFill>
              </a:rPr>
              <a:t>authority</a:t>
            </a:r>
            <a:r>
              <a:rPr lang="en-US" dirty="0"/>
              <a:t>,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dominion,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   is forbidden (self willed) 	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3. But, ”Submit”: “yield. Metaph. to yield to </a:t>
            </a:r>
            <a:r>
              <a:rPr lang="en-US" i="1" dirty="0">
                <a:solidFill>
                  <a:srgbClr val="FF0000"/>
                </a:solidFill>
              </a:rPr>
              <a:t>authority</a:t>
            </a:r>
            <a:r>
              <a:rPr lang="en-US" i="1" dirty="0"/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and admonition.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4. Authority: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	a. “Dominion” (Mt. 28:18), </a:t>
            </a:r>
            <a:r>
              <a:rPr lang="en-US" u="sng" dirty="0">
                <a:solidFill>
                  <a:srgbClr val="FF0000"/>
                </a:solidFill>
              </a:rPr>
              <a:t>forbidden</a:t>
            </a:r>
            <a:r>
              <a:rPr lang="en-US" dirty="0"/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to men.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	b. “Power to influence the conduct and action of others, personal 	     and practical influence,” </a:t>
            </a:r>
            <a:r>
              <a:rPr lang="en-US" u="sng" dirty="0">
                <a:solidFill>
                  <a:srgbClr val="FF0000"/>
                </a:solidFill>
              </a:rPr>
              <a:t>required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As for dominion authority, Jesus has all of that, man none (Mt. 28:18)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The only way some know to rule is to dominate. Do not appoint such. </a:t>
            </a:r>
          </a:p>
        </p:txBody>
      </p:sp>
    </p:spTree>
    <p:extLst>
      <p:ext uri="{BB962C8B-B14F-4D97-AF65-F5344CB8AC3E}">
        <p14:creationId xmlns:p14="http://schemas.microsoft.com/office/powerpoint/2010/main" val="4281028139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727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3_Office Theme</vt:lpstr>
      <vt:lpstr>Are We Ready to Add Elders? </vt:lpstr>
      <vt:lpstr>Just One List of Requirements All in One Place?</vt:lpstr>
      <vt:lpstr>An Example of Diversified Information</vt:lpstr>
      <vt:lpstr>Having children in subjection…that believe</vt:lpstr>
      <vt:lpstr>KJV: Faithful Children,  ASV: Having children that believe</vt:lpstr>
      <vt:lpstr>If Stuck on KJV and “Faithful”… to Parents</vt:lpstr>
      <vt:lpstr>So, To Leadership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We Ready to Add Elders? </dc:title>
  <dc:creator>Jeff Smelser</dc:creator>
  <cp:lastModifiedBy>Jeff Smelser</cp:lastModifiedBy>
  <cp:revision>1</cp:revision>
  <dcterms:created xsi:type="dcterms:W3CDTF">2021-04-18T15:14:08Z</dcterms:created>
  <dcterms:modified xsi:type="dcterms:W3CDTF">2021-04-18T15:14:18Z</dcterms:modified>
</cp:coreProperties>
</file>