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23" r:id="rId2"/>
    <p:sldId id="624" r:id="rId3"/>
    <p:sldId id="258" r:id="rId4"/>
    <p:sldId id="625" r:id="rId5"/>
    <p:sldId id="626"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65000"/>
                  </a:schemeClr>
                </a:solidFill>
              </a:defRPr>
            </a:lvl1pPr>
            <a:lvl2pPr marL="457189" indent="0" algn="ctr">
              <a:buNone/>
              <a:defRPr sz="2200"/>
            </a:lvl2pPr>
            <a:lvl3pPr marL="914377" indent="0" algn="ctr">
              <a:buNone/>
              <a:defRPr sz="2200"/>
            </a:lvl3pPr>
            <a:lvl4pPr marL="1371566" indent="0" algn="ctr">
              <a:buNone/>
              <a:defRPr sz="2000"/>
            </a:lvl4pPr>
            <a:lvl5pPr marL="1828754" indent="0" algn="ctr">
              <a:buNone/>
              <a:defRPr sz="2000"/>
            </a:lvl5pPr>
            <a:lvl6pPr marL="2285943" indent="0" algn="ctr">
              <a:buNone/>
              <a:defRPr sz="2000"/>
            </a:lvl6pPr>
            <a:lvl7pPr marL="2743131" indent="0" algn="ctr">
              <a:buNone/>
              <a:defRPr sz="2000"/>
            </a:lvl7pPr>
            <a:lvl8pPr marL="3200320" indent="0" algn="ctr">
              <a:buNone/>
              <a:defRPr sz="2000"/>
            </a:lvl8pPr>
            <a:lvl9pPr marL="3657509"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F096FFBA-143C-4F31-90FF-65A9F216DB5A}" type="datetimeFigureOut">
              <a:rPr lang="en-US" smtClean="0"/>
              <a:t>3/13/2021</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vert="horz" lIns="45720" tIns="45720" rIns="45720" bIns="45720" rtlCol="0" anchor="ctr">
            <a:normAutofit/>
          </a:bodyPr>
          <a:lstStyle>
            <a:lvl1pPr>
              <a:defRPr lang="en-US"/>
            </a:lvl1pPr>
          </a:lstStyle>
          <a:p>
            <a:fld id="{1E052E2F-DD00-4C7B-9A57-0E69BDDC795C}" type="slidenum">
              <a:rPr lang="en-US" smtClean="0"/>
              <a:t>‹#›</a:t>
            </a:fld>
            <a:endParaRPr lang="en-US"/>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626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96FFBA-143C-4F31-90FF-65A9F216DB5A}"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52E2F-DD00-4C7B-9A57-0E69BDDC795C}" type="slidenum">
              <a:rPr lang="en-US" smtClean="0"/>
              <a:t>‹#›</a:t>
            </a:fld>
            <a:endParaRPr lang="en-US"/>
          </a:p>
        </p:txBody>
      </p:sp>
    </p:spTree>
    <p:extLst>
      <p:ext uri="{BB962C8B-B14F-4D97-AF65-F5344CB8AC3E}">
        <p14:creationId xmlns:p14="http://schemas.microsoft.com/office/powerpoint/2010/main" val="1403952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1" y="381000"/>
            <a:ext cx="2476500" cy="58975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1" y="381000"/>
            <a:ext cx="7734300"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96FFBA-143C-4F31-90FF-65A9F216DB5A}"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52E2F-DD00-4C7B-9A57-0E69BDDC795C}" type="slidenum">
              <a:rPr lang="en-US" smtClean="0"/>
              <a:t>‹#›</a:t>
            </a:fld>
            <a:endParaRPr lang="en-US"/>
          </a:p>
        </p:txBody>
      </p:sp>
    </p:spTree>
    <p:extLst>
      <p:ext uri="{BB962C8B-B14F-4D97-AF65-F5344CB8AC3E}">
        <p14:creationId xmlns:p14="http://schemas.microsoft.com/office/powerpoint/2010/main" val="485694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96FFBA-143C-4F31-90FF-65A9F216DB5A}"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52E2F-DD00-4C7B-9A57-0E69BDDC795C}" type="slidenum">
              <a:rPr lang="en-US" smtClean="0"/>
              <a:t>‹#›</a:t>
            </a:fld>
            <a:endParaRPr lang="en-US"/>
          </a:p>
        </p:txBody>
      </p:sp>
    </p:spTree>
    <p:extLst>
      <p:ext uri="{BB962C8B-B14F-4D97-AF65-F5344CB8AC3E}">
        <p14:creationId xmlns:p14="http://schemas.microsoft.com/office/powerpoint/2010/main" val="1365425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96FFBA-143C-4F31-90FF-65A9F216DB5A}" type="datetimeFigureOut">
              <a:rPr lang="en-US" smtClean="0"/>
              <a:t>3/13/2021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052E2F-DD00-4C7B-9A57-0E69BDDC795C}" type="slidenum">
              <a:rPr lang="en-US" smtClean="0"/>
              <a:t>‹#›</a:t>
            </a:fld>
            <a:endParaRPr lang="en-US"/>
          </a:p>
        </p:txBody>
      </p:sp>
      <p:sp>
        <p:nvSpPr>
          <p:cNvPr id="7" name="Rectangle 6"/>
          <p:cNvSpPr/>
          <p:nvPr/>
        </p:nvSpPr>
        <p:spPr>
          <a:xfrm>
            <a:off x="0" y="0"/>
            <a:ext cx="4572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4612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1"/>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1"/>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96FFBA-143C-4F31-90FF-65A9F216DB5A}" type="datetimeFigureOut">
              <a:rPr lang="en-US" smtClean="0"/>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52E2F-DD00-4C7B-9A57-0E69BDDC795C}" type="slidenum">
              <a:rPr lang="en-US" smtClean="0"/>
              <a:t>‹#›</a:t>
            </a:fld>
            <a:endParaRPr lang="en-US"/>
          </a:p>
        </p:txBody>
      </p:sp>
    </p:spTree>
    <p:extLst>
      <p:ext uri="{BB962C8B-B14F-4D97-AF65-F5344CB8AC3E}">
        <p14:creationId xmlns:p14="http://schemas.microsoft.com/office/powerpoint/2010/main" val="3280789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7879"/>
            <a:ext cx="4480560" cy="731520"/>
          </a:xfrm>
        </p:spPr>
        <p:txBody>
          <a:bodyPr anchor="b">
            <a:normAutofit/>
          </a:bodyPr>
          <a:lstStyle>
            <a:lvl1pPr marL="0" indent="0">
              <a:spcBef>
                <a:spcPts val="0"/>
              </a:spcBef>
              <a:buNone/>
              <a:defRPr sz="2000" b="0">
                <a:solidFill>
                  <a:schemeClr val="tx1">
                    <a:lumMod val="6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49"/>
            <a:ext cx="4480560" cy="3664651"/>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3"/>
          </p:nvPr>
        </p:nvSpPr>
        <p:spPr>
          <a:xfrm>
            <a:off x="6126480" y="1717879"/>
            <a:ext cx="4480560" cy="731520"/>
          </a:xfrm>
        </p:spPr>
        <p:txBody>
          <a:bodyPr anchor="b">
            <a:normAutofit/>
          </a:bodyPr>
          <a:lstStyle>
            <a:lvl1pPr marL="0" indent="0">
              <a:spcBef>
                <a:spcPts val="0"/>
              </a:spcBef>
              <a:buFontTx/>
              <a:buNone/>
              <a:defRPr lang="en-US" sz="2000" b="0" kern="1200" spc="11" baseline="0" dirty="0">
                <a:solidFill>
                  <a:schemeClr val="tx1">
                    <a:lumMod val="65000"/>
                  </a:schemeClr>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6126480" y="2507549"/>
            <a:ext cx="4480560" cy="3664651"/>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96FFBA-143C-4F31-90FF-65A9F216DB5A}" type="datetimeFigureOut">
              <a:rPr lang="en-US" smtClean="0"/>
              <a:t>3/13/2021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052E2F-DD00-4C7B-9A57-0E69BDDC795C}" type="slidenum">
              <a:rPr lang="en-US" smtClean="0"/>
              <a:t>‹#›</a:t>
            </a:fld>
            <a:endParaRPr lang="en-US"/>
          </a:p>
        </p:txBody>
      </p:sp>
    </p:spTree>
    <p:extLst>
      <p:ext uri="{BB962C8B-B14F-4D97-AF65-F5344CB8AC3E}">
        <p14:creationId xmlns:p14="http://schemas.microsoft.com/office/powerpoint/2010/main" val="2576464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96FFBA-143C-4F31-90FF-65A9F216DB5A}" type="datetimeFigureOut">
              <a:rPr lang="en-US" smtClean="0"/>
              <a:t>3/13/2021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052E2F-DD00-4C7B-9A57-0E69BDDC795C}" type="slidenum">
              <a:rPr lang="en-US" smtClean="0"/>
              <a:t>‹#›</a:t>
            </a:fld>
            <a:endParaRPr lang="en-US"/>
          </a:p>
        </p:txBody>
      </p:sp>
    </p:spTree>
    <p:extLst>
      <p:ext uri="{BB962C8B-B14F-4D97-AF65-F5344CB8AC3E}">
        <p14:creationId xmlns:p14="http://schemas.microsoft.com/office/powerpoint/2010/main" val="3451708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96FFBA-143C-4F31-90FF-65A9F216DB5A}" type="datetimeFigureOut">
              <a:rPr lang="en-US" smtClean="0"/>
              <a:t>3/13/2021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052E2F-DD00-4C7B-9A57-0E69BDDC795C}" type="slidenum">
              <a:rPr lang="en-US" smtClean="0"/>
              <a:t>‹#›</a:t>
            </a:fld>
            <a:endParaRPr lang="en-US"/>
          </a:p>
        </p:txBody>
      </p:sp>
    </p:spTree>
    <p:extLst>
      <p:ext uri="{BB962C8B-B14F-4D97-AF65-F5344CB8AC3E}">
        <p14:creationId xmlns:p14="http://schemas.microsoft.com/office/powerpoint/2010/main" val="3829497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7"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6"/>
            <a:ext cx="3200400" cy="3810001"/>
          </a:xfrm>
        </p:spPr>
        <p:txBody>
          <a:bodyPr>
            <a:normAutofit/>
          </a:bodyPr>
          <a:lstStyle>
            <a:lvl1pPr marL="0" indent="0">
              <a:lnSpc>
                <a:spcPct val="114000"/>
              </a:lnSpc>
              <a:spcBef>
                <a:spcPts val="800"/>
              </a:spcBef>
              <a:buNone/>
              <a:defRPr sz="13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96FFBA-143C-4F31-90FF-65A9F216DB5A}" type="datetimeFigureOut">
              <a:rPr lang="en-US" smtClean="0"/>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52E2F-DD00-4C7B-9A57-0E69BDDC795C}" type="slidenum">
              <a:rPr lang="en-US" smtClean="0"/>
              <a:t>‹#›</a:t>
            </a:fld>
            <a:endParaRPr lang="en-US"/>
          </a:p>
        </p:txBody>
      </p:sp>
    </p:spTree>
    <p:extLst>
      <p:ext uri="{BB962C8B-B14F-4D97-AF65-F5344CB8AC3E}">
        <p14:creationId xmlns:p14="http://schemas.microsoft.com/office/powerpoint/2010/main" val="2973375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1292840" cy="5128923"/>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tx1">
                    <a:lumMod val="75000"/>
                  </a:schemeClr>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96FFBA-143C-4F31-90FF-65A9F216DB5A}" type="datetimeFigureOut">
              <a:rPr lang="en-US" smtClean="0"/>
              <a:t>3/13/2021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052E2F-DD00-4C7B-9A57-0E69BDDC795C}" type="slidenum">
              <a:rPr lang="en-US" smtClean="0"/>
              <a:t>‹#›</a:t>
            </a:fld>
            <a:endParaRPr lang="en-US"/>
          </a:p>
        </p:txBody>
      </p:sp>
    </p:spTree>
    <p:extLst>
      <p:ext uri="{BB962C8B-B14F-4D97-AF65-F5344CB8AC3E}">
        <p14:creationId xmlns:p14="http://schemas.microsoft.com/office/powerpoint/2010/main" val="346087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rgbClr val="30303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1"/>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3" y="998538"/>
            <a:ext cx="1904999" cy="365125"/>
          </a:xfrm>
          <a:prstGeom prst="rect">
            <a:avLst/>
          </a:prstGeom>
        </p:spPr>
        <p:txBody>
          <a:bodyPr vert="horz" lIns="91440" tIns="45720" rIns="91440" bIns="45720" rtlCol="0" anchor="ctr"/>
          <a:lstStyle>
            <a:lvl1pPr algn="r">
              <a:defRPr sz="1051" b="0">
                <a:solidFill>
                  <a:schemeClr val="tx1">
                    <a:lumMod val="50000"/>
                  </a:schemeClr>
                </a:solidFill>
              </a:defRPr>
            </a:lvl1pPr>
          </a:lstStyle>
          <a:p>
            <a:fld id="{F096FFBA-143C-4F31-90FF-65A9F216DB5A}" type="datetimeFigureOut">
              <a:rPr lang="en-US" smtClean="0"/>
              <a:t>3/13/2021</a:t>
            </a:fld>
            <a:endParaRPr lang="en-US"/>
          </a:p>
        </p:txBody>
      </p:sp>
      <p:sp>
        <p:nvSpPr>
          <p:cNvPr id="5" name="Footer Placeholder 4"/>
          <p:cNvSpPr>
            <a:spLocks noGrp="1"/>
          </p:cNvSpPr>
          <p:nvPr>
            <p:ph type="ftr" sz="quarter" idx="3"/>
          </p:nvPr>
        </p:nvSpPr>
        <p:spPr>
          <a:xfrm rot="16200000">
            <a:off x="9959341" y="4046538"/>
            <a:ext cx="3581400" cy="365125"/>
          </a:xfrm>
          <a:prstGeom prst="rect">
            <a:avLst/>
          </a:prstGeom>
        </p:spPr>
        <p:txBody>
          <a:bodyPr vert="horz" lIns="91440" tIns="45720" rIns="91440" bIns="45720" rtlCol="0" anchor="ctr"/>
          <a:lstStyle>
            <a:lvl1pPr algn="l">
              <a:defRPr sz="1051">
                <a:solidFill>
                  <a:srgbClr val="969696"/>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rgbClr val="777777"/>
                </a:solidFill>
              </a:defRPr>
            </a:lvl1pPr>
          </a:lstStyle>
          <a:p>
            <a:fld id="{1E052E2F-DD00-4C7B-9A57-0E69BDDC795C}" type="slidenum">
              <a:rPr lang="en-US" smtClean="0"/>
              <a:t>‹#›</a:t>
            </a:fld>
            <a:endParaRPr lang="en-US"/>
          </a:p>
        </p:txBody>
      </p:sp>
    </p:spTree>
    <p:extLst>
      <p:ext uri="{BB962C8B-B14F-4D97-AF65-F5344CB8AC3E}">
        <p14:creationId xmlns:p14="http://schemas.microsoft.com/office/powerpoint/2010/main" val="253161723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377" rtl="0" eaLnBrk="1" latinLnBrk="0" hangingPunct="1">
        <a:lnSpc>
          <a:spcPct val="90000"/>
        </a:lnSpc>
        <a:spcBef>
          <a:spcPct val="0"/>
        </a:spcBef>
        <a:buNone/>
        <a:defRPr sz="4400" kern="1200" spc="-51" baseline="0">
          <a:solidFill>
            <a:schemeClr val="tx1"/>
          </a:solidFill>
          <a:latin typeface="+mj-lt"/>
          <a:ea typeface="+mj-ea"/>
          <a:cs typeface="+mj-cs"/>
        </a:defRPr>
      </a:lvl1pPr>
    </p:titleStyle>
    <p:bodyStyle>
      <a:lvl1pPr marL="182875" indent="-182875" algn="l" defTabSz="914377" rtl="0" eaLnBrk="1" latinLnBrk="0" hangingPunct="1">
        <a:lnSpc>
          <a:spcPct val="95000"/>
        </a:lnSpc>
        <a:spcBef>
          <a:spcPts val="1400"/>
        </a:spcBef>
        <a:spcAft>
          <a:spcPts val="200"/>
        </a:spcAft>
        <a:buClr>
          <a:schemeClr val="accent1"/>
        </a:buClr>
        <a:buSzPct val="80000"/>
        <a:buFont typeface="Arial" pitchFamily="34" charset="0"/>
        <a:buChar char="•"/>
        <a:defRPr sz="1800" kern="1200" spc="11" baseline="0">
          <a:solidFill>
            <a:schemeClr val="tx1"/>
          </a:solidFill>
          <a:latin typeface="+mn-lt"/>
          <a:ea typeface="+mn-ea"/>
          <a:cs typeface="+mn-cs"/>
        </a:defRPr>
      </a:lvl1pPr>
      <a:lvl2pPr marL="457189" indent="-182875" algn="l" defTabSz="914377"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02" indent="-182875" algn="l" defTabSz="914377"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15" indent="-182875" algn="l" defTabSz="914377"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28" indent="-182875" algn="l" defTabSz="914377"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599960" indent="-228594" algn="l" defTabSz="914377"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899953" indent="-228594" algn="l" defTabSz="914377"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199945" indent="-228594" algn="l" defTabSz="914377"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499938" indent="-228594" algn="l" defTabSz="914377"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6BB9B-801E-4615-9006-DD8EC2C88EDA}"/>
              </a:ext>
            </a:extLst>
          </p:cNvPr>
          <p:cNvSpPr>
            <a:spLocks noGrp="1"/>
          </p:cNvSpPr>
          <p:nvPr>
            <p:ph type="ctrTitle"/>
          </p:nvPr>
        </p:nvSpPr>
        <p:spPr/>
        <p:txBody>
          <a:bodyPr/>
          <a:lstStyle/>
          <a:p>
            <a:r>
              <a:rPr lang="en-US" sz="4400" dirty="0"/>
              <a:t>What Then Shall I Do With Jesus?</a:t>
            </a:r>
            <a:endParaRPr lang="en-US" dirty="0"/>
          </a:p>
        </p:txBody>
      </p:sp>
      <p:sp>
        <p:nvSpPr>
          <p:cNvPr id="3" name="Subtitle 2">
            <a:extLst>
              <a:ext uri="{FF2B5EF4-FFF2-40B4-BE49-F238E27FC236}">
                <a16:creationId xmlns:a16="http://schemas.microsoft.com/office/drawing/2014/main" id="{21BBF9EC-22A6-4B0B-9455-DD37CD96B75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33039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A78AEE-296D-4208-AC10-9ADF4F04D52A}"/>
              </a:ext>
            </a:extLst>
          </p:cNvPr>
          <p:cNvSpPr>
            <a:spLocks noGrp="1"/>
          </p:cNvSpPr>
          <p:nvPr>
            <p:ph idx="1"/>
          </p:nvPr>
        </p:nvSpPr>
        <p:spPr>
          <a:xfrm>
            <a:off x="1261872" y="728871"/>
            <a:ext cx="9620987" cy="5451267"/>
          </a:xfrm>
        </p:spPr>
        <p:txBody>
          <a:bodyPr/>
          <a:lstStyle/>
          <a:p>
            <a:pPr marL="0" indent="0">
              <a:buNone/>
            </a:pPr>
            <a:endParaRPr lang="en-US" sz="2400" dirty="0">
              <a:latin typeface="Verdana" panose="020B0604030504040204" pitchFamily="34" charset="0"/>
            </a:endParaRPr>
          </a:p>
          <a:p>
            <a:pPr marL="0" indent="0">
              <a:buNone/>
            </a:pPr>
            <a:endParaRPr lang="en-US" sz="2400" dirty="0">
              <a:latin typeface="Verdana" panose="020B0604030504040204" pitchFamily="34" charset="0"/>
            </a:endParaRPr>
          </a:p>
          <a:p>
            <a:pPr marL="0" indent="0">
              <a:buNone/>
            </a:pPr>
            <a:endParaRPr lang="en-US" sz="2400" dirty="0">
              <a:latin typeface="Verdana" panose="020B0604030504040204" pitchFamily="34" charset="0"/>
            </a:endParaRPr>
          </a:p>
          <a:p>
            <a:pPr marL="0" indent="0">
              <a:buNone/>
            </a:pPr>
            <a:r>
              <a:rPr lang="en-US" sz="2800" dirty="0">
                <a:latin typeface="Verdana" panose="020B0604030504040204" pitchFamily="34" charset="0"/>
              </a:rPr>
              <a:t>Matthew 27:22 -  Pilate said to them, "What then shall I do with Jesus who is called Christ?“</a:t>
            </a:r>
          </a:p>
          <a:p>
            <a:pPr marL="0" indent="0">
              <a:buNone/>
            </a:pPr>
            <a:endParaRPr lang="en-US" sz="2800" dirty="0">
              <a:latin typeface="Verdana" panose="020B0604030504040204" pitchFamily="34" charset="0"/>
            </a:endParaRPr>
          </a:p>
          <a:p>
            <a:pPr marL="0" indent="0">
              <a:buNone/>
            </a:pPr>
            <a:r>
              <a:rPr lang="en-US" sz="2800" dirty="0">
                <a:latin typeface="Verdana" panose="020B0604030504040204" pitchFamily="34" charset="0"/>
              </a:rPr>
              <a:t>They all said to him, "Let Him be crucified!"</a:t>
            </a:r>
          </a:p>
          <a:p>
            <a:endParaRPr lang="en-US" dirty="0">
              <a:latin typeface="Verdana" panose="020B0604030504040204" pitchFamily="34" charset="0"/>
            </a:endParaRPr>
          </a:p>
          <a:p>
            <a:pPr marL="0" indent="0">
              <a:buNone/>
            </a:pPr>
            <a:endParaRPr lang="en-US" dirty="0"/>
          </a:p>
        </p:txBody>
      </p:sp>
    </p:spTree>
    <p:extLst>
      <p:ext uri="{BB962C8B-B14F-4D97-AF65-F5344CB8AC3E}">
        <p14:creationId xmlns:p14="http://schemas.microsoft.com/office/powerpoint/2010/main" val="30507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A78AEE-296D-4208-AC10-9ADF4F04D52A}"/>
              </a:ext>
            </a:extLst>
          </p:cNvPr>
          <p:cNvSpPr>
            <a:spLocks noGrp="1"/>
          </p:cNvSpPr>
          <p:nvPr>
            <p:ph idx="1"/>
          </p:nvPr>
        </p:nvSpPr>
        <p:spPr>
          <a:xfrm>
            <a:off x="1261873" y="728871"/>
            <a:ext cx="9635977" cy="5451267"/>
          </a:xfrm>
        </p:spPr>
        <p:txBody>
          <a:bodyPr>
            <a:normAutofit lnSpcReduction="10000"/>
          </a:bodyPr>
          <a:lstStyle/>
          <a:p>
            <a:pPr marL="0" indent="0">
              <a:buNone/>
            </a:pPr>
            <a:r>
              <a:rPr lang="en-US" sz="3000" dirty="0">
                <a:latin typeface="Verdana" panose="020B0604030504040204" pitchFamily="34" charset="0"/>
              </a:rPr>
              <a:t>Pilate’s question is a question that all men must answer.</a:t>
            </a:r>
          </a:p>
          <a:p>
            <a:pPr marL="0" indent="0">
              <a:buNone/>
            </a:pPr>
            <a:r>
              <a:rPr lang="en-US" sz="3000" dirty="0">
                <a:latin typeface="Verdana" panose="020B0604030504040204" pitchFamily="34" charset="0"/>
              </a:rPr>
              <a:t>It cannot be avoided.</a:t>
            </a:r>
          </a:p>
          <a:p>
            <a:pPr marL="0" indent="0">
              <a:buNone/>
            </a:pPr>
            <a:r>
              <a:rPr lang="en-US" sz="3000" dirty="0">
                <a:latin typeface="Verdana" panose="020B0604030504040204" pitchFamily="34" charset="0"/>
              </a:rPr>
              <a:t>Why?</a:t>
            </a:r>
          </a:p>
          <a:p>
            <a:pPr lvl="0"/>
            <a:r>
              <a:rPr lang="en-US" sz="2400" dirty="0">
                <a:latin typeface="Verdana" panose="020B0604030504040204" pitchFamily="34" charset="0"/>
                <a:ea typeface="Verdana" panose="020B0604030504040204" pitchFamily="34" charset="0"/>
              </a:rPr>
              <a:t>One is either for or against Christ. Matt. 12:30</a:t>
            </a:r>
          </a:p>
          <a:p>
            <a:pPr lvl="0"/>
            <a:r>
              <a:rPr lang="en-US" sz="2400" dirty="0">
                <a:latin typeface="Verdana" panose="020B0604030504040204" pitchFamily="34" charset="0"/>
                <a:ea typeface="Verdana" panose="020B0604030504040204" pitchFamily="34" charset="0"/>
              </a:rPr>
              <a:t>We will give account of ourselves to God – Romans 14:12</a:t>
            </a:r>
          </a:p>
          <a:p>
            <a:pPr lvl="0"/>
            <a:r>
              <a:rPr lang="en-US" sz="2400" dirty="0">
                <a:latin typeface="Verdana" panose="020B0604030504040204" pitchFamily="34" charset="0"/>
                <a:ea typeface="Verdana" panose="020B0604030504040204" pitchFamily="34" charset="0"/>
              </a:rPr>
              <a:t>We will be judged by Christ’s words – John 12:48</a:t>
            </a:r>
          </a:p>
          <a:p>
            <a:pPr lvl="0"/>
            <a:r>
              <a:rPr lang="en-US" sz="2400" dirty="0">
                <a:latin typeface="Verdana" panose="020B0604030504040204" pitchFamily="34" charset="0"/>
                <a:ea typeface="Verdana" panose="020B0604030504040204" pitchFamily="34" charset="0"/>
              </a:rPr>
              <a:t>If we reject Christ, Christ will reject us – Luke 9:26</a:t>
            </a:r>
          </a:p>
          <a:p>
            <a:pPr lvl="0"/>
            <a:r>
              <a:rPr lang="en-US" sz="2400" dirty="0">
                <a:latin typeface="Verdana" panose="020B0604030504040204" pitchFamily="34" charset="0"/>
                <a:ea typeface="Verdana" panose="020B0604030504040204" pitchFamily="34" charset="0"/>
              </a:rPr>
              <a:t>There is salvation in no one else – Acts 4:11-12</a:t>
            </a:r>
          </a:p>
          <a:p>
            <a:pPr lvl="0"/>
            <a:r>
              <a:rPr lang="en-US" sz="2400" dirty="0">
                <a:latin typeface="Verdana" panose="020B0604030504040204" pitchFamily="34" charset="0"/>
                <a:ea typeface="Verdana" panose="020B0604030504040204" pitchFamily="34" charset="0"/>
              </a:rPr>
              <a:t>Christ will be the judge – 2 Corinthians 5:10</a:t>
            </a:r>
          </a:p>
          <a:p>
            <a:endParaRPr lang="en-US" sz="2400" dirty="0">
              <a:latin typeface="Verdana" panose="020B0604030504040204" pitchFamily="34" charset="0"/>
            </a:endParaRPr>
          </a:p>
          <a:p>
            <a:pPr marL="0" indent="0">
              <a:buNone/>
            </a:pPr>
            <a:endParaRPr lang="en-US" sz="2400" dirty="0">
              <a:latin typeface="Verdana" panose="020B0604030504040204" pitchFamily="34" charset="0"/>
            </a:endParaRPr>
          </a:p>
          <a:p>
            <a:endParaRPr lang="en-US" dirty="0">
              <a:latin typeface="Verdana" panose="020B0604030504040204" pitchFamily="34" charset="0"/>
            </a:endParaRPr>
          </a:p>
          <a:p>
            <a:pPr marL="0" indent="0">
              <a:buNone/>
            </a:pPr>
            <a:endParaRPr lang="en-US" dirty="0"/>
          </a:p>
        </p:txBody>
      </p:sp>
      <p:sp>
        <p:nvSpPr>
          <p:cNvPr id="2" name="TextBox 1">
            <a:extLst>
              <a:ext uri="{FF2B5EF4-FFF2-40B4-BE49-F238E27FC236}">
                <a16:creationId xmlns:a16="http://schemas.microsoft.com/office/drawing/2014/main" id="{208D8F58-1C59-434F-8411-FE53BBD737CF}"/>
              </a:ext>
            </a:extLst>
          </p:cNvPr>
          <p:cNvSpPr txBox="1"/>
          <p:nvPr/>
        </p:nvSpPr>
        <p:spPr>
          <a:xfrm>
            <a:off x="1261871" y="3429002"/>
            <a:ext cx="9668259" cy="830997"/>
          </a:xfrm>
          <a:prstGeom prst="rect">
            <a:avLst/>
          </a:prstGeom>
          <a:solidFill>
            <a:schemeClr val="bg1"/>
          </a:solidFill>
          <a:ln>
            <a:solidFill>
              <a:schemeClr val="tx1"/>
            </a:solidFill>
          </a:ln>
        </p:spPr>
        <p:txBody>
          <a:bodyPr wrap="square" rtlCol="0">
            <a:spAutoFit/>
          </a:bodyPr>
          <a:lstStyle/>
          <a:p>
            <a:pPr defTabSz="457189"/>
            <a:r>
              <a:rPr lang="en-US" sz="2400" dirty="0">
                <a:solidFill>
                  <a:prstClr val="white"/>
                </a:solidFill>
                <a:latin typeface="Verdana" panose="020B0604030504040204" pitchFamily="34" charset="0"/>
              </a:rPr>
              <a:t>Mat 12:30 -  He who is not with Me is against Me, and he who does not gather with Me scatters abroad.</a:t>
            </a:r>
          </a:p>
        </p:txBody>
      </p:sp>
      <p:sp>
        <p:nvSpPr>
          <p:cNvPr id="4" name="TextBox 3">
            <a:extLst>
              <a:ext uri="{FF2B5EF4-FFF2-40B4-BE49-F238E27FC236}">
                <a16:creationId xmlns:a16="http://schemas.microsoft.com/office/drawing/2014/main" id="{01AD4AA9-41F5-42BE-B548-3A8B89854E07}"/>
              </a:ext>
            </a:extLst>
          </p:cNvPr>
          <p:cNvSpPr txBox="1"/>
          <p:nvPr/>
        </p:nvSpPr>
        <p:spPr>
          <a:xfrm>
            <a:off x="1294152" y="4259998"/>
            <a:ext cx="9668259" cy="830997"/>
          </a:xfrm>
          <a:prstGeom prst="rect">
            <a:avLst/>
          </a:prstGeom>
          <a:solidFill>
            <a:schemeClr val="bg1"/>
          </a:solidFill>
          <a:ln>
            <a:solidFill>
              <a:schemeClr val="tx1"/>
            </a:solidFill>
          </a:ln>
        </p:spPr>
        <p:txBody>
          <a:bodyPr wrap="square" rtlCol="0">
            <a:spAutoFit/>
          </a:bodyPr>
          <a:lstStyle/>
          <a:p>
            <a:pPr defTabSz="457189"/>
            <a:r>
              <a:rPr lang="en-US" sz="2400" dirty="0">
                <a:solidFill>
                  <a:prstClr val="white"/>
                </a:solidFill>
                <a:latin typeface="Verdana" panose="020B0604030504040204" pitchFamily="34" charset="0"/>
                <a:ea typeface="Verdana" panose="020B0604030504040204" pitchFamily="34" charset="0"/>
              </a:rPr>
              <a:t>Rom 14:12 -  So then each of us shall give account of himself to God.</a:t>
            </a:r>
          </a:p>
        </p:txBody>
      </p:sp>
      <p:sp>
        <p:nvSpPr>
          <p:cNvPr id="5" name="TextBox 4">
            <a:extLst>
              <a:ext uri="{FF2B5EF4-FFF2-40B4-BE49-F238E27FC236}">
                <a16:creationId xmlns:a16="http://schemas.microsoft.com/office/drawing/2014/main" id="{0E8D2E89-67FD-4B1B-80DA-CB84FDF8E9CE}"/>
              </a:ext>
            </a:extLst>
          </p:cNvPr>
          <p:cNvSpPr txBox="1"/>
          <p:nvPr/>
        </p:nvSpPr>
        <p:spPr>
          <a:xfrm>
            <a:off x="1294152" y="4728369"/>
            <a:ext cx="9668259" cy="1200329"/>
          </a:xfrm>
          <a:prstGeom prst="rect">
            <a:avLst/>
          </a:prstGeom>
          <a:solidFill>
            <a:schemeClr val="bg1"/>
          </a:solidFill>
          <a:ln>
            <a:solidFill>
              <a:schemeClr val="tx1"/>
            </a:solidFill>
          </a:ln>
        </p:spPr>
        <p:txBody>
          <a:bodyPr wrap="square" rtlCol="0">
            <a:spAutoFit/>
          </a:bodyPr>
          <a:lstStyle/>
          <a:p>
            <a:pPr defTabSz="457189"/>
            <a:r>
              <a:rPr lang="en-US" sz="2400" dirty="0">
                <a:solidFill>
                  <a:prstClr val="white"/>
                </a:solidFill>
                <a:latin typeface="Verdana" panose="020B0604030504040204" pitchFamily="34" charset="0"/>
                <a:ea typeface="Verdana" panose="020B0604030504040204" pitchFamily="34" charset="0"/>
              </a:rPr>
              <a:t>Joh 12:48 -  He who rejects Me, and does not receive My words, has that which judges him;  the word that I have spoken will judge him in the last day.</a:t>
            </a:r>
          </a:p>
        </p:txBody>
      </p:sp>
      <p:sp>
        <p:nvSpPr>
          <p:cNvPr id="6" name="TextBox 5">
            <a:extLst>
              <a:ext uri="{FF2B5EF4-FFF2-40B4-BE49-F238E27FC236}">
                <a16:creationId xmlns:a16="http://schemas.microsoft.com/office/drawing/2014/main" id="{BBA8E753-C68E-4F71-B24A-B1234CE4394A}"/>
              </a:ext>
            </a:extLst>
          </p:cNvPr>
          <p:cNvSpPr txBox="1"/>
          <p:nvPr/>
        </p:nvSpPr>
        <p:spPr>
          <a:xfrm>
            <a:off x="1294152" y="4854088"/>
            <a:ext cx="9668259" cy="1200329"/>
          </a:xfrm>
          <a:prstGeom prst="rect">
            <a:avLst/>
          </a:prstGeom>
          <a:solidFill>
            <a:schemeClr val="bg1"/>
          </a:solidFill>
          <a:ln>
            <a:solidFill>
              <a:schemeClr val="tx1"/>
            </a:solidFill>
          </a:ln>
        </p:spPr>
        <p:txBody>
          <a:bodyPr wrap="square" rtlCol="0">
            <a:spAutoFit/>
          </a:bodyPr>
          <a:lstStyle/>
          <a:p>
            <a:pPr defTabSz="457189"/>
            <a:r>
              <a:rPr lang="en-US" sz="2400" dirty="0" err="1">
                <a:solidFill>
                  <a:prstClr val="white"/>
                </a:solidFill>
                <a:latin typeface="Verdana" panose="020B0604030504040204" pitchFamily="34" charset="0"/>
                <a:ea typeface="Verdana" panose="020B0604030504040204" pitchFamily="34" charset="0"/>
              </a:rPr>
              <a:t>Luk</a:t>
            </a:r>
            <a:r>
              <a:rPr lang="en-US" sz="2400" dirty="0">
                <a:solidFill>
                  <a:prstClr val="white"/>
                </a:solidFill>
                <a:latin typeface="Verdana" panose="020B0604030504040204" pitchFamily="34" charset="0"/>
                <a:ea typeface="Verdana" panose="020B0604030504040204" pitchFamily="34" charset="0"/>
              </a:rPr>
              <a:t> 9:26 -  For whoever is ashamed of Me and My words, of him the Son of Man will be ashamed when He comes in His own glory, and in His Father's, and of the holy angels.</a:t>
            </a:r>
          </a:p>
        </p:txBody>
      </p:sp>
      <p:sp>
        <p:nvSpPr>
          <p:cNvPr id="7" name="TextBox 6">
            <a:extLst>
              <a:ext uri="{FF2B5EF4-FFF2-40B4-BE49-F238E27FC236}">
                <a16:creationId xmlns:a16="http://schemas.microsoft.com/office/drawing/2014/main" id="{56CAC9D2-08E5-425D-B416-3356F990185F}"/>
              </a:ext>
            </a:extLst>
          </p:cNvPr>
          <p:cNvSpPr txBox="1"/>
          <p:nvPr/>
        </p:nvSpPr>
        <p:spPr>
          <a:xfrm>
            <a:off x="1294152" y="2840064"/>
            <a:ext cx="9668259" cy="2031325"/>
          </a:xfrm>
          <a:prstGeom prst="rect">
            <a:avLst/>
          </a:prstGeom>
          <a:solidFill>
            <a:schemeClr val="bg1"/>
          </a:solidFill>
          <a:ln>
            <a:solidFill>
              <a:schemeClr val="tx1"/>
            </a:solidFill>
          </a:ln>
        </p:spPr>
        <p:txBody>
          <a:bodyPr wrap="square" rtlCol="0">
            <a:spAutoFit/>
          </a:bodyPr>
          <a:lstStyle/>
          <a:p>
            <a:pPr defTabSz="457189"/>
            <a:r>
              <a:rPr lang="en-US" dirty="0">
                <a:solidFill>
                  <a:prstClr val="white"/>
                </a:solidFill>
                <a:latin typeface="Verdana" panose="020B0604030504040204" pitchFamily="34" charset="0"/>
                <a:ea typeface="Verdana" panose="020B0604030504040204" pitchFamily="34" charset="0"/>
              </a:rPr>
              <a:t>Act 4:10-12 -  let it be known to you all, and to all the people of Israel, that by the name of Jesus Christ of Nazareth, whom you crucified, whom God raised from the dead, by Him this man stands here before you whole.</a:t>
            </a:r>
          </a:p>
          <a:p>
            <a:pPr defTabSz="457189"/>
            <a:r>
              <a:rPr lang="en-US" baseline="30000" dirty="0">
                <a:solidFill>
                  <a:prstClr val="white"/>
                </a:solidFill>
                <a:latin typeface="Verdana" panose="020B0604030504040204" pitchFamily="34" charset="0"/>
                <a:ea typeface="Verdana" panose="020B0604030504040204" pitchFamily="34" charset="0"/>
              </a:rPr>
              <a:t>11</a:t>
            </a:r>
            <a:r>
              <a:rPr lang="en-US" dirty="0">
                <a:solidFill>
                  <a:prstClr val="white"/>
                </a:solidFill>
                <a:latin typeface="Verdana" panose="020B0604030504040204" pitchFamily="34" charset="0"/>
                <a:ea typeface="Verdana" panose="020B0604030504040204" pitchFamily="34" charset="0"/>
              </a:rPr>
              <a:t>This is the ‘</a:t>
            </a:r>
            <a:r>
              <a:rPr lang="en-US" i="1" dirty="0">
                <a:solidFill>
                  <a:prstClr val="white"/>
                </a:solidFill>
                <a:latin typeface="Verdana" panose="020B0604030504040204" pitchFamily="34" charset="0"/>
                <a:ea typeface="Verdana" panose="020B0604030504040204" pitchFamily="34" charset="0"/>
              </a:rPr>
              <a:t>Stone which was rejected by you builders, which has become the chief cornerstone</a:t>
            </a:r>
            <a:r>
              <a:rPr lang="en-US" dirty="0">
                <a:solidFill>
                  <a:prstClr val="white"/>
                </a:solidFill>
                <a:latin typeface="Verdana" panose="020B0604030504040204" pitchFamily="34" charset="0"/>
                <a:ea typeface="Verdana" panose="020B0604030504040204" pitchFamily="34" charset="0"/>
              </a:rPr>
              <a:t>.’</a:t>
            </a:r>
          </a:p>
          <a:p>
            <a:pPr defTabSz="457189"/>
            <a:r>
              <a:rPr lang="en-US" baseline="30000" dirty="0">
                <a:solidFill>
                  <a:prstClr val="white"/>
                </a:solidFill>
                <a:latin typeface="Verdana" panose="020B0604030504040204" pitchFamily="34" charset="0"/>
                <a:ea typeface="Verdana" panose="020B0604030504040204" pitchFamily="34" charset="0"/>
              </a:rPr>
              <a:t>12</a:t>
            </a:r>
            <a:r>
              <a:rPr lang="en-US" dirty="0">
                <a:solidFill>
                  <a:prstClr val="white"/>
                </a:solidFill>
                <a:latin typeface="Verdana" panose="020B0604030504040204" pitchFamily="34" charset="0"/>
                <a:ea typeface="Verdana" panose="020B0604030504040204" pitchFamily="34" charset="0"/>
              </a:rPr>
              <a:t>Nor is there salvation in any other, for there is no other name under heaven given among men by which we must be saved."</a:t>
            </a:r>
          </a:p>
        </p:txBody>
      </p:sp>
      <p:sp>
        <p:nvSpPr>
          <p:cNvPr id="8" name="TextBox 7">
            <a:extLst>
              <a:ext uri="{FF2B5EF4-FFF2-40B4-BE49-F238E27FC236}">
                <a16:creationId xmlns:a16="http://schemas.microsoft.com/office/drawing/2014/main" id="{46F582D9-8142-4B3F-B545-C8A6D67B5051}"/>
              </a:ext>
            </a:extLst>
          </p:cNvPr>
          <p:cNvSpPr txBox="1"/>
          <p:nvPr/>
        </p:nvSpPr>
        <p:spPr>
          <a:xfrm>
            <a:off x="1294152" y="4269077"/>
            <a:ext cx="9668259" cy="1200329"/>
          </a:xfrm>
          <a:prstGeom prst="rect">
            <a:avLst/>
          </a:prstGeom>
          <a:solidFill>
            <a:schemeClr val="bg1"/>
          </a:solidFill>
          <a:ln>
            <a:solidFill>
              <a:schemeClr val="tx1"/>
            </a:solidFill>
          </a:ln>
        </p:spPr>
        <p:txBody>
          <a:bodyPr wrap="square" rtlCol="0">
            <a:spAutoFit/>
          </a:bodyPr>
          <a:lstStyle/>
          <a:p>
            <a:pPr defTabSz="457189"/>
            <a:r>
              <a:rPr lang="en-US" sz="2400" dirty="0">
                <a:solidFill>
                  <a:prstClr val="white"/>
                </a:solidFill>
                <a:latin typeface="Verdana" panose="020B0604030504040204" pitchFamily="34" charset="0"/>
                <a:ea typeface="Verdana" panose="020B0604030504040204" pitchFamily="34" charset="0"/>
              </a:rPr>
              <a:t>2Co 5:10 -  For we must all appear before the judgment seat of Christ, that each one may receive the things done in the body, according to what he has done, whether good or bad.</a:t>
            </a:r>
          </a:p>
        </p:txBody>
      </p:sp>
    </p:spTree>
    <p:extLst>
      <p:ext uri="{BB962C8B-B14F-4D97-AF65-F5344CB8AC3E}">
        <p14:creationId xmlns:p14="http://schemas.microsoft.com/office/powerpoint/2010/main" val="1471337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22" presetClass="entr" presetSubtype="1" fill="hold" grpId="0" nodeType="withEffect">
                                  <p:stCondLst>
                                    <p:cond delay="500"/>
                                  </p:stCondLst>
                                  <p:childTnLst>
                                    <p:set>
                                      <p:cBhvr>
                                        <p:cTn id="20" dur="1" fill="hold">
                                          <p:stCondLst>
                                            <p:cond delay="0"/>
                                          </p:stCondLst>
                                        </p:cTn>
                                        <p:tgtEl>
                                          <p:spTgt spid="2"/>
                                        </p:tgtEl>
                                        <p:attrNameLst>
                                          <p:attrName>style.visibility</p:attrName>
                                        </p:attrNameLst>
                                      </p:cBhvr>
                                      <p:to>
                                        <p:strVal val="visible"/>
                                      </p:to>
                                    </p:set>
                                    <p:animEffect transition="in" filter="wipe(up)">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2"/>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childTnLst>
                                </p:cTn>
                              </p:par>
                              <p:par>
                                <p:cTn id="28" presetID="22" presetClass="entr" presetSubtype="1" fill="hold" grpId="0" nodeType="withEffect">
                                  <p:stCondLst>
                                    <p:cond delay="500"/>
                                  </p:stCondLst>
                                  <p:childTnLst>
                                    <p:set>
                                      <p:cBhvr>
                                        <p:cTn id="29" dur="1" fill="hold">
                                          <p:stCondLst>
                                            <p:cond delay="0"/>
                                          </p:stCondLst>
                                        </p:cTn>
                                        <p:tgtEl>
                                          <p:spTgt spid="4"/>
                                        </p:tgtEl>
                                        <p:attrNameLst>
                                          <p:attrName>style.visibility</p:attrName>
                                        </p:attrNameLst>
                                      </p:cBhvr>
                                      <p:to>
                                        <p:strVal val="visible"/>
                                      </p:to>
                                    </p:set>
                                    <p:animEffect transition="in" filter="wipe(up)">
                                      <p:cBhvr>
                                        <p:cTn id="30" dur="500"/>
                                        <p:tgtEl>
                                          <p:spTgt spid="4"/>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4"/>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par>
                                <p:cTn id="37" presetID="22" presetClass="entr" presetSubtype="1" fill="hold" grpId="0" nodeType="withEffect">
                                  <p:stCondLst>
                                    <p:cond delay="500"/>
                                  </p:stCondLst>
                                  <p:childTnLst>
                                    <p:set>
                                      <p:cBhvr>
                                        <p:cTn id="38" dur="1" fill="hold">
                                          <p:stCondLst>
                                            <p:cond delay="0"/>
                                          </p:stCondLst>
                                        </p:cTn>
                                        <p:tgtEl>
                                          <p:spTgt spid="5"/>
                                        </p:tgtEl>
                                        <p:attrNameLst>
                                          <p:attrName>style.visibility</p:attrName>
                                        </p:attrNameLst>
                                      </p:cBhvr>
                                      <p:to>
                                        <p:strVal val="visible"/>
                                      </p:to>
                                    </p:set>
                                    <p:animEffect transition="in" filter="wipe(up)">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grpId="1" nodeType="clickEffect">
                                  <p:stCondLst>
                                    <p:cond delay="0"/>
                                  </p:stCondLst>
                                  <p:childTnLst>
                                    <p:set>
                                      <p:cBhvr>
                                        <p:cTn id="43" dur="1" fill="hold">
                                          <p:stCondLst>
                                            <p:cond delay="0"/>
                                          </p:stCondLst>
                                        </p:cTn>
                                        <p:tgtEl>
                                          <p:spTgt spid="5"/>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childTnLst>
                                </p:cTn>
                              </p:par>
                              <p:par>
                                <p:cTn id="46" presetID="22" presetClass="entr" presetSubtype="1" fill="hold" grpId="0" nodeType="withEffect">
                                  <p:stCondLst>
                                    <p:cond delay="500"/>
                                  </p:stCondLst>
                                  <p:childTnLst>
                                    <p:set>
                                      <p:cBhvr>
                                        <p:cTn id="47" dur="1" fill="hold">
                                          <p:stCondLst>
                                            <p:cond delay="0"/>
                                          </p:stCondLst>
                                        </p:cTn>
                                        <p:tgtEl>
                                          <p:spTgt spid="6"/>
                                        </p:tgtEl>
                                        <p:attrNameLst>
                                          <p:attrName>style.visibility</p:attrName>
                                        </p:attrNameLst>
                                      </p:cBhvr>
                                      <p:to>
                                        <p:strVal val="visible"/>
                                      </p:to>
                                    </p:set>
                                    <p:animEffect transition="in" filter="wipe(up)">
                                      <p:cBhvr>
                                        <p:cTn id="48" dur="500"/>
                                        <p:tgtEl>
                                          <p:spTgt spid="6"/>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6"/>
                                        </p:tgtEl>
                                        <p:attrNameLst>
                                          <p:attrName>style.visibility</p:attrName>
                                        </p:attrNameLst>
                                      </p:cBhvr>
                                      <p:to>
                                        <p:strVal val="hidden"/>
                                      </p:to>
                                    </p:set>
                                  </p:childTnLst>
                                </p:cTn>
                              </p:par>
                              <p:par>
                                <p:cTn id="53" presetID="1"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childTnLst>
                                </p:cTn>
                              </p:par>
                              <p:par>
                                <p:cTn id="55" presetID="22" presetClass="entr" presetSubtype="1" fill="hold" grpId="0" nodeType="withEffect">
                                  <p:stCondLst>
                                    <p:cond delay="500"/>
                                  </p:stCondLst>
                                  <p:childTnLst>
                                    <p:set>
                                      <p:cBhvr>
                                        <p:cTn id="56" dur="1" fill="hold">
                                          <p:stCondLst>
                                            <p:cond delay="0"/>
                                          </p:stCondLst>
                                        </p:cTn>
                                        <p:tgtEl>
                                          <p:spTgt spid="7"/>
                                        </p:tgtEl>
                                        <p:attrNameLst>
                                          <p:attrName>style.visibility</p:attrName>
                                        </p:attrNameLst>
                                      </p:cBhvr>
                                      <p:to>
                                        <p:strVal val="visible"/>
                                      </p:to>
                                    </p:set>
                                    <p:animEffect transition="in" filter="wipe(up)">
                                      <p:cBhvr>
                                        <p:cTn id="57" dur="500"/>
                                        <p:tgtEl>
                                          <p:spTgt spid="7"/>
                                        </p:tgtEl>
                                      </p:cBhvr>
                                    </p:animEffec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grpId="1" nodeType="clickEffect">
                                  <p:stCondLst>
                                    <p:cond delay="0"/>
                                  </p:stCondLst>
                                  <p:childTnLst>
                                    <p:set>
                                      <p:cBhvr>
                                        <p:cTn id="61" dur="1" fill="hold">
                                          <p:stCondLst>
                                            <p:cond delay="0"/>
                                          </p:stCondLst>
                                        </p:cTn>
                                        <p:tgtEl>
                                          <p:spTgt spid="7"/>
                                        </p:tgtEl>
                                        <p:attrNameLst>
                                          <p:attrName>style.visibility</p:attrName>
                                        </p:attrNameLst>
                                      </p:cBhvr>
                                      <p:to>
                                        <p:strVal val="hidden"/>
                                      </p:to>
                                    </p:set>
                                  </p:childTnLst>
                                </p:cTn>
                              </p:par>
                              <p:par>
                                <p:cTn id="62" presetID="1" presetClass="entr" presetSubtype="0" fill="hold" grpId="0" nodeType="withEffect">
                                  <p:stCondLst>
                                    <p:cond delay="0"/>
                                  </p:stCondLst>
                                  <p:childTnLst>
                                    <p:set>
                                      <p:cBhvr>
                                        <p:cTn id="63" dur="1" fill="hold">
                                          <p:stCondLst>
                                            <p:cond delay="0"/>
                                          </p:stCondLst>
                                        </p:cTn>
                                        <p:tgtEl>
                                          <p:spTgt spid="3">
                                            <p:txEl>
                                              <p:pRg st="8" end="8"/>
                                            </p:txEl>
                                          </p:spTgt>
                                        </p:tgtEl>
                                        <p:attrNameLst>
                                          <p:attrName>style.visibility</p:attrName>
                                        </p:attrNameLst>
                                      </p:cBhvr>
                                      <p:to>
                                        <p:strVal val="visible"/>
                                      </p:to>
                                    </p:set>
                                  </p:childTnLst>
                                </p:cTn>
                              </p:par>
                              <p:par>
                                <p:cTn id="64" presetID="22" presetClass="entr" presetSubtype="1" fill="hold" grpId="0" nodeType="withEffect">
                                  <p:stCondLst>
                                    <p:cond delay="500"/>
                                  </p:stCondLst>
                                  <p:childTnLst>
                                    <p:set>
                                      <p:cBhvr>
                                        <p:cTn id="65" dur="1" fill="hold">
                                          <p:stCondLst>
                                            <p:cond delay="0"/>
                                          </p:stCondLst>
                                        </p:cTn>
                                        <p:tgtEl>
                                          <p:spTgt spid="8"/>
                                        </p:tgtEl>
                                        <p:attrNameLst>
                                          <p:attrName>style.visibility</p:attrName>
                                        </p:attrNameLst>
                                      </p:cBhvr>
                                      <p:to>
                                        <p:strVal val="visible"/>
                                      </p:to>
                                    </p:set>
                                    <p:animEffect transition="in" filter="wipe(up)">
                                      <p:cBhvr>
                                        <p:cTn id="66" dur="500"/>
                                        <p:tgtEl>
                                          <p:spTgt spid="8"/>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xit" presetSubtype="0" fill="hold" grpId="1" nodeType="clickEffect">
                                  <p:stCondLst>
                                    <p:cond delay="0"/>
                                  </p:stCondLst>
                                  <p:childTnLst>
                                    <p:set>
                                      <p:cBhvr>
                                        <p:cTn id="70"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P spid="2" grpId="1" animBg="1"/>
      <p:bldP spid="4" grpId="0" animBg="1"/>
      <p:bldP spid="4" grpId="1" animBg="1"/>
      <p:bldP spid="5" grpId="0" animBg="1"/>
      <p:bldP spid="5" grpId="1" animBg="1"/>
      <p:bldP spid="6" grpId="0" animBg="1"/>
      <p:bldP spid="6" grpId="1" animBg="1"/>
      <p:bldP spid="7" grpId="0" animBg="1"/>
      <p:bldP spid="7" grpId="1" animBg="1"/>
      <p:bldP spid="8" grpId="0" animBg="1"/>
      <p:bldP spid="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A78AEE-296D-4208-AC10-9ADF4F04D52A}"/>
              </a:ext>
            </a:extLst>
          </p:cNvPr>
          <p:cNvSpPr>
            <a:spLocks noGrp="1"/>
          </p:cNvSpPr>
          <p:nvPr>
            <p:ph idx="1"/>
          </p:nvPr>
        </p:nvSpPr>
        <p:spPr>
          <a:xfrm>
            <a:off x="1261873" y="728871"/>
            <a:ext cx="9635977" cy="5451267"/>
          </a:xfrm>
        </p:spPr>
        <p:txBody>
          <a:bodyPr>
            <a:normAutofit/>
          </a:bodyPr>
          <a:lstStyle/>
          <a:p>
            <a:pPr marL="0" indent="0">
              <a:buNone/>
            </a:pPr>
            <a:r>
              <a:rPr lang="en-US" sz="3000" dirty="0">
                <a:latin typeface="Verdana" panose="020B0604030504040204" pitchFamily="34" charset="0"/>
              </a:rPr>
              <a:t>You will give an answer.  So what is it?</a:t>
            </a:r>
          </a:p>
          <a:p>
            <a:pPr marL="0" indent="0">
              <a:buNone/>
            </a:pPr>
            <a:r>
              <a:rPr lang="en-US" sz="3000" dirty="0">
                <a:latin typeface="Verdana" panose="020B0604030504040204" pitchFamily="34" charset="0"/>
              </a:rPr>
              <a:t>Consider these answers:</a:t>
            </a:r>
          </a:p>
          <a:p>
            <a:pPr lvl="0"/>
            <a:r>
              <a:rPr lang="en-US" sz="2400" dirty="0">
                <a:latin typeface="Verdana" panose="020B0604030504040204" pitchFamily="34" charset="0"/>
                <a:ea typeface="Verdana" panose="020B0604030504040204" pitchFamily="34" charset="0"/>
              </a:rPr>
              <a:t>Don’t let it be the answer like the one described in -Hebrews 10:29</a:t>
            </a:r>
          </a:p>
          <a:p>
            <a:pPr lvl="0"/>
            <a:r>
              <a:rPr lang="en-US" sz="2400" dirty="0">
                <a:latin typeface="Verdana" panose="020B0604030504040204" pitchFamily="34" charset="0"/>
                <a:ea typeface="Verdana" panose="020B0604030504040204" pitchFamily="34" charset="0"/>
              </a:rPr>
              <a:t>I believe in Jesus - John 3:17-18</a:t>
            </a:r>
          </a:p>
          <a:p>
            <a:pPr lvl="0"/>
            <a:r>
              <a:rPr lang="en-US" sz="2400" dirty="0">
                <a:latin typeface="Verdana" panose="020B0604030504040204" pitchFamily="34" charset="0"/>
                <a:ea typeface="Verdana" panose="020B0604030504040204" pitchFamily="34" charset="0"/>
              </a:rPr>
              <a:t>Is the answer “I deny myself.” or “I hold to the world.”? - Matt 16:24-27</a:t>
            </a:r>
          </a:p>
          <a:p>
            <a:pPr lvl="0"/>
            <a:r>
              <a:rPr lang="en-US" sz="2400" dirty="0">
                <a:latin typeface="Verdana" panose="020B0604030504040204" pitchFamily="34" charset="0"/>
                <a:ea typeface="Verdana" panose="020B0604030504040204" pitchFamily="34" charset="0"/>
              </a:rPr>
              <a:t>I strive for the eternal glory and crown of righteousness that is from Christ - 2 Tim 4:7-8</a:t>
            </a:r>
          </a:p>
          <a:p>
            <a:r>
              <a:rPr lang="en-US" sz="2400" dirty="0">
                <a:latin typeface="Verdana" panose="020B0604030504040204" pitchFamily="34" charset="0"/>
                <a:ea typeface="Verdana" panose="020B0604030504040204" pitchFamily="34" charset="0"/>
              </a:rPr>
              <a:t>I deny self so that I might live through Christ - Phil 3:7-8</a:t>
            </a:r>
          </a:p>
          <a:p>
            <a:pPr marL="0" indent="0">
              <a:buNone/>
            </a:pPr>
            <a:endParaRPr lang="en-US" sz="2400" dirty="0">
              <a:latin typeface="Verdana" panose="020B0604030504040204" pitchFamily="34" charset="0"/>
            </a:endParaRPr>
          </a:p>
          <a:p>
            <a:endParaRPr lang="en-US" dirty="0">
              <a:latin typeface="Verdana" panose="020B0604030504040204" pitchFamily="34" charset="0"/>
            </a:endParaRPr>
          </a:p>
          <a:p>
            <a:pPr marL="0" indent="0">
              <a:buNone/>
            </a:pPr>
            <a:endParaRPr lang="en-US" dirty="0"/>
          </a:p>
        </p:txBody>
      </p:sp>
      <p:sp>
        <p:nvSpPr>
          <p:cNvPr id="2" name="TextBox 1">
            <a:extLst>
              <a:ext uri="{FF2B5EF4-FFF2-40B4-BE49-F238E27FC236}">
                <a16:creationId xmlns:a16="http://schemas.microsoft.com/office/drawing/2014/main" id="{208D8F58-1C59-434F-8411-FE53BBD737CF}"/>
              </a:ext>
            </a:extLst>
          </p:cNvPr>
          <p:cNvSpPr txBox="1"/>
          <p:nvPr/>
        </p:nvSpPr>
        <p:spPr>
          <a:xfrm>
            <a:off x="1261871" y="3013501"/>
            <a:ext cx="9668259" cy="1938992"/>
          </a:xfrm>
          <a:prstGeom prst="rect">
            <a:avLst/>
          </a:prstGeom>
          <a:solidFill>
            <a:schemeClr val="bg1"/>
          </a:solidFill>
          <a:ln>
            <a:solidFill>
              <a:schemeClr val="tx1"/>
            </a:solidFill>
          </a:ln>
        </p:spPr>
        <p:txBody>
          <a:bodyPr wrap="square" rtlCol="0">
            <a:spAutoFit/>
          </a:bodyPr>
          <a:lstStyle/>
          <a:p>
            <a:pPr defTabSz="457189"/>
            <a:r>
              <a:rPr lang="en-US" sz="2400" dirty="0">
                <a:solidFill>
                  <a:prstClr val="white"/>
                </a:solidFill>
                <a:latin typeface="Verdana" panose="020B0604030504040204" pitchFamily="34" charset="0"/>
                <a:ea typeface="Verdana" panose="020B0604030504040204" pitchFamily="34" charset="0"/>
              </a:rPr>
              <a:t>Heb 10:29 -  Of how much worse punishment, do you suppose, will he be thought worthy who has trampled the Son of God underfoot, counted the blood of the covenant by which he was sanctified a common thing, and insulted the Spirit of grace?</a:t>
            </a:r>
          </a:p>
        </p:txBody>
      </p:sp>
      <p:sp>
        <p:nvSpPr>
          <p:cNvPr id="4" name="TextBox 3">
            <a:extLst>
              <a:ext uri="{FF2B5EF4-FFF2-40B4-BE49-F238E27FC236}">
                <a16:creationId xmlns:a16="http://schemas.microsoft.com/office/drawing/2014/main" id="{01AD4AA9-41F5-42BE-B548-3A8B89854E07}"/>
              </a:ext>
            </a:extLst>
          </p:cNvPr>
          <p:cNvSpPr txBox="1"/>
          <p:nvPr/>
        </p:nvSpPr>
        <p:spPr>
          <a:xfrm>
            <a:off x="1294152" y="3711357"/>
            <a:ext cx="9668259" cy="2308324"/>
          </a:xfrm>
          <a:prstGeom prst="rect">
            <a:avLst/>
          </a:prstGeom>
          <a:solidFill>
            <a:schemeClr val="bg1"/>
          </a:solidFill>
          <a:ln>
            <a:solidFill>
              <a:schemeClr val="tx1"/>
            </a:solidFill>
          </a:ln>
        </p:spPr>
        <p:txBody>
          <a:bodyPr wrap="square" rtlCol="0">
            <a:spAutoFit/>
          </a:bodyPr>
          <a:lstStyle/>
          <a:p>
            <a:pPr defTabSz="457189"/>
            <a:r>
              <a:rPr lang="en-US" sz="2400" dirty="0">
                <a:solidFill>
                  <a:prstClr val="white"/>
                </a:solidFill>
                <a:latin typeface="Verdana" panose="020B0604030504040204" pitchFamily="34" charset="0"/>
                <a:ea typeface="Verdana" panose="020B0604030504040204" pitchFamily="34" charset="0"/>
              </a:rPr>
              <a:t>John 3:17-18 -  For God did not send His Son into the world to condemn the world, but that the world through Him might be saved.</a:t>
            </a:r>
          </a:p>
          <a:p>
            <a:pPr defTabSz="457189"/>
            <a:r>
              <a:rPr lang="en-US" sz="2400" baseline="30000" dirty="0">
                <a:solidFill>
                  <a:prstClr val="white"/>
                </a:solidFill>
                <a:latin typeface="Verdana" panose="020B0604030504040204" pitchFamily="34" charset="0"/>
                <a:ea typeface="Verdana" panose="020B0604030504040204" pitchFamily="34" charset="0"/>
              </a:rPr>
              <a:t>18</a:t>
            </a:r>
            <a:r>
              <a:rPr lang="en-US" sz="2400" dirty="0">
                <a:solidFill>
                  <a:prstClr val="white"/>
                </a:solidFill>
                <a:latin typeface="Verdana" panose="020B0604030504040204" pitchFamily="34" charset="0"/>
                <a:ea typeface="Verdana" panose="020B0604030504040204" pitchFamily="34" charset="0"/>
              </a:rPr>
              <a:t>He who believes in Him is not condemned; but he who does not believe is condemned already, because he has not believed in the name of the only begotten Son of God.</a:t>
            </a:r>
          </a:p>
        </p:txBody>
      </p:sp>
      <p:sp>
        <p:nvSpPr>
          <p:cNvPr id="5" name="TextBox 4">
            <a:extLst>
              <a:ext uri="{FF2B5EF4-FFF2-40B4-BE49-F238E27FC236}">
                <a16:creationId xmlns:a16="http://schemas.microsoft.com/office/drawing/2014/main" id="{0E8D2E89-67FD-4B1B-80DA-CB84FDF8E9CE}"/>
              </a:ext>
            </a:extLst>
          </p:cNvPr>
          <p:cNvSpPr txBox="1"/>
          <p:nvPr/>
        </p:nvSpPr>
        <p:spPr>
          <a:xfrm>
            <a:off x="1294153" y="4250067"/>
            <a:ext cx="9833393" cy="2554545"/>
          </a:xfrm>
          <a:prstGeom prst="rect">
            <a:avLst/>
          </a:prstGeom>
          <a:solidFill>
            <a:schemeClr val="bg1"/>
          </a:solidFill>
          <a:ln>
            <a:solidFill>
              <a:schemeClr val="tx1"/>
            </a:solidFill>
          </a:ln>
        </p:spPr>
        <p:txBody>
          <a:bodyPr wrap="square" rtlCol="0">
            <a:spAutoFit/>
          </a:bodyPr>
          <a:lstStyle/>
          <a:p>
            <a:pPr defTabSz="457189"/>
            <a:r>
              <a:rPr lang="en-US" sz="2000" dirty="0">
                <a:solidFill>
                  <a:prstClr val="white"/>
                </a:solidFill>
                <a:latin typeface="Verdana" panose="020B0604030504040204" pitchFamily="34" charset="0"/>
                <a:ea typeface="Verdana" panose="020B0604030504040204" pitchFamily="34" charset="0"/>
              </a:rPr>
              <a:t>Matt 16:24-27 -  Then Jesus said to His disciples, "If anyone desires to come after Me, let him deny himself, and take up his cross, and follow Me.</a:t>
            </a:r>
          </a:p>
          <a:p>
            <a:pPr defTabSz="457189"/>
            <a:r>
              <a:rPr lang="en-US" sz="2000" baseline="30000" dirty="0">
                <a:solidFill>
                  <a:prstClr val="white"/>
                </a:solidFill>
                <a:latin typeface="Verdana" panose="020B0604030504040204" pitchFamily="34" charset="0"/>
                <a:ea typeface="Verdana" panose="020B0604030504040204" pitchFamily="34" charset="0"/>
              </a:rPr>
              <a:t>25</a:t>
            </a:r>
            <a:r>
              <a:rPr lang="en-US" sz="2000" dirty="0">
                <a:solidFill>
                  <a:prstClr val="white"/>
                </a:solidFill>
                <a:latin typeface="Verdana" panose="020B0604030504040204" pitchFamily="34" charset="0"/>
                <a:ea typeface="Verdana" panose="020B0604030504040204" pitchFamily="34" charset="0"/>
              </a:rPr>
              <a:t>For whoever desires to save his life will lose it, but whoever loses his life for My sake will find it.</a:t>
            </a:r>
          </a:p>
          <a:p>
            <a:pPr defTabSz="457189"/>
            <a:r>
              <a:rPr lang="en-US" sz="2000" baseline="30000" dirty="0">
                <a:solidFill>
                  <a:prstClr val="white"/>
                </a:solidFill>
                <a:latin typeface="Verdana" panose="020B0604030504040204" pitchFamily="34" charset="0"/>
                <a:ea typeface="Verdana" panose="020B0604030504040204" pitchFamily="34" charset="0"/>
              </a:rPr>
              <a:t>26</a:t>
            </a:r>
            <a:r>
              <a:rPr lang="en-US" sz="2000" dirty="0">
                <a:solidFill>
                  <a:prstClr val="white"/>
                </a:solidFill>
                <a:latin typeface="Verdana" panose="020B0604030504040204" pitchFamily="34" charset="0"/>
                <a:ea typeface="Verdana" panose="020B0604030504040204" pitchFamily="34" charset="0"/>
              </a:rPr>
              <a:t>For what profit is it to a man if he gains the whole world, and loses his own soul? Or what will a man give in exchange for his soul?</a:t>
            </a:r>
          </a:p>
          <a:p>
            <a:pPr defTabSz="457189"/>
            <a:r>
              <a:rPr lang="en-US" sz="2000" baseline="30000" dirty="0">
                <a:solidFill>
                  <a:prstClr val="white"/>
                </a:solidFill>
                <a:latin typeface="Verdana" panose="020B0604030504040204" pitchFamily="34" charset="0"/>
                <a:ea typeface="Verdana" panose="020B0604030504040204" pitchFamily="34" charset="0"/>
              </a:rPr>
              <a:t>27</a:t>
            </a:r>
            <a:r>
              <a:rPr lang="en-US" sz="2000" dirty="0">
                <a:solidFill>
                  <a:prstClr val="white"/>
                </a:solidFill>
                <a:latin typeface="Verdana" panose="020B0604030504040204" pitchFamily="34" charset="0"/>
                <a:ea typeface="Verdana" panose="020B0604030504040204" pitchFamily="34" charset="0"/>
              </a:rPr>
              <a:t>For the Son of Man will come in the glory of His Father with His angels, and then He will reward each according to his works.</a:t>
            </a:r>
          </a:p>
        </p:txBody>
      </p:sp>
      <p:sp>
        <p:nvSpPr>
          <p:cNvPr id="6" name="TextBox 5">
            <a:extLst>
              <a:ext uri="{FF2B5EF4-FFF2-40B4-BE49-F238E27FC236}">
                <a16:creationId xmlns:a16="http://schemas.microsoft.com/office/drawing/2014/main" id="{BBA8E753-C68E-4F71-B24A-B1234CE4394A}"/>
              </a:ext>
            </a:extLst>
          </p:cNvPr>
          <p:cNvSpPr txBox="1"/>
          <p:nvPr/>
        </p:nvSpPr>
        <p:spPr>
          <a:xfrm>
            <a:off x="1261871" y="5093239"/>
            <a:ext cx="9668259" cy="1631216"/>
          </a:xfrm>
          <a:prstGeom prst="rect">
            <a:avLst/>
          </a:prstGeom>
          <a:solidFill>
            <a:schemeClr val="bg1"/>
          </a:solidFill>
          <a:ln>
            <a:solidFill>
              <a:schemeClr val="tx1"/>
            </a:solidFill>
          </a:ln>
        </p:spPr>
        <p:txBody>
          <a:bodyPr wrap="square" rtlCol="0">
            <a:spAutoFit/>
          </a:bodyPr>
          <a:lstStyle/>
          <a:p>
            <a:pPr defTabSz="457189"/>
            <a:r>
              <a:rPr lang="en-US" sz="2000" dirty="0">
                <a:solidFill>
                  <a:prstClr val="white"/>
                </a:solidFill>
                <a:latin typeface="Verdana" panose="020B0604030504040204" pitchFamily="34" charset="0"/>
                <a:ea typeface="Verdana" panose="020B0604030504040204" pitchFamily="34" charset="0"/>
              </a:rPr>
              <a:t>2Tim 4:7-8 -  I have fought the good fight, I have finished the race, I have kept the faith.</a:t>
            </a:r>
          </a:p>
          <a:p>
            <a:pPr defTabSz="457189"/>
            <a:r>
              <a:rPr lang="en-US" sz="2000" baseline="30000" dirty="0">
                <a:solidFill>
                  <a:prstClr val="white"/>
                </a:solidFill>
                <a:latin typeface="Verdana" panose="020B0604030504040204" pitchFamily="34" charset="0"/>
                <a:ea typeface="Verdana" panose="020B0604030504040204" pitchFamily="34" charset="0"/>
              </a:rPr>
              <a:t>8</a:t>
            </a:r>
            <a:r>
              <a:rPr lang="en-US" sz="2000" dirty="0">
                <a:solidFill>
                  <a:prstClr val="white"/>
                </a:solidFill>
                <a:latin typeface="Verdana" panose="020B0604030504040204" pitchFamily="34" charset="0"/>
                <a:ea typeface="Verdana" panose="020B0604030504040204" pitchFamily="34" charset="0"/>
              </a:rPr>
              <a:t>Finally, there is laid up for me the crown of righteousness, which the Lord, the righteous Judge, will give to me on that Day, and not to me only but also to all who have loved His appearing.</a:t>
            </a:r>
          </a:p>
        </p:txBody>
      </p:sp>
      <p:sp>
        <p:nvSpPr>
          <p:cNvPr id="7" name="TextBox 6">
            <a:extLst>
              <a:ext uri="{FF2B5EF4-FFF2-40B4-BE49-F238E27FC236}">
                <a16:creationId xmlns:a16="http://schemas.microsoft.com/office/drawing/2014/main" id="{56CAC9D2-08E5-425D-B416-3356F990185F}"/>
              </a:ext>
            </a:extLst>
          </p:cNvPr>
          <p:cNvSpPr txBox="1"/>
          <p:nvPr/>
        </p:nvSpPr>
        <p:spPr>
          <a:xfrm>
            <a:off x="1294152" y="2840063"/>
            <a:ext cx="9668259" cy="2308324"/>
          </a:xfrm>
          <a:prstGeom prst="rect">
            <a:avLst/>
          </a:prstGeom>
          <a:solidFill>
            <a:schemeClr val="bg1"/>
          </a:solidFill>
          <a:ln>
            <a:solidFill>
              <a:schemeClr val="tx1"/>
            </a:solidFill>
          </a:ln>
        </p:spPr>
        <p:txBody>
          <a:bodyPr wrap="square" rtlCol="0">
            <a:spAutoFit/>
          </a:bodyPr>
          <a:lstStyle/>
          <a:p>
            <a:pPr defTabSz="457189"/>
            <a:r>
              <a:rPr lang="en-US" sz="2400" dirty="0">
                <a:solidFill>
                  <a:prstClr val="white"/>
                </a:solidFill>
                <a:latin typeface="Verdana" panose="020B0604030504040204" pitchFamily="34" charset="0"/>
                <a:ea typeface="Verdana" panose="020B0604030504040204" pitchFamily="34" charset="0"/>
              </a:rPr>
              <a:t>Phil 3:7-8 -  But what things were gain to me, these I have counted loss for Christ.</a:t>
            </a:r>
          </a:p>
          <a:p>
            <a:pPr defTabSz="457189"/>
            <a:r>
              <a:rPr lang="en-US" sz="2400" baseline="30000" dirty="0">
                <a:solidFill>
                  <a:prstClr val="white"/>
                </a:solidFill>
                <a:latin typeface="Verdana" panose="020B0604030504040204" pitchFamily="34" charset="0"/>
                <a:ea typeface="Verdana" panose="020B0604030504040204" pitchFamily="34" charset="0"/>
              </a:rPr>
              <a:t>8</a:t>
            </a:r>
            <a:r>
              <a:rPr lang="en-US" sz="2400" dirty="0">
                <a:solidFill>
                  <a:prstClr val="white"/>
                </a:solidFill>
                <a:latin typeface="Verdana" panose="020B0604030504040204" pitchFamily="34" charset="0"/>
                <a:ea typeface="Verdana" panose="020B0604030504040204" pitchFamily="34" charset="0"/>
              </a:rPr>
              <a:t>Yet indeed I also count all things loss for the excellence of the knowledge of Christ Jesus my Lord, for whom I have suffered the loss of all things, and count them as rubbish, that I may gain Christ</a:t>
            </a:r>
          </a:p>
        </p:txBody>
      </p:sp>
    </p:spTree>
    <p:extLst>
      <p:ext uri="{BB962C8B-B14F-4D97-AF65-F5344CB8AC3E}">
        <p14:creationId xmlns:p14="http://schemas.microsoft.com/office/powerpoint/2010/main" val="1260696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22" presetClass="entr" presetSubtype="1" fill="hold" grpId="0" nodeType="withEffect">
                                  <p:stCondLst>
                                    <p:cond delay="500"/>
                                  </p:stCondLst>
                                  <p:childTnLst>
                                    <p:set>
                                      <p:cBhvr>
                                        <p:cTn id="18" dur="1" fill="hold">
                                          <p:stCondLst>
                                            <p:cond delay="0"/>
                                          </p:stCondLst>
                                        </p:cTn>
                                        <p:tgtEl>
                                          <p:spTgt spid="2"/>
                                        </p:tgtEl>
                                        <p:attrNameLst>
                                          <p:attrName>style.visibility</p:attrName>
                                        </p:attrNameLst>
                                      </p:cBhvr>
                                      <p:to>
                                        <p:strVal val="visible"/>
                                      </p:to>
                                    </p:set>
                                    <p:animEffect transition="in" filter="wipe(up)">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2"/>
                                        </p:tgtEl>
                                        <p:attrNameLst>
                                          <p:attrName>style.visibility</p:attrName>
                                        </p:attrNameLst>
                                      </p:cBhvr>
                                      <p:to>
                                        <p:strVal val="hidden"/>
                                      </p:to>
                                    </p:set>
                                  </p:childTnLst>
                                </p:cTn>
                              </p:par>
                              <p:par>
                                <p:cTn id="24" presetID="1" presetClass="entr" presetSubtype="0" fill="hold" grpId="1"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par>
                                <p:cTn id="26" presetID="22" presetClass="entr" presetSubtype="1" fill="hold" grpId="0" nodeType="withEffect">
                                  <p:stCondLst>
                                    <p:cond delay="500"/>
                                  </p:stCondLst>
                                  <p:childTnLst>
                                    <p:set>
                                      <p:cBhvr>
                                        <p:cTn id="27" dur="1" fill="hold">
                                          <p:stCondLst>
                                            <p:cond delay="0"/>
                                          </p:stCondLst>
                                        </p:cTn>
                                        <p:tgtEl>
                                          <p:spTgt spid="4"/>
                                        </p:tgtEl>
                                        <p:attrNameLst>
                                          <p:attrName>style.visibility</p:attrName>
                                        </p:attrNameLst>
                                      </p:cBhvr>
                                      <p:to>
                                        <p:strVal val="visible"/>
                                      </p:to>
                                    </p:set>
                                    <p:animEffect transition="in" filter="wipe(up)">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4"/>
                                        </p:tgtEl>
                                        <p:attrNameLst>
                                          <p:attrName>style.visibility</p:attrName>
                                        </p:attrNameLst>
                                      </p:cBhvr>
                                      <p:to>
                                        <p:strVal val="hidden"/>
                                      </p:to>
                                    </p:set>
                                  </p:childTnLst>
                                </p:cTn>
                              </p:par>
                              <p:par>
                                <p:cTn id="33" presetID="1" presetClass="entr" presetSubtype="0" fill="hold" grpId="1"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22" presetClass="entr" presetSubtype="1" fill="hold" grpId="0" nodeType="withEffect">
                                  <p:stCondLst>
                                    <p:cond delay="500"/>
                                  </p:stCondLst>
                                  <p:childTnLst>
                                    <p:set>
                                      <p:cBhvr>
                                        <p:cTn id="36" dur="1" fill="hold">
                                          <p:stCondLst>
                                            <p:cond delay="0"/>
                                          </p:stCondLst>
                                        </p:cTn>
                                        <p:tgtEl>
                                          <p:spTgt spid="5"/>
                                        </p:tgtEl>
                                        <p:attrNameLst>
                                          <p:attrName>style.visibility</p:attrName>
                                        </p:attrNameLst>
                                      </p:cBhvr>
                                      <p:to>
                                        <p:strVal val="visible"/>
                                      </p:to>
                                    </p:set>
                                    <p:animEffect transition="in" filter="wipe(up)">
                                      <p:cBhvr>
                                        <p:cTn id="37" dur="5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grpId="1" nodeType="clickEffect">
                                  <p:stCondLst>
                                    <p:cond delay="0"/>
                                  </p:stCondLst>
                                  <p:childTnLst>
                                    <p:set>
                                      <p:cBhvr>
                                        <p:cTn id="41" dur="1" fill="hold">
                                          <p:stCondLst>
                                            <p:cond delay="0"/>
                                          </p:stCondLst>
                                        </p:cTn>
                                        <p:tgtEl>
                                          <p:spTgt spid="5"/>
                                        </p:tgtEl>
                                        <p:attrNameLst>
                                          <p:attrName>style.visibility</p:attrName>
                                        </p:attrNameLst>
                                      </p:cBhvr>
                                      <p:to>
                                        <p:strVal val="hidden"/>
                                      </p:to>
                                    </p:set>
                                  </p:childTnLst>
                                </p:cTn>
                              </p:par>
                              <p:par>
                                <p:cTn id="42" presetID="1" presetClass="entr" presetSubtype="0" fill="hold" grpId="1" nodeType="with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childTnLst>
                                </p:cTn>
                              </p:par>
                              <p:par>
                                <p:cTn id="44" presetID="22" presetClass="entr" presetSubtype="1" fill="hold" grpId="0" nodeType="withEffect">
                                  <p:stCondLst>
                                    <p:cond delay="500"/>
                                  </p:stCondLst>
                                  <p:childTnLst>
                                    <p:set>
                                      <p:cBhvr>
                                        <p:cTn id="45" dur="1" fill="hold">
                                          <p:stCondLst>
                                            <p:cond delay="0"/>
                                          </p:stCondLst>
                                        </p:cTn>
                                        <p:tgtEl>
                                          <p:spTgt spid="6"/>
                                        </p:tgtEl>
                                        <p:attrNameLst>
                                          <p:attrName>style.visibility</p:attrName>
                                        </p:attrNameLst>
                                      </p:cBhvr>
                                      <p:to>
                                        <p:strVal val="visible"/>
                                      </p:to>
                                    </p:set>
                                    <p:animEffect transition="in" filter="wipe(up)">
                                      <p:cBhvr>
                                        <p:cTn id="46" dur="500"/>
                                        <p:tgtEl>
                                          <p:spTgt spid="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6"/>
                                        </p:tgtEl>
                                        <p:attrNameLst>
                                          <p:attrName>style.visibility</p:attrName>
                                        </p:attrNameLst>
                                      </p:cBhvr>
                                      <p:to>
                                        <p:strVal val="hidden"/>
                                      </p:to>
                                    </p:set>
                                  </p:childTnLst>
                                </p:cTn>
                              </p:par>
                              <p:par>
                                <p:cTn id="51" presetID="1" presetClass="entr" presetSubtype="0" fill="hold" grpId="1" nodeType="with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childTnLst>
                                </p:cTn>
                              </p:par>
                              <p:par>
                                <p:cTn id="53" presetID="22" presetClass="entr" presetSubtype="1" fill="hold" grpId="0" nodeType="withEffect">
                                  <p:stCondLst>
                                    <p:cond delay="500"/>
                                  </p:stCondLst>
                                  <p:childTnLst>
                                    <p:set>
                                      <p:cBhvr>
                                        <p:cTn id="54" dur="1" fill="hold">
                                          <p:stCondLst>
                                            <p:cond delay="0"/>
                                          </p:stCondLst>
                                        </p:cTn>
                                        <p:tgtEl>
                                          <p:spTgt spid="7"/>
                                        </p:tgtEl>
                                        <p:attrNameLst>
                                          <p:attrName>style.visibility</p:attrName>
                                        </p:attrNameLst>
                                      </p:cBhvr>
                                      <p:to>
                                        <p:strVal val="visible"/>
                                      </p:to>
                                    </p:set>
                                    <p:animEffect transition="in" filter="wipe(up)">
                                      <p:cBhvr>
                                        <p:cTn id="55" dur="5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grpId="1" nodeType="clickEffect">
                                  <p:stCondLst>
                                    <p:cond delay="0"/>
                                  </p:stCondLst>
                                  <p:childTnLst>
                                    <p:set>
                                      <p:cBhvr>
                                        <p:cTn id="59"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2" grpId="0" animBg="1"/>
      <p:bldP spid="2" grpId="1" animBg="1"/>
      <p:bldP spid="4" grpId="0" animBg="1"/>
      <p:bldP spid="4" grpId="1" animBg="1"/>
      <p:bldP spid="5" grpId="0" animBg="1"/>
      <p:bldP spid="5" grpId="1" animBg="1"/>
      <p:bldP spid="6" grpId="0" animBg="1"/>
      <p:bldP spid="6" grpId="1" animBg="1"/>
      <p:bldP spid="7" grpId="0" animBg="1"/>
      <p:bldP spid="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A78AEE-296D-4208-AC10-9ADF4F04D52A}"/>
              </a:ext>
            </a:extLst>
          </p:cNvPr>
          <p:cNvSpPr>
            <a:spLocks noGrp="1"/>
          </p:cNvSpPr>
          <p:nvPr>
            <p:ph idx="1"/>
          </p:nvPr>
        </p:nvSpPr>
        <p:spPr>
          <a:xfrm>
            <a:off x="346842" y="441435"/>
            <a:ext cx="10893973" cy="5738703"/>
          </a:xfrm>
        </p:spPr>
        <p:txBody>
          <a:bodyPr>
            <a:normAutofit/>
          </a:bodyPr>
          <a:lstStyle/>
          <a:p>
            <a:pPr marL="0" indent="0">
              <a:buNone/>
            </a:pPr>
            <a:r>
              <a:rPr lang="en-US" sz="4000" dirty="0">
                <a:latin typeface="Verdana" panose="020B0604030504040204" pitchFamily="34" charset="0"/>
                <a:ea typeface="Verdana" panose="020B0604030504040204" pitchFamily="34" charset="0"/>
              </a:rPr>
              <a:t>Back to the Scene Before Pilate</a:t>
            </a:r>
            <a:r>
              <a:rPr lang="en-US" sz="3200" dirty="0">
                <a:latin typeface="Verdana" panose="020B0604030504040204" pitchFamily="34" charset="0"/>
                <a:ea typeface="Verdana" panose="020B0604030504040204" pitchFamily="34" charset="0"/>
              </a:rPr>
              <a:t> </a:t>
            </a:r>
          </a:p>
          <a:p>
            <a:pPr marL="0" indent="0">
              <a:buNone/>
            </a:pPr>
            <a:r>
              <a:rPr lang="en-US" sz="2400" dirty="0">
                <a:latin typeface="Verdana" panose="020B0604030504040204" pitchFamily="34" charset="0"/>
                <a:ea typeface="Verdana" panose="020B0604030504040204" pitchFamily="34" charset="0"/>
              </a:rPr>
              <a:t>“What shall I do with Jesus who is called Christ?”</a:t>
            </a:r>
          </a:p>
          <a:p>
            <a:pPr marL="0" indent="0">
              <a:buNone/>
            </a:pPr>
            <a:r>
              <a:rPr lang="en-US" sz="2400" dirty="0">
                <a:latin typeface="Verdana" panose="020B0604030504040204" pitchFamily="34" charset="0"/>
                <a:ea typeface="Verdana" panose="020B0604030504040204" pitchFamily="34" charset="0"/>
              </a:rPr>
              <a:t>The mob and Pilate answered that Christ should be crucified.</a:t>
            </a:r>
          </a:p>
          <a:p>
            <a:pPr marL="0" indent="0">
              <a:buNone/>
            </a:pPr>
            <a:r>
              <a:rPr lang="en-US" sz="2400" dirty="0">
                <a:latin typeface="Verdana" panose="020B0604030504040204" pitchFamily="34" charset="0"/>
                <a:ea typeface="Verdana" panose="020B0604030504040204" pitchFamily="34" charset="0"/>
              </a:rPr>
              <a:t>God used that answer to save us through Christ’s crucifixion.</a:t>
            </a:r>
          </a:p>
          <a:p>
            <a:pPr marL="0" indent="0">
              <a:spcBef>
                <a:spcPts val="200"/>
              </a:spcBef>
              <a:buNone/>
            </a:pPr>
            <a:endParaRPr lang="en-US" sz="3800" dirty="0">
              <a:latin typeface="Verdana" panose="020B0604030504040204" pitchFamily="34" charset="0"/>
              <a:ea typeface="Verdana" panose="020B0604030504040204" pitchFamily="34" charset="0"/>
            </a:endParaRPr>
          </a:p>
        </p:txBody>
      </p:sp>
      <p:sp>
        <p:nvSpPr>
          <p:cNvPr id="2" name="TextBox 1">
            <a:extLst>
              <a:ext uri="{FF2B5EF4-FFF2-40B4-BE49-F238E27FC236}">
                <a16:creationId xmlns:a16="http://schemas.microsoft.com/office/drawing/2014/main" id="{5B210558-2093-49D2-9ACB-5578CEA801D7}"/>
              </a:ext>
            </a:extLst>
          </p:cNvPr>
          <p:cNvSpPr txBox="1"/>
          <p:nvPr/>
        </p:nvSpPr>
        <p:spPr>
          <a:xfrm>
            <a:off x="1397157" y="5797302"/>
            <a:ext cx="8607972" cy="1015663"/>
          </a:xfrm>
          <a:prstGeom prst="rect">
            <a:avLst/>
          </a:prstGeom>
          <a:noFill/>
          <a:ln>
            <a:solidFill>
              <a:schemeClr val="tx1"/>
            </a:solidFill>
          </a:ln>
        </p:spPr>
        <p:txBody>
          <a:bodyPr wrap="square" rtlCol="0">
            <a:spAutoFit/>
          </a:bodyPr>
          <a:lstStyle/>
          <a:p>
            <a:pPr defTabSz="457189"/>
            <a:r>
              <a:rPr lang="en-US" sz="2000" dirty="0">
                <a:solidFill>
                  <a:prstClr val="white"/>
                </a:solidFill>
                <a:latin typeface="Verdana" panose="020B0604030504040204" pitchFamily="34" charset="0"/>
              </a:rPr>
              <a:t>1Peter 3:18 -  For Christ also suffered once for sins, the just for the unjust, that He might bring us to God, being put to death in the flesh but made alive by the Spirit,</a:t>
            </a:r>
          </a:p>
        </p:txBody>
      </p:sp>
      <p:sp>
        <p:nvSpPr>
          <p:cNvPr id="4" name="TextBox 3">
            <a:extLst>
              <a:ext uri="{FF2B5EF4-FFF2-40B4-BE49-F238E27FC236}">
                <a16:creationId xmlns:a16="http://schemas.microsoft.com/office/drawing/2014/main" id="{804FEDDC-114C-4E41-A1C9-4AAB16B658A3}"/>
              </a:ext>
            </a:extLst>
          </p:cNvPr>
          <p:cNvSpPr txBox="1"/>
          <p:nvPr/>
        </p:nvSpPr>
        <p:spPr>
          <a:xfrm>
            <a:off x="951188" y="2830863"/>
            <a:ext cx="9499913" cy="2939266"/>
          </a:xfrm>
          <a:prstGeom prst="rect">
            <a:avLst/>
          </a:prstGeom>
          <a:noFill/>
          <a:ln>
            <a:solidFill>
              <a:schemeClr val="tx1"/>
            </a:solidFill>
          </a:ln>
        </p:spPr>
        <p:txBody>
          <a:bodyPr wrap="square" rtlCol="0">
            <a:spAutoFit/>
          </a:bodyPr>
          <a:lstStyle/>
          <a:p>
            <a:pPr defTabSz="457189"/>
            <a:r>
              <a:rPr lang="en-US" sz="2000" dirty="0">
                <a:solidFill>
                  <a:prstClr val="white"/>
                </a:solidFill>
                <a:latin typeface="Verdana" panose="020B0604030504040204" pitchFamily="34" charset="0"/>
                <a:ea typeface="Verdana" panose="020B0604030504040204" pitchFamily="34" charset="0"/>
              </a:rPr>
              <a:t>Rom 5:8-11 -  But God demonstrates His own love toward us, in that while we were still sinners, Christ died for us.</a:t>
            </a:r>
          </a:p>
          <a:p>
            <a:pPr defTabSz="457189">
              <a:spcBef>
                <a:spcPts val="200"/>
              </a:spcBef>
            </a:pPr>
            <a:r>
              <a:rPr lang="en-US" baseline="30000" dirty="0">
                <a:solidFill>
                  <a:prstClr val="white"/>
                </a:solidFill>
                <a:latin typeface="Verdana" panose="020B0604030504040204" pitchFamily="34" charset="0"/>
                <a:ea typeface="Verdana" panose="020B0604030504040204" pitchFamily="34" charset="0"/>
              </a:rPr>
              <a:t>9</a:t>
            </a:r>
            <a:r>
              <a:rPr lang="en-US" sz="2000" dirty="0">
                <a:solidFill>
                  <a:prstClr val="white"/>
                </a:solidFill>
                <a:latin typeface="Verdana" panose="020B0604030504040204" pitchFamily="34" charset="0"/>
                <a:ea typeface="Verdana" panose="020B0604030504040204" pitchFamily="34" charset="0"/>
              </a:rPr>
              <a:t>Much more then, having now been justified by His blood, we shall be saved from wrath through Him.</a:t>
            </a:r>
          </a:p>
          <a:p>
            <a:pPr defTabSz="457189">
              <a:spcBef>
                <a:spcPts val="200"/>
              </a:spcBef>
            </a:pPr>
            <a:r>
              <a:rPr lang="en-US" sz="2000" baseline="30000" dirty="0">
                <a:solidFill>
                  <a:prstClr val="white"/>
                </a:solidFill>
                <a:latin typeface="Verdana" panose="020B0604030504040204" pitchFamily="34" charset="0"/>
                <a:ea typeface="Verdana" panose="020B0604030504040204" pitchFamily="34" charset="0"/>
              </a:rPr>
              <a:t>10</a:t>
            </a:r>
            <a:r>
              <a:rPr lang="en-US" sz="2000" dirty="0">
                <a:solidFill>
                  <a:prstClr val="white"/>
                </a:solidFill>
                <a:latin typeface="Verdana" panose="020B0604030504040204" pitchFamily="34" charset="0"/>
                <a:ea typeface="Verdana" panose="020B0604030504040204" pitchFamily="34" charset="0"/>
              </a:rPr>
              <a:t>For if when we were enemies we were reconciled to God through the death of His Son, much more, having been reconciled, we shall be saved by His life.</a:t>
            </a:r>
          </a:p>
          <a:p>
            <a:pPr defTabSz="457189">
              <a:spcBef>
                <a:spcPts val="200"/>
              </a:spcBef>
            </a:pPr>
            <a:r>
              <a:rPr lang="en-US" baseline="30000" dirty="0">
                <a:solidFill>
                  <a:prstClr val="white"/>
                </a:solidFill>
                <a:latin typeface="Verdana" panose="020B0604030504040204" pitchFamily="34" charset="0"/>
                <a:ea typeface="Verdana" panose="020B0604030504040204" pitchFamily="34" charset="0"/>
              </a:rPr>
              <a:t>11</a:t>
            </a:r>
            <a:r>
              <a:rPr lang="en-US" sz="2000" dirty="0">
                <a:solidFill>
                  <a:prstClr val="white"/>
                </a:solidFill>
                <a:latin typeface="Verdana" panose="020B0604030504040204" pitchFamily="34" charset="0"/>
                <a:ea typeface="Verdana" panose="020B0604030504040204" pitchFamily="34" charset="0"/>
              </a:rPr>
              <a:t>And not only that, but we also rejoice in God through our Lord Jesus Christ, through whom we have now received the reconciliation.</a:t>
            </a:r>
            <a:endParaRPr lang="en-US" sz="2000" dirty="0">
              <a:solidFill>
                <a:prstClr val="white"/>
              </a:solidFill>
              <a:latin typeface="Century Schoolbook" panose="02040604050505020304"/>
            </a:endParaRPr>
          </a:p>
        </p:txBody>
      </p:sp>
    </p:spTree>
    <p:extLst>
      <p:ext uri="{BB962C8B-B14F-4D97-AF65-F5344CB8AC3E}">
        <p14:creationId xmlns:p14="http://schemas.microsoft.com/office/powerpoint/2010/main" val="1928459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P spid="4" grpId="0" animBg="1"/>
    </p:bldLst>
  </p:timing>
</p:sld>
</file>

<file path=ppt/theme/theme1.xml><?xml version="1.0" encoding="utf-8"?>
<a:theme xmlns:a="http://schemas.openxmlformats.org/drawingml/2006/main" name="View">
  <a:themeElements>
    <a:clrScheme name="View">
      <a:dk1>
        <a:sysClr val="windowText" lastClr="000000"/>
      </a:dk1>
      <a:lt1>
        <a:sysClr val="window" lastClr="FFFFFF"/>
      </a:lt1>
      <a:dk2>
        <a:srgbClr val="564B3C"/>
      </a:dk2>
      <a:lt2>
        <a:srgbClr val="ECEDD1"/>
      </a:lt2>
      <a:accent1>
        <a:srgbClr val="93A299"/>
      </a:accent1>
      <a:accent2>
        <a:srgbClr val="CB4B30"/>
      </a:accent2>
      <a:accent3>
        <a:srgbClr val="B5AE53"/>
      </a:accent3>
      <a:accent4>
        <a:srgbClr val="6F6A7A"/>
      </a:accent4>
      <a:accent5>
        <a:srgbClr val="E8B54D"/>
      </a:accent5>
      <a:accent6>
        <a:srgbClr val="8A7952"/>
      </a:accent6>
      <a:hlink>
        <a:srgbClr val="9F9F0B"/>
      </a:hlink>
      <a:folHlink>
        <a:srgbClr val="B2B2B2"/>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3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866257B-E5CE-4C43-9210-F2DE76BE10B5}"/>
    </a:ext>
  </a:extLst>
</a:theme>
</file>

<file path=docProps/app.xml><?xml version="1.0" encoding="utf-8"?>
<Properties xmlns="http://schemas.openxmlformats.org/officeDocument/2006/extended-properties" xmlns:vt="http://schemas.openxmlformats.org/officeDocument/2006/docPropsVTypes">
  <TotalTime>0</TotalTime>
  <Words>999</Words>
  <Application>Microsoft Office PowerPoint</Application>
  <PresentationFormat>Widescreen</PresentationFormat>
  <Paragraphs>54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Schoolbook</vt:lpstr>
      <vt:lpstr>Verdana</vt:lpstr>
      <vt:lpstr>Wingdings 2</vt:lpstr>
      <vt:lpstr>View</vt:lpstr>
      <vt:lpstr>What Then Shall I Do With Jesus?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Then Shall I Do With Jesus?</dc:title>
  <dc:creator>Jeff Smelser</dc:creator>
  <cp:lastModifiedBy>Jeff Smelser</cp:lastModifiedBy>
  <cp:revision>1</cp:revision>
  <dcterms:created xsi:type="dcterms:W3CDTF">2021-03-14T15:28:53Z</dcterms:created>
  <dcterms:modified xsi:type="dcterms:W3CDTF">2021-03-14T15:29:06Z</dcterms:modified>
</cp:coreProperties>
</file>