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0"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3527AC5-3226-4EA5-82F0-1D5E4BB3CE0F}" type="datetimeFigureOut">
              <a:rPr lang="en-US" smtClean="0">
                <a:solidFill>
                  <a:prstClr val="black">
                    <a:tint val="75000"/>
                  </a:prstClr>
                </a:solidFill>
              </a:rPr>
              <a:pPr/>
              <a:t>3/21/2021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6097A7A-D4B7-4D28-A687-AD280E2570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3768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27AC5-3226-4EA5-82F0-1D5E4BB3CE0F}" type="datetimeFigureOut">
              <a:rPr lang="en-US" smtClean="0">
                <a:solidFill>
                  <a:prstClr val="black">
                    <a:tint val="75000"/>
                  </a:prstClr>
                </a:solidFill>
              </a:rPr>
              <a:pPr/>
              <a:t>3/21/2021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6097A7A-D4B7-4D28-A687-AD280E2570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3777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6"/>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27AC5-3226-4EA5-82F0-1D5E4BB3CE0F}" type="datetimeFigureOut">
              <a:rPr lang="en-US" smtClean="0">
                <a:solidFill>
                  <a:prstClr val="black">
                    <a:tint val="75000"/>
                  </a:prstClr>
                </a:solidFill>
              </a:rPr>
              <a:pPr/>
              <a:t>3/21/2021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6097A7A-D4B7-4D28-A687-AD280E2570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124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27AC5-3226-4EA5-82F0-1D5E4BB3CE0F}" type="datetimeFigureOut">
              <a:rPr lang="en-US" smtClean="0">
                <a:solidFill>
                  <a:prstClr val="black">
                    <a:tint val="75000"/>
                  </a:prstClr>
                </a:solidFill>
              </a:rPr>
              <a:pPr/>
              <a:t>3/21/2021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6097A7A-D4B7-4D28-A687-AD280E2570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782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527AC5-3226-4EA5-82F0-1D5E4BB3CE0F}" type="datetimeFigureOut">
              <a:rPr lang="en-US" smtClean="0">
                <a:solidFill>
                  <a:prstClr val="black">
                    <a:tint val="75000"/>
                  </a:prstClr>
                </a:solidFill>
              </a:rPr>
              <a:pPr/>
              <a:t>3/21/2021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6097A7A-D4B7-4D28-A687-AD280E2570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0819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527AC5-3226-4EA5-82F0-1D5E4BB3CE0F}" type="datetimeFigureOut">
              <a:rPr lang="en-US" smtClean="0">
                <a:solidFill>
                  <a:prstClr val="black">
                    <a:tint val="75000"/>
                  </a:prstClr>
                </a:solidFill>
              </a:rPr>
              <a:pPr/>
              <a:t>3/21/2021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6097A7A-D4B7-4D28-A687-AD280E2570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410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527AC5-3226-4EA5-82F0-1D5E4BB3CE0F}" type="datetimeFigureOut">
              <a:rPr lang="en-US" smtClean="0">
                <a:solidFill>
                  <a:prstClr val="black">
                    <a:tint val="75000"/>
                  </a:prstClr>
                </a:solidFill>
              </a:rPr>
              <a:pPr/>
              <a:t>3/21/2021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6097A7A-D4B7-4D28-A687-AD280E2570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2580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527AC5-3226-4EA5-82F0-1D5E4BB3CE0F}" type="datetimeFigureOut">
              <a:rPr lang="en-US" smtClean="0">
                <a:solidFill>
                  <a:prstClr val="black">
                    <a:tint val="75000"/>
                  </a:prstClr>
                </a:solidFill>
              </a:rPr>
              <a:pPr/>
              <a:t>3/21/2021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6097A7A-D4B7-4D28-A687-AD280E2570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554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27AC5-3226-4EA5-82F0-1D5E4BB3CE0F}" type="datetimeFigureOut">
              <a:rPr lang="en-US" smtClean="0">
                <a:solidFill>
                  <a:prstClr val="black">
                    <a:tint val="75000"/>
                  </a:prstClr>
                </a:solidFill>
              </a:rPr>
              <a:pPr/>
              <a:t>3/21/2021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6097A7A-D4B7-4D28-A687-AD280E2570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8361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527AC5-3226-4EA5-82F0-1D5E4BB3CE0F}" type="datetimeFigureOut">
              <a:rPr lang="en-US" smtClean="0">
                <a:solidFill>
                  <a:prstClr val="black">
                    <a:tint val="75000"/>
                  </a:prstClr>
                </a:solidFill>
              </a:rPr>
              <a:pPr/>
              <a:t>3/21/2021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6097A7A-D4B7-4D28-A687-AD280E2570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1548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527AC5-3226-4EA5-82F0-1D5E4BB3CE0F}" type="datetimeFigureOut">
              <a:rPr lang="en-US" smtClean="0">
                <a:solidFill>
                  <a:prstClr val="black">
                    <a:tint val="75000"/>
                  </a:prstClr>
                </a:solidFill>
              </a:rPr>
              <a:pPr/>
              <a:t>3/21/2021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6097A7A-D4B7-4D28-A687-AD280E2570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6027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527AC5-3226-4EA5-82F0-1D5E4BB3CE0F}" type="datetimeFigureOut">
              <a:rPr lang="en-US" smtClean="0">
                <a:solidFill>
                  <a:prstClr val="black">
                    <a:tint val="75000"/>
                  </a:prstClr>
                </a:solidFill>
              </a:rPr>
              <a:pPr/>
              <a:t>3/21/2021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97A7A-D4B7-4D28-A687-AD280E2570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708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6084" y="1844258"/>
            <a:ext cx="9144000" cy="898943"/>
          </a:xfrm>
        </p:spPr>
        <p:txBody>
          <a:bodyPr>
            <a:normAutofit fontScale="90000"/>
          </a:bodyPr>
          <a:lstStyle/>
          <a:p>
            <a:r>
              <a:rPr lang="en-US" b="1" dirty="0">
                <a:solidFill>
                  <a:schemeClr val="tx2"/>
                </a:solidFill>
              </a:rPr>
              <a:t>Maintaining the Ancient Order</a:t>
            </a:r>
          </a:p>
        </p:txBody>
      </p:sp>
      <p:sp>
        <p:nvSpPr>
          <p:cNvPr id="3" name="Subtitle 2"/>
          <p:cNvSpPr>
            <a:spLocks noGrp="1"/>
          </p:cNvSpPr>
          <p:nvPr>
            <p:ph type="subTitle" idx="1"/>
          </p:nvPr>
        </p:nvSpPr>
        <p:spPr>
          <a:xfrm>
            <a:off x="1524000" y="4203032"/>
            <a:ext cx="9144000" cy="621632"/>
          </a:xfrm>
        </p:spPr>
        <p:txBody>
          <a:bodyPr>
            <a:normAutofit/>
          </a:bodyPr>
          <a:lstStyle/>
          <a:p>
            <a:r>
              <a:rPr lang="en-US" sz="2800" dirty="0">
                <a:solidFill>
                  <a:schemeClr val="accent6">
                    <a:lumMod val="75000"/>
                  </a:schemeClr>
                </a:solidFill>
              </a:rPr>
              <a:t>Necessity, History, and Continuing Effort</a:t>
            </a:r>
          </a:p>
        </p:txBody>
      </p:sp>
    </p:spTree>
    <p:extLst>
      <p:ext uri="{BB962C8B-B14F-4D97-AF65-F5344CB8AC3E}">
        <p14:creationId xmlns:p14="http://schemas.microsoft.com/office/powerpoint/2010/main" val="2246546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285" y="336886"/>
            <a:ext cx="11301663" cy="6120063"/>
          </a:xfrm>
        </p:spPr>
        <p:txBody>
          <a:bodyPr/>
          <a:lstStyle/>
          <a:p>
            <a:r>
              <a:rPr lang="en-US" dirty="0">
                <a:solidFill>
                  <a:schemeClr val="accent6">
                    <a:lumMod val="75000"/>
                  </a:schemeClr>
                </a:solidFill>
              </a:rPr>
              <a:t>Present Concept of Church: </a:t>
            </a:r>
            <a:r>
              <a:rPr lang="en-US" dirty="0">
                <a:solidFill>
                  <a:schemeClr val="accent5">
                    <a:lumMod val="50000"/>
                  </a:schemeClr>
                </a:solidFill>
              </a:rPr>
              <a:t>An organized religious body of specific congregations sharing a head, distinct practices, in God’s service.</a:t>
            </a:r>
          </a:p>
          <a:p>
            <a:endParaRPr lang="en-US" sz="1200" dirty="0">
              <a:solidFill>
                <a:schemeClr val="accent5">
                  <a:lumMod val="50000"/>
                </a:schemeClr>
              </a:solidFill>
            </a:endParaRPr>
          </a:p>
          <a:p>
            <a:r>
              <a:rPr lang="en-US" dirty="0">
                <a:solidFill>
                  <a:schemeClr val="accent5">
                    <a:lumMod val="50000"/>
                  </a:schemeClr>
                </a:solidFill>
              </a:rPr>
              <a:t>Or, all or any of the churches in the world of every variety.</a:t>
            </a:r>
          </a:p>
          <a:p>
            <a:endParaRPr lang="en-US" sz="1200" dirty="0"/>
          </a:p>
          <a:p>
            <a:r>
              <a:rPr lang="en-US" dirty="0">
                <a:solidFill>
                  <a:schemeClr val="accent6">
                    <a:lumMod val="75000"/>
                  </a:schemeClr>
                </a:solidFill>
              </a:rPr>
              <a:t>Rather than unpack all that, Review the Ancient Order</a:t>
            </a:r>
          </a:p>
          <a:p>
            <a:pPr lvl="1"/>
            <a:r>
              <a:rPr lang="en-US" dirty="0">
                <a:solidFill>
                  <a:schemeClr val="accent5">
                    <a:lumMod val="50000"/>
                  </a:schemeClr>
                </a:solidFill>
              </a:rPr>
              <a:t>Jesus  established an “</a:t>
            </a:r>
            <a:r>
              <a:rPr lang="en-US" dirty="0" err="1">
                <a:solidFill>
                  <a:schemeClr val="accent5">
                    <a:lumMod val="50000"/>
                  </a:schemeClr>
                </a:solidFill>
              </a:rPr>
              <a:t>ekklesia</a:t>
            </a:r>
            <a:r>
              <a:rPr lang="en-US" dirty="0">
                <a:solidFill>
                  <a:schemeClr val="accent5">
                    <a:lumMod val="50000"/>
                  </a:schemeClr>
                </a:solidFill>
              </a:rPr>
              <a:t>.”  (Mt. 16:18). </a:t>
            </a:r>
          </a:p>
          <a:p>
            <a:pPr lvl="1"/>
            <a:r>
              <a:rPr lang="en-US" dirty="0" err="1">
                <a:solidFill>
                  <a:schemeClr val="accent5">
                    <a:lumMod val="50000"/>
                  </a:schemeClr>
                </a:solidFill>
              </a:rPr>
              <a:t>Definiton</a:t>
            </a:r>
            <a:r>
              <a:rPr lang="en-US" dirty="0">
                <a:solidFill>
                  <a:schemeClr val="accent5">
                    <a:lumMod val="50000"/>
                  </a:schemeClr>
                </a:solidFill>
              </a:rPr>
              <a:t> of “</a:t>
            </a:r>
            <a:r>
              <a:rPr lang="en-US" dirty="0" err="1">
                <a:solidFill>
                  <a:schemeClr val="accent5">
                    <a:lumMod val="50000"/>
                  </a:schemeClr>
                </a:solidFill>
              </a:rPr>
              <a:t>ekklesia</a:t>
            </a:r>
            <a:r>
              <a:rPr lang="en-US" dirty="0">
                <a:solidFill>
                  <a:schemeClr val="accent5">
                    <a:lumMod val="50000"/>
                  </a:schemeClr>
                </a:solidFill>
              </a:rPr>
              <a:t>:”  Assembly, </a:t>
            </a:r>
            <a:r>
              <a:rPr lang="en-US" u="sng" dirty="0">
                <a:solidFill>
                  <a:schemeClr val="accent5">
                    <a:lumMod val="50000"/>
                  </a:schemeClr>
                </a:solidFill>
              </a:rPr>
              <a:t>Community</a:t>
            </a:r>
            <a:r>
              <a:rPr lang="en-US" dirty="0">
                <a:solidFill>
                  <a:schemeClr val="accent5">
                    <a:lumMod val="50000"/>
                  </a:schemeClr>
                </a:solidFill>
              </a:rPr>
              <a:t>, Congregation</a:t>
            </a:r>
          </a:p>
          <a:p>
            <a:pPr lvl="1"/>
            <a:r>
              <a:rPr lang="en-US" dirty="0">
                <a:solidFill>
                  <a:schemeClr val="accent5">
                    <a:lumMod val="50000"/>
                  </a:schemeClr>
                </a:solidFill>
              </a:rPr>
              <a:t>A collection of people, not </a:t>
            </a:r>
            <a:r>
              <a:rPr lang="en-US" dirty="0" err="1">
                <a:solidFill>
                  <a:schemeClr val="accent5">
                    <a:lumMod val="50000"/>
                  </a:schemeClr>
                </a:solidFill>
              </a:rPr>
              <a:t>particulary</a:t>
            </a:r>
            <a:r>
              <a:rPr lang="en-US" dirty="0">
                <a:solidFill>
                  <a:schemeClr val="accent5">
                    <a:lumMod val="50000"/>
                  </a:schemeClr>
                </a:solidFill>
              </a:rPr>
              <a:t> religious: Acts. 19:32, 39</a:t>
            </a:r>
          </a:p>
          <a:p>
            <a:pPr lvl="1"/>
            <a:r>
              <a:rPr lang="en-US" dirty="0">
                <a:solidFill>
                  <a:schemeClr val="accent5">
                    <a:lumMod val="50000"/>
                  </a:schemeClr>
                </a:solidFill>
              </a:rPr>
              <a:t>Of all the “</a:t>
            </a:r>
            <a:r>
              <a:rPr lang="en-US" i="1" dirty="0" err="1">
                <a:solidFill>
                  <a:schemeClr val="accent5">
                    <a:lumMod val="50000"/>
                  </a:schemeClr>
                </a:solidFill>
              </a:rPr>
              <a:t>ekklesias</a:t>
            </a:r>
            <a:r>
              <a:rPr lang="en-US" i="1" dirty="0">
                <a:solidFill>
                  <a:schemeClr val="accent5">
                    <a:lumMod val="50000"/>
                  </a:schemeClr>
                </a:solidFill>
              </a:rPr>
              <a:t>” </a:t>
            </a:r>
            <a:r>
              <a:rPr lang="en-US" dirty="0">
                <a:solidFill>
                  <a:schemeClr val="accent5">
                    <a:lumMod val="50000"/>
                  </a:schemeClr>
                </a:solidFill>
              </a:rPr>
              <a:t>in the world, Jesus has one, which death cannot conquer.</a:t>
            </a:r>
          </a:p>
          <a:p>
            <a:pPr lvl="1"/>
            <a:endParaRPr lang="en-US" dirty="0"/>
          </a:p>
          <a:p>
            <a:pPr lvl="1"/>
            <a:r>
              <a:rPr lang="en-US" dirty="0">
                <a:solidFill>
                  <a:schemeClr val="accent6">
                    <a:lumMod val="75000"/>
                  </a:schemeClr>
                </a:solidFill>
              </a:rPr>
              <a:t>Who? The saved, collected in Him, his body: Eph. 5:23</a:t>
            </a:r>
          </a:p>
          <a:p>
            <a:pPr lvl="2"/>
            <a:r>
              <a:rPr lang="en-US" dirty="0">
                <a:solidFill>
                  <a:schemeClr val="accent5">
                    <a:lumMod val="50000"/>
                  </a:schemeClr>
                </a:solidFill>
              </a:rPr>
              <a:t>Baptized believers, Mt. 28:18-20; Mk. 16:15-16; Abiding in Christ, Jn. 15: 7</a:t>
            </a:r>
          </a:p>
          <a:p>
            <a:pPr lvl="1"/>
            <a:r>
              <a:rPr lang="en-US" dirty="0">
                <a:solidFill>
                  <a:schemeClr val="accent6">
                    <a:lumMod val="75000"/>
                  </a:schemeClr>
                </a:solidFill>
              </a:rPr>
              <a:t>Over which </a:t>
            </a:r>
            <a:r>
              <a:rPr lang="en-US" i="1" dirty="0">
                <a:solidFill>
                  <a:schemeClr val="accent6">
                    <a:lumMod val="75000"/>
                  </a:schemeClr>
                </a:solidFill>
              </a:rPr>
              <a:t>in all things, </a:t>
            </a:r>
            <a:r>
              <a:rPr lang="en-US" dirty="0">
                <a:solidFill>
                  <a:schemeClr val="accent6">
                    <a:lumMod val="75000"/>
                  </a:schemeClr>
                </a:solidFill>
              </a:rPr>
              <a:t>he is head: Eph. 1:22-23</a:t>
            </a:r>
          </a:p>
          <a:p>
            <a:pPr lvl="2"/>
            <a:endParaRPr lang="en-US" dirty="0">
              <a:solidFill>
                <a:schemeClr val="accent5">
                  <a:lumMod val="50000"/>
                </a:schemeClr>
              </a:solidFill>
            </a:endParaRPr>
          </a:p>
          <a:p>
            <a:pPr marL="457189" lvl="1" indent="0">
              <a:buNone/>
            </a:pPr>
            <a:endParaRPr lang="en-US" sz="1200" dirty="0"/>
          </a:p>
          <a:p>
            <a:pPr marL="457189" lvl="1" indent="0">
              <a:buNone/>
            </a:pPr>
            <a:endParaRPr lang="en-US" sz="1200" dirty="0"/>
          </a:p>
        </p:txBody>
      </p:sp>
    </p:spTree>
    <p:extLst>
      <p:ext uri="{BB962C8B-B14F-4D97-AF65-F5344CB8AC3E}">
        <p14:creationId xmlns:p14="http://schemas.microsoft.com/office/powerpoint/2010/main" val="2303087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90" y="470067"/>
            <a:ext cx="10796337" cy="5882607"/>
          </a:xfrm>
        </p:spPr>
        <p:txBody>
          <a:bodyPr/>
          <a:lstStyle/>
          <a:p>
            <a:r>
              <a:rPr lang="en-US" dirty="0">
                <a:solidFill>
                  <a:schemeClr val="accent6">
                    <a:lumMod val="75000"/>
                  </a:schemeClr>
                </a:solidFill>
              </a:rPr>
              <a:t>Even in the  N.T., straying from Ancient Order: II Thess. 2:3, 7</a:t>
            </a:r>
          </a:p>
          <a:p>
            <a:pPr lvl="1"/>
            <a:r>
              <a:rPr lang="en-US" dirty="0">
                <a:solidFill>
                  <a:schemeClr val="accent5">
                    <a:lumMod val="50000"/>
                  </a:schemeClr>
                </a:solidFill>
              </a:rPr>
              <a:t>Ephesus: </a:t>
            </a:r>
            <a:r>
              <a:rPr lang="en-US" u="sng" dirty="0">
                <a:solidFill>
                  <a:schemeClr val="accent5">
                    <a:lumMod val="50000"/>
                  </a:schemeClr>
                </a:solidFill>
              </a:rPr>
              <a:t>Rev. 2:5</a:t>
            </a:r>
            <a:r>
              <a:rPr lang="en-US" dirty="0">
                <a:solidFill>
                  <a:schemeClr val="accent5">
                    <a:lumMod val="50000"/>
                  </a:schemeClr>
                </a:solidFill>
              </a:rPr>
              <a:t>; Laodicea: </a:t>
            </a:r>
            <a:r>
              <a:rPr lang="en-US" u="sng" dirty="0">
                <a:solidFill>
                  <a:schemeClr val="accent5">
                    <a:lumMod val="50000"/>
                  </a:schemeClr>
                </a:solidFill>
              </a:rPr>
              <a:t>Rev. 3:16</a:t>
            </a:r>
            <a:r>
              <a:rPr lang="en-US" dirty="0">
                <a:solidFill>
                  <a:schemeClr val="accent5">
                    <a:lumMod val="50000"/>
                  </a:schemeClr>
                </a:solidFill>
              </a:rPr>
              <a:t>; Smyrna: </a:t>
            </a:r>
            <a:r>
              <a:rPr lang="en-US" u="sng" dirty="0">
                <a:solidFill>
                  <a:schemeClr val="accent5">
                    <a:lumMod val="50000"/>
                  </a:schemeClr>
                </a:solidFill>
              </a:rPr>
              <a:t>Rev. 3:1, 4</a:t>
            </a:r>
          </a:p>
          <a:p>
            <a:pPr lvl="1"/>
            <a:r>
              <a:rPr lang="en-US" dirty="0">
                <a:solidFill>
                  <a:schemeClr val="accent5">
                    <a:lumMod val="50000"/>
                  </a:schemeClr>
                </a:solidFill>
              </a:rPr>
              <a:t>By 606, finally a successful claim to human headship, Boniface III</a:t>
            </a:r>
          </a:p>
          <a:p>
            <a:pPr lvl="1"/>
            <a:r>
              <a:rPr lang="en-US" dirty="0">
                <a:solidFill>
                  <a:schemeClr val="accent5">
                    <a:lumMod val="50000"/>
                  </a:schemeClr>
                </a:solidFill>
              </a:rPr>
              <a:t>Apostasy was full blown</a:t>
            </a:r>
          </a:p>
          <a:p>
            <a:pPr lvl="1"/>
            <a:endParaRPr lang="en-US" dirty="0">
              <a:solidFill>
                <a:schemeClr val="accent5">
                  <a:lumMod val="50000"/>
                </a:schemeClr>
              </a:solidFill>
            </a:endParaRPr>
          </a:p>
          <a:p>
            <a:r>
              <a:rPr lang="en-US" dirty="0">
                <a:solidFill>
                  <a:schemeClr val="accent5">
                    <a:lumMod val="50000"/>
                  </a:schemeClr>
                </a:solidFill>
              </a:rPr>
              <a:t>History knows of efforts to get back to the Ancient Order.</a:t>
            </a:r>
          </a:p>
          <a:p>
            <a:pPr lvl="1"/>
            <a:r>
              <a:rPr lang="en-US" dirty="0">
                <a:solidFill>
                  <a:schemeClr val="accent5">
                    <a:lumMod val="50000"/>
                  </a:schemeClr>
                </a:solidFill>
              </a:rPr>
              <a:t>Wycliffe-1300’s, Jan Hus-1400’s, </a:t>
            </a:r>
            <a:r>
              <a:rPr lang="en-US" dirty="0" err="1">
                <a:solidFill>
                  <a:schemeClr val="accent5">
                    <a:lumMod val="50000"/>
                  </a:schemeClr>
                </a:solidFill>
              </a:rPr>
              <a:t>Huldrych</a:t>
            </a:r>
            <a:r>
              <a:rPr lang="en-US" dirty="0">
                <a:solidFill>
                  <a:schemeClr val="accent5">
                    <a:lumMod val="50000"/>
                  </a:schemeClr>
                </a:solidFill>
              </a:rPr>
              <a:t> Zwingli, Martin Luther- 1500’s</a:t>
            </a:r>
          </a:p>
          <a:p>
            <a:pPr marL="0" indent="0">
              <a:buNone/>
            </a:pPr>
            <a:r>
              <a:rPr lang="en-US" dirty="0">
                <a:solidFill>
                  <a:schemeClr val="accent5">
                    <a:lumMod val="50000"/>
                  </a:schemeClr>
                </a:solidFill>
              </a:rPr>
              <a:t>         </a:t>
            </a:r>
            <a:r>
              <a:rPr lang="en-US" sz="2400" dirty="0">
                <a:solidFill>
                  <a:schemeClr val="accent5">
                    <a:lumMod val="50000"/>
                  </a:schemeClr>
                </a:solidFill>
              </a:rPr>
              <a:t>Haldane brothers, Robert </a:t>
            </a:r>
            <a:r>
              <a:rPr lang="en-US" sz="2400" dirty="0" err="1">
                <a:solidFill>
                  <a:schemeClr val="accent5">
                    <a:lumMod val="50000"/>
                  </a:schemeClr>
                </a:solidFill>
              </a:rPr>
              <a:t>Sandeman</a:t>
            </a:r>
            <a:r>
              <a:rPr lang="en-US" sz="2400" dirty="0">
                <a:solidFill>
                  <a:schemeClr val="accent5">
                    <a:lumMod val="50000"/>
                  </a:schemeClr>
                </a:solidFill>
              </a:rPr>
              <a:t>, 1700’s in Scotland</a:t>
            </a:r>
          </a:p>
          <a:p>
            <a:endParaRPr lang="en-US" sz="2400" dirty="0">
              <a:solidFill>
                <a:schemeClr val="accent5">
                  <a:lumMod val="50000"/>
                </a:schemeClr>
              </a:solidFill>
            </a:endParaRPr>
          </a:p>
          <a:p>
            <a:r>
              <a:rPr lang="en-US" dirty="0">
                <a:solidFill>
                  <a:schemeClr val="accent5">
                    <a:lumMod val="50000"/>
                  </a:schemeClr>
                </a:solidFill>
              </a:rPr>
              <a:t>Of supposed Restoration in U.S. by James O’Kelly, Elias Smith, Abner Jones, Barton Stone, The </a:t>
            </a:r>
            <a:r>
              <a:rPr lang="en-US" dirty="0" err="1">
                <a:solidFill>
                  <a:schemeClr val="accent5">
                    <a:lumMod val="50000"/>
                  </a:schemeClr>
                </a:solidFill>
              </a:rPr>
              <a:t>Campbells</a:t>
            </a:r>
            <a:r>
              <a:rPr lang="en-US" dirty="0">
                <a:solidFill>
                  <a:schemeClr val="accent5">
                    <a:lumMod val="50000"/>
                  </a:schemeClr>
                </a:solidFill>
              </a:rPr>
              <a:t>:</a:t>
            </a:r>
          </a:p>
          <a:p>
            <a:r>
              <a:rPr lang="en-US" dirty="0">
                <a:solidFill>
                  <a:schemeClr val="accent5">
                    <a:lumMod val="50000"/>
                  </a:schemeClr>
                </a:solidFill>
              </a:rPr>
              <a:t>“Where the scriptures speak, we speak, where the scriptures are silent we are silent.” </a:t>
            </a:r>
          </a:p>
          <a:p>
            <a:pPr marL="457189" lvl="1" indent="0">
              <a:buNone/>
            </a:pPr>
            <a:endParaRPr lang="en-US" dirty="0">
              <a:solidFill>
                <a:schemeClr val="accent5">
                  <a:lumMod val="50000"/>
                </a:schemeClr>
              </a:solidFill>
            </a:endParaRPr>
          </a:p>
          <a:p>
            <a:pPr lvl="1"/>
            <a:endParaRPr lang="en-US" dirty="0">
              <a:solidFill>
                <a:schemeClr val="accent5">
                  <a:lumMod val="50000"/>
                </a:schemeClr>
              </a:solidFill>
            </a:endParaRPr>
          </a:p>
          <a:p>
            <a:pPr marL="457189" lvl="1" indent="0">
              <a:buNone/>
            </a:pPr>
            <a:endParaRPr lang="en-US" dirty="0">
              <a:solidFill>
                <a:schemeClr val="accent5">
                  <a:lumMod val="50000"/>
                </a:schemeClr>
              </a:solidFill>
            </a:endParaRPr>
          </a:p>
          <a:p>
            <a:endParaRPr lang="en-US" dirty="0"/>
          </a:p>
        </p:txBody>
      </p:sp>
    </p:spTree>
    <p:extLst>
      <p:ext uri="{BB962C8B-B14F-4D97-AF65-F5344CB8AC3E}">
        <p14:creationId xmlns:p14="http://schemas.microsoft.com/office/powerpoint/2010/main" val="10790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3454" y="344906"/>
            <a:ext cx="11109159" cy="6007769"/>
          </a:xfrm>
        </p:spPr>
        <p:txBody>
          <a:bodyPr/>
          <a:lstStyle/>
          <a:p>
            <a:r>
              <a:rPr lang="en-US" dirty="0">
                <a:solidFill>
                  <a:schemeClr val="accent5">
                    <a:lumMod val="50000"/>
                  </a:schemeClr>
                </a:solidFill>
              </a:rPr>
              <a:t>Unknown to them, groups believing so, and calling themselves churches of Christ in Europe have been there from the beginning.</a:t>
            </a:r>
          </a:p>
          <a:p>
            <a:pPr lvl="2"/>
            <a:r>
              <a:rPr lang="en-US" dirty="0" err="1">
                <a:solidFill>
                  <a:schemeClr val="accent5">
                    <a:lumMod val="50000"/>
                  </a:schemeClr>
                </a:solidFill>
              </a:rPr>
              <a:t>Pricillianous</a:t>
            </a:r>
            <a:r>
              <a:rPr lang="en-US" dirty="0">
                <a:solidFill>
                  <a:schemeClr val="accent5">
                    <a:lumMod val="50000"/>
                  </a:schemeClr>
                </a:solidFill>
              </a:rPr>
              <a:t>, 385, Irish-Scottish preachers baptizing along Rhine in 4</a:t>
            </a:r>
            <a:r>
              <a:rPr lang="en-US" baseline="30000" dirty="0">
                <a:solidFill>
                  <a:schemeClr val="accent5">
                    <a:lumMod val="50000"/>
                  </a:schemeClr>
                </a:solidFill>
              </a:rPr>
              <a:t>th</a:t>
            </a:r>
            <a:r>
              <a:rPr lang="en-US" dirty="0">
                <a:solidFill>
                  <a:schemeClr val="accent5">
                    <a:lumMod val="50000"/>
                  </a:schemeClr>
                </a:solidFill>
              </a:rPr>
              <a:t> and 5</a:t>
            </a:r>
            <a:r>
              <a:rPr lang="en-US" baseline="30000" dirty="0">
                <a:solidFill>
                  <a:schemeClr val="accent5">
                    <a:lumMod val="50000"/>
                  </a:schemeClr>
                </a:solidFill>
              </a:rPr>
              <a:t>th</a:t>
            </a:r>
            <a:r>
              <a:rPr lang="en-US" dirty="0">
                <a:solidFill>
                  <a:schemeClr val="accent5">
                    <a:lumMod val="50000"/>
                  </a:schemeClr>
                </a:solidFill>
              </a:rPr>
              <a:t> Centuries</a:t>
            </a:r>
          </a:p>
          <a:p>
            <a:pPr lvl="2"/>
            <a:r>
              <a:rPr lang="en-US" dirty="0" err="1">
                <a:solidFill>
                  <a:schemeClr val="accent5">
                    <a:lumMod val="50000"/>
                  </a:schemeClr>
                </a:solidFill>
              </a:rPr>
              <a:t>Gundulf</a:t>
            </a:r>
            <a:r>
              <a:rPr lang="en-US" dirty="0">
                <a:solidFill>
                  <a:schemeClr val="accent5">
                    <a:lumMod val="50000"/>
                  </a:schemeClr>
                </a:solidFill>
              </a:rPr>
              <a:t>, Italian missionary, Western Germany. Converts persecuted by</a:t>
            </a:r>
          </a:p>
          <a:p>
            <a:pPr marL="914377" lvl="2" indent="0">
              <a:buNone/>
            </a:pPr>
            <a:r>
              <a:rPr lang="en-US" dirty="0">
                <a:solidFill>
                  <a:schemeClr val="accent5">
                    <a:lumMod val="50000"/>
                  </a:schemeClr>
                </a:solidFill>
              </a:rPr>
              <a:t>    Archbishop </a:t>
            </a:r>
            <a:r>
              <a:rPr lang="en-US" dirty="0" err="1">
                <a:solidFill>
                  <a:schemeClr val="accent5">
                    <a:lumMod val="50000"/>
                  </a:schemeClr>
                </a:solidFill>
              </a:rPr>
              <a:t>Cambrai</a:t>
            </a:r>
            <a:r>
              <a:rPr lang="en-US" dirty="0">
                <a:solidFill>
                  <a:schemeClr val="accent5">
                    <a:lumMod val="50000"/>
                  </a:schemeClr>
                </a:solidFill>
              </a:rPr>
              <a:t> in 1025.  From this time, records in </a:t>
            </a:r>
            <a:r>
              <a:rPr lang="en-US" dirty="0" err="1">
                <a:solidFill>
                  <a:schemeClr val="accent5">
                    <a:lumMod val="50000"/>
                  </a:schemeClr>
                </a:solidFill>
              </a:rPr>
              <a:t>Alsatia</a:t>
            </a:r>
            <a:r>
              <a:rPr lang="en-US" dirty="0">
                <a:solidFill>
                  <a:schemeClr val="accent5">
                    <a:lumMod val="50000"/>
                  </a:schemeClr>
                </a:solidFill>
              </a:rPr>
              <a:t>.</a:t>
            </a:r>
          </a:p>
          <a:p>
            <a:pPr marL="914377" lvl="2" indent="0">
              <a:buNone/>
            </a:pPr>
            <a:endParaRPr lang="en-US" dirty="0"/>
          </a:p>
          <a:p>
            <a:r>
              <a:rPr lang="en-US" dirty="0" err="1">
                <a:solidFill>
                  <a:schemeClr val="accent6">
                    <a:lumMod val="75000"/>
                  </a:schemeClr>
                </a:solidFill>
              </a:rPr>
              <a:t>Gundulf</a:t>
            </a:r>
            <a:r>
              <a:rPr lang="en-US" dirty="0">
                <a:solidFill>
                  <a:schemeClr val="accent6">
                    <a:lumMod val="75000"/>
                  </a:schemeClr>
                </a:solidFill>
              </a:rPr>
              <a:t> taught that disciples in original church did not believe in</a:t>
            </a:r>
          </a:p>
          <a:p>
            <a:pPr lvl="1"/>
            <a:r>
              <a:rPr lang="en-US" dirty="0">
                <a:solidFill>
                  <a:schemeClr val="accent5">
                    <a:lumMod val="50000"/>
                  </a:schemeClr>
                </a:solidFill>
              </a:rPr>
              <a:t>Purgatory, magic </a:t>
            </a:r>
            <a:r>
              <a:rPr lang="en-US" dirty="0" err="1">
                <a:solidFill>
                  <a:schemeClr val="accent5">
                    <a:lumMod val="50000"/>
                  </a:schemeClr>
                </a:solidFill>
              </a:rPr>
              <a:t>sacramentalism</a:t>
            </a:r>
            <a:r>
              <a:rPr lang="en-US" dirty="0">
                <a:solidFill>
                  <a:schemeClr val="accent5">
                    <a:lumMod val="50000"/>
                  </a:schemeClr>
                </a:solidFill>
              </a:rPr>
              <a:t>, hereditary sin, children’s sprinkling, instrumental music, the worship of images, saints, or Mary</a:t>
            </a:r>
          </a:p>
          <a:p>
            <a:pPr lvl="1"/>
            <a:r>
              <a:rPr lang="en-US" dirty="0">
                <a:solidFill>
                  <a:schemeClr val="accent6">
                    <a:lumMod val="75000"/>
                  </a:schemeClr>
                </a:solidFill>
              </a:rPr>
              <a:t>He taught them that </a:t>
            </a:r>
            <a:r>
              <a:rPr lang="en-US" dirty="0">
                <a:solidFill>
                  <a:schemeClr val="accent5">
                    <a:lumMod val="50000"/>
                  </a:schemeClr>
                </a:solidFill>
              </a:rPr>
              <a:t>small congregations of “true Christians” existed in </a:t>
            </a:r>
          </a:p>
          <a:p>
            <a:pPr marL="457189" lvl="1" indent="0">
              <a:buNone/>
            </a:pPr>
            <a:r>
              <a:rPr lang="en-US" dirty="0">
                <a:solidFill>
                  <a:schemeClr val="accent5">
                    <a:lumMod val="50000"/>
                  </a:schemeClr>
                </a:solidFill>
              </a:rPr>
              <a:t>   the German Rhineland, Alsace, and in Switzerland.</a:t>
            </a:r>
          </a:p>
          <a:p>
            <a:pPr marL="457189" lvl="1" indent="0">
              <a:buNone/>
            </a:pPr>
            <a:endParaRPr lang="en-US" dirty="0"/>
          </a:p>
          <a:p>
            <a:r>
              <a:rPr lang="en-US" dirty="0">
                <a:solidFill>
                  <a:schemeClr val="accent6">
                    <a:lumMod val="75000"/>
                  </a:schemeClr>
                </a:solidFill>
              </a:rPr>
              <a:t>Their preachers burnt at the stake by German Emperor Goslar in 1052</a:t>
            </a:r>
          </a:p>
          <a:p>
            <a:r>
              <a:rPr lang="en-US" dirty="0">
                <a:solidFill>
                  <a:schemeClr val="accent6">
                    <a:lumMod val="75000"/>
                  </a:schemeClr>
                </a:solidFill>
              </a:rPr>
              <a:t>This faith preached there by men from Switzerland, Italy, Macedonia</a:t>
            </a:r>
          </a:p>
        </p:txBody>
      </p:sp>
    </p:spTree>
    <p:extLst>
      <p:ext uri="{BB962C8B-B14F-4D97-AF65-F5344CB8AC3E}">
        <p14:creationId xmlns:p14="http://schemas.microsoft.com/office/powerpoint/2010/main" val="3656539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300" y="494130"/>
            <a:ext cx="10515600" cy="5866565"/>
          </a:xfrm>
        </p:spPr>
        <p:txBody>
          <a:bodyPr/>
          <a:lstStyle/>
          <a:p>
            <a:r>
              <a:rPr lang="en-US" dirty="0">
                <a:solidFill>
                  <a:schemeClr val="accent5">
                    <a:lumMod val="50000"/>
                  </a:schemeClr>
                </a:solidFill>
              </a:rPr>
              <a:t>Why so obscure in History? </a:t>
            </a:r>
          </a:p>
          <a:p>
            <a:r>
              <a:rPr lang="en-US" dirty="0">
                <a:solidFill>
                  <a:schemeClr val="accent5">
                    <a:lumMod val="50000"/>
                  </a:schemeClr>
                </a:solidFill>
              </a:rPr>
              <a:t>Unlike the “Reformers” not RC Rebels trying to change the church.</a:t>
            </a:r>
          </a:p>
          <a:p>
            <a:r>
              <a:rPr lang="en-US" dirty="0">
                <a:solidFill>
                  <a:schemeClr val="accent5">
                    <a:lumMod val="50000"/>
                  </a:schemeClr>
                </a:solidFill>
              </a:rPr>
              <a:t>Their followers less in number, easily reduced by martyred deaths by the thousands, yet they persisted.</a:t>
            </a:r>
          </a:p>
          <a:p>
            <a:r>
              <a:rPr lang="en-US" dirty="0">
                <a:solidFill>
                  <a:schemeClr val="accent5">
                    <a:lumMod val="50000"/>
                  </a:schemeClr>
                </a:solidFill>
              </a:rPr>
              <a:t>Much we know is by their recorded persecutions. Trace into 20</a:t>
            </a:r>
            <a:r>
              <a:rPr lang="en-US" baseline="30000" dirty="0">
                <a:solidFill>
                  <a:schemeClr val="accent5">
                    <a:lumMod val="50000"/>
                  </a:schemeClr>
                </a:solidFill>
              </a:rPr>
              <a:t>th</a:t>
            </a:r>
            <a:r>
              <a:rPr lang="en-US" dirty="0">
                <a:solidFill>
                  <a:schemeClr val="accent5">
                    <a:lumMod val="50000"/>
                  </a:schemeClr>
                </a:solidFill>
              </a:rPr>
              <a:t> Cent.</a:t>
            </a:r>
          </a:p>
        </p:txBody>
      </p:sp>
      <p:pic>
        <p:nvPicPr>
          <p:cNvPr id="4" name="Picture 3"/>
          <p:cNvPicPr/>
          <p:nvPr/>
        </p:nvPicPr>
        <p:blipFill>
          <a:blip r:embed="rId2"/>
          <a:stretch>
            <a:fillRect/>
          </a:stretch>
        </p:blipFill>
        <p:spPr>
          <a:xfrm>
            <a:off x="2827421" y="3188353"/>
            <a:ext cx="5943600" cy="2983865"/>
          </a:xfrm>
          <a:prstGeom prst="rect">
            <a:avLst/>
          </a:prstGeom>
        </p:spPr>
      </p:pic>
    </p:spTree>
    <p:extLst>
      <p:ext uri="{BB962C8B-B14F-4D97-AF65-F5344CB8AC3E}">
        <p14:creationId xmlns:p14="http://schemas.microsoft.com/office/powerpoint/2010/main" val="296650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664" y="304801"/>
            <a:ext cx="11028947" cy="6288505"/>
          </a:xfrm>
        </p:spPr>
        <p:txBody>
          <a:bodyPr>
            <a:normAutofit fontScale="85000" lnSpcReduction="20000"/>
          </a:bodyPr>
          <a:lstStyle/>
          <a:p>
            <a:pPr marL="0" indent="0">
              <a:buNone/>
            </a:pPr>
            <a:r>
              <a:rPr lang="en-US" sz="2400" dirty="0"/>
              <a:t>Without clergy, organization, manuals, just the scriptures, their faith and practice was</a:t>
            </a:r>
            <a:r>
              <a:rPr lang="en-US" dirty="0"/>
              <a:t>:</a:t>
            </a:r>
          </a:p>
          <a:p>
            <a:r>
              <a:rPr lang="en-US" sz="1800" dirty="0"/>
              <a:t>Jesus Lord, His word authority, scriptures only Guide</a:t>
            </a:r>
          </a:p>
          <a:p>
            <a:r>
              <a:rPr lang="en-US" sz="1800" dirty="0"/>
              <a:t>Nothing to be imposed or required not therein</a:t>
            </a:r>
          </a:p>
          <a:p>
            <a:r>
              <a:rPr lang="en-US" sz="1800" dirty="0"/>
              <a:t>Rejected “inner light,” guidance. D.O. of Holy Spirit. This and next </a:t>
            </a:r>
            <a:r>
              <a:rPr lang="en-US" sz="1800" dirty="0" err="1"/>
              <a:t>distginguished</a:t>
            </a:r>
            <a:r>
              <a:rPr lang="en-US" sz="1800" dirty="0"/>
              <a:t> from Anabaptists. </a:t>
            </a:r>
          </a:p>
          <a:p>
            <a:r>
              <a:rPr lang="en-US" sz="1800" dirty="0"/>
              <a:t>Rejected Premillennialism</a:t>
            </a:r>
          </a:p>
          <a:p>
            <a:r>
              <a:rPr lang="en-US" sz="1800" dirty="0"/>
              <a:t>Disciples called Christians (Christen) </a:t>
            </a:r>
          </a:p>
          <a:p>
            <a:r>
              <a:rPr lang="en-US" sz="1800" dirty="0"/>
              <a:t>As a </a:t>
            </a:r>
            <a:r>
              <a:rPr lang="en-US" sz="1800" dirty="0" err="1"/>
              <a:t>geograhically</a:t>
            </a:r>
            <a:r>
              <a:rPr lang="en-US" sz="1800" dirty="0"/>
              <a:t> dispersed body, (</a:t>
            </a:r>
            <a:r>
              <a:rPr lang="en-US" sz="1800" dirty="0" err="1"/>
              <a:t>Christengemeine</a:t>
            </a:r>
            <a:r>
              <a:rPr lang="en-US" sz="1800" dirty="0"/>
              <a:t>) the church (community, </a:t>
            </a:r>
            <a:r>
              <a:rPr lang="en-US" sz="1800" dirty="0" err="1"/>
              <a:t>ekklesia</a:t>
            </a:r>
            <a:r>
              <a:rPr lang="en-US" sz="1800" dirty="0"/>
              <a:t>) of Christ </a:t>
            </a:r>
          </a:p>
          <a:p>
            <a:r>
              <a:rPr lang="en-US" sz="1800" dirty="0"/>
              <a:t>Outwardly as a group the </a:t>
            </a:r>
            <a:r>
              <a:rPr lang="en-US" sz="1800" u="sng" dirty="0"/>
              <a:t>church</a:t>
            </a:r>
            <a:r>
              <a:rPr lang="en-US" sz="1800" dirty="0"/>
              <a:t>, inwardly the </a:t>
            </a:r>
            <a:r>
              <a:rPr lang="en-US" sz="1800" u="sng" dirty="0"/>
              <a:t>kingdom</a:t>
            </a:r>
            <a:r>
              <a:rPr lang="en-US" sz="1800" dirty="0"/>
              <a:t> (Lk. 17:20-21)</a:t>
            </a:r>
          </a:p>
          <a:p>
            <a:r>
              <a:rPr lang="en-US" sz="1800" dirty="0"/>
              <a:t>Congregations, Assemblies, led by own elders, served by deacons</a:t>
            </a:r>
          </a:p>
          <a:p>
            <a:r>
              <a:rPr lang="en-US" sz="1800" dirty="0"/>
              <a:t>Assembled frequently, but always on 1</a:t>
            </a:r>
            <a:r>
              <a:rPr lang="en-US" sz="1800" baseline="30000" dirty="0"/>
              <a:t>st</a:t>
            </a:r>
            <a:r>
              <a:rPr lang="en-US" sz="1800" dirty="0"/>
              <a:t> day to eat Lord’s supper</a:t>
            </a:r>
          </a:p>
          <a:p>
            <a:r>
              <a:rPr lang="en-US" sz="1800" dirty="0"/>
              <a:t>Took care of their needy from giving on first day</a:t>
            </a:r>
          </a:p>
          <a:p>
            <a:r>
              <a:rPr lang="en-US" sz="1800" dirty="0"/>
              <a:t>Preachers dependent upon disciples they “ministered” to </a:t>
            </a:r>
          </a:p>
          <a:p>
            <a:r>
              <a:rPr lang="en-US" sz="1800" dirty="0"/>
              <a:t>Sang without accompaniment of instruments</a:t>
            </a:r>
          </a:p>
          <a:p>
            <a:r>
              <a:rPr lang="en-US" sz="1800" dirty="0"/>
              <a:t>Each born in God’s image, untainted by sin</a:t>
            </a:r>
          </a:p>
          <a:p>
            <a:r>
              <a:rPr lang="en-US" sz="1800" dirty="0"/>
              <a:t>Babies did not need to be “baptized”</a:t>
            </a:r>
          </a:p>
          <a:p>
            <a:r>
              <a:rPr lang="en-US" sz="1800" dirty="0"/>
              <a:t>Baptism was for penitent believers.</a:t>
            </a:r>
          </a:p>
          <a:p>
            <a:r>
              <a:rPr lang="en-US" sz="1800" dirty="0"/>
              <a:t>Baptism was for remission of sins</a:t>
            </a:r>
          </a:p>
          <a:p>
            <a:r>
              <a:rPr lang="en-US" sz="1800" dirty="0"/>
              <a:t>Rejected human organization, government, heads</a:t>
            </a:r>
          </a:p>
          <a:p>
            <a:r>
              <a:rPr lang="en-US" sz="1800" dirty="0"/>
              <a:t>Rejected human governing documents</a:t>
            </a:r>
          </a:p>
          <a:p>
            <a:r>
              <a:rPr lang="en-US" sz="1800" dirty="0"/>
              <a:t>Christ coming to complete rule, not to begin</a:t>
            </a:r>
          </a:p>
          <a:p>
            <a:r>
              <a:rPr lang="en-US" sz="1800" dirty="0"/>
              <a:t>Being saved by grace through blood of Christ, Heaven their destiny</a:t>
            </a:r>
          </a:p>
          <a:p>
            <a:pPr marL="0" indent="0">
              <a:buNone/>
            </a:pPr>
            <a:endParaRPr lang="en-US" sz="1800" dirty="0"/>
          </a:p>
          <a:p>
            <a:pPr marL="0" indent="0">
              <a:buNone/>
            </a:pPr>
            <a:endParaRPr lang="en-US" dirty="0"/>
          </a:p>
        </p:txBody>
      </p:sp>
    </p:spTree>
    <p:extLst>
      <p:ext uri="{BB962C8B-B14F-4D97-AF65-F5344CB8AC3E}">
        <p14:creationId xmlns:p14="http://schemas.microsoft.com/office/powerpoint/2010/main" val="2040633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670" y="464846"/>
            <a:ext cx="10996863" cy="5928311"/>
          </a:xfrm>
        </p:spPr>
        <p:txBody>
          <a:bodyPr/>
          <a:lstStyle/>
          <a:p>
            <a:r>
              <a:rPr lang="en-US" u="sng" dirty="0">
                <a:solidFill>
                  <a:schemeClr val="accent6">
                    <a:lumMod val="75000"/>
                  </a:schemeClr>
                </a:solidFill>
              </a:rPr>
              <a:t>A most significant fact</a:t>
            </a:r>
            <a:r>
              <a:rPr lang="en-US" dirty="0">
                <a:solidFill>
                  <a:schemeClr val="accent6">
                    <a:lumMod val="75000"/>
                  </a:schemeClr>
                </a:solidFill>
              </a:rPr>
              <a:t>. </a:t>
            </a:r>
          </a:p>
          <a:p>
            <a:endParaRPr lang="en-US" dirty="0">
              <a:solidFill>
                <a:schemeClr val="accent6">
                  <a:lumMod val="75000"/>
                </a:schemeClr>
              </a:solidFill>
            </a:endParaRPr>
          </a:p>
          <a:p>
            <a:r>
              <a:rPr lang="en-US" dirty="0">
                <a:solidFill>
                  <a:schemeClr val="accent5">
                    <a:lumMod val="50000"/>
                  </a:schemeClr>
                </a:solidFill>
              </a:rPr>
              <a:t>Without contact, without communication, without knowledge of one another, what existed in Europe by people “speaking where the scriptures speak, being silent where they are silent,” is precisely what people here arrived at doing the same thing. </a:t>
            </a:r>
            <a:r>
              <a:rPr lang="en-US" u="sng" dirty="0">
                <a:solidFill>
                  <a:schemeClr val="accent5">
                    <a:lumMod val="50000"/>
                  </a:schemeClr>
                </a:solidFill>
              </a:rPr>
              <a:t>Eph. 4:3-7</a:t>
            </a:r>
            <a:r>
              <a:rPr lang="en-US" dirty="0">
                <a:solidFill>
                  <a:schemeClr val="accent5">
                    <a:lumMod val="50000"/>
                  </a:schemeClr>
                </a:solidFill>
              </a:rPr>
              <a:t>.</a:t>
            </a:r>
          </a:p>
          <a:p>
            <a:endParaRPr lang="en-US" dirty="0"/>
          </a:p>
          <a:p>
            <a:r>
              <a:rPr lang="en-US" dirty="0">
                <a:solidFill>
                  <a:schemeClr val="accent5">
                    <a:lumMod val="50000"/>
                  </a:schemeClr>
                </a:solidFill>
              </a:rPr>
              <a:t>The Ancient Order </a:t>
            </a:r>
            <a:r>
              <a:rPr lang="en-US" b="1" i="1" u="sng" dirty="0">
                <a:solidFill>
                  <a:schemeClr val="accent5">
                    <a:lumMod val="50000"/>
                  </a:schemeClr>
                </a:solidFill>
              </a:rPr>
              <a:t>has been</a:t>
            </a:r>
            <a:r>
              <a:rPr lang="en-US" b="1" dirty="0">
                <a:solidFill>
                  <a:schemeClr val="accent5">
                    <a:lumMod val="50000"/>
                  </a:schemeClr>
                </a:solidFill>
              </a:rPr>
              <a:t>, </a:t>
            </a:r>
            <a:r>
              <a:rPr lang="en-US" b="1" i="1" u="sng" dirty="0">
                <a:solidFill>
                  <a:schemeClr val="accent5">
                    <a:lumMod val="50000"/>
                  </a:schemeClr>
                </a:solidFill>
              </a:rPr>
              <a:t>can be</a:t>
            </a:r>
            <a:r>
              <a:rPr lang="en-US" dirty="0">
                <a:solidFill>
                  <a:schemeClr val="accent5">
                    <a:lumMod val="50000"/>
                  </a:schemeClr>
                </a:solidFill>
              </a:rPr>
              <a:t>, and in order to obey our God, </a:t>
            </a:r>
            <a:r>
              <a:rPr lang="en-US" b="1" i="1" u="sng" dirty="0">
                <a:solidFill>
                  <a:schemeClr val="accent5">
                    <a:lumMod val="50000"/>
                  </a:schemeClr>
                </a:solidFill>
              </a:rPr>
              <a:t>must be</a:t>
            </a:r>
            <a:r>
              <a:rPr lang="en-US" dirty="0">
                <a:solidFill>
                  <a:schemeClr val="accent5">
                    <a:lumMod val="50000"/>
                  </a:schemeClr>
                </a:solidFill>
              </a:rPr>
              <a:t> </a:t>
            </a:r>
            <a:r>
              <a:rPr lang="en-US" b="1" i="1" dirty="0">
                <a:solidFill>
                  <a:schemeClr val="accent5">
                    <a:lumMod val="50000"/>
                  </a:schemeClr>
                </a:solidFill>
              </a:rPr>
              <a:t>maintained</a:t>
            </a:r>
            <a:r>
              <a:rPr lang="en-US" dirty="0">
                <a:solidFill>
                  <a:schemeClr val="accent5">
                    <a:lumMod val="50000"/>
                  </a:schemeClr>
                </a:solidFill>
              </a:rPr>
              <a:t>. II Tim. 1:13; I Pet. 4:11; Jude 3; II Tim. 3:16-17</a:t>
            </a:r>
          </a:p>
          <a:p>
            <a:pPr algn="ctr"/>
            <a:endParaRPr lang="en-US" dirty="0"/>
          </a:p>
          <a:p>
            <a:pPr marL="0" indent="0" algn="ctr">
              <a:buNone/>
            </a:pPr>
            <a:r>
              <a:rPr lang="en-US" dirty="0">
                <a:solidFill>
                  <a:schemeClr val="accent6">
                    <a:lumMod val="75000"/>
                  </a:schemeClr>
                </a:solidFill>
              </a:rPr>
              <a:t>Maintaining the Ancient Order</a:t>
            </a:r>
          </a:p>
          <a:p>
            <a:pPr marL="0" indent="0" algn="ctr">
              <a:buNone/>
            </a:pPr>
            <a:r>
              <a:rPr lang="en-US" dirty="0">
                <a:solidFill>
                  <a:schemeClr val="accent6">
                    <a:lumMod val="75000"/>
                  </a:schemeClr>
                </a:solidFill>
              </a:rPr>
              <a:t>Is that Important to you?</a:t>
            </a:r>
          </a:p>
        </p:txBody>
      </p:sp>
    </p:spTree>
    <p:extLst>
      <p:ext uri="{BB962C8B-B14F-4D97-AF65-F5344CB8AC3E}">
        <p14:creationId xmlns:p14="http://schemas.microsoft.com/office/powerpoint/2010/main" val="1485925426"/>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796</Words>
  <Application>Microsoft Office PowerPoint</Application>
  <PresentationFormat>Widescreen</PresentationFormat>
  <Paragraphs>74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3_Office Theme</vt:lpstr>
      <vt:lpstr>Maintaining the Ancient Order</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the Ancient Order</dc:title>
  <dc:creator>Jeff Smelser</dc:creator>
  <cp:lastModifiedBy>Jeff Smelser</cp:lastModifiedBy>
  <cp:revision>1</cp:revision>
  <dcterms:created xsi:type="dcterms:W3CDTF">2021-03-21T15:14:58Z</dcterms:created>
  <dcterms:modified xsi:type="dcterms:W3CDTF">2021-03-21T15:15:30Z</dcterms:modified>
</cp:coreProperties>
</file>