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600" r:id="rId3"/>
    <p:sldId id="323" r:id="rId4"/>
    <p:sldId id="639" r:id="rId5"/>
    <p:sldId id="324" r:id="rId6"/>
    <p:sldId id="638" r:id="rId7"/>
    <p:sldId id="326" r:id="rId8"/>
    <p:sldId id="327" r:id="rId9"/>
    <p:sldId id="333" r:id="rId10"/>
    <p:sldId id="328" r:id="rId11"/>
    <p:sldId id="330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1" r:id="rId21"/>
    <p:sldId id="342" r:id="rId22"/>
    <p:sldId id="343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22666-F434-40D5-AB63-C9FF657704F9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6F7AE-1230-472F-BFCD-570F3E88F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13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0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23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64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0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75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210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63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88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43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068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6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7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020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1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0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6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0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44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Biden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Basketball player, but death is inevitable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2, “fear of death”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C23C2-2F4A-4766-B305-BFA817AF2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4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FA7C-DD3E-4268-AD44-237AB0997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21361-FC66-4D60-A2E4-0C0359EFB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BF323-2411-407A-BFE5-881F7C55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F143-86BF-4EE0-918B-C7C578F4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4359A-C671-46B2-A0A7-BFF650EC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0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3C82-425E-4A6E-8CFA-C3566215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D0F45-EA4C-4B3B-849E-CDB155D94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F25D9-D007-4CD8-88CB-C030DDA4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DF29-C9CA-42E4-B40B-BC3BA024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ABF7A-4085-4AAE-BD20-532A76DC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8FA64-FB34-43A1-8BAB-9C228FEF4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1630E-7064-4765-9A31-5E190355F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0144-2508-447D-86C2-ABF3426F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04B99-7A0B-4B36-9C05-84100CAF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181E1-63A5-459A-A604-04AF4015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86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9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66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F505-F1F1-493C-B329-C90492A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6090B-BBEE-48FC-8D4F-9F7BA7FA8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C0091-1327-4F62-BF03-3B782BCB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99D4C-FB2E-460C-8C41-AA964AE9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1BE6B-875E-44B4-832A-7706AC39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8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7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A1738-2717-43BD-8E16-71ED0C4C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4DCB5-5000-4104-ACE6-9EF929EF7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2EC56-0A8F-42FB-887D-543235FB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BF288-F1E2-4905-8B96-4400E2CF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9096-8671-46ED-8CF6-E50E7A6A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A292-8647-4CF2-93A4-EA4A13CE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3D02F-497B-43EA-BD4B-4AA8B84BB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8C661-EB74-4542-957F-CCF29F569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C806-4EF3-479E-9528-7CEB6FFF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1C18-86E8-4FCF-B826-30BAFE9F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DB0FB-3ACA-4A97-A0E6-E4982B4A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73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BB0B-A4FF-4784-8E52-98D1EA44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91CF9-9D40-46ED-85CD-645B25AC0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AF4E2-6242-436F-B282-CE8D1DCB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B2439-D268-41E6-B321-93E3EDB02C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DD181-A2BA-41A6-AB7A-681BC3BEF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372540-92E7-4EB2-8711-F946FEF09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79A24-BC81-4A5D-AE53-67C3F7DA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CBFFC-82B6-40D6-B536-BB7E6DA9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6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CA64-5054-4C51-A5AE-9303A48B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3D9CF-DC90-4693-A7C6-F88C3232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9EA21-BD47-4178-8B9F-28E6D058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4D207-6FDD-4F94-8AB6-070C1AEA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4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E2C87-529C-4C59-BC26-B991E972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987CC-35EF-4CBF-9350-2D551A4C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9C336-1EE6-4DE4-9947-33FB4F3D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19873-CFAD-4E79-B63C-A95B000A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B39F2-736D-4E4B-A117-0DC64910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CAF21-0767-459D-A787-EAAB11DD4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23BBB-7CED-44A9-821E-593652FF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AEB81-98A1-43F9-9CBD-02CB08C7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5D931-E0F3-433E-BD7A-89BC6A73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0B2E-02A5-4068-9564-A3F887B8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EFE966-0721-4473-A6B3-0349A99F9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9A8905-1A2D-4B9B-A4ED-22B6E582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DC35F-5D0B-402F-8D5B-3BD3F2D0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DA904-55A9-4D92-9280-2BFA2704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76BB-D5A3-4033-BB60-1B144FB1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DA3B9-AF45-4599-A79C-EFB2190D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E2C42-1DCD-4303-851D-21B6CB18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0F4B-28D5-4E48-912A-4F972422D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2A88-7DC1-455E-81F3-12D9F46214A4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722E2-ED2D-424B-A2F6-620E19F87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7D963-21CA-4367-BB9E-9019D62F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B444-9927-4BA8-BDEA-70FC55BAE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0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1625600" y="1701800"/>
            <a:ext cx="894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800" b="1" dirty="0">
                <a:solidFill>
                  <a:prstClr val="white"/>
                </a:solidFill>
                <a:latin typeface="Calibri"/>
              </a:rPr>
              <a:t>“God’s Plan to Save Us”</a:t>
            </a:r>
          </a:p>
          <a:p>
            <a:pPr algn="ctr" defTabSz="1219170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 defTabSz="1219170">
              <a:defRPr/>
            </a:pPr>
            <a:r>
              <a:rPr lang="en-US" sz="4800" i="1" dirty="0">
                <a:solidFill>
                  <a:prstClr val="white"/>
                </a:solidFill>
                <a:latin typeface="Calibri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78349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CF20B-6C6F-4497-AE24-86FD8CC3CEE3}"/>
              </a:ext>
            </a:extLst>
          </p:cNvPr>
          <p:cNvGrpSpPr/>
          <p:nvPr/>
        </p:nvGrpSpPr>
        <p:grpSpPr>
          <a:xfrm>
            <a:off x="-956" y="3142321"/>
            <a:ext cx="4869067" cy="4155721"/>
            <a:chOff x="-11463" y="2594425"/>
            <a:chExt cx="4107320" cy="642002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63340-DAB2-4445-9C9C-E48B70E5595A}"/>
                </a:ext>
              </a:extLst>
            </p:cNvPr>
            <p:cNvSpPr/>
            <p:nvPr/>
          </p:nvSpPr>
          <p:spPr>
            <a:xfrm>
              <a:off x="-11463" y="3178952"/>
              <a:ext cx="4081148" cy="789083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>
              <a:glow rad="12700">
                <a:schemeClr val="tx1">
                  <a:lumMod val="50000"/>
                  <a:lumOff val="50000"/>
                  <a:alpha val="48000"/>
                </a:schemeClr>
              </a:glow>
              <a:softEdge rad="12700"/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Palatino Linotype" panose="02040502050505030304" pitchFamily="18" charset="0"/>
                </a:rPr>
                <a:t>“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A02A23B-3031-4D04-9B0B-5C5CDEC1DC87}"/>
                </a:ext>
              </a:extLst>
            </p:cNvPr>
            <p:cNvSpPr/>
            <p:nvPr/>
          </p:nvSpPr>
          <p:spPr>
            <a:xfrm>
              <a:off x="1677512" y="2594425"/>
              <a:ext cx="478301" cy="927035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endParaRPr lang="en-US" sz="2400" dirty="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D6D3C0D-EFB5-4215-B210-28F344EFD245}"/>
                </a:ext>
              </a:extLst>
            </p:cNvPr>
            <p:cNvSpPr/>
            <p:nvPr/>
          </p:nvSpPr>
          <p:spPr>
            <a:xfrm>
              <a:off x="14709" y="3280448"/>
              <a:ext cx="4081148" cy="57340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b="1" baseline="30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17 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The </a:t>
              </a:r>
              <a:r>
                <a:rPr lang="en-US" sz="2400" cap="small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Lord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 said, “Shall I hide from Abraham what I am about to do, </a:t>
              </a:r>
              <a:r>
                <a:rPr lang="en-US" sz="2400" b="1" baseline="30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18 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since Abraham will certainly become a great and mighty nation, and in him all the nations of the earth will be blessed</a:t>
              </a:r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? </a:t>
              </a:r>
              <a:r>
                <a:rPr lang="en-US" sz="2400" b="1" baseline="30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19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For I have chosen</a:t>
              </a:r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him”</a:t>
              </a:r>
            </a:p>
            <a:p>
              <a:pPr marL="457189" lvl="1" algn="ctr" defTabSz="914377"/>
              <a:r>
                <a:rPr lang="en-US" sz="2000" b="1" i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(Genesis 18:17-19</a:t>
              </a:r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361345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CF20B-6C6F-4497-AE24-86FD8CC3CEE3}"/>
              </a:ext>
            </a:extLst>
          </p:cNvPr>
          <p:cNvGrpSpPr/>
          <p:nvPr/>
        </p:nvGrpSpPr>
        <p:grpSpPr>
          <a:xfrm>
            <a:off x="254216" y="3142321"/>
            <a:ext cx="4407341" cy="1908297"/>
            <a:chOff x="-632190" y="2594425"/>
            <a:chExt cx="5218390" cy="294806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63340-DAB2-4445-9C9C-E48B70E5595A}"/>
                </a:ext>
              </a:extLst>
            </p:cNvPr>
            <p:cNvSpPr/>
            <p:nvPr/>
          </p:nvSpPr>
          <p:spPr>
            <a:xfrm>
              <a:off x="-632190" y="3224890"/>
              <a:ext cx="5130397" cy="789083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>
              <a:glow rad="12700">
                <a:schemeClr val="tx1">
                  <a:lumMod val="50000"/>
                  <a:lumOff val="50000"/>
                  <a:alpha val="48000"/>
                </a:schemeClr>
              </a:glow>
              <a:softEdge rad="12700"/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Palatino Linotype" panose="02040502050505030304" pitchFamily="18" charset="0"/>
                </a:rPr>
                <a:t>“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A02A23B-3031-4D04-9B0B-5C5CDEC1DC87}"/>
                </a:ext>
              </a:extLst>
            </p:cNvPr>
            <p:cNvSpPr/>
            <p:nvPr/>
          </p:nvSpPr>
          <p:spPr>
            <a:xfrm>
              <a:off x="1569245" y="2594425"/>
              <a:ext cx="478301" cy="864956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endParaRPr lang="en-US" sz="2400" dirty="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D6D3C0D-EFB5-4215-B210-28F344EFD245}"/>
                </a:ext>
              </a:extLst>
            </p:cNvPr>
            <p:cNvSpPr/>
            <p:nvPr/>
          </p:nvSpPr>
          <p:spPr>
            <a:xfrm>
              <a:off x="-544197" y="3280448"/>
              <a:ext cx="5130397" cy="22620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800" dirty="0">
                  <a:solidFill>
                    <a:srgbClr val="000000"/>
                  </a:solidFill>
                  <a:latin typeface="Calibri" panose="020F0502020204030204"/>
                </a:rPr>
                <a:t>Abraham’s conversation with God…</a:t>
              </a:r>
            </a:p>
            <a:p>
              <a:pPr marL="457189" lvl="1" algn="r" defTabSz="914377"/>
              <a:r>
                <a:rPr lang="en-US" sz="2400" b="1" i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(Genesis 18:22-33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209653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07AC6-4E3F-466E-99E8-40CF14905A19}"/>
              </a:ext>
            </a:extLst>
          </p:cNvPr>
          <p:cNvSpPr/>
          <p:nvPr/>
        </p:nvSpPr>
        <p:spPr>
          <a:xfrm>
            <a:off x="2448233" y="3264315"/>
            <a:ext cx="3161071" cy="3524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1016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55D70AF-0C40-43EE-94D2-329E5B596CA8}"/>
              </a:ext>
            </a:extLst>
          </p:cNvPr>
          <p:cNvSpPr/>
          <p:nvPr/>
        </p:nvSpPr>
        <p:spPr>
          <a:xfrm>
            <a:off x="237187" y="2595719"/>
            <a:ext cx="2358531" cy="4188543"/>
          </a:xfrm>
          <a:prstGeom prst="upArrowCallout">
            <a:avLst>
              <a:gd name="adj1" fmla="val 16914"/>
              <a:gd name="adj2" fmla="val 19762"/>
              <a:gd name="adj3" fmla="val 13272"/>
              <a:gd name="adj4" fmla="val 8429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b="1" baseline="300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DE970-5BEE-417F-ABD5-90A9B744CC1D}"/>
              </a:ext>
            </a:extLst>
          </p:cNvPr>
          <p:cNvSpPr/>
          <p:nvPr/>
        </p:nvSpPr>
        <p:spPr>
          <a:xfrm>
            <a:off x="237187" y="3259395"/>
            <a:ext cx="5372116" cy="3524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Genesis 6</a:t>
            </a:r>
          </a:p>
          <a:p>
            <a:pPr defTabSz="914377"/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5 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The </a:t>
            </a:r>
            <a:r>
              <a:rPr lang="en-US" sz="2400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 saw that the wickedness of man was great in the earth, and that every intention of the thoughts of his heart was only evil continually. 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6 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And 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the </a:t>
            </a:r>
            <a:r>
              <a:rPr lang="en-US" sz="2400" b="1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Lord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 regretted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 that he had made man on the earth, and it 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grieved him to his heart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9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55D70AF-0C40-43EE-94D2-329E5B596CA8}"/>
              </a:ext>
            </a:extLst>
          </p:cNvPr>
          <p:cNvSpPr/>
          <p:nvPr/>
        </p:nvSpPr>
        <p:spPr>
          <a:xfrm>
            <a:off x="-1099707" y="2595719"/>
            <a:ext cx="4827996" cy="4188543"/>
          </a:xfrm>
          <a:prstGeom prst="upArrowCallout">
            <a:avLst>
              <a:gd name="adj1" fmla="val 10576"/>
              <a:gd name="adj2" fmla="val 10607"/>
              <a:gd name="adj3" fmla="val 7990"/>
              <a:gd name="adj4" fmla="val 888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DA3C2-290D-4378-96BC-97DC816CBDF5}"/>
              </a:ext>
            </a:extLst>
          </p:cNvPr>
          <p:cNvSpPr txBox="1"/>
          <p:nvPr/>
        </p:nvSpPr>
        <p:spPr>
          <a:xfrm>
            <a:off x="1911508" y="3068711"/>
            <a:ext cx="48279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Exodus 3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13 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Then Moses said to God, “If I come to the people of Israel and say to them, ‘The God of your fathers has sent me to you,’ and they ask me, ‘What is his name?’ what shall I say to them?” 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14 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God said to Moses, “</a:t>
            </a:r>
            <a:r>
              <a:rPr lang="en-US" sz="2400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I am who I am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.”</a:t>
            </a:r>
            <a:r>
              <a:rPr lang="en-US" sz="2400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And he said, “Say this to the people of Israel: ‘</a:t>
            </a:r>
            <a:r>
              <a:rPr lang="en-US" sz="2400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I am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 has sent me to you.’”</a:t>
            </a:r>
          </a:p>
        </p:txBody>
      </p:sp>
    </p:spTree>
    <p:extLst>
      <p:ext uri="{BB962C8B-B14F-4D97-AF65-F5344CB8AC3E}">
        <p14:creationId xmlns:p14="http://schemas.microsoft.com/office/powerpoint/2010/main" val="27377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25 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5" grpId="1" uiExpand="1" build="allAtOnce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55D70AF-0C40-43EE-94D2-329E5B596CA8}"/>
              </a:ext>
            </a:extLst>
          </p:cNvPr>
          <p:cNvSpPr/>
          <p:nvPr/>
        </p:nvSpPr>
        <p:spPr>
          <a:xfrm>
            <a:off x="3170242" y="2595719"/>
            <a:ext cx="3990079" cy="4188543"/>
          </a:xfrm>
          <a:prstGeom prst="upArrowCallout">
            <a:avLst>
              <a:gd name="adj1" fmla="val 10576"/>
              <a:gd name="adj2" fmla="val 10607"/>
              <a:gd name="adj3" fmla="val 7990"/>
              <a:gd name="adj4" fmla="val 888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DA3C2-290D-4378-96BC-97DC816CBDF5}"/>
              </a:ext>
            </a:extLst>
          </p:cNvPr>
          <p:cNvSpPr txBox="1"/>
          <p:nvPr/>
        </p:nvSpPr>
        <p:spPr>
          <a:xfrm>
            <a:off x="3202710" y="3114432"/>
            <a:ext cx="39448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Leviticus 19 </a:t>
            </a:r>
            <a:r>
              <a:rPr lang="en-US" sz="28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1 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And the </a:t>
            </a:r>
            <a:r>
              <a:rPr lang="en-US" sz="2800" cap="small" dirty="0">
                <a:solidFill>
                  <a:prstClr val="black"/>
                </a:solidFill>
                <a:latin typeface="Palatino Linotype" panose="02040502050505030304" pitchFamily="18" charset="0"/>
              </a:rPr>
              <a:t>Lord 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spoke to Moses, saying, </a:t>
            </a:r>
            <a:r>
              <a:rPr lang="en-US" sz="2800" b="1" baseline="30000" dirty="0">
                <a:solidFill>
                  <a:prstClr val="black"/>
                </a:solidFill>
                <a:latin typeface="Palatino Linotype" panose="02040502050505030304" pitchFamily="18" charset="0"/>
              </a:rPr>
              <a:t>2 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“Speak to all the congregation of the people of Israel and say to them, You shall be holy, for I the </a:t>
            </a:r>
            <a:r>
              <a:rPr lang="en-US" sz="2800" cap="small" dirty="0">
                <a:solidFill>
                  <a:prstClr val="black"/>
                </a:solidFill>
                <a:latin typeface="Palatino Linotype" panose="0204050205050503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 your God am holy. </a:t>
            </a:r>
            <a:endParaRPr lang="en-U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55D70AF-0C40-43EE-94D2-329E5B596CA8}"/>
              </a:ext>
            </a:extLst>
          </p:cNvPr>
          <p:cNvSpPr/>
          <p:nvPr/>
        </p:nvSpPr>
        <p:spPr>
          <a:xfrm>
            <a:off x="6298182" y="2595719"/>
            <a:ext cx="5841876" cy="4188543"/>
          </a:xfrm>
          <a:prstGeom prst="upArrowCallout">
            <a:avLst>
              <a:gd name="adj1" fmla="val 10576"/>
              <a:gd name="adj2" fmla="val 10607"/>
              <a:gd name="adj3" fmla="val 7990"/>
              <a:gd name="adj4" fmla="val 888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DA3C2-290D-4378-96BC-97DC816CBDF5}"/>
              </a:ext>
            </a:extLst>
          </p:cNvPr>
          <p:cNvSpPr txBox="1"/>
          <p:nvPr/>
        </p:nvSpPr>
        <p:spPr>
          <a:xfrm>
            <a:off x="6341145" y="3114430"/>
            <a:ext cx="577565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Isaiah 1</a:t>
            </a:r>
          </a:p>
          <a:p>
            <a:pPr defTabSz="914377"/>
            <a:r>
              <a:rPr lang="en-US" sz="28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Hear, O heavens, and give ear, O earth;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    for the </a:t>
            </a:r>
            <a:r>
              <a:rPr lang="en-US" sz="2400" cap="small" dirty="0">
                <a:solidFill>
                  <a:prstClr val="black"/>
                </a:solidFill>
                <a:latin typeface="Palatino Linotype" panose="02040502050505030304" pitchFamily="18" charset="0"/>
              </a:rPr>
              <a:t>Lord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 has spoken: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“Children have I reared and brought up,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    but they have rebelled against me.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b="1" baseline="30000" dirty="0">
                <a:solidFill>
                  <a:prstClr val="black"/>
                </a:solidFill>
                <a:latin typeface="Palatino Linotype" panose="02040502050505030304" pitchFamily="18" charset="0"/>
              </a:rPr>
              <a:t>3 </a:t>
            </a: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The ox knows its owner,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    and the donkey its master's crib,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but Israel does not know,</a:t>
            </a:r>
            <a:b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Palatino Linotype" panose="02040502050505030304" pitchFamily="18" charset="0"/>
              </a:rPr>
              <a:t>    my people do not understand.”</a:t>
            </a:r>
            <a:endParaRPr lang="en-US" sz="2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5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55D70AF-0C40-43EE-94D2-329E5B596CA8}"/>
              </a:ext>
            </a:extLst>
          </p:cNvPr>
          <p:cNvSpPr/>
          <p:nvPr/>
        </p:nvSpPr>
        <p:spPr>
          <a:xfrm>
            <a:off x="7570325" y="2595719"/>
            <a:ext cx="3297587" cy="4188543"/>
          </a:xfrm>
          <a:prstGeom prst="upArrowCallout">
            <a:avLst>
              <a:gd name="adj1" fmla="val 10576"/>
              <a:gd name="adj2" fmla="val 10607"/>
              <a:gd name="adj3" fmla="val 7990"/>
              <a:gd name="adj4" fmla="val 888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DA3C2-290D-4378-96BC-97DC816CBDF5}"/>
              </a:ext>
            </a:extLst>
          </p:cNvPr>
          <p:cNvSpPr txBox="1"/>
          <p:nvPr/>
        </p:nvSpPr>
        <p:spPr>
          <a:xfrm>
            <a:off x="7598871" y="3114432"/>
            <a:ext cx="32602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Isaiah 1</a:t>
            </a:r>
          </a:p>
          <a:p>
            <a:pPr defTabSz="914377"/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“Come now, let us reason together, says the </a:t>
            </a:r>
            <a:r>
              <a:rPr lang="en-US" sz="2800" cap="small" dirty="0">
                <a:solidFill>
                  <a:prstClr val="black"/>
                </a:solidFill>
                <a:latin typeface="Palatino Linotype" panose="02040502050505030304" pitchFamily="18" charset="0"/>
              </a:rPr>
              <a:t>Lord</a:t>
            </a: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:</a:t>
            </a:r>
            <a:b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though your sins are like scarlet,</a:t>
            </a:r>
            <a:b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Palatino Linotype" panose="02040502050505030304" pitchFamily="18" charset="0"/>
              </a:rPr>
              <a:t>they shall be as white as snow;</a:t>
            </a:r>
            <a:endParaRPr lang="en-US" sz="2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E1C9590B-2AA5-4470-9F38-53EE00F561D7}"/>
              </a:ext>
            </a:extLst>
          </p:cNvPr>
          <p:cNvSpPr/>
          <p:nvPr/>
        </p:nvSpPr>
        <p:spPr>
          <a:xfrm rot="20014194">
            <a:off x="-279912" y="2373161"/>
            <a:ext cx="3258896" cy="4188543"/>
          </a:xfrm>
          <a:prstGeom prst="upArrowCallout">
            <a:avLst>
              <a:gd name="adj1" fmla="val 10576"/>
              <a:gd name="adj2" fmla="val 10607"/>
              <a:gd name="adj3" fmla="val 7990"/>
              <a:gd name="adj4" fmla="val 888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Genesis 2:7</a:t>
            </a:r>
          </a:p>
          <a:p>
            <a:pPr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	then the </a:t>
            </a:r>
            <a:r>
              <a:rPr lang="en-US" sz="2400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Lord</a:t>
            </a:r>
          </a:p>
          <a:p>
            <a:pPr defTabSz="914377"/>
            <a:r>
              <a:rPr lang="en-US" sz="2400" cap="small" dirty="0">
                <a:solidFill>
                  <a:srgbClr val="000000"/>
                </a:solidFill>
                <a:latin typeface="Palatino Linotype" panose="02040502050505030304" pitchFamily="18" charset="0"/>
              </a:rPr>
              <a:t>        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God formed the</a:t>
            </a:r>
          </a:p>
          <a:p>
            <a:pPr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       man of dust from </a:t>
            </a:r>
          </a:p>
          <a:p>
            <a:pPr algn="ctr"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       the ground and breathed into his nostrils the breath of life, and the man became a living creature. </a:t>
            </a:r>
            <a:endParaRPr lang="en-US" sz="2400" b="1" baseline="300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5A53-C851-417C-84BB-8BCA1474CFBA}"/>
              </a:ext>
            </a:extLst>
          </p:cNvPr>
          <p:cNvSpPr txBox="1"/>
          <p:nvPr/>
        </p:nvSpPr>
        <p:spPr>
          <a:xfrm>
            <a:off x="5196841" y="5360017"/>
            <a:ext cx="559897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>
              <a:defRPr sz="2400" b="1" i="0">
                <a:solidFill>
                  <a:srgbClr val="000000"/>
                </a:solidFill>
                <a:effectLst/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77"/>
            <a:r>
              <a:rPr lang="en-US" dirty="0"/>
              <a:t>Acts 17:25</a:t>
            </a:r>
          </a:p>
          <a:p>
            <a:pPr algn="l" defTabSz="914377"/>
            <a:r>
              <a:rPr lang="en-US" sz="2800" b="0" dirty="0"/>
              <a:t>he himself gives to all mankind life and breath and everything.</a:t>
            </a:r>
          </a:p>
        </p:txBody>
      </p:sp>
    </p:spTree>
    <p:extLst>
      <p:ext uri="{BB962C8B-B14F-4D97-AF65-F5344CB8AC3E}">
        <p14:creationId xmlns:p14="http://schemas.microsoft.com/office/powerpoint/2010/main" val="41810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5A53-C851-417C-84BB-8BCA1474CFBA}"/>
              </a:ext>
            </a:extLst>
          </p:cNvPr>
          <p:cNvSpPr txBox="1"/>
          <p:nvPr/>
        </p:nvSpPr>
        <p:spPr>
          <a:xfrm>
            <a:off x="5349725" y="5161361"/>
            <a:ext cx="5379236" cy="1597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>
              <a:defRPr sz="2400" b="1" i="0">
                <a:solidFill>
                  <a:srgbClr val="000000"/>
                </a:solidFill>
                <a:effectLst/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77"/>
            <a:r>
              <a:rPr lang="en-US" dirty="0"/>
              <a:t>Hebrews 1:3</a:t>
            </a:r>
          </a:p>
          <a:p>
            <a:pPr algn="l" defTabSz="914377"/>
            <a:r>
              <a:rPr lang="en-US" sz="2800" b="0" dirty="0"/>
              <a:t>…he upholds the universe by the word of his power.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05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D0F34A-9F62-4342-819F-3987D0868195}"/>
              </a:ext>
            </a:extLst>
          </p:cNvPr>
          <p:cNvSpPr/>
          <p:nvPr/>
        </p:nvSpPr>
        <p:spPr>
          <a:xfrm>
            <a:off x="10027920" y="1003872"/>
            <a:ext cx="2149792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7EA6E-1BCD-423D-96E2-5ADE7A3BE4E0}"/>
              </a:ext>
            </a:extLst>
          </p:cNvPr>
          <p:cNvSpPr/>
          <p:nvPr/>
        </p:nvSpPr>
        <p:spPr>
          <a:xfrm>
            <a:off x="8828689" y="998612"/>
            <a:ext cx="3359531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A54A7-7E6D-412B-B9E7-C066EE4BAA30}"/>
              </a:ext>
            </a:extLst>
          </p:cNvPr>
          <p:cNvSpPr/>
          <p:nvPr/>
        </p:nvSpPr>
        <p:spPr>
          <a:xfrm>
            <a:off x="7078718" y="993352"/>
            <a:ext cx="5088477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7E5B40-04A6-474A-8BC0-FA1DE4D03D54}"/>
              </a:ext>
            </a:extLst>
          </p:cNvPr>
          <p:cNvSpPr/>
          <p:nvPr/>
        </p:nvSpPr>
        <p:spPr>
          <a:xfrm>
            <a:off x="6353505" y="993352"/>
            <a:ext cx="5813695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E39772-0221-488E-9160-EAE46E79E594}"/>
              </a:ext>
            </a:extLst>
          </p:cNvPr>
          <p:cNvSpPr/>
          <p:nvPr/>
        </p:nvSpPr>
        <p:spPr>
          <a:xfrm>
            <a:off x="5707117" y="993353"/>
            <a:ext cx="6475843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973D5-BA5B-4B79-91D6-0EBBB9560B6D}"/>
              </a:ext>
            </a:extLst>
          </p:cNvPr>
          <p:cNvSpPr/>
          <p:nvPr/>
        </p:nvSpPr>
        <p:spPr>
          <a:xfrm>
            <a:off x="4698125" y="993353"/>
            <a:ext cx="7484836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34B1E5-2078-44E0-B521-59AB49785DD8}"/>
              </a:ext>
            </a:extLst>
          </p:cNvPr>
          <p:cNvSpPr/>
          <p:nvPr/>
        </p:nvSpPr>
        <p:spPr>
          <a:xfrm>
            <a:off x="4209394" y="993355"/>
            <a:ext cx="7957804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C48765-4F93-44D0-8479-7D783B24C585}"/>
              </a:ext>
            </a:extLst>
          </p:cNvPr>
          <p:cNvSpPr/>
          <p:nvPr/>
        </p:nvSpPr>
        <p:spPr>
          <a:xfrm>
            <a:off x="3263463" y="993352"/>
            <a:ext cx="8903735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0A757F-05C3-4B18-AD65-E7DFAD9426A8}"/>
              </a:ext>
            </a:extLst>
          </p:cNvPr>
          <p:cNvSpPr/>
          <p:nvPr/>
        </p:nvSpPr>
        <p:spPr>
          <a:xfrm>
            <a:off x="2869325" y="993352"/>
            <a:ext cx="9297879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4DA685-21A4-4565-B259-7D3E0511DCA7}"/>
              </a:ext>
            </a:extLst>
          </p:cNvPr>
          <p:cNvSpPr/>
          <p:nvPr/>
        </p:nvSpPr>
        <p:spPr>
          <a:xfrm>
            <a:off x="2538250" y="993356"/>
            <a:ext cx="9628951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D15A45-26F3-492F-9DD2-9617C233A0EF}"/>
              </a:ext>
            </a:extLst>
          </p:cNvPr>
          <p:cNvSpPr/>
          <p:nvPr/>
        </p:nvSpPr>
        <p:spPr>
          <a:xfrm>
            <a:off x="2065284" y="993352"/>
            <a:ext cx="10117677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A70E534-EDFE-4C0E-98B1-3417EF0F025E}"/>
              </a:ext>
            </a:extLst>
          </p:cNvPr>
          <p:cNvSpPr/>
          <p:nvPr/>
        </p:nvSpPr>
        <p:spPr>
          <a:xfrm>
            <a:off x="1198179" y="993353"/>
            <a:ext cx="10969019" cy="16552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45BBCD-B5CE-4558-956D-5BBC1F70CFD3}"/>
              </a:ext>
            </a:extLst>
          </p:cNvPr>
          <p:cNvSpPr/>
          <p:nvPr/>
        </p:nvSpPr>
        <p:spPr>
          <a:xfrm>
            <a:off x="709448" y="993352"/>
            <a:ext cx="11473512" cy="241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A7EB7D6-D71B-4E72-BEB2-92679B0A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667" y="1295400"/>
            <a:ext cx="2299133" cy="4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733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 FAMILIES BLESSED</a:t>
            </a:r>
            <a:r>
              <a:rPr lang="en-US" sz="1733" dirty="0">
                <a:solidFill>
                  <a:srgbClr val="000066"/>
                </a:solidFill>
                <a:latin typeface="Calibri" panose="020F0502020204030204"/>
              </a:rPr>
              <a:t>                       </a:t>
            </a:r>
          </a:p>
        </p:txBody>
      </p:sp>
      <p:sp>
        <p:nvSpPr>
          <p:cNvPr id="27" name="Curved Down Arrow 8">
            <a:extLst>
              <a:ext uri="{FF2B5EF4-FFF2-40B4-BE49-F238E27FC236}">
                <a16:creationId xmlns:a16="http://schemas.microsoft.com/office/drawing/2014/main" id="{C51147BA-573B-42A0-9D0A-90B85B40D75D}"/>
              </a:ext>
            </a:extLst>
          </p:cNvPr>
          <p:cNvSpPr/>
          <p:nvPr/>
        </p:nvSpPr>
        <p:spPr bwMode="auto">
          <a:xfrm>
            <a:off x="2133601" y="700853"/>
            <a:ext cx="9628951" cy="957943"/>
          </a:xfrm>
          <a:prstGeom prst="curvedDownArrow">
            <a:avLst>
              <a:gd name="adj1" fmla="val 47650"/>
              <a:gd name="adj2" fmla="val 90344"/>
              <a:gd name="adj3" fmla="val 3559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13500000" algn="br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4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uild="p" autoUpdateAnimBg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pic>
        <p:nvPicPr>
          <p:cNvPr id="8" name="Picture 2" descr="No description available.">
            <a:extLst>
              <a:ext uri="{FF2B5EF4-FFF2-40B4-BE49-F238E27FC236}">
                <a16:creationId xmlns:a16="http://schemas.microsoft.com/office/drawing/2014/main" id="{F5ACCB7E-EA6D-4DB1-8776-6F658FFD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" y="0"/>
            <a:ext cx="5143500" cy="6858000"/>
          </a:xfrm>
          <a:prstGeom prst="rect">
            <a:avLst/>
          </a:prstGeom>
          <a:noFill/>
          <a:ln>
            <a:solidFill>
              <a:prstClr val="blac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5CD67-BD47-4215-A64D-545C792F1FE1}"/>
              </a:ext>
            </a:extLst>
          </p:cNvPr>
          <p:cNvSpPr txBox="1"/>
          <p:nvPr/>
        </p:nvSpPr>
        <p:spPr>
          <a:xfrm>
            <a:off x="5349725" y="5161361"/>
            <a:ext cx="5379236" cy="1597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>
              <a:defRPr sz="2400" b="1" i="0">
                <a:solidFill>
                  <a:srgbClr val="000000"/>
                </a:solidFill>
                <a:effectLst/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77"/>
            <a:r>
              <a:rPr lang="en-US" dirty="0"/>
              <a:t>Hebrews 1:3</a:t>
            </a:r>
          </a:p>
          <a:p>
            <a:pPr algn="l" defTabSz="914377"/>
            <a:r>
              <a:rPr lang="en-US" sz="2800" b="0" dirty="0"/>
              <a:t>…he upholds the universe by the word of his power.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80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361A7-0A2F-4DC3-B2E9-B2211CD7129E}"/>
              </a:ext>
            </a:extLst>
          </p:cNvPr>
          <p:cNvSpPr txBox="1"/>
          <p:nvPr/>
        </p:nvSpPr>
        <p:spPr>
          <a:xfrm>
            <a:off x="5349725" y="5161361"/>
            <a:ext cx="5379236" cy="1597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r">
              <a:defRPr sz="2400" b="1" i="0">
                <a:solidFill>
                  <a:srgbClr val="000000"/>
                </a:solidFill>
                <a:effectLst/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914377"/>
            <a:r>
              <a:rPr lang="en-US" dirty="0"/>
              <a:t>Hebrews 1:3</a:t>
            </a:r>
          </a:p>
          <a:p>
            <a:pPr algn="l" defTabSz="914377"/>
            <a:r>
              <a:rPr lang="en-US" sz="2800" b="0" dirty="0"/>
              <a:t>…he upholds the universe by the word of his power. </a:t>
            </a:r>
            <a:endParaRPr lang="en-US" sz="2800" dirty="0"/>
          </a:p>
        </p:txBody>
      </p:sp>
      <p:pic>
        <p:nvPicPr>
          <p:cNvPr id="9" name="Picture 2" descr="May be an image of 2 people and outdoors">
            <a:extLst>
              <a:ext uri="{FF2B5EF4-FFF2-40B4-BE49-F238E27FC236}">
                <a16:creationId xmlns:a16="http://schemas.microsoft.com/office/drawing/2014/main" id="{5C836F87-A42A-45B9-B2E1-1185DC71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" y="0"/>
            <a:ext cx="5145087" cy="6858000"/>
          </a:xfrm>
          <a:prstGeom prst="rect">
            <a:avLst/>
          </a:prstGeom>
          <a:noFill/>
          <a:ln>
            <a:solidFill>
              <a:prstClr val="blac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2833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Did Eating Fruit Separate from God?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201134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A7EB7D6-D71B-4E72-BEB2-92679B0AD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667" y="1295400"/>
            <a:ext cx="2299133" cy="47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733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ALL FAMILIES BLESSED</a:t>
            </a:r>
            <a:r>
              <a:rPr lang="en-US" sz="1733" dirty="0">
                <a:solidFill>
                  <a:srgbClr val="000066"/>
                </a:solidFill>
                <a:latin typeface="Calibri" panose="020F0502020204030204"/>
              </a:rPr>
              <a:t>                       </a:t>
            </a:r>
          </a:p>
        </p:txBody>
      </p:sp>
      <p:sp>
        <p:nvSpPr>
          <p:cNvPr id="27" name="Curved Down Arrow 8">
            <a:extLst>
              <a:ext uri="{FF2B5EF4-FFF2-40B4-BE49-F238E27FC236}">
                <a16:creationId xmlns:a16="http://schemas.microsoft.com/office/drawing/2014/main" id="{C51147BA-573B-42A0-9D0A-90B85B40D75D}"/>
              </a:ext>
            </a:extLst>
          </p:cNvPr>
          <p:cNvSpPr/>
          <p:nvPr/>
        </p:nvSpPr>
        <p:spPr bwMode="auto">
          <a:xfrm>
            <a:off x="2133601" y="700853"/>
            <a:ext cx="9628951" cy="957943"/>
          </a:xfrm>
          <a:prstGeom prst="curvedDownArrow">
            <a:avLst>
              <a:gd name="adj1" fmla="val 47650"/>
              <a:gd name="adj2" fmla="val 90344"/>
              <a:gd name="adj3" fmla="val 3559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13500000" algn="br" rotWithShape="0">
              <a:srgbClr val="FF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prstMaterial="metal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CAFCC4-5959-40CE-A6E1-994C8D264E18}"/>
              </a:ext>
            </a:extLst>
          </p:cNvPr>
          <p:cNvSpPr txBox="1"/>
          <p:nvPr/>
        </p:nvSpPr>
        <p:spPr>
          <a:xfrm>
            <a:off x="482600" y="3341768"/>
            <a:ext cx="2057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377">
              <a:defRPr/>
            </a:pP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PROBLEM</a:t>
            </a:r>
          </a:p>
          <a:p>
            <a:pPr defTabSz="914377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Sin</a:t>
            </a:r>
          </a:p>
          <a:p>
            <a:pPr defTabSz="914377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Death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0618DE-0CB5-4327-B676-13CB10C07699}"/>
              </a:ext>
            </a:extLst>
          </p:cNvPr>
          <p:cNvSpPr txBox="1"/>
          <p:nvPr/>
        </p:nvSpPr>
        <p:spPr>
          <a:xfrm>
            <a:off x="10058401" y="3341768"/>
            <a:ext cx="206100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377">
              <a:defRPr/>
            </a:pPr>
            <a:r>
              <a:rPr lang="en-US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SOLUTION</a:t>
            </a:r>
          </a:p>
          <a:p>
            <a:pPr defTabSz="914377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Jesus’ Death</a:t>
            </a:r>
          </a:p>
          <a:p>
            <a:pPr defTabSz="914377">
              <a:buFont typeface="Arial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Resurrection</a:t>
            </a:r>
          </a:p>
        </p:txBody>
      </p:sp>
    </p:spTree>
    <p:extLst>
      <p:ext uri="{BB962C8B-B14F-4D97-AF65-F5344CB8AC3E}">
        <p14:creationId xmlns:p14="http://schemas.microsoft.com/office/powerpoint/2010/main" val="1500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56074" y="3080822"/>
            <a:ext cx="63726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Do We Need to be Saved?</a:t>
            </a:r>
          </a:p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		(</a:t>
            </a:r>
            <a:r>
              <a:rPr lang="en-US" sz="3600" i="1" dirty="0">
                <a:solidFill>
                  <a:prstClr val="black"/>
                </a:solidFill>
                <a:latin typeface="Calibri" panose="020F0502020204030204"/>
              </a:rPr>
              <a:t>saved from what?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	Death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	Separation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CF20B-6C6F-4497-AE24-86FD8CC3CEE3}"/>
              </a:ext>
            </a:extLst>
          </p:cNvPr>
          <p:cNvGrpSpPr/>
          <p:nvPr/>
        </p:nvGrpSpPr>
        <p:grpSpPr>
          <a:xfrm>
            <a:off x="1394" y="2771332"/>
            <a:ext cx="3754685" cy="4220769"/>
            <a:chOff x="1393" y="2771332"/>
            <a:chExt cx="3754685" cy="422076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63340-DAB2-4445-9C9C-E48B70E5595A}"/>
                </a:ext>
              </a:extLst>
            </p:cNvPr>
            <p:cNvSpPr/>
            <p:nvPr/>
          </p:nvSpPr>
          <p:spPr>
            <a:xfrm>
              <a:off x="1393" y="3210277"/>
              <a:ext cx="3710134" cy="510778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>
              <a:glow rad="12700">
                <a:schemeClr val="tx1">
                  <a:lumMod val="50000"/>
                  <a:lumOff val="50000"/>
                  <a:alpha val="48000"/>
                </a:schemeClr>
              </a:glow>
              <a:softEdge rad="12700"/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Palatino Linotype" panose="02040502050505030304" pitchFamily="18" charset="0"/>
                </a:rPr>
                <a:t>“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A02A23B-3031-4D04-9B0B-5C5CDEC1DC87}"/>
                </a:ext>
              </a:extLst>
            </p:cNvPr>
            <p:cNvSpPr/>
            <p:nvPr/>
          </p:nvSpPr>
          <p:spPr>
            <a:xfrm>
              <a:off x="745586" y="2771332"/>
              <a:ext cx="478301" cy="57775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endParaRPr lang="en-US" sz="24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D6D3C0D-EFB5-4215-B210-28F344EFD245}"/>
                </a:ext>
              </a:extLst>
            </p:cNvPr>
            <p:cNvSpPr/>
            <p:nvPr/>
          </p:nvSpPr>
          <p:spPr>
            <a:xfrm>
              <a:off x="45944" y="3280447"/>
              <a:ext cx="3710134" cy="371165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“So He drove the man out; and at the east of the Garden of Eden He stationed the cherubim and the flaming sword which turned every direction to guard the way to the tree of life.”</a:t>
              </a:r>
            </a:p>
            <a:p>
              <a:pPr marL="457189" lvl="1" algn="r" defTabSz="914377"/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(</a:t>
              </a:r>
              <a:r>
                <a:rPr lang="en-US" sz="2000" b="1" i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Genesis 3:24</a:t>
              </a:r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8EAD2F3-2844-4556-9A26-AD221E8FB4FE}"/>
              </a:ext>
            </a:extLst>
          </p:cNvPr>
          <p:cNvSpPr txBox="1"/>
          <p:nvPr/>
        </p:nvSpPr>
        <p:spPr>
          <a:xfrm>
            <a:off x="7029152" y="4485055"/>
            <a:ext cx="428286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Hebrews 2:15</a:t>
            </a:r>
          </a:p>
          <a:p>
            <a:pPr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… those who through fear of death were subject to slavery all their lives.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56074" y="3080822"/>
            <a:ext cx="63726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Do We Need to be Saved?</a:t>
            </a:r>
          </a:p>
          <a:p>
            <a:pPr defTabSz="914377">
              <a:defRPr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		(</a:t>
            </a:r>
            <a:r>
              <a:rPr lang="en-US" sz="3600" i="1" dirty="0">
                <a:solidFill>
                  <a:prstClr val="black"/>
                </a:solidFill>
                <a:latin typeface="Calibri" panose="020F0502020204030204"/>
              </a:rPr>
              <a:t>saved from what?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	Death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189" indent="-457189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	Separation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1EEFD-FD63-439E-8616-09FF3808D866}"/>
              </a:ext>
            </a:extLst>
          </p:cNvPr>
          <p:cNvSpPr txBox="1"/>
          <p:nvPr/>
        </p:nvSpPr>
        <p:spPr>
          <a:xfrm>
            <a:off x="2540000" y="5156200"/>
            <a:ext cx="134805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prstClr val="black"/>
                </a:solidFill>
                <a:latin typeface="Calibri" panose="020F0502020204030204"/>
              </a:rPr>
              <a:t>Sin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C50AA78-C2BE-493D-BD12-BB8A9BBC6630}"/>
              </a:ext>
            </a:extLst>
          </p:cNvPr>
          <p:cNvSpPr/>
          <p:nvPr/>
        </p:nvSpPr>
        <p:spPr>
          <a:xfrm rot="20767881">
            <a:off x="3487199" y="4753376"/>
            <a:ext cx="1016000" cy="6976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7883DBB-5D26-4D25-84F3-E1E588F0508B}"/>
              </a:ext>
            </a:extLst>
          </p:cNvPr>
          <p:cNvSpPr/>
          <p:nvPr/>
        </p:nvSpPr>
        <p:spPr>
          <a:xfrm rot="569636">
            <a:off x="3505423" y="5641615"/>
            <a:ext cx="1016000" cy="69762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98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We Need a Relationship with Him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27183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07649-6770-40B2-945C-CE83074B6C3A}"/>
              </a:ext>
            </a:extLst>
          </p:cNvPr>
          <p:cNvSpPr txBox="1"/>
          <p:nvPr/>
        </p:nvSpPr>
        <p:spPr>
          <a:xfrm>
            <a:off x="6964680" y="4697165"/>
            <a:ext cx="52273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Romans 1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25</a:t>
            </a:r>
          </a:p>
          <a:p>
            <a:pPr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For they exchanged the truth of God for falsehood, and worshiped and 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served the </a:t>
            </a:r>
            <a:r>
              <a:rPr lang="en-US" sz="24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creature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 rather than the </a:t>
            </a:r>
            <a:r>
              <a:rPr lang="en-US" sz="2400" b="1" u="sng" dirty="0">
                <a:solidFill>
                  <a:srgbClr val="000000"/>
                </a:solidFill>
                <a:latin typeface="Palatino Linotype" panose="02040502050505030304" pitchFamily="18" charset="0"/>
              </a:rPr>
              <a:t>Creator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, who is blessed forever.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CDE883-A99F-41B4-811D-C85E844B5040}"/>
              </a:ext>
            </a:extLst>
          </p:cNvPr>
          <p:cNvSpPr txBox="1"/>
          <p:nvPr/>
        </p:nvSpPr>
        <p:spPr>
          <a:xfrm>
            <a:off x="579121" y="4704696"/>
            <a:ext cx="6359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Romans 1</a:t>
            </a:r>
            <a:r>
              <a:rPr lang="en-US" sz="2400" b="1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20 </a:t>
            </a:r>
          </a:p>
          <a:p>
            <a:pPr defTabSz="914377"/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For his invisible attributes, namely, his eternal power and divine nature, have been clearly perceived, ever since the creation of the world,</a:t>
            </a:r>
            <a:r>
              <a:rPr lang="en-US" sz="2400" baseline="300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</a:rPr>
              <a:t>in the things that have been made. </a:t>
            </a:r>
            <a:endParaRPr lang="en-US" sz="24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DD448A2-A231-4265-A605-4A9685EE1B23}"/>
              </a:ext>
            </a:extLst>
          </p:cNvPr>
          <p:cNvSpPr/>
          <p:nvPr/>
        </p:nvSpPr>
        <p:spPr>
          <a:xfrm>
            <a:off x="1972196" y="2809575"/>
            <a:ext cx="7897091" cy="136077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Not merely out of harmony with the universe</a:t>
            </a:r>
          </a:p>
          <a:p>
            <a:pPr algn="ctr" defTabSz="914377"/>
            <a:r>
              <a:rPr lang="en-U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rather</a:t>
            </a:r>
          </a:p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Out of Harmony with the Creator of the Universe</a:t>
            </a:r>
          </a:p>
        </p:txBody>
      </p:sp>
    </p:spTree>
    <p:extLst>
      <p:ext uri="{BB962C8B-B14F-4D97-AF65-F5344CB8AC3E}">
        <p14:creationId xmlns:p14="http://schemas.microsoft.com/office/powerpoint/2010/main" val="4412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CF20B-6C6F-4497-AE24-86FD8CC3CEE3}"/>
              </a:ext>
            </a:extLst>
          </p:cNvPr>
          <p:cNvGrpSpPr/>
          <p:nvPr/>
        </p:nvGrpSpPr>
        <p:grpSpPr>
          <a:xfrm>
            <a:off x="14288" y="3163757"/>
            <a:ext cx="3754685" cy="2156879"/>
            <a:chOff x="1393" y="2196741"/>
            <a:chExt cx="3754685" cy="626960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63340-DAB2-4445-9C9C-E48B70E5595A}"/>
                </a:ext>
              </a:extLst>
            </p:cNvPr>
            <p:cNvSpPr/>
            <p:nvPr/>
          </p:nvSpPr>
          <p:spPr>
            <a:xfrm>
              <a:off x="1393" y="3219128"/>
              <a:ext cx="3710134" cy="1484727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>
              <a:glow rad="12700">
                <a:schemeClr val="tx1">
                  <a:lumMod val="50000"/>
                  <a:lumOff val="50000"/>
                  <a:alpha val="48000"/>
                </a:schemeClr>
              </a:glow>
              <a:softEdge rad="12700"/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Palatino Linotype" panose="02040502050505030304" pitchFamily="18" charset="0"/>
                </a:rPr>
                <a:t>“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A02A23B-3031-4D04-9B0B-5C5CDEC1DC87}"/>
                </a:ext>
              </a:extLst>
            </p:cNvPr>
            <p:cNvSpPr/>
            <p:nvPr/>
          </p:nvSpPr>
          <p:spPr>
            <a:xfrm>
              <a:off x="2037471" y="2196741"/>
              <a:ext cx="478301" cy="1679404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endParaRPr lang="en-US" sz="2400" dirty="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D6D3C0D-EFB5-4215-B210-28F344EFD245}"/>
                </a:ext>
              </a:extLst>
            </p:cNvPr>
            <p:cNvSpPr/>
            <p:nvPr/>
          </p:nvSpPr>
          <p:spPr>
            <a:xfrm>
              <a:off x="45944" y="3418272"/>
              <a:ext cx="3710134" cy="50480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God said,</a:t>
              </a:r>
            </a:p>
            <a:p>
              <a:pPr marL="457189" lvl="1" defTabSz="914377"/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“Abraham, my friend” </a:t>
              </a:r>
            </a:p>
            <a:p>
              <a:pPr marL="457189" lvl="1" defTabSz="914377"/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(</a:t>
              </a:r>
              <a:r>
                <a:rPr lang="en-US" sz="2400" b="1" i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Isaiah 41:8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7285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A5D2D78-4B8F-4ED2-9204-E39D2D25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95349"/>
            <a:ext cx="12177712" cy="24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0E5AC0-4709-484F-9A4E-358FCCDC9527}"/>
              </a:ext>
            </a:extLst>
          </p:cNvPr>
          <p:cNvSpPr txBox="1"/>
          <p:nvPr/>
        </p:nvSpPr>
        <p:spPr>
          <a:xfrm>
            <a:off x="3768969" y="3080822"/>
            <a:ext cx="82443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Why is Separation a Problem?</a:t>
            </a:r>
          </a:p>
          <a:p>
            <a:pPr marL="685783" indent="-685783" defTabSz="914377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1142971" lvl="1" indent="-685783" defTabSz="914377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God is a Personal Being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CF20B-6C6F-4497-AE24-86FD8CC3CEE3}"/>
              </a:ext>
            </a:extLst>
          </p:cNvPr>
          <p:cNvGrpSpPr/>
          <p:nvPr/>
        </p:nvGrpSpPr>
        <p:grpSpPr>
          <a:xfrm>
            <a:off x="14288" y="3180276"/>
            <a:ext cx="4451032" cy="3632765"/>
            <a:chOff x="1393" y="2864962"/>
            <a:chExt cx="3754685" cy="457751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6F63340-DAB2-4445-9C9C-E48B70E5595A}"/>
                </a:ext>
              </a:extLst>
            </p:cNvPr>
            <p:cNvSpPr/>
            <p:nvPr/>
          </p:nvSpPr>
          <p:spPr>
            <a:xfrm>
              <a:off x="1393" y="3203350"/>
              <a:ext cx="3710135" cy="643613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  <a:effectLst>
              <a:glow rad="12700">
                <a:schemeClr val="tx1">
                  <a:lumMod val="50000"/>
                  <a:lumOff val="50000"/>
                  <a:alpha val="48000"/>
                </a:schemeClr>
              </a:glow>
              <a:softEdge rad="12700"/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Palatino Linotype" panose="02040502050505030304" pitchFamily="18" charset="0"/>
                </a:rPr>
                <a:t>“</a:t>
              </a:r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CA02A23B-3031-4D04-9B0B-5C5CDEC1DC87}"/>
                </a:ext>
              </a:extLst>
            </p:cNvPr>
            <p:cNvSpPr/>
            <p:nvPr/>
          </p:nvSpPr>
          <p:spPr>
            <a:xfrm>
              <a:off x="1677512" y="2864962"/>
              <a:ext cx="478301" cy="756133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prstClr val="black"/>
              </a:solidFill>
            </a:ln>
            <a:effectLst>
              <a:outerShdw blurRad="508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lIns="0" rIns="0">
              <a:spAutoFit/>
            </a:bodyPr>
            <a:lstStyle/>
            <a:p>
              <a:pPr defTabSz="914377"/>
              <a:endParaRPr lang="en-US" sz="2400" dirty="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D6D3C0D-EFB5-4215-B210-28F344EFD245}"/>
                </a:ext>
              </a:extLst>
            </p:cNvPr>
            <p:cNvSpPr/>
            <p:nvPr/>
          </p:nvSpPr>
          <p:spPr>
            <a:xfrm>
              <a:off x="45943" y="3280447"/>
              <a:ext cx="3710135" cy="416203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wrap="square" lIns="0" rIns="0">
              <a:spAutoFit/>
            </a:bodyPr>
            <a:lstStyle/>
            <a:p>
              <a:pPr defTabSz="914377"/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King Jehoshaphat said to God, “Did You not, our God, drive out the inhabitants of this land from Your people Israel, and give it to the descendants of </a:t>
              </a:r>
              <a:r>
                <a:rPr lang="en-US" sz="2400" b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Your friend Abraham forever</a:t>
              </a:r>
              <a:r>
                <a:rPr lang="en-US" sz="24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?”</a:t>
              </a:r>
            </a:p>
            <a:p>
              <a:pPr marL="457189" lvl="1" algn="r" defTabSz="914377"/>
              <a:r>
                <a:rPr lang="en-US" sz="2000" b="1" i="1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(2 Chronicles 20:7</a:t>
              </a:r>
              <a:r>
                <a:rPr lang="en-US" sz="2000" dirty="0">
                  <a:solidFill>
                    <a:srgbClr val="000000"/>
                  </a:solidFill>
                  <a:latin typeface="Palatino Linotype" panose="02040502050505030304" pitchFamily="18" charset="0"/>
                </a:rPr>
                <a:t>)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24B56F-0461-4A26-8568-69842ACEFCF5}"/>
              </a:ext>
            </a:extLst>
          </p:cNvPr>
          <p:cNvSpPr/>
          <p:nvPr/>
        </p:nvSpPr>
        <p:spPr>
          <a:xfrm>
            <a:off x="0" y="0"/>
            <a:ext cx="12192000" cy="9821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prstClr val="white"/>
                </a:solidFill>
                <a:latin typeface="Calibri" panose="020F0502020204030204"/>
              </a:rPr>
              <a:t>God’s Plan to Save Us</a:t>
            </a:r>
          </a:p>
        </p:txBody>
      </p:sp>
    </p:spTree>
    <p:extLst>
      <p:ext uri="{BB962C8B-B14F-4D97-AF65-F5344CB8AC3E}">
        <p14:creationId xmlns:p14="http://schemas.microsoft.com/office/powerpoint/2010/main" val="2953838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</Words>
  <Application>Microsoft Office PowerPoint</Application>
  <PresentationFormat>Widescreen</PresentationFormat>
  <Paragraphs>251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Palatino Linotype</vt:lpstr>
      <vt:lpstr>system-ui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Smelser</dc:creator>
  <cp:lastModifiedBy>Jeff Smelser</cp:lastModifiedBy>
  <cp:revision>1</cp:revision>
  <dcterms:created xsi:type="dcterms:W3CDTF">2021-03-28T15:17:50Z</dcterms:created>
  <dcterms:modified xsi:type="dcterms:W3CDTF">2021-03-28T15:18:38Z</dcterms:modified>
</cp:coreProperties>
</file>