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22" r:id="rId3"/>
    <p:sldId id="259" r:id="rId4"/>
    <p:sldId id="617" r:id="rId5"/>
    <p:sldId id="260" r:id="rId6"/>
    <p:sldId id="257" r:id="rId7"/>
    <p:sldId id="262" r:id="rId8"/>
    <p:sldId id="261" r:id="rId9"/>
    <p:sldId id="618" r:id="rId10"/>
    <p:sldId id="619" r:id="rId11"/>
    <p:sldId id="263" r:id="rId12"/>
    <p:sldId id="620" r:id="rId13"/>
    <p:sldId id="6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27EA-A594-406F-BE92-64986DB3B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EC338-75F5-41A2-B683-1E0053EC0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1EC923-9A7C-4693-9F94-6537C41A161F}"/>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04734461-53CB-471B-B6F8-2B36C2892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7F4DA-F50F-47B0-8BA3-4F9AF474AB02}"/>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262003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ADC2-AD1C-476F-B7CC-D7A85B108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D34FE-D0E4-4A12-86EE-312895AC6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33BA5-DE05-45EA-A306-CE5F2F9A8163}"/>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C25F7A14-4EE2-4544-A4CB-75CEC647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68F0D-39F0-4E65-938C-965F96797EF6}"/>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360920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8D0537-DF00-4EDB-9DBE-FD01015A64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BFAE2-9681-4E20-8C3A-788AB5FC65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D97DD-8DF9-4AB7-B3F9-BB5C9BA089EF}"/>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9923F196-50C5-4303-8F91-3F051A62D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E4C95-4BF4-47C0-A064-EF89C2FCAE32}"/>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271190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61966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DE9E-E9F6-48C6-BB26-7788890E9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8CE23-2D7B-47BC-9667-84A5B8F1B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F0CB1-E885-469A-AEB8-1A6116F5F8A8}"/>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DA7BE61F-757B-4B62-8836-A6D075F6C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F0419-9E65-4265-BAB9-EDA4CE1EB921}"/>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198175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DFE7-B8FD-4AFB-B043-5A9BBBC88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1AC66-4583-40F8-AFF4-6B7F8E3DA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B9C5A-AB17-42FB-9196-D210F33A8C14}"/>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DF3743E1-2C13-4B81-8145-379DCFB49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73C35-0906-435A-AC45-F46D9559C9E0}"/>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404667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B8D6-2156-4F86-8A30-E7456E688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4A6F4-F1F1-4E06-8CA4-755AB1ABE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CBEB1-2A28-46D9-ACC2-627E57A31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E7C81-8B37-471D-8114-BE5C2C0EE131}"/>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6" name="Footer Placeholder 5">
            <a:extLst>
              <a:ext uri="{FF2B5EF4-FFF2-40B4-BE49-F238E27FC236}">
                <a16:creationId xmlns:a16="http://schemas.microsoft.com/office/drawing/2014/main" id="{498EB412-CCC0-483B-99C4-5B1812411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74874-477A-499E-AE85-6C8F1EA2B649}"/>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271834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B1FA-7443-49EB-8C72-57B02096A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9FCB0A-0ADD-4330-9707-F34D7C52F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D3BC9-CCED-4532-A837-57113BD213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38F78-8A77-43D8-AD8D-ABFEA8312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6640A-F933-4EE2-A442-9F38F21793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1049B7-85C0-47D7-9053-73AAFCBC29C1}"/>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8" name="Footer Placeholder 7">
            <a:extLst>
              <a:ext uri="{FF2B5EF4-FFF2-40B4-BE49-F238E27FC236}">
                <a16:creationId xmlns:a16="http://schemas.microsoft.com/office/drawing/2014/main" id="{CA68FB73-579E-4573-A218-7F4BC5D30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E28E9A-8F3B-43CD-9034-5AAA686765DF}"/>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407063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A90C-7EEE-4A11-8725-F59A446BB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E2F1EE-6B74-4E7C-A71E-4AB530F25029}"/>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4" name="Footer Placeholder 3">
            <a:extLst>
              <a:ext uri="{FF2B5EF4-FFF2-40B4-BE49-F238E27FC236}">
                <a16:creationId xmlns:a16="http://schemas.microsoft.com/office/drawing/2014/main" id="{09707958-4608-4DBC-84A9-D1F11529B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B8C22B-209F-443A-A9A9-C0AFDEB0057A}"/>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38086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5169E-01EE-40EA-8C4F-61F70F51CCEF}"/>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3" name="Footer Placeholder 2">
            <a:extLst>
              <a:ext uri="{FF2B5EF4-FFF2-40B4-BE49-F238E27FC236}">
                <a16:creationId xmlns:a16="http://schemas.microsoft.com/office/drawing/2014/main" id="{76D182F3-D535-4ED6-B48A-E01A27B06A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6614F-742A-4473-9CCE-D0AA7D3B619E}"/>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348521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8273-D828-4EA9-8F31-83DE589E0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0F99B-1623-4F7E-8E66-79DB1C143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828229-F03C-4367-86A3-8BD88E6A6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B737F-968A-4B7E-8C5F-51A3D50A3E4C}"/>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6" name="Footer Placeholder 5">
            <a:extLst>
              <a:ext uri="{FF2B5EF4-FFF2-40B4-BE49-F238E27FC236}">
                <a16:creationId xmlns:a16="http://schemas.microsoft.com/office/drawing/2014/main" id="{AED2F55D-F3D0-42C3-9C30-32A7A6A1E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716EE-1910-4CF1-84F5-6B66686340C0}"/>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71579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E82-BCBC-425F-92CF-BCC660C28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B235A-DC3A-4AD0-8AC6-9FE14178A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966663-8F82-49E4-9DA7-9BBA00C58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EC023-BBE7-4297-9456-C3E1AFEA4F1F}"/>
              </a:ext>
            </a:extLst>
          </p:cNvPr>
          <p:cNvSpPr>
            <a:spLocks noGrp="1"/>
          </p:cNvSpPr>
          <p:nvPr>
            <p:ph type="dt" sz="half" idx="10"/>
          </p:nvPr>
        </p:nvSpPr>
        <p:spPr/>
        <p:txBody>
          <a:bodyPr/>
          <a:lstStyle/>
          <a:p>
            <a:fld id="{9B3C4706-C3AD-4532-8930-9B4301D3E9AE}" type="datetimeFigureOut">
              <a:rPr lang="en-US" smtClean="0"/>
              <a:t>3/14/2021</a:t>
            </a:fld>
            <a:endParaRPr lang="en-US"/>
          </a:p>
        </p:txBody>
      </p:sp>
      <p:sp>
        <p:nvSpPr>
          <p:cNvPr id="6" name="Footer Placeholder 5">
            <a:extLst>
              <a:ext uri="{FF2B5EF4-FFF2-40B4-BE49-F238E27FC236}">
                <a16:creationId xmlns:a16="http://schemas.microsoft.com/office/drawing/2014/main" id="{D238785A-9716-4F23-8F4E-F3727A3C3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428F5-5B96-4C08-BA3F-FF95B18D30AA}"/>
              </a:ext>
            </a:extLst>
          </p:cNvPr>
          <p:cNvSpPr>
            <a:spLocks noGrp="1"/>
          </p:cNvSpPr>
          <p:nvPr>
            <p:ph type="sldNum" sz="quarter" idx="12"/>
          </p:nvPr>
        </p:nvSpPr>
        <p:spPr/>
        <p:txBody>
          <a:bodyPr/>
          <a:lstStyle/>
          <a:p>
            <a:fld id="{05ABDEA0-D518-4AFC-ACAA-0DAAD7898780}" type="slidenum">
              <a:rPr lang="en-US" smtClean="0"/>
              <a:t>‹#›</a:t>
            </a:fld>
            <a:endParaRPr lang="en-US"/>
          </a:p>
        </p:txBody>
      </p:sp>
    </p:spTree>
    <p:extLst>
      <p:ext uri="{BB962C8B-B14F-4D97-AF65-F5344CB8AC3E}">
        <p14:creationId xmlns:p14="http://schemas.microsoft.com/office/powerpoint/2010/main" val="56305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3DC76-3584-4978-8E98-ED3A7A116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C5E38-F22F-4A5F-AA36-588A77629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9BD1D-5919-4440-91E3-BD6632978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C4706-C3AD-4532-8930-9B4301D3E9AE}" type="datetimeFigureOut">
              <a:rPr lang="en-US" smtClean="0"/>
              <a:t>3/14/2021</a:t>
            </a:fld>
            <a:endParaRPr lang="en-US"/>
          </a:p>
        </p:txBody>
      </p:sp>
      <p:sp>
        <p:nvSpPr>
          <p:cNvPr id="5" name="Footer Placeholder 4">
            <a:extLst>
              <a:ext uri="{FF2B5EF4-FFF2-40B4-BE49-F238E27FC236}">
                <a16:creationId xmlns:a16="http://schemas.microsoft.com/office/drawing/2014/main" id="{E26D2B77-8B5E-4020-AABF-E3C196D1E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0CA840-C5BF-4D71-86E2-06224F748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DEA0-D518-4AFC-ACAA-0DAAD7898780}" type="slidenum">
              <a:rPr lang="en-US" smtClean="0"/>
              <a:t>‹#›</a:t>
            </a:fld>
            <a:endParaRPr lang="en-US"/>
          </a:p>
        </p:txBody>
      </p:sp>
    </p:spTree>
    <p:extLst>
      <p:ext uri="{BB962C8B-B14F-4D97-AF65-F5344CB8AC3E}">
        <p14:creationId xmlns:p14="http://schemas.microsoft.com/office/powerpoint/2010/main" val="169396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20D04A-6EF7-4665-B131-E359AC6C5C6A}" type="datetimeFigureOut">
              <a:rPr lang="en-US" smtClean="0"/>
              <a:pPr/>
              <a:t>3/13/2021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33232725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946400" y="1701800"/>
            <a:ext cx="5689600" cy="1569660"/>
          </a:xfrm>
          <a:prstGeom prst="rect">
            <a:avLst/>
          </a:prstGeom>
          <a:noFill/>
        </p:spPr>
        <p:txBody>
          <a:bodyPr wrap="square" rtlCol="0">
            <a:spAutoFit/>
          </a:bodyPr>
          <a:lstStyle/>
          <a:p>
            <a:pPr algn="ctr" defTabSz="1219170">
              <a:defRPr/>
            </a:pPr>
            <a:r>
              <a:rPr lang="en-US" sz="4800" b="1" dirty="0">
                <a:solidFill>
                  <a:prstClr val="white"/>
                </a:solidFill>
                <a:latin typeface="Calibri"/>
              </a:rPr>
              <a:t>“Fostering Faith” </a:t>
            </a:r>
          </a:p>
          <a:p>
            <a:pPr algn="ctr" defTabSz="1219170">
              <a:defRPr/>
            </a:pPr>
            <a:r>
              <a:rPr lang="en-US" sz="4800" i="1" dirty="0">
                <a:solidFill>
                  <a:prstClr val="white"/>
                </a:solidFill>
                <a:latin typeface="Calibri"/>
              </a:rPr>
              <a:t>Jeff Smelser</a:t>
            </a:r>
          </a:p>
        </p:txBody>
      </p:sp>
    </p:spTree>
    <p:extLst>
      <p:ext uri="{BB962C8B-B14F-4D97-AF65-F5344CB8AC3E}">
        <p14:creationId xmlns:p14="http://schemas.microsoft.com/office/powerpoint/2010/main" val="122032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2224587"/>
            <a:ext cx="9621672" cy="1384995"/>
          </a:xfrm>
          <a:prstGeom prst="rect">
            <a:avLst/>
          </a:prstGeom>
          <a:noFill/>
        </p:spPr>
        <p:txBody>
          <a:bodyPr wrap="square" rtlCol="0">
            <a:spAutoFit/>
          </a:bodyPr>
          <a:lstStyle/>
          <a:p>
            <a:pPr marL="342891" indent="-342891" defTabSz="914377">
              <a:buFont typeface="+mj-lt"/>
              <a:buAutoNum type="arabicPeriod"/>
            </a:pPr>
            <a:r>
              <a:rPr lang="en-US" sz="2800" dirty="0">
                <a:solidFill>
                  <a:prstClr val="black"/>
                </a:solidFill>
                <a:latin typeface="Calibri" panose="020F0502020204030204"/>
              </a:rPr>
              <a:t>NOT by doing nothing</a:t>
            </a:r>
          </a:p>
          <a:p>
            <a:pPr marL="342891" indent="-342891" defTabSz="914377">
              <a:buFont typeface="+mj-lt"/>
              <a:buAutoNum type="arabicPeriod"/>
            </a:pPr>
            <a:endParaRPr lang="en-US" sz="2800" dirty="0">
              <a:solidFill>
                <a:prstClr val="black"/>
              </a:solidFill>
              <a:latin typeface="Calibri" panose="020F0502020204030204"/>
            </a:endParaRPr>
          </a:p>
          <a:p>
            <a:pPr marL="342891" indent="-342891" defTabSz="914377">
              <a:buFont typeface="+mj-lt"/>
              <a:buAutoNum type="arabicPeriod"/>
            </a:pPr>
            <a:r>
              <a:rPr lang="en-US" sz="2800" dirty="0">
                <a:solidFill>
                  <a:prstClr val="black"/>
                </a:solidFill>
                <a:latin typeface="Calibri" panose="020F0502020204030204"/>
              </a:rPr>
              <a:t>Not by </a:t>
            </a:r>
            <a:r>
              <a:rPr lang="en-US" sz="2800" i="1" u="sng" dirty="0">
                <a:solidFill>
                  <a:prstClr val="black"/>
                </a:solidFill>
                <a:latin typeface="Calibri" panose="020F0502020204030204"/>
              </a:rPr>
              <a:t>commanding</a:t>
            </a:r>
            <a:r>
              <a:rPr lang="en-US" sz="2800" dirty="0">
                <a:solidFill>
                  <a:prstClr val="black"/>
                </a:solidFill>
                <a:latin typeface="Calibri" panose="020F0502020204030204"/>
              </a:rPr>
              <a:t> faith</a:t>
            </a:r>
          </a:p>
        </p:txBody>
      </p:sp>
      <p:sp>
        <p:nvSpPr>
          <p:cNvPr id="3" name="TextBox 2">
            <a:extLst>
              <a:ext uri="{FF2B5EF4-FFF2-40B4-BE49-F238E27FC236}">
                <a16:creationId xmlns:a16="http://schemas.microsoft.com/office/drawing/2014/main" id="{9CAC33D4-7646-4354-9570-DBDE8E4F614A}"/>
              </a:ext>
            </a:extLst>
          </p:cNvPr>
          <p:cNvSpPr txBox="1"/>
          <p:nvPr/>
        </p:nvSpPr>
        <p:spPr>
          <a:xfrm>
            <a:off x="832514" y="668742"/>
            <a:ext cx="5117911"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5" name="TextBox 4">
            <a:extLst>
              <a:ext uri="{FF2B5EF4-FFF2-40B4-BE49-F238E27FC236}">
                <a16:creationId xmlns:a16="http://schemas.microsoft.com/office/drawing/2014/main" id="{A65FA0A8-5AF7-41FC-9F9F-524DD1EDD5CD}"/>
              </a:ext>
            </a:extLst>
          </p:cNvPr>
          <p:cNvSpPr txBox="1"/>
          <p:nvPr/>
        </p:nvSpPr>
        <p:spPr>
          <a:xfrm>
            <a:off x="6892122" y="1237452"/>
            <a:ext cx="5117911" cy="3970318"/>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a:spAutoFit/>
          </a:bodyPr>
          <a:lstStyle/>
          <a:p>
            <a:pPr defTabSz="914377"/>
            <a:r>
              <a:rPr lang="en-US" sz="2800" b="1" dirty="0">
                <a:solidFill>
                  <a:srgbClr val="000000"/>
                </a:solidFill>
                <a:latin typeface="Palatino Linotype" panose="02040502050505030304" pitchFamily="18" charset="0"/>
              </a:rPr>
              <a:t>Deuteronomy 6</a:t>
            </a:r>
            <a:r>
              <a:rPr lang="en-US" sz="2800" dirty="0">
                <a:solidFill>
                  <a:srgbClr val="000000"/>
                </a:solidFill>
                <a:latin typeface="Palatino Linotype" panose="02040502050505030304" pitchFamily="18" charset="0"/>
              </a:rPr>
              <a:t> </a:t>
            </a:r>
            <a:r>
              <a:rPr lang="en-US" sz="2800" b="1" baseline="30000" dirty="0">
                <a:solidFill>
                  <a:srgbClr val="000000"/>
                </a:solidFill>
                <a:latin typeface="Palatino Linotype" panose="02040502050505030304" pitchFamily="18" charset="0"/>
              </a:rPr>
              <a:t>6 </a:t>
            </a:r>
            <a:r>
              <a:rPr lang="en-US" sz="2800" dirty="0">
                <a:solidFill>
                  <a:srgbClr val="000000"/>
                </a:solidFill>
                <a:latin typeface="Palatino Linotype" panose="02040502050505030304" pitchFamily="18" charset="0"/>
              </a:rPr>
              <a:t>These words, which I am commanding you today, shall be on your heart. </a:t>
            </a:r>
            <a:r>
              <a:rPr lang="en-US" sz="2800" b="1" baseline="30000" dirty="0">
                <a:solidFill>
                  <a:srgbClr val="000000"/>
                </a:solidFill>
                <a:latin typeface="Palatino Linotype" panose="02040502050505030304" pitchFamily="18" charset="0"/>
              </a:rPr>
              <a:t>7 </a:t>
            </a:r>
            <a:r>
              <a:rPr lang="en-US" sz="2800" dirty="0">
                <a:solidFill>
                  <a:srgbClr val="000000"/>
                </a:solidFill>
                <a:latin typeface="Palatino Linotype" panose="02040502050505030304" pitchFamily="18" charset="0"/>
              </a:rPr>
              <a:t>And you shall repeat them diligently to your sons and speak of them when you sit in your house, when you walk on the road, when you lie down, and when you get up.</a:t>
            </a:r>
            <a:endParaRPr lang="en-US" sz="280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891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4" y="2224587"/>
            <a:ext cx="5263487" cy="1815882"/>
          </a:xfrm>
          <a:prstGeom prst="rect">
            <a:avLst/>
          </a:prstGeom>
          <a:noFill/>
        </p:spPr>
        <p:txBody>
          <a:bodyPr wrap="square" rtlCol="0">
            <a:spAutoFit/>
          </a:bodyPr>
          <a:lstStyle/>
          <a:p>
            <a:pPr marL="342891" indent="-342891" defTabSz="914377">
              <a:buFont typeface="+mj-lt"/>
              <a:buAutoNum type="arabicPeriod"/>
            </a:pPr>
            <a:r>
              <a:rPr lang="en-US" sz="2800" dirty="0">
                <a:solidFill>
                  <a:prstClr val="black"/>
                </a:solidFill>
                <a:latin typeface="Calibri" panose="020F0502020204030204"/>
              </a:rPr>
              <a:t> Teach!</a:t>
            </a:r>
          </a:p>
          <a:p>
            <a:pPr marL="342891" indent="-342891" defTabSz="914377">
              <a:buFont typeface="+mj-lt"/>
              <a:buAutoNum type="arabicPeriod"/>
            </a:pPr>
            <a:r>
              <a:rPr lang="en-US" sz="2800" dirty="0">
                <a:solidFill>
                  <a:prstClr val="black"/>
                </a:solidFill>
                <a:latin typeface="Calibri" panose="020F0502020204030204"/>
              </a:rPr>
              <a:t> </a:t>
            </a:r>
            <a:r>
              <a:rPr lang="en-US" sz="2800" b="1" i="1" dirty="0">
                <a:solidFill>
                  <a:prstClr val="black"/>
                </a:solidFill>
                <a:latin typeface="Calibri" panose="020F0502020204030204"/>
              </a:rPr>
              <a:t>Be</a:t>
            </a:r>
            <a:r>
              <a:rPr lang="en-US" sz="2800" dirty="0">
                <a:solidFill>
                  <a:prstClr val="black"/>
                </a:solidFill>
                <a:latin typeface="Calibri" panose="020F0502020204030204"/>
              </a:rPr>
              <a:t> what you want them to be</a:t>
            </a:r>
          </a:p>
          <a:p>
            <a:pPr marL="342891" indent="-342891" defTabSz="914377">
              <a:buFont typeface="+mj-lt"/>
              <a:buAutoNum type="arabicPeriod"/>
            </a:pPr>
            <a:r>
              <a:rPr lang="en-US" sz="2800" dirty="0">
                <a:solidFill>
                  <a:prstClr val="black"/>
                </a:solidFill>
                <a:latin typeface="Calibri" panose="020F0502020204030204"/>
              </a:rPr>
              <a:t> Consider their thoughts</a:t>
            </a:r>
          </a:p>
          <a:p>
            <a:pPr marL="342891" indent="-342891" defTabSz="914377">
              <a:buFont typeface="+mj-lt"/>
              <a:buAutoNum type="arabicPeriod"/>
            </a:pPr>
            <a:r>
              <a:rPr lang="en-US" sz="2800" dirty="0">
                <a:solidFill>
                  <a:prstClr val="black"/>
                </a:solidFill>
                <a:latin typeface="Calibri" panose="020F0502020204030204"/>
              </a:rPr>
              <a:t> Acknowledge your Ignorance </a:t>
            </a: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9CAC33D4-7646-4354-9570-DBDE8E4F614A}"/>
              </a:ext>
            </a:extLst>
          </p:cNvPr>
          <p:cNvSpPr txBox="1"/>
          <p:nvPr/>
        </p:nvSpPr>
        <p:spPr>
          <a:xfrm>
            <a:off x="832514" y="668742"/>
            <a:ext cx="5117911"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5" name="TextBox 4">
            <a:extLst>
              <a:ext uri="{FF2B5EF4-FFF2-40B4-BE49-F238E27FC236}">
                <a16:creationId xmlns:a16="http://schemas.microsoft.com/office/drawing/2014/main" id="{A65FA0A8-5AF7-41FC-9F9F-524DD1EDD5CD}"/>
              </a:ext>
            </a:extLst>
          </p:cNvPr>
          <p:cNvSpPr txBox="1"/>
          <p:nvPr/>
        </p:nvSpPr>
        <p:spPr>
          <a:xfrm>
            <a:off x="6892122" y="773429"/>
            <a:ext cx="5117911" cy="1384995"/>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a:spAutoFit/>
          </a:bodyPr>
          <a:lstStyle/>
          <a:p>
            <a:pPr defTabSz="914377"/>
            <a:r>
              <a:rPr lang="en-US" sz="2800" b="1" dirty="0">
                <a:solidFill>
                  <a:srgbClr val="000000"/>
                </a:solidFill>
                <a:latin typeface="Palatino Linotype" panose="02040502050505030304" pitchFamily="18" charset="0"/>
              </a:rPr>
              <a:t>Deuteronomy 6</a:t>
            </a:r>
            <a:r>
              <a:rPr lang="en-US" sz="2800" dirty="0">
                <a:solidFill>
                  <a:srgbClr val="000000"/>
                </a:solidFill>
                <a:latin typeface="Palatino Linotype" panose="02040502050505030304" pitchFamily="18" charset="0"/>
              </a:rPr>
              <a:t> </a:t>
            </a:r>
            <a:r>
              <a:rPr lang="en-US" sz="2800" b="1" baseline="30000" dirty="0">
                <a:solidFill>
                  <a:srgbClr val="000000"/>
                </a:solidFill>
                <a:latin typeface="Palatino Linotype" panose="02040502050505030304" pitchFamily="18" charset="0"/>
              </a:rPr>
              <a:t>6 </a:t>
            </a:r>
            <a:r>
              <a:rPr lang="en-US" sz="2800" dirty="0">
                <a:solidFill>
                  <a:srgbClr val="000000"/>
                </a:solidFill>
                <a:latin typeface="Palatino Linotype" panose="02040502050505030304" pitchFamily="18" charset="0"/>
              </a:rPr>
              <a:t>These words, which I am commanding you today, shall be on your heart.</a:t>
            </a:r>
            <a:endParaRPr lang="en-US" sz="2800" dirty="0">
              <a:solidFill>
                <a:prstClr val="black"/>
              </a:solidFill>
              <a:latin typeface="Palatino Linotype" panose="02040502050505030304" pitchFamily="18" charset="0"/>
            </a:endParaRPr>
          </a:p>
        </p:txBody>
      </p:sp>
      <p:sp>
        <p:nvSpPr>
          <p:cNvPr id="6" name="TextBox 5">
            <a:extLst>
              <a:ext uri="{FF2B5EF4-FFF2-40B4-BE49-F238E27FC236}">
                <a16:creationId xmlns:a16="http://schemas.microsoft.com/office/drawing/2014/main" id="{615473ED-1A3B-4FF5-9FB8-97CBF78E4204}"/>
              </a:ext>
            </a:extLst>
          </p:cNvPr>
          <p:cNvSpPr txBox="1"/>
          <p:nvPr/>
        </p:nvSpPr>
        <p:spPr>
          <a:xfrm>
            <a:off x="4892042" y="1147385"/>
            <a:ext cx="7120263" cy="1384995"/>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a:spAutoFit/>
          </a:bodyPr>
          <a:lstStyle/>
          <a:p>
            <a:pPr defTabSz="914377"/>
            <a:r>
              <a:rPr lang="en-US" sz="2800" b="1" dirty="0">
                <a:solidFill>
                  <a:srgbClr val="000000"/>
                </a:solidFill>
                <a:latin typeface="Palatino Linotype" panose="02040502050505030304" pitchFamily="18" charset="0"/>
              </a:rPr>
              <a:t>Proverbs 1</a:t>
            </a:r>
          </a:p>
          <a:p>
            <a:pPr defTabSz="914377"/>
            <a:r>
              <a:rPr lang="en-US" sz="2800" b="1" baseline="30000" dirty="0">
                <a:solidFill>
                  <a:srgbClr val="000000"/>
                </a:solidFill>
                <a:latin typeface="Palatino Linotype" panose="02040502050505030304" pitchFamily="18" charset="0"/>
              </a:rPr>
              <a:t>8</a:t>
            </a:r>
            <a:r>
              <a:rPr lang="en-US" sz="2800" dirty="0">
                <a:solidFill>
                  <a:prstClr val="black"/>
                </a:solidFill>
                <a:latin typeface="Palatino Linotype" panose="02040502050505030304" pitchFamily="18" charset="0"/>
              </a:rPr>
              <a:t>Listen, my son, to your father’s instruction,</a:t>
            </a:r>
            <a:br>
              <a:rPr lang="en-US" sz="2800" dirty="0">
                <a:solidFill>
                  <a:prstClr val="black"/>
                </a:solidFill>
                <a:latin typeface="Palatino Linotype" panose="02040502050505030304" pitchFamily="18" charset="0"/>
              </a:rPr>
            </a:br>
            <a:r>
              <a:rPr lang="en-US" sz="2800" dirty="0">
                <a:solidFill>
                  <a:prstClr val="black"/>
                </a:solidFill>
                <a:latin typeface="Palatino Linotype" panose="02040502050505030304" pitchFamily="18" charset="0"/>
              </a:rPr>
              <a:t>And do not ignore your mother’s teaching;</a:t>
            </a:r>
          </a:p>
        </p:txBody>
      </p:sp>
    </p:spTree>
    <p:extLst>
      <p:ext uri="{BB962C8B-B14F-4D97-AF65-F5344CB8AC3E}">
        <p14:creationId xmlns:p14="http://schemas.microsoft.com/office/powerpoint/2010/main" val="516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89445B3-C614-436C-8315-6091BCB8A7AD}"/>
              </a:ext>
            </a:extLst>
          </p:cNvPr>
          <p:cNvPicPr>
            <a:picLocks noChangeAspect="1"/>
          </p:cNvPicPr>
          <p:nvPr/>
        </p:nvPicPr>
        <p:blipFill rotWithShape="1">
          <a:blip r:embed="rId2"/>
          <a:srcRect l="24311" t="7425" r="57127" b="9341"/>
          <a:stretch/>
        </p:blipFill>
        <p:spPr>
          <a:xfrm>
            <a:off x="7393685" y="-19384"/>
            <a:ext cx="4780129" cy="6889839"/>
          </a:xfrm>
          <a:prstGeom prst="rect">
            <a:avLst/>
          </a:prstGeom>
        </p:spPr>
      </p:pic>
      <p:sp>
        <p:nvSpPr>
          <p:cNvPr id="4" name="TextBox 3">
            <a:extLst>
              <a:ext uri="{FF2B5EF4-FFF2-40B4-BE49-F238E27FC236}">
                <a16:creationId xmlns:a16="http://schemas.microsoft.com/office/drawing/2014/main" id="{3F7B7ED2-00BE-4ACF-BDAF-1BB413DD29FE}"/>
              </a:ext>
            </a:extLst>
          </p:cNvPr>
          <p:cNvSpPr txBox="1"/>
          <p:nvPr/>
        </p:nvSpPr>
        <p:spPr>
          <a:xfrm>
            <a:off x="832514" y="2224587"/>
            <a:ext cx="6578221" cy="954107"/>
          </a:xfrm>
          <a:prstGeom prst="rect">
            <a:avLst/>
          </a:prstGeom>
          <a:noFill/>
        </p:spPr>
        <p:txBody>
          <a:bodyPr wrap="square" rtlCol="0">
            <a:spAutoFit/>
          </a:bodyPr>
          <a:lstStyle/>
          <a:p>
            <a:pPr defTabSz="914377"/>
            <a:r>
              <a:rPr lang="en-US" sz="2800" b="1" dirty="0">
                <a:solidFill>
                  <a:prstClr val="black"/>
                </a:solidFill>
                <a:latin typeface="Calibri" panose="020F0502020204030204"/>
              </a:rPr>
              <a:t>Give them Room to have their Own Faith</a:t>
            </a:r>
          </a:p>
          <a:p>
            <a:pPr defTabSz="914377"/>
            <a:r>
              <a:rPr lang="en-US" sz="2800" b="1" i="1" dirty="0">
                <a:solidFill>
                  <a:prstClr val="black"/>
                </a:solidFill>
                <a:latin typeface="Calibri" panose="020F0502020204030204"/>
              </a:rPr>
              <a:t>If you were a Jew in late 1</a:t>
            </a:r>
            <a:r>
              <a:rPr lang="en-US" sz="2800" b="1" i="1" baseline="30000" dirty="0">
                <a:solidFill>
                  <a:prstClr val="black"/>
                </a:solidFill>
                <a:latin typeface="Calibri" panose="020F0502020204030204"/>
              </a:rPr>
              <a:t>st</a:t>
            </a:r>
            <a:r>
              <a:rPr lang="en-US" sz="2800" b="1" i="1" dirty="0">
                <a:solidFill>
                  <a:prstClr val="black"/>
                </a:solidFill>
                <a:latin typeface="Calibri" panose="020F0502020204030204"/>
              </a:rPr>
              <a:t> Century B.C. … </a:t>
            </a:r>
            <a:endParaRPr lang="en-US" b="1" i="1"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9CAC33D4-7646-4354-9570-DBDE8E4F614A}"/>
              </a:ext>
            </a:extLst>
          </p:cNvPr>
          <p:cNvSpPr txBox="1"/>
          <p:nvPr/>
        </p:nvSpPr>
        <p:spPr>
          <a:xfrm>
            <a:off x="832514" y="668742"/>
            <a:ext cx="5117911"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8" name="TextBox 7">
            <a:extLst>
              <a:ext uri="{FF2B5EF4-FFF2-40B4-BE49-F238E27FC236}">
                <a16:creationId xmlns:a16="http://schemas.microsoft.com/office/drawing/2014/main" id="{A544093B-E7D3-40F8-A064-520E7D89A253}"/>
              </a:ext>
            </a:extLst>
          </p:cNvPr>
          <p:cNvSpPr txBox="1"/>
          <p:nvPr/>
        </p:nvSpPr>
        <p:spPr>
          <a:xfrm>
            <a:off x="999699" y="3370068"/>
            <a:ext cx="6093724" cy="3108543"/>
          </a:xfrm>
          <a:prstGeom prst="rect">
            <a:avLst/>
          </a:prstGeom>
          <a:noFill/>
        </p:spPr>
        <p:txBody>
          <a:bodyPr wrap="square">
            <a:spAutoFit/>
          </a:bodyPr>
          <a:lstStyle/>
          <a:p>
            <a:pPr defTabSz="914377"/>
            <a:r>
              <a:rPr lang="en-US" sz="2800" b="1" dirty="0">
                <a:solidFill>
                  <a:prstClr val="black"/>
                </a:solidFill>
                <a:latin typeface="Calibri" panose="020F0502020204030204"/>
              </a:rPr>
              <a:t>Saul</a:t>
            </a:r>
          </a:p>
          <a:p>
            <a:pPr marL="285744" indent="-285744" defTabSz="914377">
              <a:buFont typeface="Arial" panose="020B0604020202020204" pitchFamily="34" charset="0"/>
              <a:buChar char="•"/>
            </a:pPr>
            <a:r>
              <a:rPr lang="en-US" sz="2800" dirty="0">
                <a:solidFill>
                  <a:prstClr val="black"/>
                </a:solidFill>
                <a:latin typeface="Calibri" panose="020F0502020204030204"/>
              </a:rPr>
              <a:t>born in Tarsus (Acts 22:3)</a:t>
            </a:r>
          </a:p>
          <a:p>
            <a:pPr marL="285744" indent="-285744" defTabSz="914377">
              <a:buFont typeface="Arial" panose="020B0604020202020204" pitchFamily="34" charset="0"/>
              <a:buChar char="•"/>
            </a:pPr>
            <a:r>
              <a:rPr lang="en-US" sz="2800" dirty="0">
                <a:solidFill>
                  <a:prstClr val="black"/>
                </a:solidFill>
                <a:latin typeface="Calibri" panose="020F0502020204030204"/>
              </a:rPr>
              <a:t>citizen of Tarsus (Acts 21:39)</a:t>
            </a:r>
          </a:p>
          <a:p>
            <a:pPr marL="285744" indent="-285744" defTabSz="914377">
              <a:buFont typeface="Arial" panose="020B0604020202020204" pitchFamily="34" charset="0"/>
              <a:buChar char="•"/>
            </a:pPr>
            <a:r>
              <a:rPr lang="en-US" sz="2800" dirty="0">
                <a:solidFill>
                  <a:prstClr val="black"/>
                </a:solidFill>
                <a:latin typeface="Calibri" panose="020F0502020204030204"/>
              </a:rPr>
              <a:t>Resided in Tarsus (Acts 9:30 – 11:25)</a:t>
            </a:r>
          </a:p>
          <a:p>
            <a:pPr marL="285744" indent="-285744" defTabSz="914377">
              <a:buFont typeface="Arial" panose="020B0604020202020204" pitchFamily="34" charset="0"/>
              <a:buChar char="•"/>
            </a:pPr>
            <a:r>
              <a:rPr lang="en-US" sz="2800" dirty="0">
                <a:solidFill>
                  <a:prstClr val="black"/>
                </a:solidFill>
                <a:latin typeface="Calibri" panose="020F0502020204030204"/>
              </a:rPr>
              <a:t>“from Tarsus” (Acts 9:11)</a:t>
            </a:r>
          </a:p>
          <a:p>
            <a:pPr marL="285744" indent="-285744" defTabSz="914377">
              <a:buFont typeface="Arial" panose="020B0604020202020204" pitchFamily="34" charset="0"/>
              <a:buChar char="•"/>
            </a:pPr>
            <a:r>
              <a:rPr lang="en-US" sz="2800" dirty="0">
                <a:solidFill>
                  <a:prstClr val="black"/>
                </a:solidFill>
                <a:latin typeface="Calibri" panose="020F0502020204030204"/>
              </a:rPr>
              <a:t>But brought up in Jerusalem at the feet of Gamaliel (Acts 22:3)</a:t>
            </a:r>
          </a:p>
        </p:txBody>
      </p:sp>
      <p:sp>
        <p:nvSpPr>
          <p:cNvPr id="19" name="Oval 18">
            <a:extLst>
              <a:ext uri="{FF2B5EF4-FFF2-40B4-BE49-F238E27FC236}">
                <a16:creationId xmlns:a16="http://schemas.microsoft.com/office/drawing/2014/main" id="{16BF0F9E-9CF7-436D-B6C3-CB190B4ED3DF}"/>
              </a:ext>
            </a:extLst>
          </p:cNvPr>
          <p:cNvSpPr/>
          <p:nvPr/>
        </p:nvSpPr>
        <p:spPr>
          <a:xfrm>
            <a:off x="9400645" y="395785"/>
            <a:ext cx="974315" cy="900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0" name="Oval 19">
            <a:extLst>
              <a:ext uri="{FF2B5EF4-FFF2-40B4-BE49-F238E27FC236}">
                <a16:creationId xmlns:a16="http://schemas.microsoft.com/office/drawing/2014/main" id="{62474264-F274-4706-B38A-CA9F0E9AE2CF}"/>
              </a:ext>
            </a:extLst>
          </p:cNvPr>
          <p:cNvSpPr/>
          <p:nvPr/>
        </p:nvSpPr>
        <p:spPr>
          <a:xfrm>
            <a:off x="9771412" y="5051952"/>
            <a:ext cx="974315" cy="900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6" name="TextBox 15">
            <a:extLst>
              <a:ext uri="{FF2B5EF4-FFF2-40B4-BE49-F238E27FC236}">
                <a16:creationId xmlns:a16="http://schemas.microsoft.com/office/drawing/2014/main" id="{F4E9DA00-BBA9-49AC-941E-1D0C51234FCE}"/>
              </a:ext>
            </a:extLst>
          </p:cNvPr>
          <p:cNvSpPr txBox="1"/>
          <p:nvPr/>
        </p:nvSpPr>
        <p:spPr>
          <a:xfrm>
            <a:off x="7149150" y="755954"/>
            <a:ext cx="4998497" cy="4862870"/>
          </a:xfrm>
          <a:prstGeom prst="rect">
            <a:avLst/>
          </a:prstGeom>
          <a:solidFill>
            <a:schemeClr val="bg1"/>
          </a:solidFill>
          <a:effectLst>
            <a:outerShdw blurRad="50800" dist="76200" dir="13500000" algn="br" rotWithShape="0">
              <a:prstClr val="black">
                <a:alpha val="40000"/>
              </a:prstClr>
            </a:outerShdw>
          </a:effectLst>
        </p:spPr>
        <p:txBody>
          <a:bodyPr wrap="square">
            <a:spAutoFit/>
          </a:bodyPr>
          <a:lstStyle/>
          <a:p>
            <a:pPr defTabSz="914377" fontAlgn="base"/>
            <a:r>
              <a:rPr lang="en-US" sz="2000" b="1" dirty="0">
                <a:solidFill>
                  <a:srgbClr val="000000"/>
                </a:solidFill>
                <a:latin typeface="Calibri" panose="020F0502020204030204" pitchFamily="34" charset="0"/>
              </a:rPr>
              <a:t>Letter to a schoolboy from his mother</a:t>
            </a:r>
            <a:r>
              <a:rPr lang="en-US" sz="2000" dirty="0">
                <a:solidFill>
                  <a:srgbClr val="000000"/>
                </a:solidFill>
                <a:latin typeface="Calibri" panose="020F0502020204030204" pitchFamily="34" charset="0"/>
              </a:rPr>
              <a:t>​</a:t>
            </a:r>
          </a:p>
          <a:p>
            <a:pPr defTabSz="914377" fontAlgn="base"/>
            <a:r>
              <a:rPr lang="en-US" sz="2000" dirty="0">
                <a:solidFill>
                  <a:srgbClr val="000000"/>
                </a:solidFill>
                <a:latin typeface="Calibri" panose="020F0502020204030204" pitchFamily="34" charset="0"/>
              </a:rPr>
              <a:t>​</a:t>
            </a:r>
            <a:endParaRPr lang="en-US" sz="2000" dirty="0">
              <a:solidFill>
                <a:srgbClr val="000000"/>
              </a:solidFill>
              <a:latin typeface="Segoe UI" panose="020B0502040204020203" pitchFamily="34" charset="0"/>
            </a:endParaRP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She encourages her son to write, requesting anything he needs</a:t>
            </a: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She learns the boy’s teacher has “departed”</a:t>
            </a: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She is disappointed; she knew that teacher had been looking out for her son</a:t>
            </a: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She had inquired of him concerning her son’s health and studies</a:t>
            </a: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He had told her the slave in charge of the son was reliable</a:t>
            </a:r>
          </a:p>
          <a:p>
            <a:pPr marL="285744" indent="-285744" defTabSz="914377" fontAlgn="base">
              <a:buFont typeface="Arial" panose="020B0604020202020204" pitchFamily="34" charset="0"/>
              <a:buChar char="•"/>
            </a:pPr>
            <a:r>
              <a:rPr lang="en-US" sz="2000" dirty="0">
                <a:solidFill>
                  <a:srgbClr val="000000"/>
                </a:solidFill>
                <a:latin typeface="Calibri" panose="020F0502020204030204" pitchFamily="34" charset="0"/>
              </a:rPr>
              <a:t>She now tells the son that he and the slave will have to seek out a new teacher</a:t>
            </a:r>
          </a:p>
          <a:p>
            <a:pPr marL="285744" indent="-285744" defTabSz="914377" fontAlgn="base">
              <a:buFont typeface="Arial" panose="020B0604020202020204" pitchFamily="34" charset="0"/>
              <a:buChar char="•"/>
            </a:pPr>
            <a:endParaRPr lang="en-US" dirty="0">
              <a:solidFill>
                <a:srgbClr val="000000"/>
              </a:solidFill>
              <a:latin typeface="Calibri" panose="020F0502020204030204" pitchFamily="34" charset="0"/>
            </a:endParaRPr>
          </a:p>
          <a:p>
            <a:pPr defTabSz="914377" fontAlgn="base"/>
            <a:r>
              <a:rPr lang="en-US" sz="1400" dirty="0" err="1">
                <a:solidFill>
                  <a:srgbClr val="000000"/>
                </a:solidFill>
                <a:latin typeface="Calibri" panose="020F0502020204030204" pitchFamily="34" charset="0"/>
              </a:rPr>
              <a:t>Oxyrhynchus</a:t>
            </a:r>
            <a:r>
              <a:rPr lang="en-US" sz="1400" dirty="0">
                <a:solidFill>
                  <a:srgbClr val="000000"/>
                </a:solidFill>
                <a:latin typeface="Calibri" panose="020F0502020204030204" pitchFamily="34" charset="0"/>
              </a:rPr>
              <a:t> 930 (2nd or 3rd cent. A.D.)​</a:t>
            </a:r>
            <a:endParaRPr lang="en-US" sz="1400" dirty="0">
              <a:solidFill>
                <a:srgbClr val="000000"/>
              </a:solidFill>
              <a:latin typeface="Segoe UI" panose="020B0502040204020203" pitchFamily="34" charset="0"/>
            </a:endParaRPr>
          </a:p>
          <a:p>
            <a:pPr defTabSz="914377" fontAlgn="base"/>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23751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bg/>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8" y="0"/>
            <a:ext cx="9771447"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72F63DD8-C5CD-445B-A125-57C4603D09F1}"/>
              </a:ext>
            </a:extLst>
          </p:cNvPr>
          <p:cNvPicPr>
            <a:picLocks noChangeAspect="1"/>
          </p:cNvPicPr>
          <p:nvPr/>
        </p:nvPicPr>
        <p:blipFill>
          <a:blip r:embed="rId2"/>
          <a:stretch>
            <a:fillRect/>
          </a:stretch>
        </p:blipFill>
        <p:spPr>
          <a:xfrm>
            <a:off x="3524251" y="559835"/>
            <a:ext cx="5143500" cy="6858000"/>
          </a:xfrm>
          <a:prstGeom prst="rect">
            <a:avLst/>
          </a:prstGeom>
        </p:spPr>
      </p:pic>
      <p:sp>
        <p:nvSpPr>
          <p:cNvPr id="6" name="Oval 5">
            <a:extLst>
              <a:ext uri="{FF2B5EF4-FFF2-40B4-BE49-F238E27FC236}">
                <a16:creationId xmlns:a16="http://schemas.microsoft.com/office/drawing/2014/main" id="{F8205B83-6602-41C3-A325-CD83E717B734}"/>
              </a:ext>
            </a:extLst>
          </p:cNvPr>
          <p:cNvSpPr/>
          <p:nvPr/>
        </p:nvSpPr>
        <p:spPr>
          <a:xfrm>
            <a:off x="2505551" y="0"/>
            <a:ext cx="6835159" cy="6844355"/>
          </a:xfrm>
          <a:prstGeom prst="ellipse">
            <a:avLst/>
          </a:prstGeom>
          <a:noFill/>
          <a:ln w="1209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00AAD6C6-3D4B-40BC-9707-9D5F09B45365}"/>
              </a:ext>
            </a:extLst>
          </p:cNvPr>
          <p:cNvSpPr/>
          <p:nvPr/>
        </p:nvSpPr>
        <p:spPr>
          <a:xfrm>
            <a:off x="777923" y="0"/>
            <a:ext cx="30025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F7B97C42-5545-454E-8BC6-47AA80F505FA}"/>
              </a:ext>
            </a:extLst>
          </p:cNvPr>
          <p:cNvSpPr/>
          <p:nvPr/>
        </p:nvSpPr>
        <p:spPr>
          <a:xfrm>
            <a:off x="8163655" y="2272"/>
            <a:ext cx="30025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7E23B9C5-54D5-4EE1-A433-DC226393E931}"/>
              </a:ext>
            </a:extLst>
          </p:cNvPr>
          <p:cNvSpPr/>
          <p:nvPr/>
        </p:nvSpPr>
        <p:spPr>
          <a:xfrm>
            <a:off x="2168022" y="-9080"/>
            <a:ext cx="7787735" cy="575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452272D5-EDD2-4AB5-9EF6-D4F5EB6CA421}"/>
              </a:ext>
            </a:extLst>
          </p:cNvPr>
          <p:cNvSpPr/>
          <p:nvPr/>
        </p:nvSpPr>
        <p:spPr>
          <a:xfrm>
            <a:off x="2183942" y="6284831"/>
            <a:ext cx="7787735" cy="575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285BDB3B-4C36-4F02-B301-1CF6C0493456}"/>
              </a:ext>
            </a:extLst>
          </p:cNvPr>
          <p:cNvSpPr txBox="1"/>
          <p:nvPr/>
        </p:nvSpPr>
        <p:spPr>
          <a:xfrm>
            <a:off x="8419835" y="4107977"/>
            <a:ext cx="3580589" cy="707886"/>
          </a:xfrm>
          <a:prstGeom prst="rect">
            <a:avLst/>
          </a:prstGeom>
          <a:noFill/>
        </p:spPr>
        <p:txBody>
          <a:bodyPr wrap="square" rtlCol="0">
            <a:spAutoFit/>
          </a:bodyPr>
          <a:lstStyle/>
          <a:p>
            <a:pPr defTabSz="914377"/>
            <a:r>
              <a:rPr lang="en-US" sz="4000" dirty="0">
                <a:solidFill>
                  <a:prstClr val="white"/>
                </a:solidFill>
                <a:latin typeface="Script MT Bold" panose="03040602040607080904" pitchFamily="66" charset="0"/>
              </a:rPr>
              <a:t>“She was strict”</a:t>
            </a:r>
          </a:p>
        </p:txBody>
      </p:sp>
    </p:spTree>
    <p:extLst>
      <p:ext uri="{BB962C8B-B14F-4D97-AF65-F5344CB8AC3E}">
        <p14:creationId xmlns:p14="http://schemas.microsoft.com/office/powerpoint/2010/main" val="232190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668740"/>
            <a:ext cx="9621672" cy="2308324"/>
          </a:xfrm>
          <a:prstGeom prst="rect">
            <a:avLst/>
          </a:prstGeom>
          <a:noFill/>
        </p:spPr>
        <p:txBody>
          <a:bodyPr wrap="square" rtlCol="0">
            <a:spAutoFit/>
          </a:bodyPr>
          <a:lstStyle/>
          <a:p>
            <a:pPr defTabSz="914377"/>
            <a:r>
              <a:rPr lang="en-US" sz="3600" dirty="0">
                <a:solidFill>
                  <a:prstClr val="black"/>
                </a:solidFill>
                <a:latin typeface="Calibri" panose="020F0502020204030204"/>
              </a:rPr>
              <a:t>Why be strict?</a:t>
            </a:r>
          </a:p>
          <a:p>
            <a:pPr marL="285744" indent="-285744" defTabSz="914377">
              <a:buFont typeface="Arial" panose="020B0604020202020204" pitchFamily="34" charset="0"/>
              <a:buChar char="•"/>
            </a:pPr>
            <a:r>
              <a:rPr lang="en-US" sz="3600" dirty="0">
                <a:solidFill>
                  <a:prstClr val="black"/>
                </a:solidFill>
                <a:latin typeface="Calibri" panose="020F0502020204030204"/>
              </a:rPr>
              <a:t>To keep kids in control</a:t>
            </a:r>
          </a:p>
          <a:p>
            <a:pPr marL="285744" indent="-285744" defTabSz="914377">
              <a:buFont typeface="Arial" panose="020B0604020202020204" pitchFamily="34" charset="0"/>
              <a:buChar char="•"/>
            </a:pPr>
            <a:r>
              <a:rPr lang="en-US" sz="3600" dirty="0">
                <a:solidFill>
                  <a:prstClr val="black"/>
                </a:solidFill>
                <a:latin typeface="Calibri" panose="020F0502020204030204"/>
              </a:rPr>
              <a:t>To protect kids from harm</a:t>
            </a:r>
          </a:p>
          <a:p>
            <a:pPr marL="285744" indent="-285744" defTabSz="914377">
              <a:buFont typeface="Arial" panose="020B0604020202020204" pitchFamily="34" charset="0"/>
              <a:buChar char="•"/>
            </a:pPr>
            <a:r>
              <a:rPr lang="en-US" sz="3600" dirty="0">
                <a:solidFill>
                  <a:prstClr val="black"/>
                </a:solidFill>
                <a:latin typeface="Calibri" panose="020F0502020204030204"/>
              </a:rPr>
              <a:t>To point kids to heaven</a:t>
            </a:r>
          </a:p>
        </p:txBody>
      </p:sp>
    </p:spTree>
    <p:extLst>
      <p:ext uri="{BB962C8B-B14F-4D97-AF65-F5344CB8AC3E}">
        <p14:creationId xmlns:p14="http://schemas.microsoft.com/office/powerpoint/2010/main" val="16782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668742"/>
            <a:ext cx="9621672" cy="646331"/>
          </a:xfrm>
          <a:prstGeom prst="rect">
            <a:avLst/>
          </a:prstGeom>
          <a:noFill/>
        </p:spPr>
        <p:txBody>
          <a:bodyPr wrap="square" rtlCol="0">
            <a:spAutoFit/>
          </a:bodyPr>
          <a:lstStyle/>
          <a:p>
            <a:pPr defTabSz="914377"/>
            <a:r>
              <a:rPr lang="en-US" sz="3600" u="sng" dirty="0">
                <a:solidFill>
                  <a:prstClr val="black"/>
                </a:solidFill>
                <a:latin typeface="Calibri" panose="020F0502020204030204"/>
              </a:rPr>
              <a:t>Raising Children to be God’s Children</a:t>
            </a:r>
          </a:p>
        </p:txBody>
      </p:sp>
      <p:sp>
        <p:nvSpPr>
          <p:cNvPr id="6" name="TextBox 5">
            <a:extLst>
              <a:ext uri="{FF2B5EF4-FFF2-40B4-BE49-F238E27FC236}">
                <a16:creationId xmlns:a16="http://schemas.microsoft.com/office/drawing/2014/main" id="{9CDF09CF-5AF0-4FB4-B3EE-FE8810130A95}"/>
              </a:ext>
            </a:extLst>
          </p:cNvPr>
          <p:cNvSpPr txBox="1"/>
          <p:nvPr/>
        </p:nvSpPr>
        <p:spPr>
          <a:xfrm>
            <a:off x="3046863" y="1949186"/>
            <a:ext cx="6165376" cy="1815882"/>
          </a:xfrm>
          <a:prstGeom prst="rect">
            <a:avLst/>
          </a:prstGeom>
          <a:noFill/>
        </p:spPr>
        <p:txBody>
          <a:bodyPr wrap="square">
            <a:spAutoFit/>
          </a:bodyPr>
          <a:lstStyle/>
          <a:p>
            <a:pPr defTabSz="914377"/>
            <a:r>
              <a:rPr lang="en-US" sz="2800" b="1" dirty="0">
                <a:solidFill>
                  <a:srgbClr val="000000"/>
                </a:solidFill>
                <a:latin typeface="Palatino Linotype" panose="02040502050505030304" pitchFamily="18" charset="0"/>
              </a:rPr>
              <a:t>Ephesians 6 </a:t>
            </a:r>
            <a:r>
              <a:rPr lang="en-US" sz="2800" b="1" baseline="30000" dirty="0">
                <a:solidFill>
                  <a:srgbClr val="000000"/>
                </a:solidFill>
                <a:latin typeface="Palatino Linotype" panose="02040502050505030304" pitchFamily="18" charset="0"/>
              </a:rPr>
              <a:t>4 </a:t>
            </a:r>
            <a:r>
              <a:rPr lang="en-US" sz="2800" dirty="0">
                <a:solidFill>
                  <a:srgbClr val="000000"/>
                </a:solidFill>
                <a:latin typeface="Palatino Linotype" panose="02040502050505030304" pitchFamily="18" charset="0"/>
              </a:rPr>
              <a:t>Fathers, do not provoke your children to anger, but bring them up </a:t>
            </a:r>
            <a:r>
              <a:rPr lang="en-US" sz="2800" b="1" u="sng" dirty="0">
                <a:solidFill>
                  <a:srgbClr val="000000"/>
                </a:solidFill>
                <a:latin typeface="Palatino Linotype" panose="02040502050505030304" pitchFamily="18" charset="0"/>
              </a:rPr>
              <a:t>in the discipline and instruction of the Lord</a:t>
            </a:r>
            <a:r>
              <a:rPr lang="en-US" sz="2800" dirty="0">
                <a:solidFill>
                  <a:srgbClr val="000000"/>
                </a:solidFill>
                <a:latin typeface="Palatino Linotype" panose="02040502050505030304" pitchFamily="18" charset="0"/>
              </a:rPr>
              <a:t>.</a:t>
            </a:r>
            <a:endParaRPr lang="en-US" sz="280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5888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335891" y="450374"/>
            <a:ext cx="4937440" cy="523220"/>
          </a:xfrm>
          <a:prstGeom prst="rect">
            <a:avLst/>
          </a:prstGeom>
          <a:noFill/>
        </p:spPr>
        <p:txBody>
          <a:bodyPr wrap="square" rtlCol="0">
            <a:spAutoFit/>
          </a:bodyPr>
          <a:lstStyle/>
          <a:p>
            <a:pPr defTabSz="914377"/>
            <a:r>
              <a:rPr lang="en-US" sz="2800" b="1" dirty="0">
                <a:solidFill>
                  <a:prstClr val="black"/>
                </a:solidFill>
                <a:latin typeface="Calibri" panose="020F0502020204030204"/>
              </a:rPr>
              <a:t>Faith is not simply inherited</a:t>
            </a:r>
          </a:p>
        </p:txBody>
      </p:sp>
      <p:sp>
        <p:nvSpPr>
          <p:cNvPr id="6" name="TextBox 5">
            <a:extLst>
              <a:ext uri="{FF2B5EF4-FFF2-40B4-BE49-F238E27FC236}">
                <a16:creationId xmlns:a16="http://schemas.microsoft.com/office/drawing/2014/main" id="{0BD1583D-D9BA-4571-9B88-F722C9C33004}"/>
              </a:ext>
            </a:extLst>
          </p:cNvPr>
          <p:cNvSpPr txBox="1"/>
          <p:nvPr/>
        </p:nvSpPr>
        <p:spPr>
          <a:xfrm>
            <a:off x="327546" y="1030235"/>
            <a:ext cx="11586951" cy="5837495"/>
          </a:xfrm>
          <a:prstGeom prst="rect">
            <a:avLst/>
          </a:prstGeom>
          <a:noFill/>
        </p:spPr>
        <p:txBody>
          <a:bodyPr wrap="square">
            <a:spAutoFit/>
          </a:bodyPr>
          <a:lstStyle/>
          <a:p>
            <a:pPr defTabSz="914377"/>
            <a:r>
              <a:rPr lang="en-US" sz="2800" b="1" dirty="0">
                <a:solidFill>
                  <a:srgbClr val="000000"/>
                </a:solidFill>
                <a:latin typeface="Palatino Linotype" panose="02040502050505030304" pitchFamily="18" charset="0"/>
              </a:rPr>
              <a:t>Judges 2 </a:t>
            </a:r>
            <a:r>
              <a:rPr lang="en-US" sz="2800" b="1" baseline="30000" dirty="0">
                <a:solidFill>
                  <a:srgbClr val="000000"/>
                </a:solidFill>
                <a:latin typeface="Palatino Linotype" panose="02040502050505030304" pitchFamily="18" charset="0"/>
              </a:rPr>
              <a:t>7 </a:t>
            </a:r>
            <a:r>
              <a:rPr lang="en-US" sz="2800" dirty="0">
                <a:solidFill>
                  <a:srgbClr val="000000"/>
                </a:solidFill>
                <a:latin typeface="Palatino Linotype" panose="02040502050505030304" pitchFamily="18" charset="0"/>
              </a:rPr>
              <a:t>The people served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all the days of Joshua, and all the days of the elders who survived Joshua, who had seen all the great work of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which He had done for Israel. </a:t>
            </a:r>
            <a:r>
              <a:rPr lang="en-US" sz="2800" b="1" baseline="30000" dirty="0">
                <a:solidFill>
                  <a:srgbClr val="000000"/>
                </a:solidFill>
                <a:latin typeface="Palatino Linotype" panose="02040502050505030304" pitchFamily="18" charset="0"/>
              </a:rPr>
              <a:t>8 </a:t>
            </a:r>
            <a:r>
              <a:rPr lang="en-US" sz="2800" dirty="0">
                <a:solidFill>
                  <a:srgbClr val="000000"/>
                </a:solidFill>
                <a:latin typeface="Palatino Linotype" panose="02040502050505030304" pitchFamily="18" charset="0"/>
              </a:rPr>
              <a:t>Then Joshua the son of Nun, the servant of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died at the age of 110. </a:t>
            </a:r>
          </a:p>
          <a:p>
            <a:pPr defTabSz="914377"/>
            <a:endParaRPr lang="en-US" sz="2800" baseline="30000" dirty="0">
              <a:solidFill>
                <a:srgbClr val="000000"/>
              </a:solidFill>
              <a:latin typeface="Palatino Linotype" panose="02040502050505030304" pitchFamily="18" charset="0"/>
            </a:endParaRPr>
          </a:p>
          <a:p>
            <a:pPr defTabSz="914377"/>
            <a:endParaRPr lang="en-US" sz="2800" b="1" baseline="30000" dirty="0">
              <a:solidFill>
                <a:srgbClr val="000000"/>
              </a:solidFill>
              <a:latin typeface="Palatino Linotype" panose="02040502050505030304" pitchFamily="18" charset="0"/>
            </a:endParaRPr>
          </a:p>
          <a:p>
            <a:pPr defTabSz="914377"/>
            <a:r>
              <a:rPr lang="en-US" sz="2800" b="1" baseline="30000" dirty="0">
                <a:solidFill>
                  <a:srgbClr val="000000"/>
                </a:solidFill>
                <a:latin typeface="Palatino Linotype" panose="02040502050505030304" pitchFamily="18" charset="0"/>
              </a:rPr>
              <a:t>10 </a:t>
            </a:r>
            <a:r>
              <a:rPr lang="en-US" sz="2800" dirty="0">
                <a:solidFill>
                  <a:srgbClr val="000000"/>
                </a:solidFill>
                <a:latin typeface="Palatino Linotype" panose="02040502050505030304" pitchFamily="18" charset="0"/>
              </a:rPr>
              <a:t>All that generation also were gathered to their fathers; and another generation rose up after them who did not know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nor even the work which He had done for Israel.</a:t>
            </a:r>
            <a:r>
              <a:rPr lang="en-US" sz="2800" b="1" baseline="30000" dirty="0">
                <a:solidFill>
                  <a:srgbClr val="000000"/>
                </a:solidFill>
                <a:latin typeface="Palatino Linotype" panose="02040502050505030304" pitchFamily="18" charset="0"/>
              </a:rPr>
              <a:t> 11 </a:t>
            </a:r>
            <a:r>
              <a:rPr lang="en-US" sz="2800" dirty="0">
                <a:solidFill>
                  <a:srgbClr val="000000"/>
                </a:solidFill>
                <a:latin typeface="Palatino Linotype" panose="02040502050505030304" pitchFamily="18" charset="0"/>
              </a:rPr>
              <a:t>Then the sons of Israel did evil in the sight of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and served the Baals, </a:t>
            </a:r>
            <a:r>
              <a:rPr lang="en-US" sz="2800" b="1" baseline="30000" dirty="0">
                <a:solidFill>
                  <a:srgbClr val="000000"/>
                </a:solidFill>
                <a:latin typeface="Palatino Linotype" panose="02040502050505030304" pitchFamily="18" charset="0"/>
              </a:rPr>
              <a:t>12 </a:t>
            </a:r>
            <a:r>
              <a:rPr lang="en-US" sz="2800" dirty="0">
                <a:solidFill>
                  <a:srgbClr val="000000"/>
                </a:solidFill>
                <a:latin typeface="Palatino Linotype" panose="02040502050505030304" pitchFamily="18" charset="0"/>
              </a:rPr>
              <a:t>and they abandoned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the God of their fathers, who had brought them out of the land of Egypt, and they followed other gods from the gods of the peoples who were around them, and bowed down to them; so they provoked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to anger. </a:t>
            </a:r>
            <a:endParaRPr lang="en-US" sz="280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209157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335891" y="450374"/>
            <a:ext cx="4937440" cy="523220"/>
          </a:xfrm>
          <a:prstGeom prst="rect">
            <a:avLst/>
          </a:prstGeom>
          <a:noFill/>
        </p:spPr>
        <p:txBody>
          <a:bodyPr wrap="square" rtlCol="0">
            <a:spAutoFit/>
          </a:bodyPr>
          <a:lstStyle/>
          <a:p>
            <a:pPr defTabSz="914377"/>
            <a:r>
              <a:rPr lang="en-US" sz="2800" b="1" dirty="0">
                <a:solidFill>
                  <a:prstClr val="black"/>
                </a:solidFill>
                <a:latin typeface="Calibri" panose="020F0502020204030204"/>
              </a:rPr>
              <a:t>Faith is not simply inherited</a:t>
            </a:r>
          </a:p>
        </p:txBody>
      </p:sp>
      <p:sp>
        <p:nvSpPr>
          <p:cNvPr id="6" name="TextBox 5">
            <a:extLst>
              <a:ext uri="{FF2B5EF4-FFF2-40B4-BE49-F238E27FC236}">
                <a16:creationId xmlns:a16="http://schemas.microsoft.com/office/drawing/2014/main" id="{0BD1583D-D9BA-4571-9B88-F722C9C33004}"/>
              </a:ext>
            </a:extLst>
          </p:cNvPr>
          <p:cNvSpPr txBox="1"/>
          <p:nvPr/>
        </p:nvSpPr>
        <p:spPr>
          <a:xfrm>
            <a:off x="327546" y="1030235"/>
            <a:ext cx="10317709" cy="2677656"/>
          </a:xfrm>
          <a:prstGeom prst="rect">
            <a:avLst/>
          </a:prstGeom>
          <a:noFill/>
        </p:spPr>
        <p:txBody>
          <a:bodyPr wrap="square">
            <a:spAutoFit/>
          </a:bodyPr>
          <a:lstStyle/>
          <a:p>
            <a:pPr defTabSz="914377"/>
            <a:r>
              <a:rPr lang="en-US" sz="2800" b="1" dirty="0">
                <a:solidFill>
                  <a:srgbClr val="000000"/>
                </a:solidFill>
                <a:latin typeface="Palatino Linotype" panose="02040502050505030304" pitchFamily="18" charset="0"/>
              </a:rPr>
              <a:t>2 Kings 12 </a:t>
            </a:r>
            <a:r>
              <a:rPr lang="en-US" sz="2800" b="1" baseline="30000" dirty="0">
                <a:solidFill>
                  <a:srgbClr val="000000"/>
                </a:solidFill>
                <a:latin typeface="Palatino Linotype" panose="02040502050505030304" pitchFamily="18" charset="0"/>
              </a:rPr>
              <a:t>2 </a:t>
            </a:r>
            <a:r>
              <a:rPr lang="en-US" sz="2800" dirty="0">
                <a:solidFill>
                  <a:srgbClr val="000000"/>
                </a:solidFill>
                <a:latin typeface="Palatino Linotype" panose="02040502050505030304" pitchFamily="18" charset="0"/>
              </a:rPr>
              <a:t>Jehoash did what was right in the sight of the </a:t>
            </a:r>
            <a:r>
              <a:rPr lang="en-US" sz="2800" cap="small" dirty="0">
                <a:solidFill>
                  <a:srgbClr val="000000"/>
                </a:solidFill>
                <a:latin typeface="Palatino Linotype" panose="02040502050505030304" pitchFamily="18" charset="0"/>
              </a:rPr>
              <a:t>Lord </a:t>
            </a:r>
            <a:r>
              <a:rPr lang="en-US" sz="2800" dirty="0">
                <a:solidFill>
                  <a:srgbClr val="000000"/>
                </a:solidFill>
                <a:latin typeface="Palatino Linotype" panose="02040502050505030304" pitchFamily="18" charset="0"/>
              </a:rPr>
              <a:t>all his days that Jehoiada the priest instructed him.</a:t>
            </a:r>
          </a:p>
          <a:p>
            <a:pPr defTabSz="914377"/>
            <a:endParaRPr lang="en-US" sz="2800" dirty="0">
              <a:solidFill>
                <a:srgbClr val="000000"/>
              </a:solidFill>
              <a:latin typeface="Palatino Linotype" panose="02040502050505030304" pitchFamily="18" charset="0"/>
            </a:endParaRPr>
          </a:p>
          <a:p>
            <a:pPr defTabSz="914377"/>
            <a:r>
              <a:rPr lang="en-US" sz="2800" b="1" dirty="0">
                <a:solidFill>
                  <a:srgbClr val="000000"/>
                </a:solidFill>
                <a:latin typeface="Palatino Linotype" panose="02040502050505030304" pitchFamily="18" charset="0"/>
              </a:rPr>
              <a:t>2 Chronicles 24 </a:t>
            </a:r>
            <a:r>
              <a:rPr lang="en-US" sz="2800" b="1" baseline="30000" dirty="0">
                <a:solidFill>
                  <a:srgbClr val="000000"/>
                </a:solidFill>
                <a:latin typeface="Palatino Linotype" panose="02040502050505030304" pitchFamily="18" charset="0"/>
              </a:rPr>
              <a:t>17 </a:t>
            </a:r>
            <a:r>
              <a:rPr lang="en-US" sz="2800" dirty="0">
                <a:solidFill>
                  <a:srgbClr val="000000"/>
                </a:solidFill>
                <a:latin typeface="Palatino Linotype" panose="02040502050505030304" pitchFamily="18" charset="0"/>
              </a:rPr>
              <a:t>But after the death of Jehoiada the officials of Judah came and bowed down to the king, and the king listened to them. </a:t>
            </a:r>
            <a:r>
              <a:rPr lang="en-US" sz="2800" b="1" baseline="30000" dirty="0">
                <a:solidFill>
                  <a:srgbClr val="000000"/>
                </a:solidFill>
                <a:latin typeface="Palatino Linotype" panose="02040502050505030304" pitchFamily="18" charset="0"/>
              </a:rPr>
              <a:t>18 </a:t>
            </a:r>
            <a:r>
              <a:rPr lang="en-US" sz="2800" dirty="0">
                <a:solidFill>
                  <a:srgbClr val="000000"/>
                </a:solidFill>
                <a:latin typeface="Palatino Linotype" panose="02040502050505030304" pitchFamily="18" charset="0"/>
              </a:rPr>
              <a:t>And they abandoned the house of the </a:t>
            </a:r>
            <a:r>
              <a:rPr lang="en-US" sz="2800" cap="small" dirty="0">
                <a:solidFill>
                  <a:srgbClr val="000000"/>
                </a:solidFill>
                <a:latin typeface="Palatino Linotype" panose="02040502050505030304" pitchFamily="18" charset="0"/>
              </a:rPr>
              <a:t>Lord…</a:t>
            </a:r>
            <a:r>
              <a:rPr lang="en-US" sz="2800" dirty="0">
                <a:solidFill>
                  <a:srgbClr val="000000"/>
                </a:solidFill>
                <a:latin typeface="Palatino Linotype" panose="02040502050505030304" pitchFamily="18" charset="0"/>
              </a:rPr>
              <a:t> </a:t>
            </a:r>
            <a:endParaRPr lang="en-US" sz="2800" dirty="0">
              <a:solidFill>
                <a:prstClr val="black"/>
              </a:solidFill>
              <a:latin typeface="Palatino Linotype" panose="02040502050505030304" pitchFamily="18" charset="0"/>
            </a:endParaRPr>
          </a:p>
        </p:txBody>
      </p:sp>
      <p:sp>
        <p:nvSpPr>
          <p:cNvPr id="5" name="TextBox 4">
            <a:extLst>
              <a:ext uri="{FF2B5EF4-FFF2-40B4-BE49-F238E27FC236}">
                <a16:creationId xmlns:a16="http://schemas.microsoft.com/office/drawing/2014/main" id="{2B8DB361-F973-48D8-8481-925F05DF25BD}"/>
              </a:ext>
            </a:extLst>
          </p:cNvPr>
          <p:cNvSpPr txBox="1"/>
          <p:nvPr/>
        </p:nvSpPr>
        <p:spPr>
          <a:xfrm>
            <a:off x="310867" y="4369565"/>
            <a:ext cx="5366603" cy="954107"/>
          </a:xfrm>
          <a:prstGeom prst="rect">
            <a:avLst/>
          </a:prstGeom>
          <a:noFill/>
        </p:spPr>
        <p:txBody>
          <a:bodyPr wrap="square" rtlCol="0">
            <a:spAutoFit/>
          </a:bodyPr>
          <a:lstStyle/>
          <a:p>
            <a:pPr defTabSz="914377"/>
            <a:r>
              <a:rPr lang="en-US" sz="2800" b="1" dirty="0">
                <a:solidFill>
                  <a:prstClr val="black"/>
                </a:solidFill>
                <a:latin typeface="Calibri" panose="020F0502020204030204"/>
              </a:rPr>
              <a:t>His loyalty was to his step-father, and not to God</a:t>
            </a:r>
          </a:p>
        </p:txBody>
      </p:sp>
    </p:spTree>
    <p:extLst>
      <p:ext uri="{BB962C8B-B14F-4D97-AF65-F5344CB8AC3E}">
        <p14:creationId xmlns:p14="http://schemas.microsoft.com/office/powerpoint/2010/main" val="33584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668742"/>
            <a:ext cx="9621672"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5" name="TextBox 4">
            <a:extLst>
              <a:ext uri="{FF2B5EF4-FFF2-40B4-BE49-F238E27FC236}">
                <a16:creationId xmlns:a16="http://schemas.microsoft.com/office/drawing/2014/main" id="{AC385AF3-2658-45B2-B5B4-8AA564385AC1}"/>
              </a:ext>
            </a:extLst>
          </p:cNvPr>
          <p:cNvSpPr txBox="1"/>
          <p:nvPr/>
        </p:nvSpPr>
        <p:spPr>
          <a:xfrm>
            <a:off x="832513" y="2108132"/>
            <a:ext cx="10658915" cy="4401205"/>
          </a:xfrm>
          <a:prstGeom prst="rect">
            <a:avLst/>
          </a:prstGeom>
          <a:noFill/>
        </p:spPr>
        <p:txBody>
          <a:bodyPr wrap="square">
            <a:spAutoFit/>
          </a:bodyPr>
          <a:lstStyle/>
          <a:p>
            <a:pPr defTabSz="914377"/>
            <a:r>
              <a:rPr lang="en-US" sz="2800" i="1" dirty="0">
                <a:solidFill>
                  <a:prstClr val="black"/>
                </a:solidFill>
                <a:latin typeface="Calibri" panose="020F0502020204030204"/>
              </a:rPr>
              <a:t>It’s possible: </a:t>
            </a:r>
          </a:p>
          <a:p>
            <a:pPr defTabSz="914377"/>
            <a:r>
              <a:rPr lang="en-US" sz="2800" b="1" dirty="0">
                <a:solidFill>
                  <a:srgbClr val="000000"/>
                </a:solidFill>
                <a:latin typeface="Palatino Linotype" panose="02040502050505030304" pitchFamily="18" charset="0"/>
              </a:rPr>
              <a:t>2 Timothy</a:t>
            </a:r>
            <a:r>
              <a:rPr lang="en-US" sz="2800" dirty="0">
                <a:solidFill>
                  <a:srgbClr val="000000"/>
                </a:solidFill>
                <a:latin typeface="Palatino Linotype" panose="02040502050505030304" pitchFamily="18" charset="0"/>
              </a:rPr>
              <a:t> 1</a:t>
            </a:r>
            <a:r>
              <a:rPr lang="en-US" sz="2800" b="1" baseline="30000" dirty="0">
                <a:solidFill>
                  <a:srgbClr val="000000"/>
                </a:solidFill>
                <a:latin typeface="Palatino Linotype" panose="02040502050505030304" pitchFamily="18" charset="0"/>
              </a:rPr>
              <a:t> 5</a:t>
            </a:r>
            <a:r>
              <a:rPr lang="en-US" sz="2800" dirty="0">
                <a:solidFill>
                  <a:srgbClr val="000000"/>
                </a:solidFill>
                <a:latin typeface="Palatino Linotype" panose="02040502050505030304" pitchFamily="18" charset="0"/>
              </a:rPr>
              <a:t> For I am mindful of the sincere faith within you, which first dwelled in your grandmother Lois and your mother Eunice, and I am sure that it is in you as well. </a:t>
            </a:r>
            <a:endParaRPr lang="en-US" sz="2800" dirty="0">
              <a:solidFill>
                <a:prstClr val="black"/>
              </a:solidFill>
              <a:latin typeface="Palatino Linotype" panose="02040502050505030304" pitchFamily="18" charset="0"/>
            </a:endParaRPr>
          </a:p>
          <a:p>
            <a:pPr defTabSz="914377"/>
            <a:endParaRPr lang="en-US" sz="2800" dirty="0">
              <a:solidFill>
                <a:prstClr val="black"/>
              </a:solidFill>
              <a:latin typeface="Palatino Linotype" panose="02040502050505030304" pitchFamily="18" charset="0"/>
            </a:endParaRPr>
          </a:p>
          <a:p>
            <a:pPr defTabSz="914377"/>
            <a:r>
              <a:rPr lang="en-US" sz="2800" b="1" dirty="0">
                <a:solidFill>
                  <a:srgbClr val="000000"/>
                </a:solidFill>
                <a:latin typeface="Palatino Linotype" panose="02040502050505030304" pitchFamily="18" charset="0"/>
              </a:rPr>
              <a:t>2 Timothy 3</a:t>
            </a:r>
            <a:r>
              <a:rPr lang="en-US" sz="2800" b="1" baseline="30000" dirty="0">
                <a:solidFill>
                  <a:srgbClr val="000000"/>
                </a:solidFill>
                <a:latin typeface="Palatino Linotype" panose="02040502050505030304" pitchFamily="18" charset="0"/>
              </a:rPr>
              <a:t> 14 </a:t>
            </a:r>
            <a:r>
              <a:rPr lang="en-US" sz="2800" dirty="0">
                <a:solidFill>
                  <a:srgbClr val="000000"/>
                </a:solidFill>
                <a:latin typeface="Palatino Linotype" panose="02040502050505030304" pitchFamily="18" charset="0"/>
              </a:rPr>
              <a:t>You, however, continue in the things you have learned and become convinced of, knowing from whom you have learned them, </a:t>
            </a:r>
            <a:r>
              <a:rPr lang="en-US" sz="2800" b="1" baseline="30000" dirty="0">
                <a:solidFill>
                  <a:srgbClr val="000000"/>
                </a:solidFill>
                <a:latin typeface="Palatino Linotype" panose="02040502050505030304" pitchFamily="18" charset="0"/>
              </a:rPr>
              <a:t>15 </a:t>
            </a:r>
            <a:r>
              <a:rPr lang="en-US" sz="2800" dirty="0">
                <a:solidFill>
                  <a:srgbClr val="000000"/>
                </a:solidFill>
                <a:latin typeface="Palatino Linotype" panose="02040502050505030304" pitchFamily="18" charset="0"/>
              </a:rPr>
              <a:t>and that from childhood you have known the sacred writings which are able to give you the wisdom that leads to salvation through faith which is in Christ Jesus. </a:t>
            </a: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24036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668742"/>
            <a:ext cx="9621672"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5" name="TextBox 4">
            <a:extLst>
              <a:ext uri="{FF2B5EF4-FFF2-40B4-BE49-F238E27FC236}">
                <a16:creationId xmlns:a16="http://schemas.microsoft.com/office/drawing/2014/main" id="{AC385AF3-2658-45B2-B5B4-8AA564385AC1}"/>
              </a:ext>
            </a:extLst>
          </p:cNvPr>
          <p:cNvSpPr txBox="1"/>
          <p:nvPr/>
        </p:nvSpPr>
        <p:spPr>
          <a:xfrm>
            <a:off x="832513" y="2108132"/>
            <a:ext cx="10658915" cy="523220"/>
          </a:xfrm>
          <a:prstGeom prst="rect">
            <a:avLst/>
          </a:prstGeom>
          <a:noFill/>
        </p:spPr>
        <p:txBody>
          <a:bodyPr wrap="square">
            <a:spAutoFit/>
          </a:bodyPr>
          <a:lstStyle/>
          <a:p>
            <a:pPr defTabSz="914377"/>
            <a:r>
              <a:rPr lang="en-US" sz="2800" i="1" dirty="0">
                <a:solidFill>
                  <a:prstClr val="black"/>
                </a:solidFill>
                <a:latin typeface="Calibri" panose="020F0502020204030204"/>
              </a:rPr>
              <a:t>It’s possible: </a:t>
            </a:r>
          </a:p>
        </p:txBody>
      </p:sp>
      <p:sp>
        <p:nvSpPr>
          <p:cNvPr id="6" name="Rectangle 5">
            <a:extLst>
              <a:ext uri="{FF2B5EF4-FFF2-40B4-BE49-F238E27FC236}">
                <a16:creationId xmlns:a16="http://schemas.microsoft.com/office/drawing/2014/main" id="{F4FEFF88-73C8-41E0-8806-117E543B4F85}"/>
              </a:ext>
            </a:extLst>
          </p:cNvPr>
          <p:cNvSpPr/>
          <p:nvPr/>
        </p:nvSpPr>
        <p:spPr>
          <a:xfrm>
            <a:off x="1817424" y="2654616"/>
            <a:ext cx="4572000" cy="138499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r>
              <a:rPr lang="en-US" sz="2800" b="1" dirty="0">
                <a:solidFill>
                  <a:prstClr val="black"/>
                </a:solidFill>
                <a:latin typeface="Palatino Linotype" panose="02040502050505030304" pitchFamily="18" charset="0"/>
              </a:rPr>
              <a:t>Joshua 24:15</a:t>
            </a:r>
          </a:p>
          <a:p>
            <a:pPr defTabSz="914377"/>
            <a:r>
              <a:rPr lang="en-US" sz="2800" dirty="0">
                <a:solidFill>
                  <a:prstClr val="black"/>
                </a:solidFill>
                <a:latin typeface="Palatino Linotype" panose="02040502050505030304" pitchFamily="18" charset="0"/>
              </a:rPr>
              <a:t>“as for me and my house, we will serve the </a:t>
            </a:r>
            <a:r>
              <a:rPr lang="en-US" sz="2800" cap="small" dirty="0">
                <a:solidFill>
                  <a:prstClr val="black"/>
                </a:solidFill>
                <a:latin typeface="Palatino Linotype" panose="02040502050505030304" pitchFamily="18" charset="0"/>
              </a:rPr>
              <a:t>Lord</a:t>
            </a:r>
            <a:r>
              <a:rPr lang="en-US" sz="2800" dirty="0">
                <a:solidFill>
                  <a:prstClr val="black"/>
                </a:solidFill>
                <a:latin typeface="Palatino Linotype" panose="02040502050505030304" pitchFamily="18" charset="0"/>
              </a:rPr>
              <a:t>.”</a:t>
            </a:r>
          </a:p>
        </p:txBody>
      </p:sp>
    </p:spTree>
    <p:extLst>
      <p:ext uri="{BB962C8B-B14F-4D97-AF65-F5344CB8AC3E}">
        <p14:creationId xmlns:p14="http://schemas.microsoft.com/office/powerpoint/2010/main" val="153264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B7ED2-00BE-4ACF-BDAF-1BB413DD29FE}"/>
              </a:ext>
            </a:extLst>
          </p:cNvPr>
          <p:cNvSpPr txBox="1"/>
          <p:nvPr/>
        </p:nvSpPr>
        <p:spPr>
          <a:xfrm>
            <a:off x="832513" y="668742"/>
            <a:ext cx="9621672" cy="1323439"/>
          </a:xfrm>
          <a:prstGeom prst="rect">
            <a:avLst/>
          </a:prstGeom>
          <a:noFill/>
        </p:spPr>
        <p:txBody>
          <a:bodyPr wrap="square" rtlCol="0">
            <a:spAutoFit/>
          </a:bodyPr>
          <a:lstStyle/>
          <a:p>
            <a:pPr defTabSz="914377"/>
            <a:r>
              <a:rPr lang="en-US" sz="2800" b="1" dirty="0">
                <a:solidFill>
                  <a:prstClr val="black"/>
                </a:solidFill>
                <a:latin typeface="Calibri" panose="020F0502020204030204"/>
              </a:rPr>
              <a:t>They must have their own faith</a:t>
            </a:r>
          </a:p>
          <a:p>
            <a:pPr defTabSz="914377"/>
            <a:endParaRPr lang="en-US" sz="2400" dirty="0">
              <a:solidFill>
                <a:prstClr val="black"/>
              </a:solidFill>
              <a:latin typeface="Calibri" panose="020F0502020204030204"/>
            </a:endParaRPr>
          </a:p>
          <a:p>
            <a:pPr defTabSz="914377"/>
            <a:r>
              <a:rPr lang="en-US" sz="2800" i="1" dirty="0">
                <a:solidFill>
                  <a:prstClr val="black"/>
                </a:solidFill>
                <a:latin typeface="Calibri" panose="020F0502020204030204"/>
              </a:rPr>
              <a:t>How do you foster that?</a:t>
            </a:r>
          </a:p>
        </p:txBody>
      </p:sp>
      <p:sp>
        <p:nvSpPr>
          <p:cNvPr id="5" name="TextBox 4">
            <a:extLst>
              <a:ext uri="{FF2B5EF4-FFF2-40B4-BE49-F238E27FC236}">
                <a16:creationId xmlns:a16="http://schemas.microsoft.com/office/drawing/2014/main" id="{AC385AF3-2658-45B2-B5B4-8AA564385AC1}"/>
              </a:ext>
            </a:extLst>
          </p:cNvPr>
          <p:cNvSpPr txBox="1"/>
          <p:nvPr/>
        </p:nvSpPr>
        <p:spPr>
          <a:xfrm>
            <a:off x="832513" y="2108132"/>
            <a:ext cx="10658915" cy="523220"/>
          </a:xfrm>
          <a:prstGeom prst="rect">
            <a:avLst/>
          </a:prstGeom>
          <a:noFill/>
        </p:spPr>
        <p:txBody>
          <a:bodyPr wrap="square">
            <a:spAutoFit/>
          </a:bodyPr>
          <a:lstStyle/>
          <a:p>
            <a:pPr defTabSz="914377"/>
            <a:r>
              <a:rPr lang="en-US" sz="2800" i="1" dirty="0">
                <a:solidFill>
                  <a:prstClr val="black"/>
                </a:solidFill>
                <a:latin typeface="Calibri" panose="020F0502020204030204"/>
              </a:rPr>
              <a:t>It’s possible: </a:t>
            </a:r>
          </a:p>
        </p:txBody>
      </p:sp>
      <p:sp>
        <p:nvSpPr>
          <p:cNvPr id="9" name="Rectangle 8">
            <a:extLst>
              <a:ext uri="{FF2B5EF4-FFF2-40B4-BE49-F238E27FC236}">
                <a16:creationId xmlns:a16="http://schemas.microsoft.com/office/drawing/2014/main" id="{95151CEA-5364-48E2-B46C-413F45132503}"/>
              </a:ext>
            </a:extLst>
          </p:cNvPr>
          <p:cNvSpPr/>
          <p:nvPr/>
        </p:nvSpPr>
        <p:spPr>
          <a:xfrm>
            <a:off x="2288935" y="2644171"/>
            <a:ext cx="7614132" cy="22467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r>
              <a:rPr lang="en-US" sz="2800" b="1" dirty="0">
                <a:solidFill>
                  <a:prstClr val="black"/>
                </a:solidFill>
                <a:latin typeface="Palatino Linotype" panose="02040502050505030304" pitchFamily="18" charset="0"/>
              </a:rPr>
              <a:t>1 Corinthians 16</a:t>
            </a:r>
          </a:p>
          <a:p>
            <a:pPr defTabSz="914377"/>
            <a:r>
              <a:rPr lang="en-US" sz="2800" b="1" baseline="30000" dirty="0">
                <a:solidFill>
                  <a:prstClr val="black"/>
                </a:solidFill>
                <a:latin typeface="Palatino Linotype" panose="02040502050505030304" pitchFamily="18" charset="0"/>
              </a:rPr>
              <a:t>15 </a:t>
            </a:r>
            <a:r>
              <a:rPr lang="en-US" sz="2800" dirty="0">
                <a:solidFill>
                  <a:prstClr val="black"/>
                </a:solidFill>
                <a:latin typeface="Palatino Linotype" panose="02040502050505030304" pitchFamily="18" charset="0"/>
              </a:rPr>
              <a:t>…(you know </a:t>
            </a:r>
            <a:r>
              <a:rPr lang="en-US" sz="2800" b="1" u="sng" dirty="0">
                <a:solidFill>
                  <a:prstClr val="black"/>
                </a:solidFill>
                <a:latin typeface="Palatino Linotype" panose="02040502050505030304" pitchFamily="18" charset="0"/>
              </a:rPr>
              <a:t>the household of </a:t>
            </a:r>
            <a:r>
              <a:rPr lang="en-US" sz="2800" b="1" u="sng" dirty="0" err="1">
                <a:solidFill>
                  <a:prstClr val="black"/>
                </a:solidFill>
                <a:latin typeface="Palatino Linotype" panose="02040502050505030304" pitchFamily="18" charset="0"/>
              </a:rPr>
              <a:t>Stephanas</a:t>
            </a:r>
            <a:r>
              <a:rPr lang="en-US" sz="2800" dirty="0">
                <a:solidFill>
                  <a:prstClr val="black"/>
                </a:solidFill>
                <a:latin typeface="Palatino Linotype" panose="02040502050505030304" pitchFamily="18" charset="0"/>
              </a:rPr>
              <a:t>, that they were the first fruits of Achaia, and that they have devoted themselves for ministry to the saints) </a:t>
            </a:r>
          </a:p>
        </p:txBody>
      </p:sp>
    </p:spTree>
    <p:extLst>
      <p:ext uri="{BB962C8B-B14F-4D97-AF65-F5344CB8AC3E}">
        <p14:creationId xmlns:p14="http://schemas.microsoft.com/office/powerpoint/2010/main" val="70973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839</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Palatino Linotype</vt:lpstr>
      <vt:lpstr>Script MT Bold</vt:lpstr>
      <vt:lpstr>Segoe UI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1</cp:revision>
  <dcterms:created xsi:type="dcterms:W3CDTF">2021-03-14T15:24:14Z</dcterms:created>
  <dcterms:modified xsi:type="dcterms:W3CDTF">2021-03-14T15:24:39Z</dcterms:modified>
</cp:coreProperties>
</file>