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74" r:id="rId3"/>
  </p:sldMasterIdLst>
  <p:notesMasterIdLst>
    <p:notesMasterId r:id="rId35"/>
  </p:notesMasterIdLst>
  <p:sldIdLst>
    <p:sldId id="600" r:id="rId4"/>
    <p:sldId id="256" r:id="rId5"/>
    <p:sldId id="279" r:id="rId6"/>
    <p:sldId id="258" r:id="rId7"/>
    <p:sldId id="259" r:id="rId8"/>
    <p:sldId id="260" r:id="rId9"/>
    <p:sldId id="264" r:id="rId10"/>
    <p:sldId id="262" r:id="rId11"/>
    <p:sldId id="263" r:id="rId12"/>
    <p:sldId id="284" r:id="rId13"/>
    <p:sldId id="261" r:id="rId14"/>
    <p:sldId id="265" r:id="rId15"/>
    <p:sldId id="266" r:id="rId16"/>
    <p:sldId id="268" r:id="rId17"/>
    <p:sldId id="267" r:id="rId18"/>
    <p:sldId id="269" r:id="rId19"/>
    <p:sldId id="270" r:id="rId20"/>
    <p:sldId id="271" r:id="rId21"/>
    <p:sldId id="272" r:id="rId22"/>
    <p:sldId id="273" r:id="rId23"/>
    <p:sldId id="274" r:id="rId24"/>
    <p:sldId id="275" r:id="rId25"/>
    <p:sldId id="276" r:id="rId26"/>
    <p:sldId id="277" r:id="rId27"/>
    <p:sldId id="278" r:id="rId28"/>
    <p:sldId id="285" r:id="rId29"/>
    <p:sldId id="257" r:id="rId30"/>
    <p:sldId id="280" r:id="rId31"/>
    <p:sldId id="281" r:id="rId32"/>
    <p:sldId id="286" r:id="rId33"/>
    <p:sldId id="381" r:id="rId3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9" d="100"/>
          <a:sy n="129" d="100"/>
        </p:scale>
        <p:origin x="138" y="270"/>
      </p:cViewPr>
      <p:guideLst>
        <p:guide orient="horz" pos="1620"/>
        <p:guide pos="2880"/>
      </p:guideLst>
    </p:cSldViewPr>
  </p:slideViewPr>
  <p:notesTextViewPr>
    <p:cViewPr>
      <p:scale>
        <a:sx n="1" d="1"/>
        <a:sy n="1" d="1"/>
      </p:scale>
      <p:origin x="0" y="0"/>
    </p:cViewPr>
  </p:notesTextViewPr>
  <p:sorterViewPr>
    <p:cViewPr>
      <p:scale>
        <a:sx n="100" d="100"/>
        <a:sy n="100" d="100"/>
      </p:scale>
      <p:origin x="0" y="-112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BA87B-7532-4DC4-8A52-E26AF3DC71FC}" type="datetimeFigureOut">
              <a:rPr lang="en-US" smtClean="0"/>
              <a:t>2/20/2021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212BAF-95FB-485B-8AF4-98857D772423}" type="slidenum">
              <a:rPr lang="en-US" smtClean="0"/>
              <a:t>‹#›</a:t>
            </a:fld>
            <a:endParaRPr lang="en-US"/>
          </a:p>
        </p:txBody>
      </p:sp>
    </p:spTree>
    <p:extLst>
      <p:ext uri="{BB962C8B-B14F-4D97-AF65-F5344CB8AC3E}">
        <p14:creationId xmlns:p14="http://schemas.microsoft.com/office/powerpoint/2010/main" val="340460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D0DAF0-6D0A-4430-BB55-459A4A6748F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ABFB85-2B09-43CD-9899-E8573B298B1C}"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84768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496394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4065301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E9E4B-CBB7-4ED6-8682-A2B11ACA7BFE}"/>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E885B17-5468-4232-98C8-BB113C0D9046}"/>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A6B638D-A786-48F7-BDF5-2FB17BB33898}"/>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5" name="Footer Placeholder 4">
            <a:extLst>
              <a:ext uri="{FF2B5EF4-FFF2-40B4-BE49-F238E27FC236}">
                <a16:creationId xmlns:a16="http://schemas.microsoft.com/office/drawing/2014/main" id="{C5905267-62C4-4E28-A08E-62345FDBE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BA848-2C6F-4A1E-A4A7-C7BBA32B265E}"/>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4206615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1118-7B5A-4CEC-A81C-7FD1C4D9A3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C709D1-6D09-4020-9C04-672D84E4F6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6F0D5-61A5-4208-A7A9-6E314F2A0708}"/>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5" name="Footer Placeholder 4">
            <a:extLst>
              <a:ext uri="{FF2B5EF4-FFF2-40B4-BE49-F238E27FC236}">
                <a16:creationId xmlns:a16="http://schemas.microsoft.com/office/drawing/2014/main" id="{89EB59B5-1947-458E-B232-250BB2670D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433FB-83E6-4010-BBC7-4FA47C1810CF}"/>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1054994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7572C-FCDE-4452-96DE-D458B2C484D6}"/>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01728F5-02BC-4B35-93EB-A524003E6A78}"/>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A2D646-E4B4-420B-A5D8-CF736139F083}"/>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5" name="Footer Placeholder 4">
            <a:extLst>
              <a:ext uri="{FF2B5EF4-FFF2-40B4-BE49-F238E27FC236}">
                <a16:creationId xmlns:a16="http://schemas.microsoft.com/office/drawing/2014/main" id="{834D3B9B-E61C-4286-83E2-3A7847B92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3C916-F435-4DA0-BA95-8267FEFA3801}"/>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1576770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430E2-042B-4805-85C9-4D6F4CB052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675ED5-49F1-4F25-AC59-13BF3443D00A}"/>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73067A-EE7A-4CFE-B1B3-D3511EED3E4E}"/>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5EB847-1139-465B-9757-67D37BDEF4F3}"/>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6" name="Footer Placeholder 5">
            <a:extLst>
              <a:ext uri="{FF2B5EF4-FFF2-40B4-BE49-F238E27FC236}">
                <a16:creationId xmlns:a16="http://schemas.microsoft.com/office/drawing/2014/main" id="{2ED6FC36-ACCE-42D5-A724-6145028B33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27459A-6A53-4E05-84E5-3FB4C5165958}"/>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824210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C5761-8C18-4F83-916B-589C5983CB46}"/>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F2D1E9-10C5-4BA8-A409-EF871E80E7E8}"/>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83B426E-2531-4A8E-AD2E-B9EA98F48310}"/>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1C7131-68F3-41C3-8953-A9AA007B9185}"/>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B6EF96F-D7C8-4463-94E8-4446C827F155}"/>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834968-74BE-4720-80D4-C460F5AB8FE9}"/>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8" name="Footer Placeholder 7">
            <a:extLst>
              <a:ext uri="{FF2B5EF4-FFF2-40B4-BE49-F238E27FC236}">
                <a16:creationId xmlns:a16="http://schemas.microsoft.com/office/drawing/2014/main" id="{44F09FAE-C2AC-4ABC-BA9E-FA2A67D606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D4EFD7-D439-494F-A067-CC31955DC305}"/>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236891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49732-866E-4811-AA28-D7722E69FF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67E136-25D0-41A0-9DEF-4F59823B0CA3}"/>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4" name="Footer Placeholder 3">
            <a:extLst>
              <a:ext uri="{FF2B5EF4-FFF2-40B4-BE49-F238E27FC236}">
                <a16:creationId xmlns:a16="http://schemas.microsoft.com/office/drawing/2014/main" id="{3C8E1B71-3137-46AB-AF30-8C74925131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B22089-99C8-4450-A225-BB92D97E4115}"/>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2689784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5E6B0-B2AE-4A84-B985-FBA4C10B63CF}"/>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3" name="Footer Placeholder 2">
            <a:extLst>
              <a:ext uri="{FF2B5EF4-FFF2-40B4-BE49-F238E27FC236}">
                <a16:creationId xmlns:a16="http://schemas.microsoft.com/office/drawing/2014/main" id="{2CB8AA83-D21C-4FFE-B7E3-9D402656F4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017608-6773-4502-AB5D-5F2572DCAA6E}"/>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2983460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1D41E-20EC-48C2-9420-5B0977A09ACA}"/>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5124FF4-1D0D-4C27-84A6-E814E6C8A918}"/>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812493-9FCE-4EFA-BFFF-1C22126373F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A940E0C-D3DA-4B68-8DA3-951258D31B83}"/>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6" name="Footer Placeholder 5">
            <a:extLst>
              <a:ext uri="{FF2B5EF4-FFF2-40B4-BE49-F238E27FC236}">
                <a16:creationId xmlns:a16="http://schemas.microsoft.com/office/drawing/2014/main" id="{2E4E731A-CF99-486D-BD15-F283A08E3D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38BA1-3C1D-4BFE-B6A4-E84F65C6AC90}"/>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69171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578943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77806-9E5E-4F84-AEE4-AF9A25559028}"/>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24CB002-33C5-4D75-929F-D9A8940229B7}"/>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06542A4-6A4A-4383-BE8B-5FE8E1518C8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9EBB97F-6CBE-4A70-A885-5D8082EB5DD7}"/>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6" name="Footer Placeholder 5">
            <a:extLst>
              <a:ext uri="{FF2B5EF4-FFF2-40B4-BE49-F238E27FC236}">
                <a16:creationId xmlns:a16="http://schemas.microsoft.com/office/drawing/2014/main" id="{B5A1E484-B67D-4F49-9693-DEFACC7F65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A7E85-B5E7-4F31-8C60-EDA7A82F8BC0}"/>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28176193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4E34-07DD-49FE-8DB4-B443A3D79A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D924EB-2AF5-453E-8E7E-27FA6F40E6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FE679-A51A-4B99-ADCA-B4AFF5B5F25D}"/>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5" name="Footer Placeholder 4">
            <a:extLst>
              <a:ext uri="{FF2B5EF4-FFF2-40B4-BE49-F238E27FC236}">
                <a16:creationId xmlns:a16="http://schemas.microsoft.com/office/drawing/2014/main" id="{AE304FCF-AB68-4FD5-86D1-AB7191CDA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C3A74-1F88-4EFC-9860-440284C1F6A3}"/>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4134841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E70055-CC2C-4D48-856F-00F05261CA7B}"/>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8C8768-70D5-4F17-87CD-B732643DE068}"/>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3919E1-7F39-4C57-98B2-5AA9B7169A5F}"/>
              </a:ext>
            </a:extLst>
          </p:cNvPr>
          <p:cNvSpPr>
            <a:spLocks noGrp="1"/>
          </p:cNvSpPr>
          <p:nvPr>
            <p:ph type="dt" sz="half" idx="10"/>
          </p:nvPr>
        </p:nvSpPr>
        <p:spPr/>
        <p:txBody>
          <a:bodyPr/>
          <a:lstStyle/>
          <a:p>
            <a:fld id="{A35C3377-023C-4436-A6DF-59290EF8AC33}" type="datetimeFigureOut">
              <a:rPr lang="en-US" smtClean="0"/>
              <a:t>2/20/2021</a:t>
            </a:fld>
            <a:endParaRPr lang="en-US"/>
          </a:p>
        </p:txBody>
      </p:sp>
      <p:sp>
        <p:nvSpPr>
          <p:cNvPr id="5" name="Footer Placeholder 4">
            <a:extLst>
              <a:ext uri="{FF2B5EF4-FFF2-40B4-BE49-F238E27FC236}">
                <a16:creationId xmlns:a16="http://schemas.microsoft.com/office/drawing/2014/main" id="{178F9533-01E1-4D03-9502-04E251530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5FEE1-8171-4788-B57E-E61859CE93E4}"/>
              </a:ext>
            </a:extLst>
          </p:cNvPr>
          <p:cNvSpPr>
            <a:spLocks noGrp="1"/>
          </p:cNvSpPr>
          <p:nvPr>
            <p:ph type="sldNum" sz="quarter" idx="12"/>
          </p:nvPr>
        </p:nvSpPr>
        <p:spPr/>
        <p:txBody>
          <a:bodyPr/>
          <a:lstStyle/>
          <a:p>
            <a:fld id="{0AD5C0AB-D18B-472D-AE1E-FBF57F2F13F8}" type="slidenum">
              <a:rPr lang="en-US" smtClean="0"/>
              <a:t>‹#›</a:t>
            </a:fld>
            <a:endParaRPr lang="en-US"/>
          </a:p>
        </p:txBody>
      </p:sp>
    </p:spTree>
    <p:extLst>
      <p:ext uri="{BB962C8B-B14F-4D97-AF65-F5344CB8AC3E}">
        <p14:creationId xmlns:p14="http://schemas.microsoft.com/office/powerpoint/2010/main" val="17014206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38285A-CEF7-4279-8D0B-7410235F7B10}"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1919298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38285A-CEF7-4279-8D0B-7410235F7B10}"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1777968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38285A-CEF7-4279-8D0B-7410235F7B10}"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1014701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38285A-CEF7-4279-8D0B-7410235F7B10}"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13821563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38285A-CEF7-4279-8D0B-7410235F7B10}" type="datetimeFigureOut">
              <a:rPr lang="en-US" smtClean="0"/>
              <a:pPr/>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20559018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38285A-CEF7-4279-8D0B-7410235F7B10}" type="datetimeFigureOut">
              <a:rPr lang="en-US" smtClean="0"/>
              <a:pPr/>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36338787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8285A-CEF7-4279-8D0B-7410235F7B10}" type="datetimeFigureOut">
              <a:rPr lang="en-US" smtClean="0"/>
              <a:pPr/>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317749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ABFB85-2B09-43CD-9899-E8573B298B1C}"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4387470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F38285A-CEF7-4279-8D0B-7410235F7B10}"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35357385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F38285A-CEF7-4279-8D0B-7410235F7B10}"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2391749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38285A-CEF7-4279-8D0B-7410235F7B10}"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24108563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38285A-CEF7-4279-8D0B-7410235F7B10}"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E9EF-EAEF-423D-A65B-2343A34B048F}" type="slidenum">
              <a:rPr lang="en-US" smtClean="0"/>
              <a:pPr/>
              <a:t>‹#›</a:t>
            </a:fld>
            <a:endParaRPr lang="en-US"/>
          </a:p>
        </p:txBody>
      </p:sp>
    </p:spTree>
    <p:extLst>
      <p:ext uri="{BB962C8B-B14F-4D97-AF65-F5344CB8AC3E}">
        <p14:creationId xmlns:p14="http://schemas.microsoft.com/office/powerpoint/2010/main" val="58384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ABFB85-2B09-43CD-9899-E8573B298B1C}"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15382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ABFB85-2B09-43CD-9899-E8573B298B1C}" type="datetimeFigureOut">
              <a:rPr lang="en-US" smtClean="0"/>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40928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ABFB85-2B09-43CD-9899-E8573B298B1C}" type="datetimeFigureOut">
              <a:rPr lang="en-US" smtClean="0"/>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708502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BFB85-2B09-43CD-9899-E8573B298B1C}" type="datetimeFigureOut">
              <a:rPr lang="en-US" smtClean="0"/>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8143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421509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79627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4ABFB85-2B09-43CD-9899-E8573B298B1C}" type="datetimeFigureOut">
              <a:rPr lang="en-US" smtClean="0"/>
              <a:t>2/20/2021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7DF9DFB-A618-4065-9AC2-B4BBCDDB80E5}" type="slidenum">
              <a:rPr lang="en-US" smtClean="0"/>
              <a:t>‹#›</a:t>
            </a:fld>
            <a:endParaRPr lang="en-US"/>
          </a:p>
        </p:txBody>
      </p:sp>
    </p:spTree>
    <p:extLst>
      <p:ext uri="{BB962C8B-B14F-4D97-AF65-F5344CB8AC3E}">
        <p14:creationId xmlns:p14="http://schemas.microsoft.com/office/powerpoint/2010/main" val="1405869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203C19-F460-4EEE-91AC-4C5E294665C4}"/>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5B0606-4672-4EA9-95F6-91D6DE3C0DFA}"/>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65F5E-F90C-400E-93AE-E52B20B79A84}"/>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35C3377-023C-4436-A6DF-59290EF8AC33}" type="datetimeFigureOut">
              <a:rPr lang="en-US" smtClean="0"/>
              <a:t>2/20/2021</a:t>
            </a:fld>
            <a:endParaRPr lang="en-US"/>
          </a:p>
        </p:txBody>
      </p:sp>
      <p:sp>
        <p:nvSpPr>
          <p:cNvPr id="5" name="Footer Placeholder 4">
            <a:extLst>
              <a:ext uri="{FF2B5EF4-FFF2-40B4-BE49-F238E27FC236}">
                <a16:creationId xmlns:a16="http://schemas.microsoft.com/office/drawing/2014/main" id="{E3E89C2B-F90A-436D-A277-F0E0852D7310}"/>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C1D112-F170-4928-BA9D-8568C413BFB7}"/>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AD5C0AB-D18B-472D-AE1E-FBF57F2F13F8}" type="slidenum">
              <a:rPr lang="en-US" smtClean="0"/>
              <a:t>‹#›</a:t>
            </a:fld>
            <a:endParaRPr lang="en-US"/>
          </a:p>
        </p:txBody>
      </p:sp>
    </p:spTree>
    <p:extLst>
      <p:ext uri="{BB962C8B-B14F-4D97-AF65-F5344CB8AC3E}">
        <p14:creationId xmlns:p14="http://schemas.microsoft.com/office/powerpoint/2010/main" val="406361129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F38285A-CEF7-4279-8D0B-7410235F7B10}" type="datetimeFigureOut">
              <a:rPr lang="en-US" smtClean="0"/>
              <a:pPr/>
              <a:t>2/20/2021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D3DE9EF-EAEF-423D-A65B-2343A34B048F}" type="slidenum">
              <a:rPr lang="en-US" smtClean="0"/>
              <a:pPr/>
              <a:t>‹#›</a:t>
            </a:fld>
            <a:endParaRPr lang="en-US"/>
          </a:p>
        </p:txBody>
      </p:sp>
    </p:spTree>
    <p:extLst>
      <p:ext uri="{BB962C8B-B14F-4D97-AF65-F5344CB8AC3E}">
        <p14:creationId xmlns:p14="http://schemas.microsoft.com/office/powerpoint/2010/main" val="194565003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B9255E-7DC4-47F9-BC8C-79645EBBB58C}"/>
              </a:ext>
            </a:extLst>
          </p:cNvPr>
          <p:cNvSpPr txBox="1"/>
          <p:nvPr/>
        </p:nvSpPr>
        <p:spPr>
          <a:xfrm>
            <a:off x="1219597" y="1276350"/>
            <a:ext cx="6247607"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a:ea typeface="+mn-ea"/>
                <a:cs typeface="+mn-cs"/>
              </a:rPr>
              <a:t>“Will </a:t>
            </a:r>
            <a:r>
              <a:rPr lang="en-US" sz="3600" b="1" dirty="0">
                <a:solidFill>
                  <a:prstClr val="white"/>
                </a:solidFill>
                <a:latin typeface="Calibri"/>
              </a:rPr>
              <a:t>We Know One Another”</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i="1" dirty="0">
                <a:solidFill>
                  <a:prstClr val="white"/>
                </a:solidFill>
                <a:latin typeface="Calibri"/>
              </a:rPr>
              <a:t>Jeff Smelser</a:t>
            </a:r>
            <a:endParaRPr kumimoji="0" lang="en-US" sz="3600" b="0" i="1"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78349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8C6D74-1FD5-4D09-BCCC-8231C83E9050}"/>
              </a:ext>
            </a:extLst>
          </p:cNvPr>
          <p:cNvSpPr txBox="1"/>
          <p:nvPr/>
        </p:nvSpPr>
        <p:spPr>
          <a:xfrm>
            <a:off x="1779174" y="1303867"/>
            <a:ext cx="5616917" cy="600164"/>
          </a:xfrm>
          <a:prstGeom prst="rect">
            <a:avLst/>
          </a:prstGeom>
          <a:noFill/>
        </p:spPr>
        <p:txBody>
          <a:bodyPr wrap="square" rtlCol="0">
            <a:spAutoFit/>
          </a:bodyPr>
          <a:lstStyle/>
          <a:p>
            <a:pPr defTabSz="685800"/>
            <a:r>
              <a:rPr lang="en-US" sz="3300" b="1" i="1" dirty="0">
                <a:solidFill>
                  <a:prstClr val="white"/>
                </a:solidFill>
                <a:latin typeface="Palatino Linotype" panose="02040502050505030304" pitchFamily="18" charset="0"/>
              </a:rPr>
              <a:t>Will We Know One Another?</a:t>
            </a:r>
          </a:p>
        </p:txBody>
      </p:sp>
      <p:sp>
        <p:nvSpPr>
          <p:cNvPr id="5" name="TextBox 4">
            <a:extLst>
              <a:ext uri="{FF2B5EF4-FFF2-40B4-BE49-F238E27FC236}">
                <a16:creationId xmlns:a16="http://schemas.microsoft.com/office/drawing/2014/main" id="{D97E8A26-89D6-42CD-BA60-28234107A1B7}"/>
              </a:ext>
            </a:extLst>
          </p:cNvPr>
          <p:cNvSpPr txBox="1"/>
          <p:nvPr/>
        </p:nvSpPr>
        <p:spPr>
          <a:xfrm>
            <a:off x="3123026" y="2069828"/>
            <a:ext cx="4139916" cy="2400657"/>
          </a:xfrm>
          <a:prstGeom prst="rect">
            <a:avLst/>
          </a:prstGeom>
          <a:noFill/>
        </p:spPr>
        <p:txBody>
          <a:bodyPr wrap="none" rtlCol="0">
            <a:spAutoFit/>
          </a:bodyPr>
          <a:lstStyle/>
          <a:p>
            <a:pPr defTabSz="685800"/>
            <a:r>
              <a:rPr lang="en-US" sz="3000" b="1" dirty="0">
                <a:solidFill>
                  <a:prstClr val="white">
                    <a:lumMod val="75000"/>
                  </a:prstClr>
                </a:solidFill>
                <a:latin typeface="Calibri" panose="020F0502020204030204"/>
              </a:rPr>
              <a:t>The Evidence…</a:t>
            </a:r>
          </a:p>
          <a:p>
            <a:pPr marL="428625" indent="-428625" defTabSz="685800">
              <a:buFont typeface="Arial" panose="020B0604020202020204" pitchFamily="34" charset="0"/>
              <a:buChar char="•"/>
            </a:pPr>
            <a:r>
              <a:rPr lang="en-US" sz="3000" dirty="0">
                <a:solidFill>
                  <a:prstClr val="white">
                    <a:lumMod val="75000"/>
                  </a:prstClr>
                </a:solidFill>
                <a:latin typeface="Calibri" panose="020F0502020204030204"/>
              </a:rPr>
              <a:t>Suggestive</a:t>
            </a:r>
          </a:p>
          <a:p>
            <a:pPr marL="428625" indent="-428625" defTabSz="685800">
              <a:buFont typeface="Arial" panose="020B0604020202020204" pitchFamily="34" charset="0"/>
              <a:buChar char="•"/>
            </a:pPr>
            <a:r>
              <a:rPr lang="en-US" sz="3000" b="1" dirty="0">
                <a:solidFill>
                  <a:prstClr val="white"/>
                </a:solidFill>
                <a:latin typeface="Calibri" panose="020F0502020204030204"/>
              </a:rPr>
              <a:t>Conclusive</a:t>
            </a:r>
          </a:p>
          <a:p>
            <a:pPr marL="900113" lvl="1" indent="-557213" defTabSz="685800">
              <a:buFont typeface="+mj-lt"/>
              <a:buAutoNum type="arabicPeriod"/>
            </a:pPr>
            <a:r>
              <a:rPr lang="en-US" sz="3000" b="1" dirty="0">
                <a:solidFill>
                  <a:prstClr val="white"/>
                </a:solidFill>
                <a:latin typeface="Calibri" panose="020F0502020204030204"/>
              </a:rPr>
              <a:t>The transfiguration</a:t>
            </a:r>
          </a:p>
          <a:p>
            <a:pPr marL="900113" lvl="1" indent="-557213" defTabSz="685800">
              <a:buFont typeface="+mj-lt"/>
              <a:buAutoNum type="arabicPeriod"/>
            </a:pPr>
            <a:r>
              <a:rPr lang="en-US" sz="3000" b="1" dirty="0">
                <a:solidFill>
                  <a:prstClr val="white"/>
                </a:solidFill>
                <a:latin typeface="Calibri" panose="020F0502020204030204"/>
              </a:rPr>
              <a:t>The “soul”</a:t>
            </a:r>
          </a:p>
        </p:txBody>
      </p:sp>
    </p:spTree>
    <p:extLst>
      <p:ext uri="{BB962C8B-B14F-4D97-AF65-F5344CB8AC3E}">
        <p14:creationId xmlns:p14="http://schemas.microsoft.com/office/powerpoint/2010/main" val="14763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42D826-9D68-4B88-A9B2-29B6BDBCE31B}"/>
              </a:ext>
            </a:extLst>
          </p:cNvPr>
          <p:cNvSpPr txBox="1"/>
          <p:nvPr/>
        </p:nvSpPr>
        <p:spPr>
          <a:xfrm>
            <a:off x="1360170" y="396831"/>
            <a:ext cx="6812280" cy="4016484"/>
          </a:xfrm>
          <a:prstGeom prst="rect">
            <a:avLst/>
          </a:prstGeom>
          <a:noFill/>
        </p:spPr>
        <p:txBody>
          <a:bodyPr wrap="square">
            <a:spAutoFit/>
          </a:bodyPr>
          <a:lstStyle/>
          <a:p>
            <a:pPr defTabSz="685800"/>
            <a:r>
              <a:rPr lang="en-US" sz="2400" b="1" dirty="0">
                <a:solidFill>
                  <a:srgbClr val="000000"/>
                </a:solidFill>
                <a:latin typeface="Palatino Linotype" panose="02040502050505030304" pitchFamily="18" charset="0"/>
              </a:rPr>
              <a:t>Mark 9</a:t>
            </a:r>
          </a:p>
          <a:p>
            <a:pPr defTabSz="685800"/>
            <a:r>
              <a:rPr lang="en-US" sz="2100" b="1" baseline="30000" dirty="0">
                <a:solidFill>
                  <a:srgbClr val="000000"/>
                </a:solidFill>
                <a:latin typeface="Palatino Linotype" panose="02040502050505030304" pitchFamily="18" charset="0"/>
              </a:rPr>
              <a:t>4 </a:t>
            </a:r>
            <a:r>
              <a:rPr lang="en-US" sz="2100" dirty="0">
                <a:solidFill>
                  <a:srgbClr val="000000"/>
                </a:solidFill>
                <a:latin typeface="Palatino Linotype" panose="02040502050505030304" pitchFamily="18" charset="0"/>
              </a:rPr>
              <a:t>And Elijah appeared to them along with Moses; and they were talking with Jesus. </a:t>
            </a:r>
            <a:r>
              <a:rPr lang="en-US" sz="2100" b="1" baseline="30000" dirty="0">
                <a:solidFill>
                  <a:srgbClr val="000000"/>
                </a:solidFill>
                <a:latin typeface="Palatino Linotype" panose="02040502050505030304" pitchFamily="18" charset="0"/>
              </a:rPr>
              <a:t>5 </a:t>
            </a:r>
            <a:r>
              <a:rPr lang="en-US" sz="2100" dirty="0">
                <a:solidFill>
                  <a:srgbClr val="000000"/>
                </a:solidFill>
                <a:latin typeface="Palatino Linotype" panose="02040502050505030304" pitchFamily="18" charset="0"/>
              </a:rPr>
              <a:t>Peter responded and said to Jesus, “Rabbi, it is good that we are here; let’s make three tabernacles, one for You, one for Moses, and one for Elijah.”</a:t>
            </a:r>
          </a:p>
          <a:p>
            <a:pPr defTabSz="685800"/>
            <a:endParaRPr lang="en-US" sz="2100" dirty="0">
              <a:solidFill>
                <a:srgbClr val="000000"/>
              </a:solidFill>
              <a:latin typeface="Palatino Linotype" panose="02040502050505030304" pitchFamily="18" charset="0"/>
            </a:endParaRPr>
          </a:p>
          <a:p>
            <a:pPr defTabSz="685800"/>
            <a:r>
              <a:rPr lang="en-US" sz="2100" b="1" dirty="0">
                <a:solidFill>
                  <a:srgbClr val="000000"/>
                </a:solidFill>
                <a:latin typeface="Palatino Linotype" panose="02040502050505030304" pitchFamily="18" charset="0"/>
              </a:rPr>
              <a:t>Luke 9</a:t>
            </a:r>
          </a:p>
          <a:p>
            <a:pPr defTabSz="685800"/>
            <a:r>
              <a:rPr lang="en-US" sz="2100" b="1" baseline="30000" dirty="0">
                <a:solidFill>
                  <a:srgbClr val="000000"/>
                </a:solidFill>
                <a:latin typeface="Palatino Linotype" panose="02040502050505030304" pitchFamily="18" charset="0"/>
              </a:rPr>
              <a:t>30 </a:t>
            </a:r>
            <a:r>
              <a:rPr lang="en-US" sz="2100" dirty="0">
                <a:solidFill>
                  <a:srgbClr val="000000"/>
                </a:solidFill>
                <a:latin typeface="Palatino Linotype" panose="02040502050505030304" pitchFamily="18" charset="0"/>
              </a:rPr>
              <a:t>And behold, two men were talking with Him; and they were Moses and Elijah, </a:t>
            </a:r>
            <a:r>
              <a:rPr lang="en-US" sz="2100" b="1" baseline="30000" dirty="0">
                <a:solidFill>
                  <a:srgbClr val="000000"/>
                </a:solidFill>
                <a:latin typeface="Palatino Linotype" panose="02040502050505030304" pitchFamily="18" charset="0"/>
              </a:rPr>
              <a:t>31 </a:t>
            </a:r>
            <a:r>
              <a:rPr lang="en-US" sz="2100" b="1" dirty="0">
                <a:solidFill>
                  <a:srgbClr val="000000"/>
                </a:solidFill>
                <a:latin typeface="Palatino Linotype" panose="02040502050505030304" pitchFamily="18" charset="0"/>
              </a:rPr>
              <a:t>who, appearing in glory, were speaking of His departure</a:t>
            </a:r>
            <a:r>
              <a:rPr lang="en-US" sz="2100" dirty="0">
                <a:solidFill>
                  <a:srgbClr val="000000"/>
                </a:solidFill>
                <a:latin typeface="Palatino Linotype" panose="02040502050505030304" pitchFamily="18" charset="0"/>
              </a:rPr>
              <a:t>, which He was about to accomplish at Jerusalem.</a:t>
            </a:r>
            <a:endParaRPr lang="en-US" sz="2100" dirty="0">
              <a:solidFill>
                <a:prstClr val="black"/>
              </a:solidFill>
              <a:latin typeface="Palatino Linotype" panose="02040502050505030304" pitchFamily="18" charset="0"/>
            </a:endParaRPr>
          </a:p>
        </p:txBody>
      </p:sp>
      <p:sp>
        <p:nvSpPr>
          <p:cNvPr id="4" name="TextBox 3">
            <a:extLst>
              <a:ext uri="{FF2B5EF4-FFF2-40B4-BE49-F238E27FC236}">
                <a16:creationId xmlns:a16="http://schemas.microsoft.com/office/drawing/2014/main" id="{FF556886-63EF-4511-A8CC-BC69A2F28F43}"/>
              </a:ext>
            </a:extLst>
          </p:cNvPr>
          <p:cNvSpPr txBox="1"/>
          <p:nvPr/>
        </p:nvSpPr>
        <p:spPr>
          <a:xfrm>
            <a:off x="4763672" y="3939825"/>
            <a:ext cx="4258995" cy="1200329"/>
          </a:xfrm>
          <a:prstGeom prst="rect">
            <a:avLst/>
          </a:prstGeom>
          <a:solidFill>
            <a:schemeClr val="tx1"/>
          </a:solidFill>
          <a:effectLst>
            <a:outerShdw blurRad="50800" dist="127000" dir="13500000" algn="br" rotWithShape="0">
              <a:prstClr val="black">
                <a:alpha val="40000"/>
              </a:prstClr>
            </a:outerShdw>
          </a:effectLst>
        </p:spPr>
        <p:txBody>
          <a:bodyPr wrap="square" rtlCol="0">
            <a:spAutoFit/>
          </a:bodyPr>
          <a:lstStyle/>
          <a:p>
            <a:pPr marL="214313" indent="-214313" defTabSz="685800">
              <a:buFont typeface="Arial" panose="020B0604020202020204" pitchFamily="34" charset="0"/>
              <a:buChar char="•"/>
            </a:pPr>
            <a:r>
              <a:rPr lang="en-US" b="1" dirty="0">
                <a:solidFill>
                  <a:prstClr val="white"/>
                </a:solidFill>
                <a:latin typeface="Calibri" panose="020F0502020204030204"/>
              </a:rPr>
              <a:t>Didn’t appear as they did on earth</a:t>
            </a:r>
          </a:p>
          <a:p>
            <a:pPr marL="214313" indent="-214313" defTabSz="685800">
              <a:buFont typeface="Arial" panose="020B0604020202020204" pitchFamily="34" charset="0"/>
              <a:buChar char="•"/>
            </a:pPr>
            <a:r>
              <a:rPr lang="en-US" b="1" dirty="0">
                <a:solidFill>
                  <a:prstClr val="white"/>
                </a:solidFill>
                <a:latin typeface="Calibri" panose="020F0502020204030204"/>
              </a:rPr>
              <a:t>Nonetheless, were recognizable</a:t>
            </a:r>
          </a:p>
          <a:p>
            <a:pPr marL="214313" indent="-214313" defTabSz="685800">
              <a:buFont typeface="Arial" panose="020B0604020202020204" pitchFamily="34" charset="0"/>
              <a:buChar char="•"/>
            </a:pPr>
            <a:r>
              <a:rPr lang="en-US" b="1" dirty="0">
                <a:solidFill>
                  <a:prstClr val="white"/>
                </a:solidFill>
                <a:latin typeface="Calibri" panose="020F0502020204030204"/>
              </a:rPr>
              <a:t>Your identity is not bound up in your physical appearance</a:t>
            </a:r>
          </a:p>
        </p:txBody>
      </p:sp>
    </p:spTree>
    <p:extLst>
      <p:ext uri="{BB962C8B-B14F-4D97-AF65-F5344CB8AC3E}">
        <p14:creationId xmlns:p14="http://schemas.microsoft.com/office/powerpoint/2010/main" val="334307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AAD6362-FCF0-42CE-ACFE-78BFD0B9EB95}"/>
              </a:ext>
            </a:extLst>
          </p:cNvPr>
          <p:cNvSpPr txBox="1"/>
          <p:nvPr/>
        </p:nvSpPr>
        <p:spPr>
          <a:xfrm>
            <a:off x="2430152" y="1195169"/>
            <a:ext cx="4318866" cy="1846659"/>
          </a:xfrm>
          <a:prstGeom prst="rect">
            <a:avLst/>
          </a:prstGeom>
          <a:noFill/>
        </p:spPr>
        <p:txBody>
          <a:bodyPr wrap="square">
            <a:spAutoFit/>
          </a:bodyPr>
          <a:lstStyle/>
          <a:p>
            <a:pPr defTabSz="685800"/>
            <a:r>
              <a:rPr lang="en-US" sz="3000" b="1" dirty="0">
                <a:solidFill>
                  <a:srgbClr val="000000"/>
                </a:solidFill>
                <a:latin typeface="Palatino Linotype" panose="02040502050505030304" pitchFamily="18" charset="0"/>
              </a:rPr>
              <a:t>Will you know me?</a:t>
            </a:r>
          </a:p>
          <a:p>
            <a:pPr defTabSz="685800"/>
            <a:endParaRPr lang="en-US" sz="3000" b="1" dirty="0">
              <a:solidFill>
                <a:srgbClr val="000000"/>
              </a:solidFill>
              <a:latin typeface="Palatino Linotype" panose="02040502050505030304" pitchFamily="18" charset="0"/>
            </a:endParaRPr>
          </a:p>
          <a:p>
            <a:pPr defTabSz="685800"/>
            <a:r>
              <a:rPr lang="en-US" sz="2400" b="1" dirty="0">
                <a:solidFill>
                  <a:srgbClr val="000000"/>
                </a:solidFill>
                <a:latin typeface="Palatino Linotype" panose="02040502050505030304" pitchFamily="18" charset="0"/>
              </a:rPr>
              <a:t>Really the question is…</a:t>
            </a:r>
          </a:p>
          <a:p>
            <a:pPr defTabSz="685800"/>
            <a:r>
              <a:rPr lang="en-US" sz="3000" b="1" dirty="0">
                <a:solidFill>
                  <a:srgbClr val="000000"/>
                </a:solidFill>
                <a:latin typeface="Palatino Linotype" panose="02040502050505030304" pitchFamily="18" charset="0"/>
              </a:rPr>
              <a:t>Will I </a:t>
            </a:r>
            <a:r>
              <a:rPr lang="en-US" sz="3000" b="1" i="1" dirty="0">
                <a:solidFill>
                  <a:srgbClr val="000000"/>
                </a:solidFill>
                <a:latin typeface="Palatino Linotype" panose="02040502050505030304" pitchFamily="18" charset="0"/>
              </a:rPr>
              <a:t>be</a:t>
            </a:r>
            <a:r>
              <a:rPr lang="en-US" sz="3000" b="1" dirty="0">
                <a:solidFill>
                  <a:srgbClr val="000000"/>
                </a:solidFill>
                <a:latin typeface="Palatino Linotype" panose="02040502050505030304" pitchFamily="18" charset="0"/>
              </a:rPr>
              <a:t> me?</a:t>
            </a:r>
          </a:p>
        </p:txBody>
      </p:sp>
    </p:spTree>
    <p:extLst>
      <p:ext uri="{BB962C8B-B14F-4D97-AF65-F5344CB8AC3E}">
        <p14:creationId xmlns:p14="http://schemas.microsoft.com/office/powerpoint/2010/main" val="330837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514600" y="686560"/>
            <a:ext cx="4057650" cy="461665"/>
          </a:xfrm>
          <a:prstGeom prst="rect">
            <a:avLst/>
          </a:prstGeom>
          <a:noFill/>
        </p:spPr>
        <p:txBody>
          <a:bodyPr wrap="square" rtlCol="0">
            <a:spAutoFit/>
          </a:bodyPr>
          <a:lstStyle/>
          <a:p>
            <a:pPr algn="ctr" defTabSz="685800"/>
            <a:r>
              <a:rPr lang="en-US" sz="2400" b="1" u="sng" dirty="0">
                <a:solidFill>
                  <a:prstClr val="white"/>
                </a:solidFill>
                <a:effectLst>
                  <a:outerShdw blurRad="38100" dist="38100" dir="2700000" algn="tl">
                    <a:srgbClr val="000000">
                      <a:alpha val="43137"/>
                    </a:srgbClr>
                  </a:outerShdw>
                </a:effectLst>
                <a:latin typeface="Calibri"/>
              </a:rPr>
              <a:t>SOUL</a:t>
            </a:r>
            <a:r>
              <a:rPr lang="en-US" sz="2400" b="1" dirty="0">
                <a:solidFill>
                  <a:prstClr val="white"/>
                </a:solidFill>
                <a:effectLst>
                  <a:outerShdw blurRad="38100" dist="38100" dir="2700000" algn="tl">
                    <a:srgbClr val="000000">
                      <a:alpha val="43137"/>
                    </a:srgbClr>
                  </a:outerShdw>
                </a:effectLst>
                <a:latin typeface="Calibri"/>
              </a:rPr>
              <a:t> &amp; </a:t>
            </a:r>
            <a:r>
              <a:rPr lang="en-US" sz="2400" b="1" u="sng" dirty="0">
                <a:solidFill>
                  <a:prstClr val="white"/>
                </a:solidFill>
                <a:effectLst>
                  <a:outerShdw blurRad="38100" dist="38100" dir="2700000" algn="tl">
                    <a:srgbClr val="000000">
                      <a:alpha val="43137"/>
                    </a:srgbClr>
                  </a:outerShdw>
                </a:effectLst>
                <a:latin typeface="Calibri"/>
              </a:rPr>
              <a:t>SPIRIT</a:t>
            </a:r>
          </a:p>
        </p:txBody>
      </p:sp>
      <p:sp>
        <p:nvSpPr>
          <p:cNvPr id="2" name="TextBox 1">
            <a:extLst>
              <a:ext uri="{FF2B5EF4-FFF2-40B4-BE49-F238E27FC236}">
                <a16:creationId xmlns:a16="http://schemas.microsoft.com/office/drawing/2014/main" id="{91E93648-B6F5-451C-BD62-3C519B1D706C}"/>
              </a:ext>
            </a:extLst>
          </p:cNvPr>
          <p:cNvSpPr txBox="1"/>
          <p:nvPr/>
        </p:nvSpPr>
        <p:spPr>
          <a:xfrm>
            <a:off x="1249926" y="1703440"/>
            <a:ext cx="5859534" cy="2677656"/>
          </a:xfrm>
          <a:prstGeom prst="rect">
            <a:avLst/>
          </a:prstGeom>
          <a:solidFill>
            <a:schemeClr val="bg1"/>
          </a:solidFill>
        </p:spPr>
        <p:txBody>
          <a:bodyPr wrap="square" rtlCol="0">
            <a:spAutoFit/>
          </a:bodyPr>
          <a:lstStyle/>
          <a:p>
            <a:pPr defTabSz="685800"/>
            <a:r>
              <a:rPr lang="en-US" sz="2100" dirty="0">
                <a:solidFill>
                  <a:prstClr val="black"/>
                </a:solidFill>
                <a:latin typeface="Calibri"/>
              </a:rPr>
              <a:t>The Soul is who you are whether in the body or not</a:t>
            </a:r>
          </a:p>
          <a:p>
            <a:pPr defTabSz="685800"/>
            <a:r>
              <a:rPr lang="en-US" sz="2100" dirty="0">
                <a:solidFill>
                  <a:prstClr val="black"/>
                </a:solidFill>
                <a:latin typeface="Calibri"/>
              </a:rPr>
              <a:t>The Spirit is </a:t>
            </a:r>
            <a:r>
              <a:rPr lang="en-US" sz="2100" b="1" i="1" u="sng" dirty="0">
                <a:solidFill>
                  <a:prstClr val="black"/>
                </a:solidFill>
                <a:latin typeface="Calibri"/>
              </a:rPr>
              <a:t>what</a:t>
            </a:r>
            <a:r>
              <a:rPr lang="en-US" sz="2100" dirty="0">
                <a:solidFill>
                  <a:prstClr val="black"/>
                </a:solidFill>
                <a:latin typeface="Calibri"/>
              </a:rPr>
              <a:t> you are, without the body</a:t>
            </a:r>
          </a:p>
          <a:p>
            <a:pPr defTabSz="685800"/>
            <a:r>
              <a:rPr lang="en-US" sz="2100" dirty="0">
                <a:solidFill>
                  <a:prstClr val="black"/>
                </a:solidFill>
                <a:latin typeface="Calibri"/>
              </a:rPr>
              <a:t>The Body is </a:t>
            </a:r>
            <a:r>
              <a:rPr lang="en-US" sz="2100" b="1" i="1" u="sng" dirty="0">
                <a:solidFill>
                  <a:prstClr val="black"/>
                </a:solidFill>
                <a:latin typeface="Calibri"/>
              </a:rPr>
              <a:t>what</a:t>
            </a:r>
            <a:r>
              <a:rPr lang="en-US" sz="2100" dirty="0">
                <a:solidFill>
                  <a:prstClr val="black"/>
                </a:solidFill>
                <a:latin typeface="Calibri"/>
              </a:rPr>
              <a:t> you live in now.</a:t>
            </a:r>
          </a:p>
          <a:p>
            <a:pPr defTabSz="685800"/>
            <a:endParaRPr lang="en-US" sz="2100" dirty="0">
              <a:solidFill>
                <a:prstClr val="black"/>
              </a:solidFill>
              <a:latin typeface="Calibri"/>
            </a:endParaRPr>
          </a:p>
          <a:p>
            <a:pPr defTabSz="685800"/>
            <a:r>
              <a:rPr lang="en-US" sz="2100" dirty="0">
                <a:solidFill>
                  <a:prstClr val="black"/>
                </a:solidFill>
                <a:latin typeface="Calibri"/>
              </a:rPr>
              <a:t>But the Soul is </a:t>
            </a:r>
            <a:r>
              <a:rPr lang="en-US" sz="2100" b="1" i="1" u="sng" dirty="0">
                <a:solidFill>
                  <a:prstClr val="black"/>
                </a:solidFill>
                <a:latin typeface="Calibri"/>
              </a:rPr>
              <a:t>who</a:t>
            </a:r>
            <a:r>
              <a:rPr lang="en-US" sz="2100" dirty="0">
                <a:solidFill>
                  <a:prstClr val="black"/>
                </a:solidFill>
                <a:latin typeface="Calibri"/>
              </a:rPr>
              <a:t> you are,</a:t>
            </a:r>
          </a:p>
          <a:p>
            <a:pPr marL="342900" lvl="1" defTabSz="685800"/>
            <a:r>
              <a:rPr lang="en-US" sz="2100" dirty="0">
                <a:solidFill>
                  <a:prstClr val="black"/>
                </a:solidFill>
                <a:latin typeface="Calibri"/>
              </a:rPr>
              <a:t>whether you are dwelling in  a body or are a disembodied spirit, or a spirit having received your glorified body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947038" y="686560"/>
            <a:ext cx="4057650" cy="461665"/>
          </a:xfrm>
          <a:prstGeom prst="rect">
            <a:avLst/>
          </a:prstGeom>
          <a:noFill/>
        </p:spPr>
        <p:txBody>
          <a:bodyPr wrap="square" rtlCol="0">
            <a:spAutoFit/>
          </a:bodyPr>
          <a:lstStyle/>
          <a:p>
            <a:pPr algn="ctr" defTabSz="685800"/>
            <a:r>
              <a:rPr lang="en-US" sz="2400" b="1" u="sng" dirty="0">
                <a:solidFill>
                  <a:prstClr val="white"/>
                </a:solidFill>
                <a:effectLst>
                  <a:outerShdw blurRad="38100" dist="38100" dir="2700000" algn="tl">
                    <a:srgbClr val="000000">
                      <a:alpha val="43137"/>
                    </a:srgbClr>
                  </a:outerShdw>
                </a:effectLst>
                <a:latin typeface="Calibri"/>
              </a:rPr>
              <a:t>SOUL</a:t>
            </a:r>
          </a:p>
        </p:txBody>
      </p:sp>
      <p:sp>
        <p:nvSpPr>
          <p:cNvPr id="3" name="Rectangle 2"/>
          <p:cNvSpPr/>
          <p:nvPr/>
        </p:nvSpPr>
        <p:spPr>
          <a:xfrm>
            <a:off x="114099" y="1017545"/>
            <a:ext cx="3928843" cy="873993"/>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Xenophon, </a:t>
            </a:r>
            <a:r>
              <a:rPr lang="en-US" sz="1350" u="sng" dirty="0" err="1">
                <a:solidFill>
                  <a:prstClr val="black"/>
                </a:solidFill>
                <a:latin typeface="Calibri"/>
              </a:rPr>
              <a:t>Cyropedia</a:t>
            </a:r>
            <a:r>
              <a:rPr lang="en-US" sz="1350" u="sng" dirty="0">
                <a:solidFill>
                  <a:prstClr val="black"/>
                </a:solidFill>
                <a:latin typeface="Calibri"/>
              </a:rPr>
              <a:t>  3.iii.44</a:t>
            </a:r>
          </a:p>
          <a:p>
            <a:pPr defTabSz="685800"/>
            <a:r>
              <a:rPr lang="en-US" sz="2100" dirty="0">
                <a:solidFill>
                  <a:prstClr val="black"/>
                </a:solidFill>
                <a:latin typeface="Calibri"/>
              </a:rPr>
              <a:t>Fight for your </a:t>
            </a:r>
            <a:r>
              <a:rPr lang="en-US" sz="2100" u="sng" dirty="0">
                <a:solidFill>
                  <a:prstClr val="black"/>
                </a:solidFill>
                <a:latin typeface="Calibri"/>
              </a:rPr>
              <a:t>lives</a:t>
            </a:r>
            <a:r>
              <a:rPr lang="en-US" sz="2100" dirty="0">
                <a:solidFill>
                  <a:prstClr val="black"/>
                </a:solidFill>
                <a:latin typeface="Calibri"/>
              </a:rPr>
              <a:t> (</a:t>
            </a:r>
            <a:r>
              <a:rPr lang="en-US" sz="2100" i="1" dirty="0" err="1">
                <a:solidFill>
                  <a:prstClr val="black"/>
                </a:solidFill>
                <a:latin typeface="Calibri"/>
              </a:rPr>
              <a:t>psuchē</a:t>
            </a:r>
            <a:r>
              <a:rPr lang="en-US" sz="2100" dirty="0">
                <a:solidFill>
                  <a:prstClr val="black"/>
                </a:solidFill>
                <a:latin typeface="Calibri"/>
              </a:rPr>
              <a:t>/soul), lands, homes, wives &amp; children</a:t>
            </a:r>
          </a:p>
        </p:txBody>
      </p:sp>
      <p:sp>
        <p:nvSpPr>
          <p:cNvPr id="4" name="Rectangle 3"/>
          <p:cNvSpPr/>
          <p:nvPr/>
        </p:nvSpPr>
        <p:spPr>
          <a:xfrm>
            <a:off x="125583" y="140670"/>
            <a:ext cx="3928843" cy="873993"/>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Herodotus 9.37</a:t>
            </a:r>
          </a:p>
          <a:p>
            <a:pPr defTabSz="685800"/>
            <a:r>
              <a:rPr lang="en-US" sz="2100" dirty="0">
                <a:solidFill>
                  <a:prstClr val="black"/>
                </a:solidFill>
                <a:latin typeface="Calibri"/>
              </a:rPr>
              <a:t>The man who cut off his foot to save his </a:t>
            </a:r>
            <a:r>
              <a:rPr lang="en-US" sz="2100" u="sng" dirty="0">
                <a:solidFill>
                  <a:prstClr val="black"/>
                </a:solidFill>
                <a:latin typeface="Calibri"/>
              </a:rPr>
              <a:t>life</a:t>
            </a:r>
            <a:r>
              <a:rPr lang="en-US" sz="2100" dirty="0">
                <a:solidFill>
                  <a:prstClr val="black"/>
                </a:solidFill>
                <a:latin typeface="Calibri"/>
              </a:rPr>
              <a:t> (</a:t>
            </a:r>
            <a:r>
              <a:rPr lang="en-US" sz="2100" i="1" dirty="0" err="1">
                <a:solidFill>
                  <a:prstClr val="black"/>
                </a:solidFill>
                <a:latin typeface="Calibri"/>
              </a:rPr>
              <a:t>psuchē</a:t>
            </a:r>
            <a:r>
              <a:rPr lang="en-US" sz="2100" dirty="0">
                <a:solidFill>
                  <a:prstClr val="black"/>
                </a:solidFill>
                <a:latin typeface="Calibri"/>
              </a:rPr>
              <a:t>/soul)</a:t>
            </a:r>
          </a:p>
        </p:txBody>
      </p:sp>
      <p:sp>
        <p:nvSpPr>
          <p:cNvPr id="5" name="Rectangle 4"/>
          <p:cNvSpPr/>
          <p:nvPr/>
        </p:nvSpPr>
        <p:spPr>
          <a:xfrm>
            <a:off x="114104" y="1891538"/>
            <a:ext cx="3928843" cy="873993"/>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Xenophon, </a:t>
            </a:r>
            <a:r>
              <a:rPr lang="en-US" sz="1350" u="sng" dirty="0" err="1">
                <a:solidFill>
                  <a:prstClr val="black"/>
                </a:solidFill>
                <a:latin typeface="Calibri"/>
              </a:rPr>
              <a:t>Cyropedia</a:t>
            </a:r>
            <a:r>
              <a:rPr lang="en-US" sz="1350" u="sng" dirty="0">
                <a:solidFill>
                  <a:prstClr val="black"/>
                </a:solidFill>
                <a:latin typeface="Calibri"/>
              </a:rPr>
              <a:t>  3.iii.51</a:t>
            </a:r>
          </a:p>
          <a:p>
            <a:pPr defTabSz="685800"/>
            <a:r>
              <a:rPr lang="en-US" sz="2100" dirty="0">
                <a:solidFill>
                  <a:prstClr val="black"/>
                </a:solidFill>
                <a:latin typeface="Calibri"/>
              </a:rPr>
              <a:t>Making </a:t>
            </a:r>
            <a:r>
              <a:rPr lang="en-US" sz="2100" u="sng" dirty="0">
                <a:solidFill>
                  <a:prstClr val="black"/>
                </a:solidFill>
                <a:latin typeface="Calibri"/>
              </a:rPr>
              <a:t>souls</a:t>
            </a:r>
            <a:r>
              <a:rPr lang="en-US" sz="2100" dirty="0">
                <a:solidFill>
                  <a:prstClr val="black"/>
                </a:solidFill>
                <a:latin typeface="Calibri"/>
              </a:rPr>
              <a:t> (</a:t>
            </a:r>
            <a:r>
              <a:rPr lang="en-US" sz="2100" i="1" dirty="0" err="1">
                <a:solidFill>
                  <a:prstClr val="black"/>
                </a:solidFill>
                <a:latin typeface="Calibri"/>
              </a:rPr>
              <a:t>psuchē</a:t>
            </a:r>
            <a:r>
              <a:rPr lang="en-US" sz="2100" dirty="0">
                <a:solidFill>
                  <a:prstClr val="black"/>
                </a:solidFill>
                <a:latin typeface="Calibri"/>
              </a:rPr>
              <a:t>) better with exhortation</a:t>
            </a:r>
          </a:p>
        </p:txBody>
      </p:sp>
      <p:sp>
        <p:nvSpPr>
          <p:cNvPr id="7" name="Rectangle 6"/>
          <p:cNvSpPr/>
          <p:nvPr/>
        </p:nvSpPr>
        <p:spPr>
          <a:xfrm>
            <a:off x="114101" y="2766283"/>
            <a:ext cx="3928843" cy="1163285"/>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Xenophon, </a:t>
            </a:r>
            <a:r>
              <a:rPr lang="en-US" sz="1350" u="sng" dirty="0" err="1">
                <a:solidFill>
                  <a:prstClr val="black"/>
                </a:solidFill>
                <a:latin typeface="Calibri"/>
              </a:rPr>
              <a:t>Cyropedia</a:t>
            </a:r>
            <a:r>
              <a:rPr lang="en-US" sz="1350" u="sng" dirty="0">
                <a:solidFill>
                  <a:prstClr val="black"/>
                </a:solidFill>
                <a:latin typeface="Calibri"/>
              </a:rPr>
              <a:t>  3.i.36</a:t>
            </a:r>
          </a:p>
          <a:p>
            <a:pPr defTabSz="685800"/>
            <a:r>
              <a:rPr lang="en-US" sz="2100" dirty="0">
                <a:solidFill>
                  <a:prstClr val="black"/>
                </a:solidFill>
                <a:latin typeface="Calibri"/>
              </a:rPr>
              <a:t>Newly married man would give his </a:t>
            </a:r>
            <a:r>
              <a:rPr lang="en-US" sz="2100" u="sng" dirty="0">
                <a:solidFill>
                  <a:prstClr val="black"/>
                </a:solidFill>
                <a:latin typeface="Calibri"/>
              </a:rPr>
              <a:t>life</a:t>
            </a:r>
            <a:r>
              <a:rPr lang="en-US" sz="2100" dirty="0">
                <a:solidFill>
                  <a:prstClr val="black"/>
                </a:solidFill>
                <a:latin typeface="Calibri"/>
              </a:rPr>
              <a:t> (</a:t>
            </a:r>
            <a:r>
              <a:rPr lang="en-US" sz="2100" i="1" dirty="0" err="1">
                <a:solidFill>
                  <a:prstClr val="black"/>
                </a:solidFill>
                <a:latin typeface="Calibri"/>
              </a:rPr>
              <a:t>psuchē</a:t>
            </a:r>
            <a:r>
              <a:rPr lang="en-US" sz="2100" dirty="0">
                <a:solidFill>
                  <a:prstClr val="black"/>
                </a:solidFill>
                <a:latin typeface="Calibri"/>
              </a:rPr>
              <a:t>) to save his wife from slavery</a:t>
            </a:r>
          </a:p>
        </p:txBody>
      </p:sp>
      <p:sp>
        <p:nvSpPr>
          <p:cNvPr id="8" name="Rectangle 7"/>
          <p:cNvSpPr/>
          <p:nvPr/>
        </p:nvSpPr>
        <p:spPr>
          <a:xfrm>
            <a:off x="5266687" y="140670"/>
            <a:ext cx="3746408" cy="873993"/>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Herodotus 1.24</a:t>
            </a:r>
          </a:p>
          <a:p>
            <a:pPr defTabSz="685800"/>
            <a:r>
              <a:rPr lang="en-US" sz="2100" dirty="0" err="1">
                <a:solidFill>
                  <a:prstClr val="black"/>
                </a:solidFill>
                <a:latin typeface="Calibri"/>
              </a:rPr>
              <a:t>Arion</a:t>
            </a:r>
            <a:r>
              <a:rPr lang="en-US" sz="2100" dirty="0">
                <a:solidFill>
                  <a:prstClr val="black"/>
                </a:solidFill>
                <a:latin typeface="Calibri"/>
              </a:rPr>
              <a:t> (dolphin rider) offers money to save his </a:t>
            </a:r>
            <a:r>
              <a:rPr lang="en-US" sz="2100" u="sng" dirty="0">
                <a:solidFill>
                  <a:prstClr val="black"/>
                </a:solidFill>
                <a:latin typeface="Calibri"/>
              </a:rPr>
              <a:t>life</a:t>
            </a:r>
            <a:r>
              <a:rPr lang="en-US" sz="2100" dirty="0">
                <a:solidFill>
                  <a:prstClr val="black"/>
                </a:solidFill>
                <a:latin typeface="Calibri"/>
              </a:rPr>
              <a:t> (</a:t>
            </a:r>
            <a:r>
              <a:rPr lang="en-US" sz="2100" i="1" dirty="0" err="1">
                <a:solidFill>
                  <a:prstClr val="black"/>
                </a:solidFill>
                <a:latin typeface="Calibri"/>
              </a:rPr>
              <a:t>psuchē</a:t>
            </a:r>
            <a:r>
              <a:rPr lang="en-US" sz="2100" dirty="0">
                <a:solidFill>
                  <a:prstClr val="black"/>
                </a:solidFill>
                <a:latin typeface="Calibri"/>
              </a:rPr>
              <a:t>) </a:t>
            </a:r>
          </a:p>
        </p:txBody>
      </p:sp>
      <p:sp>
        <p:nvSpPr>
          <p:cNvPr id="9" name="Rectangle 8"/>
          <p:cNvSpPr/>
          <p:nvPr/>
        </p:nvSpPr>
        <p:spPr>
          <a:xfrm>
            <a:off x="5255208" y="1017545"/>
            <a:ext cx="3765841" cy="873993"/>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Xenophon, Memorabilia 1.3.5</a:t>
            </a:r>
          </a:p>
          <a:p>
            <a:pPr defTabSz="685800"/>
            <a:r>
              <a:rPr lang="en-US" sz="2100" dirty="0">
                <a:solidFill>
                  <a:prstClr val="black"/>
                </a:solidFill>
                <a:latin typeface="Calibri"/>
              </a:rPr>
              <a:t>Socrates’ simple life, he trained his body &amp; </a:t>
            </a:r>
            <a:r>
              <a:rPr lang="en-US" sz="2100" u="sng" dirty="0">
                <a:solidFill>
                  <a:prstClr val="black"/>
                </a:solidFill>
                <a:latin typeface="Calibri"/>
              </a:rPr>
              <a:t>soul</a:t>
            </a:r>
            <a:r>
              <a:rPr lang="en-US" sz="2100" dirty="0">
                <a:solidFill>
                  <a:prstClr val="black"/>
                </a:solidFill>
                <a:latin typeface="Calibri"/>
              </a:rPr>
              <a:t> (</a:t>
            </a:r>
            <a:r>
              <a:rPr lang="en-US" sz="2100" i="1" dirty="0" err="1">
                <a:solidFill>
                  <a:prstClr val="black"/>
                </a:solidFill>
                <a:latin typeface="Calibri"/>
              </a:rPr>
              <a:t>psuchē</a:t>
            </a:r>
            <a:r>
              <a:rPr lang="en-US" sz="2100" dirty="0">
                <a:solidFill>
                  <a:prstClr val="black"/>
                </a:solidFill>
                <a:latin typeface="Calibri"/>
              </a:rPr>
              <a:t>) </a:t>
            </a:r>
          </a:p>
        </p:txBody>
      </p:sp>
      <p:sp>
        <p:nvSpPr>
          <p:cNvPr id="10" name="Rectangle 9"/>
          <p:cNvSpPr/>
          <p:nvPr/>
        </p:nvSpPr>
        <p:spPr>
          <a:xfrm>
            <a:off x="5243729" y="1891538"/>
            <a:ext cx="3777319" cy="873993"/>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Herodotus 2.123</a:t>
            </a:r>
          </a:p>
          <a:p>
            <a:pPr defTabSz="685800"/>
            <a:r>
              <a:rPr lang="en-US" sz="2100" dirty="0">
                <a:solidFill>
                  <a:prstClr val="black"/>
                </a:solidFill>
                <a:latin typeface="Calibri"/>
              </a:rPr>
              <a:t>Egyptians taught that the </a:t>
            </a:r>
            <a:r>
              <a:rPr lang="en-US" sz="2100" u="sng" dirty="0">
                <a:solidFill>
                  <a:prstClr val="black"/>
                </a:solidFill>
                <a:latin typeface="Calibri"/>
              </a:rPr>
              <a:t>soul</a:t>
            </a:r>
            <a:r>
              <a:rPr lang="en-US" sz="2100" dirty="0">
                <a:solidFill>
                  <a:prstClr val="black"/>
                </a:solidFill>
                <a:latin typeface="Calibri"/>
              </a:rPr>
              <a:t> of man is immortal (</a:t>
            </a:r>
            <a:r>
              <a:rPr lang="en-US" sz="2100" i="1" dirty="0" err="1">
                <a:solidFill>
                  <a:prstClr val="black"/>
                </a:solidFill>
                <a:latin typeface="Calibri"/>
              </a:rPr>
              <a:t>psuchē</a:t>
            </a:r>
            <a:r>
              <a:rPr lang="en-US" sz="2100" dirty="0">
                <a:solidFill>
                  <a:prstClr val="black"/>
                </a:solidFill>
                <a:latin typeface="Calibri"/>
              </a:rPr>
              <a:t>) </a:t>
            </a:r>
          </a:p>
        </p:txBody>
      </p:sp>
      <p:sp>
        <p:nvSpPr>
          <p:cNvPr id="11" name="Rectangle 10"/>
          <p:cNvSpPr/>
          <p:nvPr/>
        </p:nvSpPr>
        <p:spPr>
          <a:xfrm>
            <a:off x="5243733" y="2762202"/>
            <a:ext cx="3777316" cy="961392"/>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Xenophon, </a:t>
            </a:r>
            <a:r>
              <a:rPr lang="en-US" sz="1350" u="sng" dirty="0" err="1">
                <a:solidFill>
                  <a:prstClr val="black"/>
                </a:solidFill>
                <a:latin typeface="Calibri"/>
              </a:rPr>
              <a:t>Cyropedia</a:t>
            </a:r>
            <a:r>
              <a:rPr lang="en-US" sz="1350" u="sng" dirty="0">
                <a:solidFill>
                  <a:prstClr val="black"/>
                </a:solidFill>
                <a:latin typeface="Calibri"/>
              </a:rPr>
              <a:t> 8.7.17-22</a:t>
            </a:r>
          </a:p>
          <a:p>
            <a:pPr defTabSz="685800"/>
            <a:r>
              <a:rPr lang="en-US" sz="2100" dirty="0">
                <a:solidFill>
                  <a:prstClr val="black"/>
                </a:solidFill>
                <a:latin typeface="Calibri"/>
              </a:rPr>
              <a:t>Cyrus contemplates death, talks of the </a:t>
            </a:r>
            <a:r>
              <a:rPr lang="en-US" sz="2100" u="sng" dirty="0">
                <a:solidFill>
                  <a:prstClr val="black"/>
                </a:solidFill>
                <a:latin typeface="Calibri"/>
              </a:rPr>
              <a:t>soul</a:t>
            </a:r>
            <a:r>
              <a:rPr lang="en-US" sz="2100" dirty="0">
                <a:solidFill>
                  <a:prstClr val="black"/>
                </a:solidFill>
                <a:latin typeface="Calibri"/>
              </a:rPr>
              <a:t> </a:t>
            </a:r>
            <a:r>
              <a:rPr lang="en-US" dirty="0">
                <a:solidFill>
                  <a:prstClr val="black"/>
                </a:solidFill>
                <a:latin typeface="Calibri"/>
              </a:rPr>
              <a:t>(“spirit”=mind/intellect)</a:t>
            </a:r>
            <a:endParaRPr lang="en-US" sz="2100" dirty="0">
              <a:solidFill>
                <a:prstClr val="black"/>
              </a:solidFill>
              <a:latin typeface="Calibri"/>
            </a:endParaRPr>
          </a:p>
        </p:txBody>
      </p:sp>
      <p:sp>
        <p:nvSpPr>
          <p:cNvPr id="13" name="Rectangle 12"/>
          <p:cNvSpPr/>
          <p:nvPr/>
        </p:nvSpPr>
        <p:spPr>
          <a:xfrm>
            <a:off x="114102" y="3911693"/>
            <a:ext cx="3928840" cy="120015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Xenophon, </a:t>
            </a:r>
            <a:r>
              <a:rPr lang="en-US" sz="1350" u="sng" dirty="0" err="1">
                <a:solidFill>
                  <a:prstClr val="black"/>
                </a:solidFill>
                <a:latin typeface="Calibri"/>
              </a:rPr>
              <a:t>Oeconomics</a:t>
            </a:r>
            <a:r>
              <a:rPr lang="en-US" sz="1350" u="sng" dirty="0">
                <a:solidFill>
                  <a:prstClr val="black"/>
                </a:solidFill>
                <a:latin typeface="Calibri"/>
              </a:rPr>
              <a:t> 6.14-16</a:t>
            </a:r>
          </a:p>
          <a:p>
            <a:pPr defTabSz="685800"/>
            <a:r>
              <a:rPr lang="en-US" sz="2100" dirty="0">
                <a:solidFill>
                  <a:prstClr val="black"/>
                </a:solidFill>
                <a:latin typeface="Calibri"/>
              </a:rPr>
              <a:t>Socrates “felt a desire” (his </a:t>
            </a:r>
            <a:r>
              <a:rPr lang="en-US" sz="2100" i="1" dirty="0" err="1">
                <a:solidFill>
                  <a:prstClr val="black"/>
                </a:solidFill>
                <a:latin typeface="Calibri"/>
              </a:rPr>
              <a:t>psuchē</a:t>
            </a:r>
            <a:r>
              <a:rPr lang="en-US" sz="2100" i="1" dirty="0">
                <a:solidFill>
                  <a:prstClr val="black"/>
                </a:solidFill>
                <a:latin typeface="Calibri"/>
              </a:rPr>
              <a:t> </a:t>
            </a:r>
            <a:r>
              <a:rPr lang="en-US" sz="2100" dirty="0">
                <a:solidFill>
                  <a:prstClr val="black"/>
                </a:solidFill>
                <a:latin typeface="Calibri"/>
              </a:rPr>
              <a:t>desired) to find a gentleman, but found depraved minds (</a:t>
            </a:r>
            <a:r>
              <a:rPr lang="en-US" sz="2100" i="1" dirty="0" err="1">
                <a:solidFill>
                  <a:prstClr val="black"/>
                </a:solidFill>
                <a:latin typeface="Calibri"/>
              </a:rPr>
              <a:t>psuchē</a:t>
            </a:r>
            <a:r>
              <a:rPr lang="en-US" sz="2100" dirty="0">
                <a:solidFill>
                  <a:prstClr val="black"/>
                </a:solidFill>
                <a:latin typeface="Calibri"/>
              </a:rPr>
              <a:t>)</a:t>
            </a:r>
          </a:p>
        </p:txBody>
      </p:sp>
      <p:sp>
        <p:nvSpPr>
          <p:cNvPr id="14" name="Rectangle 13"/>
          <p:cNvSpPr/>
          <p:nvPr/>
        </p:nvSpPr>
        <p:spPr>
          <a:xfrm>
            <a:off x="5243729" y="3669343"/>
            <a:ext cx="3777319" cy="1442500"/>
          </a:xfrm>
          <a:prstGeom prst="rect">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350" u="sng" dirty="0">
                <a:solidFill>
                  <a:prstClr val="black"/>
                </a:solidFill>
                <a:latin typeface="Calibri"/>
              </a:rPr>
              <a:t>Herodotus 3.14</a:t>
            </a:r>
          </a:p>
          <a:p>
            <a:pPr defTabSz="685800"/>
            <a:r>
              <a:rPr lang="en-US" sz="2100" dirty="0">
                <a:solidFill>
                  <a:prstClr val="black"/>
                </a:solidFill>
                <a:latin typeface="Calibri"/>
              </a:rPr>
              <a:t>Cambyses humiliates the Egyptian king, trying his </a:t>
            </a:r>
            <a:r>
              <a:rPr lang="en-US" sz="2100" u="sng" dirty="0">
                <a:solidFill>
                  <a:prstClr val="black"/>
                </a:solidFill>
                <a:latin typeface="Calibri"/>
              </a:rPr>
              <a:t>spirit</a:t>
            </a:r>
            <a:r>
              <a:rPr lang="en-US" sz="2100" dirty="0">
                <a:solidFill>
                  <a:prstClr val="black"/>
                </a:solidFill>
                <a:latin typeface="Calibri"/>
              </a:rPr>
              <a:t> (</a:t>
            </a:r>
            <a:r>
              <a:rPr lang="en-US" sz="2100" i="1" dirty="0" err="1">
                <a:solidFill>
                  <a:prstClr val="black"/>
                </a:solidFill>
                <a:latin typeface="Calibri"/>
              </a:rPr>
              <a:t>psuchē</a:t>
            </a:r>
            <a:r>
              <a:rPr lang="en-US" sz="2100" dirty="0">
                <a:solidFill>
                  <a:prstClr val="black"/>
                </a:solidFill>
                <a:latin typeface="Calibri"/>
              </a:rPr>
              <a:t>) by mistreating his daughter and dooming his son</a:t>
            </a:r>
          </a:p>
        </p:txBody>
      </p:sp>
    </p:spTree>
    <p:extLst>
      <p:ext uri="{BB962C8B-B14F-4D97-AF65-F5344CB8AC3E}">
        <p14:creationId xmlns:p14="http://schemas.microsoft.com/office/powerpoint/2010/main" val="391254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withEffect">
                                  <p:stCondLst>
                                    <p:cond delay="0"/>
                                  </p:stCondLst>
                                  <p:childTnLst>
                                    <p:animMotion origin="layout" path="M 4.375E-6 2.59259E-6 L 0.05755 0.00023 " pathEditMode="relative" rAng="0" ptsTypes="AA">
                                      <p:cBhvr>
                                        <p:cTn id="6" dur="1000" fill="hold"/>
                                        <p:tgtEl>
                                          <p:spTgt spid="12"/>
                                        </p:tgtEl>
                                        <p:attrNameLst>
                                          <p:attrName>ppt_x</p:attrName>
                                          <p:attrName>ppt_y</p:attrName>
                                        </p:attrNameLst>
                                      </p:cBhvr>
                                      <p:rCtr x="2878" y="0"/>
                                    </p:animMotion>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P spid="4" grpId="0" animBg="1"/>
      <p:bldP spid="5" grpId="0" animBg="1"/>
      <p:bldP spid="7" grpId="0" animBg="1"/>
      <p:bldP spid="8" grpId="0" animBg="1"/>
      <p:bldP spid="9" grpId="0" animBg="1"/>
      <p:bldP spid="10" grpId="0" animBg="1"/>
      <p:bldP spid="11"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75983" y="686560"/>
            <a:ext cx="6534886" cy="2954655"/>
          </a:xfrm>
          <a:prstGeom prst="rect">
            <a:avLst/>
          </a:prstGeom>
          <a:noFill/>
        </p:spPr>
        <p:txBody>
          <a:bodyPr wrap="square" rtlCol="0">
            <a:spAutoFit/>
          </a:bodyPr>
          <a:lstStyle/>
          <a:p>
            <a:pPr algn="ctr" defTabSz="685800"/>
            <a:r>
              <a:rPr lang="en-US" sz="2400" b="1" u="sng" dirty="0">
                <a:solidFill>
                  <a:prstClr val="white"/>
                </a:solidFill>
                <a:effectLst>
                  <a:outerShdw blurRad="38100" dist="38100" dir="2700000" algn="tl">
                    <a:srgbClr val="000000">
                      <a:alpha val="43137"/>
                    </a:srgbClr>
                  </a:outerShdw>
                </a:effectLst>
                <a:latin typeface="Calibri"/>
              </a:rPr>
              <a:t>SOUL</a:t>
            </a:r>
            <a:r>
              <a:rPr lang="en-US" sz="2400" b="1" dirty="0">
                <a:solidFill>
                  <a:prstClr val="white"/>
                </a:solidFill>
                <a:effectLst>
                  <a:outerShdw blurRad="38100" dist="38100" dir="2700000" algn="tl">
                    <a:srgbClr val="000000">
                      <a:alpha val="43137"/>
                    </a:srgbClr>
                  </a:outerShdw>
                </a:effectLst>
                <a:latin typeface="Calibri"/>
              </a:rPr>
              <a:t> &amp; </a:t>
            </a:r>
            <a:r>
              <a:rPr lang="en-US" sz="2400" b="1" u="sng" dirty="0">
                <a:solidFill>
                  <a:prstClr val="white"/>
                </a:solidFill>
                <a:effectLst>
                  <a:outerShdw blurRad="38100" dist="38100" dir="2700000" algn="tl">
                    <a:srgbClr val="000000">
                      <a:alpha val="43137"/>
                    </a:srgbClr>
                  </a:outerShdw>
                </a:effectLst>
                <a:latin typeface="Calibri"/>
              </a:rPr>
              <a:t>SPIRIT</a:t>
            </a:r>
          </a:p>
          <a:p>
            <a:pPr defTabSz="685800"/>
            <a:endParaRPr lang="en-US" b="1" u="sng" dirty="0">
              <a:solidFill>
                <a:prstClr val="white"/>
              </a:solidFill>
              <a:effectLst>
                <a:outerShdw blurRad="38100" dist="38100" dir="2700000" algn="tl">
                  <a:srgbClr val="000000">
                    <a:alpha val="43137"/>
                  </a:srgbClr>
                </a:outerShdw>
              </a:effectLst>
              <a:latin typeface="Calibri"/>
            </a:endParaRPr>
          </a:p>
          <a:p>
            <a:pPr algn="ctr" defTabSz="685800"/>
            <a:r>
              <a:rPr lang="en-US" sz="2400" b="1" u="sng" dirty="0">
                <a:solidFill>
                  <a:prstClr val="white"/>
                </a:solidFill>
                <a:effectLst>
                  <a:outerShdw blurRad="38100" dist="38100" dir="2700000" algn="tl">
                    <a:srgbClr val="000000">
                      <a:alpha val="43137"/>
                    </a:srgbClr>
                  </a:outerShdw>
                </a:effectLst>
                <a:latin typeface="Calibri"/>
              </a:rPr>
              <a:t>General observations</a:t>
            </a:r>
          </a:p>
          <a:p>
            <a:pPr algn="ctr" defTabSz="685800"/>
            <a:endParaRPr lang="en-US" sz="2400" b="1" u="sng" dirty="0">
              <a:solidFill>
                <a:prstClr val="white"/>
              </a:solidFill>
              <a:effectLst>
                <a:outerShdw blurRad="38100" dist="38100" dir="2700000" algn="tl">
                  <a:srgbClr val="000000">
                    <a:alpha val="43137"/>
                  </a:srgbClr>
                </a:outerShdw>
              </a:effectLst>
              <a:latin typeface="Calibri"/>
            </a:endParaRPr>
          </a:p>
          <a:p>
            <a:pPr algn="ctr" defTabSz="685800"/>
            <a:r>
              <a:rPr lang="en-US" sz="2400" b="1" u="sng" dirty="0">
                <a:solidFill>
                  <a:prstClr val="white"/>
                </a:solidFill>
                <a:effectLst>
                  <a:outerShdw blurRad="38100" dist="38100" dir="2700000" algn="tl">
                    <a:srgbClr val="000000">
                      <a:alpha val="43137"/>
                    </a:srgbClr>
                  </a:outerShdw>
                </a:effectLst>
                <a:latin typeface="Calibri"/>
              </a:rPr>
              <a:t>Exceptions may be found</a:t>
            </a:r>
          </a:p>
          <a:p>
            <a:pPr algn="just" defTabSz="685800"/>
            <a:r>
              <a:rPr lang="en-US" sz="2400" b="1" dirty="0">
                <a:solidFill>
                  <a:prstClr val="white"/>
                </a:solidFill>
                <a:effectLst>
                  <a:outerShdw blurRad="38100" dist="38100" dir="2700000" algn="tl">
                    <a:srgbClr val="000000">
                      <a:alpha val="43137"/>
                    </a:srgbClr>
                  </a:outerShdw>
                </a:effectLst>
                <a:latin typeface="Calibri"/>
              </a:rPr>
              <a:t>e.g., in Gen. 41:8 and Ex. 35:21 in the Septuagint, the NT word for “soul” is used to translate the OT word for “spirit”</a:t>
            </a:r>
          </a:p>
        </p:txBody>
      </p:sp>
    </p:spTree>
    <p:extLst>
      <p:ext uri="{BB962C8B-B14F-4D97-AF65-F5344CB8AC3E}">
        <p14:creationId xmlns:p14="http://schemas.microsoft.com/office/powerpoint/2010/main" val="422576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77885" y="686559"/>
            <a:ext cx="7915496" cy="2677656"/>
          </a:xfrm>
          <a:prstGeom prst="rect">
            <a:avLst/>
          </a:prstGeom>
          <a:noFill/>
        </p:spPr>
        <p:txBody>
          <a:bodyPr wrap="square" rtlCol="0">
            <a:spAutoFit/>
          </a:bodyPr>
          <a:lstStyle/>
          <a:p>
            <a:pPr algn="ctr" defTabSz="685800"/>
            <a:r>
              <a:rPr lang="en-US" sz="2400" b="1" u="sng" dirty="0">
                <a:solidFill>
                  <a:prstClr val="white"/>
                </a:solidFill>
                <a:effectLst>
                  <a:outerShdw blurRad="38100" dist="38100" dir="2700000" algn="tl">
                    <a:srgbClr val="000000">
                      <a:alpha val="43137"/>
                    </a:srgbClr>
                  </a:outerShdw>
                </a:effectLst>
                <a:latin typeface="Calibri"/>
              </a:rPr>
              <a:t>SOUL</a:t>
            </a:r>
            <a:r>
              <a:rPr lang="en-US" sz="2400" b="1" dirty="0">
                <a:solidFill>
                  <a:prstClr val="white"/>
                </a:solidFill>
                <a:effectLst>
                  <a:outerShdw blurRad="38100" dist="38100" dir="2700000" algn="tl">
                    <a:srgbClr val="000000">
                      <a:alpha val="43137"/>
                    </a:srgbClr>
                  </a:outerShdw>
                </a:effectLst>
                <a:latin typeface="Calibri"/>
              </a:rPr>
              <a:t> &amp; </a:t>
            </a:r>
            <a:r>
              <a:rPr lang="en-US" sz="2400" b="1" u="sng" dirty="0">
                <a:solidFill>
                  <a:prstClr val="white"/>
                </a:solidFill>
                <a:effectLst>
                  <a:outerShdw blurRad="38100" dist="38100" dir="2700000" algn="tl">
                    <a:srgbClr val="000000">
                      <a:alpha val="43137"/>
                    </a:srgbClr>
                  </a:outerShdw>
                </a:effectLst>
                <a:latin typeface="Calibri"/>
              </a:rPr>
              <a:t>SPIRIT</a:t>
            </a:r>
          </a:p>
          <a:p>
            <a:pPr defTabSz="685800"/>
            <a:endParaRPr lang="en-US" b="1" u="sng" dirty="0">
              <a:solidFill>
                <a:prstClr val="white"/>
              </a:solidFill>
              <a:effectLst>
                <a:outerShdw blurRad="38100" dist="38100" dir="2700000" algn="tl">
                  <a:srgbClr val="000000">
                    <a:alpha val="43137"/>
                  </a:srgbClr>
                </a:outerShdw>
              </a:effectLst>
              <a:latin typeface="Calibri"/>
            </a:endParaRPr>
          </a:p>
          <a:p>
            <a:pPr algn="ctr" defTabSz="685800"/>
            <a:r>
              <a:rPr lang="en-US" sz="2400" b="1" u="sng" dirty="0">
                <a:solidFill>
                  <a:prstClr val="white"/>
                </a:solidFill>
                <a:effectLst>
                  <a:outerShdw blurRad="38100" dist="38100" dir="2700000" algn="tl">
                    <a:srgbClr val="000000">
                      <a:alpha val="43137"/>
                    </a:srgbClr>
                  </a:outerShdw>
                </a:effectLst>
                <a:latin typeface="Calibri"/>
              </a:rPr>
              <a:t>General observations</a:t>
            </a:r>
          </a:p>
          <a:p>
            <a:pPr algn="ctr" defTabSz="685800"/>
            <a:endParaRPr lang="en-US" sz="2400" b="1" u="sng" dirty="0">
              <a:solidFill>
                <a:prstClr val="white"/>
              </a:solidFill>
              <a:effectLst>
                <a:outerShdw blurRad="38100" dist="38100" dir="2700000" algn="tl">
                  <a:srgbClr val="000000">
                    <a:alpha val="43137"/>
                  </a:srgbClr>
                </a:outerShdw>
              </a:effectLst>
              <a:latin typeface="Calibri"/>
            </a:endParaRPr>
          </a:p>
          <a:p>
            <a:pPr algn="ctr" defTabSz="685800"/>
            <a:r>
              <a:rPr lang="en-US" sz="2400" b="1" u="sng" dirty="0">
                <a:solidFill>
                  <a:prstClr val="white"/>
                </a:solidFill>
                <a:effectLst>
                  <a:outerShdw blurRad="38100" dist="38100" dir="2700000" algn="tl">
                    <a:srgbClr val="000000">
                      <a:alpha val="43137"/>
                    </a:srgbClr>
                  </a:outerShdw>
                </a:effectLst>
                <a:latin typeface="Calibri"/>
              </a:rPr>
              <a:t>Exceptions may be found</a:t>
            </a:r>
          </a:p>
          <a:p>
            <a:pPr algn="just" defTabSz="685800"/>
            <a:r>
              <a:rPr lang="en-US" b="1" dirty="0">
                <a:solidFill>
                  <a:prstClr val="white"/>
                </a:solidFill>
                <a:effectLst>
                  <a:outerShdw blurRad="38100" dist="38100" dir="2700000" algn="tl">
                    <a:srgbClr val="000000">
                      <a:alpha val="43137"/>
                    </a:srgbClr>
                  </a:outerShdw>
                </a:effectLst>
                <a:latin typeface="Calibri"/>
              </a:rPr>
              <a:t>Uses of the word translated “soul” may be so varied as to appear contradictory if one were to insist on the same meaning in every context. Consider two occurrences of the NT word for </a:t>
            </a:r>
            <a:r>
              <a:rPr lang="en-US" b="1" i="1" dirty="0">
                <a:solidFill>
                  <a:prstClr val="white"/>
                </a:solidFill>
                <a:effectLst>
                  <a:outerShdw blurRad="38100" dist="38100" dir="2700000" algn="tl">
                    <a:srgbClr val="000000">
                      <a:alpha val="43137"/>
                    </a:srgbClr>
                  </a:outerShdw>
                </a:effectLst>
                <a:latin typeface="Calibri"/>
              </a:rPr>
              <a:t>soul</a:t>
            </a:r>
            <a:r>
              <a:rPr lang="en-US" b="1" dirty="0">
                <a:solidFill>
                  <a:prstClr val="white"/>
                </a:solidFill>
                <a:effectLst>
                  <a:outerShdw blurRad="38100" dist="38100" dir="2700000" algn="tl">
                    <a:srgbClr val="000000">
                      <a:alpha val="43137"/>
                    </a:srgbClr>
                  </a:outerShdw>
                </a:effectLst>
                <a:latin typeface="Calibri"/>
              </a:rPr>
              <a:t>:</a:t>
            </a:r>
          </a:p>
        </p:txBody>
      </p:sp>
      <p:sp>
        <p:nvSpPr>
          <p:cNvPr id="3" name="Rectangle 2"/>
          <p:cNvSpPr/>
          <p:nvPr/>
        </p:nvSpPr>
        <p:spPr>
          <a:xfrm>
            <a:off x="4743450" y="3289207"/>
            <a:ext cx="4224945" cy="1708160"/>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sz="2100" b="1" u="sng" dirty="0">
                <a:solidFill>
                  <a:prstClr val="black"/>
                </a:solidFill>
                <a:latin typeface="Calibri"/>
              </a:rPr>
              <a:t>Mark 3:4</a:t>
            </a:r>
            <a:endParaRPr lang="en-US" sz="2100" b="1" u="sng" baseline="30000" dirty="0">
              <a:solidFill>
                <a:prstClr val="black"/>
              </a:solidFill>
              <a:latin typeface="Calibri"/>
            </a:endParaRPr>
          </a:p>
          <a:p>
            <a:pPr defTabSz="685800"/>
            <a:r>
              <a:rPr lang="en-US" sz="2100" dirty="0">
                <a:solidFill>
                  <a:prstClr val="black"/>
                </a:solidFill>
                <a:latin typeface="Palatino Linotype" pitchFamily="18" charset="0"/>
              </a:rPr>
              <a:t>And He said to them, "Is it lawful to do good or to do harm on the Sabbath, </a:t>
            </a:r>
            <a:r>
              <a:rPr lang="en-US" sz="2100" u="sng" dirty="0">
                <a:solidFill>
                  <a:prstClr val="black"/>
                </a:solidFill>
                <a:effectLst>
                  <a:outerShdw blurRad="38100" dist="38100" dir="2700000" algn="tl">
                    <a:srgbClr val="000000">
                      <a:alpha val="43137"/>
                    </a:srgbClr>
                  </a:outerShdw>
                </a:effectLst>
                <a:latin typeface="Palatino Linotype" pitchFamily="18" charset="0"/>
              </a:rPr>
              <a:t>to save a life or to kill</a:t>
            </a:r>
            <a:r>
              <a:rPr lang="en-US" sz="2100" dirty="0">
                <a:solidFill>
                  <a:prstClr val="black"/>
                </a:solidFill>
                <a:latin typeface="Palatino Linotype" pitchFamily="18" charset="0"/>
              </a:rPr>
              <a:t>?" But they kept silent. </a:t>
            </a:r>
          </a:p>
        </p:txBody>
      </p:sp>
      <p:sp>
        <p:nvSpPr>
          <p:cNvPr id="4" name="Rectangle 3"/>
          <p:cNvSpPr/>
          <p:nvPr/>
        </p:nvSpPr>
        <p:spPr>
          <a:xfrm>
            <a:off x="102871" y="3297958"/>
            <a:ext cx="4636425" cy="1708160"/>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sz="2100" b="1" u="sng" dirty="0">
                <a:solidFill>
                  <a:prstClr val="black"/>
                </a:solidFill>
                <a:latin typeface="Calibri"/>
              </a:rPr>
              <a:t>Matthew 10:28</a:t>
            </a:r>
            <a:endParaRPr lang="en-US" sz="2100" b="1" u="sng" baseline="30000" dirty="0">
              <a:solidFill>
                <a:prstClr val="black"/>
              </a:solidFill>
              <a:latin typeface="Calibri"/>
            </a:endParaRPr>
          </a:p>
          <a:p>
            <a:pPr defTabSz="685800"/>
            <a:r>
              <a:rPr lang="en-US" sz="2100" dirty="0">
                <a:solidFill>
                  <a:prstClr val="black"/>
                </a:solidFill>
                <a:latin typeface="Palatino Linotype" pitchFamily="18" charset="0"/>
              </a:rPr>
              <a:t>"Do not fear those who kill the body but are </a:t>
            </a:r>
            <a:r>
              <a:rPr lang="en-US" sz="2100" u="sng" dirty="0">
                <a:solidFill>
                  <a:prstClr val="black"/>
                </a:solidFill>
                <a:effectLst>
                  <a:outerShdw blurRad="38100" dist="38100" dir="2700000" algn="tl">
                    <a:srgbClr val="000000">
                      <a:alpha val="43137"/>
                    </a:srgbClr>
                  </a:outerShdw>
                </a:effectLst>
                <a:latin typeface="Palatino Linotype" pitchFamily="18" charset="0"/>
              </a:rPr>
              <a:t>unable to kill the soul</a:t>
            </a:r>
            <a:r>
              <a:rPr lang="en-US" sz="2100" dirty="0">
                <a:solidFill>
                  <a:prstClr val="black"/>
                </a:solidFill>
                <a:latin typeface="Palatino Linotype" pitchFamily="18" charset="0"/>
              </a:rPr>
              <a:t>; but rather fear Him who is able to destroy both soul and body in hell. </a:t>
            </a:r>
          </a:p>
        </p:txBody>
      </p:sp>
      <p:sp>
        <p:nvSpPr>
          <p:cNvPr id="5" name="Rounded Rectangle 4"/>
          <p:cNvSpPr/>
          <p:nvPr/>
        </p:nvSpPr>
        <p:spPr>
          <a:xfrm>
            <a:off x="3083814" y="4018827"/>
            <a:ext cx="553212" cy="283388"/>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a:endParaRPr>
          </a:p>
        </p:txBody>
      </p:sp>
      <p:sp>
        <p:nvSpPr>
          <p:cNvPr id="6" name="Rounded Rectangle 5"/>
          <p:cNvSpPr/>
          <p:nvPr/>
        </p:nvSpPr>
        <p:spPr>
          <a:xfrm>
            <a:off x="6947726" y="4316007"/>
            <a:ext cx="414909" cy="283388"/>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a:endParaRPr>
          </a:p>
        </p:txBody>
      </p:sp>
      <p:sp>
        <p:nvSpPr>
          <p:cNvPr id="9" name="Rectangle 8"/>
          <p:cNvSpPr/>
          <p:nvPr/>
        </p:nvSpPr>
        <p:spPr>
          <a:xfrm>
            <a:off x="6972300" y="3297957"/>
            <a:ext cx="2000250" cy="873993"/>
          </a:xfrm>
          <a:prstGeom prst="rect">
            <a:avLst/>
          </a:prstGeom>
          <a:solidFill>
            <a:schemeClr val="bg1">
              <a:lumMod val="9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500" u="sng" dirty="0">
                <a:solidFill>
                  <a:prstClr val="black"/>
                </a:solidFill>
                <a:latin typeface="Calibri"/>
              </a:rPr>
              <a:t>Herodotus 9.37</a:t>
            </a:r>
          </a:p>
          <a:p>
            <a:pPr defTabSz="685800"/>
            <a:r>
              <a:rPr lang="en-US" sz="1500" dirty="0">
                <a:solidFill>
                  <a:prstClr val="black"/>
                </a:solidFill>
                <a:latin typeface="Calibri"/>
              </a:rPr>
              <a:t>The man who cut off his foot to save his </a:t>
            </a:r>
            <a:r>
              <a:rPr lang="en-US" sz="1500" u="sng" dirty="0">
                <a:solidFill>
                  <a:prstClr val="black"/>
                </a:solidFill>
                <a:latin typeface="Calibri"/>
              </a:rPr>
              <a:t>life</a:t>
            </a:r>
            <a:r>
              <a:rPr lang="en-US" sz="1500" dirty="0">
                <a:solidFill>
                  <a:prstClr val="black"/>
                </a:solidFill>
                <a:latin typeface="Calibri"/>
              </a:rPr>
              <a:t> (</a:t>
            </a:r>
            <a:r>
              <a:rPr lang="en-US" sz="1500" i="1" dirty="0" err="1">
                <a:solidFill>
                  <a:prstClr val="black"/>
                </a:solidFill>
                <a:latin typeface="Calibri"/>
              </a:rPr>
              <a:t>psuchē</a:t>
            </a:r>
            <a:r>
              <a:rPr lang="en-US" sz="1500" dirty="0">
                <a:solidFill>
                  <a:prstClr val="black"/>
                </a:solidFill>
                <a:latin typeface="Calibri"/>
              </a:rPr>
              <a:t>/soul)</a:t>
            </a:r>
          </a:p>
        </p:txBody>
      </p:sp>
      <p:sp>
        <p:nvSpPr>
          <p:cNvPr id="2" name="TextBox 1">
            <a:extLst>
              <a:ext uri="{FF2B5EF4-FFF2-40B4-BE49-F238E27FC236}">
                <a16:creationId xmlns:a16="http://schemas.microsoft.com/office/drawing/2014/main" id="{4C7BCFD0-3C9C-47C3-9238-28B984824340}"/>
              </a:ext>
            </a:extLst>
          </p:cNvPr>
          <p:cNvSpPr txBox="1"/>
          <p:nvPr/>
        </p:nvSpPr>
        <p:spPr>
          <a:xfrm rot="20068460">
            <a:off x="2831689" y="2018009"/>
            <a:ext cx="3630684" cy="2215991"/>
          </a:xfrm>
          <a:prstGeom prst="rect">
            <a:avLst/>
          </a:prstGeom>
          <a:solidFill>
            <a:schemeClr val="tx1"/>
          </a:solidFill>
        </p:spPr>
        <p:txBody>
          <a:bodyPr wrap="square" rtlCol="0">
            <a:spAutoFit/>
          </a:bodyPr>
          <a:lstStyle/>
          <a:p>
            <a:pPr algn="ctr" defTabSz="685800"/>
            <a:r>
              <a:rPr lang="en-US" sz="6600" b="1" dirty="0">
                <a:solidFill>
                  <a:prstClr val="white"/>
                </a:solidFill>
                <a:latin typeface="Calibri"/>
              </a:rPr>
              <a:t>CAVEATS</a:t>
            </a:r>
          </a:p>
          <a:p>
            <a:pPr algn="ctr" defTabSz="685800"/>
            <a:r>
              <a:rPr lang="en-US" sz="3600" b="1" i="1" dirty="0">
                <a:solidFill>
                  <a:prstClr val="white"/>
                </a:solidFill>
                <a:latin typeface="Calibri"/>
              </a:rPr>
              <a:t>Allow for some variation</a:t>
            </a:r>
          </a:p>
        </p:txBody>
      </p:sp>
    </p:spTree>
    <p:extLst>
      <p:ext uri="{BB962C8B-B14F-4D97-AF65-F5344CB8AC3E}">
        <p14:creationId xmlns:p14="http://schemas.microsoft.com/office/powerpoint/2010/main" val="320725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9"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7350" y="840507"/>
            <a:ext cx="5772150" cy="1708160"/>
          </a:xfrm>
          <a:prstGeom prst="rect">
            <a:avLst/>
          </a:prstGeom>
          <a:noFill/>
        </p:spPr>
        <p:txBody>
          <a:bodyPr wrap="square" rtlCol="0">
            <a:spAutoFit/>
          </a:bodyPr>
          <a:lstStyle/>
          <a:p>
            <a:pPr algn="ctr" defTabSz="685800"/>
            <a:r>
              <a:rPr lang="en-US" sz="2100" b="1" dirty="0">
                <a:solidFill>
                  <a:prstClr val="white"/>
                </a:solidFill>
                <a:effectLst>
                  <a:outerShdw blurRad="38100" dist="38100" dir="2700000" algn="tl">
                    <a:srgbClr val="000000">
                      <a:alpha val="43137"/>
                    </a:srgbClr>
                  </a:outerShdw>
                </a:effectLst>
                <a:latin typeface="Calibri"/>
              </a:rPr>
              <a:t>BUT WHEN DISTINGUISHED,</a:t>
            </a:r>
          </a:p>
          <a:p>
            <a:pPr algn="ctr" defTabSz="685800"/>
            <a:r>
              <a:rPr lang="en-US" sz="2100" b="1" dirty="0">
                <a:solidFill>
                  <a:prstClr val="white"/>
                </a:solidFill>
                <a:effectLst>
                  <a:outerShdw blurRad="38100" dist="38100" dir="2700000" algn="tl">
                    <a:srgbClr val="000000">
                      <a:alpha val="43137"/>
                    </a:srgbClr>
                  </a:outerShdw>
                </a:effectLst>
                <a:latin typeface="Calibri"/>
              </a:rPr>
              <a:t>THERE IS A DISTINCTION</a:t>
            </a:r>
          </a:p>
          <a:p>
            <a:pPr algn="ctr" defTabSz="685800"/>
            <a:endParaRPr lang="en-US" sz="2100" b="1" dirty="0">
              <a:solidFill>
                <a:prstClr val="white"/>
              </a:solidFill>
              <a:effectLst>
                <a:outerShdw blurRad="38100" dist="38100" dir="2700000" algn="tl">
                  <a:srgbClr val="000000">
                    <a:alpha val="43137"/>
                  </a:srgbClr>
                </a:outerShdw>
              </a:effectLst>
              <a:latin typeface="Calibri"/>
            </a:endParaRPr>
          </a:p>
          <a:p>
            <a:pPr algn="ctr" defTabSz="685800"/>
            <a:r>
              <a:rPr lang="en-US" sz="2100" b="1" dirty="0">
                <a:solidFill>
                  <a:prstClr val="white"/>
                </a:solidFill>
                <a:effectLst>
                  <a:outerShdw blurRad="38100" dist="38100" dir="2700000" algn="tl">
                    <a:srgbClr val="000000">
                      <a:alpha val="43137"/>
                    </a:srgbClr>
                  </a:outerShdw>
                </a:effectLst>
                <a:latin typeface="Calibri"/>
              </a:rPr>
              <a:t>LET’S CONSIDER THE DISTINCTION INDICATED BY </a:t>
            </a:r>
            <a:br>
              <a:rPr lang="en-US" sz="2100" b="1" dirty="0">
                <a:solidFill>
                  <a:prstClr val="white"/>
                </a:solidFill>
                <a:effectLst>
                  <a:outerShdw blurRad="38100" dist="38100" dir="2700000" algn="tl">
                    <a:srgbClr val="000000">
                      <a:alpha val="43137"/>
                    </a:srgbClr>
                  </a:outerShdw>
                </a:effectLst>
                <a:latin typeface="Calibri"/>
              </a:rPr>
            </a:br>
            <a:r>
              <a:rPr lang="en-US" sz="2100" b="1" u="sng" dirty="0">
                <a:solidFill>
                  <a:prstClr val="white"/>
                </a:solidFill>
                <a:effectLst>
                  <a:outerShdw blurRad="38100" dist="38100" dir="2700000" algn="tl">
                    <a:srgbClr val="000000">
                      <a:alpha val="43137"/>
                    </a:srgbClr>
                  </a:outerShdw>
                </a:effectLst>
                <a:latin typeface="Calibri"/>
              </a:rPr>
              <a:t>HEBREWS 4:12</a:t>
            </a:r>
            <a:r>
              <a:rPr lang="en-US" sz="2100" b="1" dirty="0">
                <a:solidFill>
                  <a:prstClr val="white"/>
                </a:solidFill>
                <a:effectLst>
                  <a:outerShdw blurRad="38100" dist="38100" dir="2700000" algn="tl">
                    <a:srgbClr val="000000">
                      <a:alpha val="43137"/>
                    </a:srgbClr>
                  </a:outerShdw>
                </a:effectLst>
                <a:latin typeface="Calibri"/>
              </a:rPr>
              <a:t> and </a:t>
            </a:r>
            <a:r>
              <a:rPr lang="en-US" sz="2100" b="1" u="sng" dirty="0">
                <a:solidFill>
                  <a:prstClr val="white"/>
                </a:solidFill>
                <a:effectLst>
                  <a:outerShdw blurRad="38100" dist="38100" dir="2700000" algn="tl">
                    <a:srgbClr val="000000">
                      <a:alpha val="43137"/>
                    </a:srgbClr>
                  </a:outerShdw>
                </a:effectLst>
                <a:latin typeface="Calibri"/>
              </a:rPr>
              <a:t>1 THESSALONIANS 5:23</a:t>
            </a:r>
            <a:endParaRPr lang="en-US" sz="2100" i="1" u="sng" dirty="0">
              <a:solidFill>
                <a:prstClr val="white"/>
              </a:solidFill>
              <a:latin typeface="Calibri"/>
            </a:endParaRPr>
          </a:p>
        </p:txBody>
      </p:sp>
      <p:sp>
        <p:nvSpPr>
          <p:cNvPr id="5" name="TextBox 4">
            <a:extLst>
              <a:ext uri="{FF2B5EF4-FFF2-40B4-BE49-F238E27FC236}">
                <a16:creationId xmlns:a16="http://schemas.microsoft.com/office/drawing/2014/main" id="{C52BF727-F219-40BB-BB52-C86597A36C6E}"/>
              </a:ext>
            </a:extLst>
          </p:cNvPr>
          <p:cNvSpPr txBox="1"/>
          <p:nvPr/>
        </p:nvSpPr>
        <p:spPr>
          <a:xfrm>
            <a:off x="796415" y="2535222"/>
            <a:ext cx="3130345" cy="1477328"/>
          </a:xfrm>
          <a:prstGeom prst="rect">
            <a:avLst/>
          </a:prstGeom>
          <a:noFill/>
        </p:spPr>
        <p:txBody>
          <a:bodyPr wrap="square">
            <a:spAutoFit/>
          </a:bodyPr>
          <a:lstStyle/>
          <a:p>
            <a:pPr defTabSz="685800"/>
            <a:r>
              <a:rPr lang="en-US" dirty="0">
                <a:solidFill>
                  <a:srgbClr val="000000"/>
                </a:solidFill>
                <a:latin typeface="Palatino Linotype" panose="02040502050505030304" pitchFamily="18" charset="0"/>
              </a:rPr>
              <a:t>For the word of God is living and active, and sharper than any two-edged sword, even penetrating as far as the </a:t>
            </a:r>
            <a:r>
              <a:rPr lang="en-US" b="1" u="sng" dirty="0">
                <a:solidFill>
                  <a:srgbClr val="000000"/>
                </a:solidFill>
                <a:latin typeface="Palatino Linotype" panose="02040502050505030304" pitchFamily="18" charset="0"/>
              </a:rPr>
              <a:t>division of soul and spirit</a:t>
            </a:r>
            <a:endParaRPr lang="en-US" b="1" u="sng" dirty="0">
              <a:solidFill>
                <a:prstClr val="black"/>
              </a:solidFill>
              <a:latin typeface="Palatino Linotype" panose="02040502050505030304" pitchFamily="18" charset="0"/>
            </a:endParaRPr>
          </a:p>
        </p:txBody>
      </p:sp>
      <p:sp>
        <p:nvSpPr>
          <p:cNvPr id="6" name="TextBox 5">
            <a:extLst>
              <a:ext uri="{FF2B5EF4-FFF2-40B4-BE49-F238E27FC236}">
                <a16:creationId xmlns:a16="http://schemas.microsoft.com/office/drawing/2014/main" id="{4BA123F1-41CC-4C49-8401-FCFC736D7DD8}"/>
              </a:ext>
            </a:extLst>
          </p:cNvPr>
          <p:cNvSpPr txBox="1"/>
          <p:nvPr/>
        </p:nvSpPr>
        <p:spPr>
          <a:xfrm>
            <a:off x="4311138" y="2528478"/>
            <a:ext cx="3763604" cy="1200329"/>
          </a:xfrm>
          <a:prstGeom prst="rect">
            <a:avLst/>
          </a:prstGeom>
          <a:noFill/>
        </p:spPr>
        <p:txBody>
          <a:bodyPr wrap="square">
            <a:spAutoFit/>
          </a:bodyPr>
          <a:lstStyle/>
          <a:p>
            <a:pPr defTabSz="685800"/>
            <a:r>
              <a:rPr lang="en-US" dirty="0">
                <a:solidFill>
                  <a:srgbClr val="000000"/>
                </a:solidFill>
                <a:latin typeface="Palatino Linotype" panose="02040502050505030304" pitchFamily="18" charset="0"/>
              </a:rPr>
              <a:t>Now may the God of peace Himself sanctify you entirely; and may </a:t>
            </a:r>
            <a:r>
              <a:rPr lang="en-US" b="1" u="sng" dirty="0">
                <a:solidFill>
                  <a:srgbClr val="000000"/>
                </a:solidFill>
                <a:latin typeface="Palatino Linotype" panose="02040502050505030304" pitchFamily="18" charset="0"/>
              </a:rPr>
              <a:t>your spirit and soul and body</a:t>
            </a:r>
            <a:r>
              <a:rPr lang="en-US" dirty="0">
                <a:solidFill>
                  <a:srgbClr val="000000"/>
                </a:solidFill>
                <a:latin typeface="Palatino Linotype" panose="02040502050505030304" pitchFamily="18" charset="0"/>
              </a:rPr>
              <a:t> be kept complete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7350" y="1716242"/>
            <a:ext cx="5772150" cy="1061829"/>
          </a:xfrm>
          <a:prstGeom prst="rect">
            <a:avLst/>
          </a:prstGeom>
          <a:noFill/>
        </p:spPr>
        <p:txBody>
          <a:bodyPr wrap="square" rtlCol="0">
            <a:spAutoFit/>
          </a:bodyPr>
          <a:lstStyle/>
          <a:p>
            <a:pPr defTabSz="685800"/>
            <a:r>
              <a:rPr lang="en-US" sz="2100" b="1" u="sng" dirty="0">
                <a:solidFill>
                  <a:prstClr val="white"/>
                </a:solidFill>
                <a:effectLst>
                  <a:outerShdw blurRad="38100" dist="38100" dir="2700000" algn="tl">
                    <a:srgbClr val="000000">
                      <a:alpha val="43137"/>
                    </a:srgbClr>
                  </a:outerShdw>
                </a:effectLst>
                <a:latin typeface="Calibri"/>
              </a:rPr>
              <a:t>SOUL</a:t>
            </a:r>
          </a:p>
          <a:p>
            <a:pPr defTabSz="685800"/>
            <a:r>
              <a:rPr lang="en-US" sz="2100" b="1" dirty="0">
                <a:solidFill>
                  <a:prstClr val="white"/>
                </a:solidFill>
                <a:latin typeface="Calibri"/>
              </a:rPr>
              <a:t>	</a:t>
            </a:r>
            <a:r>
              <a:rPr lang="en-US" sz="2100" b="1" dirty="0">
                <a:solidFill>
                  <a:prstClr val="white"/>
                </a:solidFill>
                <a:effectLst>
                  <a:outerShdw blurRad="38100" dist="38100" dir="2700000" algn="tl">
                    <a:srgbClr val="000000">
                      <a:alpha val="43137"/>
                    </a:srgbClr>
                  </a:outerShdw>
                </a:effectLst>
                <a:latin typeface="Calibri"/>
              </a:rPr>
              <a:t>OT   </a:t>
            </a:r>
            <a:r>
              <a:rPr lang="en-US" sz="2100" b="1" i="1" dirty="0" err="1">
                <a:solidFill>
                  <a:prstClr val="white"/>
                </a:solidFill>
                <a:effectLst>
                  <a:outerShdw blurRad="38100" dist="38100" dir="2700000" algn="tl">
                    <a:srgbClr val="000000">
                      <a:alpha val="43137"/>
                    </a:srgbClr>
                  </a:outerShdw>
                </a:effectLst>
                <a:latin typeface="Calibri"/>
              </a:rPr>
              <a:t>nephesh</a:t>
            </a:r>
            <a:endParaRPr lang="en-US" sz="2100" b="1" i="1" dirty="0">
              <a:solidFill>
                <a:prstClr val="white"/>
              </a:solidFill>
              <a:effectLst>
                <a:outerShdw blurRad="38100" dist="38100" dir="2700000" algn="tl">
                  <a:srgbClr val="000000">
                    <a:alpha val="43137"/>
                  </a:srgbClr>
                </a:outerShdw>
              </a:effectLst>
              <a:latin typeface="Calibri"/>
            </a:endParaRPr>
          </a:p>
          <a:p>
            <a:pPr defTabSz="685800"/>
            <a:r>
              <a:rPr lang="en-US" sz="2100" b="1" dirty="0">
                <a:solidFill>
                  <a:prstClr val="white"/>
                </a:solidFill>
                <a:effectLst>
                  <a:outerShdw blurRad="38100" dist="38100" dir="2700000" algn="tl">
                    <a:srgbClr val="000000">
                      <a:alpha val="43137"/>
                    </a:srgbClr>
                  </a:outerShdw>
                </a:effectLst>
                <a:latin typeface="Calibri"/>
              </a:rPr>
              <a:t>	NT</a:t>
            </a:r>
            <a:r>
              <a:rPr lang="en-US" sz="2100" b="1" i="1" dirty="0">
                <a:solidFill>
                  <a:prstClr val="white"/>
                </a:solidFill>
                <a:effectLst>
                  <a:outerShdw blurRad="38100" dist="38100" dir="2700000" algn="tl">
                    <a:srgbClr val="000000">
                      <a:alpha val="43137"/>
                    </a:srgbClr>
                  </a:outerShdw>
                </a:effectLst>
                <a:latin typeface="Calibri"/>
              </a:rPr>
              <a:t>   </a:t>
            </a:r>
            <a:r>
              <a:rPr lang="en-US" sz="2100" b="1" i="1" dirty="0" err="1">
                <a:solidFill>
                  <a:prstClr val="white"/>
                </a:solidFill>
                <a:effectLst>
                  <a:outerShdw blurRad="38100" dist="38100" dir="2700000" algn="tl">
                    <a:srgbClr val="000000">
                      <a:alpha val="43137"/>
                    </a:srgbClr>
                  </a:outerShdw>
                </a:effectLst>
                <a:latin typeface="Calibri"/>
              </a:rPr>
              <a:t>psuchē</a:t>
            </a:r>
            <a:r>
              <a:rPr lang="en-US" sz="2100" b="1" i="1" dirty="0">
                <a:solidFill>
                  <a:prstClr val="white"/>
                </a:solidFill>
                <a:latin typeface="Calibri"/>
              </a:rPr>
              <a:t>   </a:t>
            </a:r>
            <a:r>
              <a:rPr lang="en-US" sz="2100" i="1" dirty="0">
                <a:solidFill>
                  <a:prstClr val="white"/>
                </a:solidFill>
                <a:latin typeface="Calibri"/>
              </a:rPr>
              <a:t>(cf. psyche)</a:t>
            </a:r>
          </a:p>
        </p:txBody>
      </p:sp>
      <p:sp>
        <p:nvSpPr>
          <p:cNvPr id="9" name="TextBox 8"/>
          <p:cNvSpPr txBox="1"/>
          <p:nvPr/>
        </p:nvSpPr>
        <p:spPr>
          <a:xfrm>
            <a:off x="1657350" y="354331"/>
            <a:ext cx="3943350" cy="1384995"/>
          </a:xfrm>
          <a:prstGeom prst="rect">
            <a:avLst/>
          </a:prstGeom>
          <a:noFill/>
        </p:spPr>
        <p:txBody>
          <a:bodyPr wrap="square" rtlCol="0">
            <a:spAutoFit/>
          </a:bodyPr>
          <a:lstStyle/>
          <a:p>
            <a:pPr defTabSz="685800"/>
            <a:r>
              <a:rPr lang="en-US" sz="2100" b="1" u="sng" dirty="0">
                <a:solidFill>
                  <a:prstClr val="white"/>
                </a:solidFill>
                <a:effectLst>
                  <a:outerShdw blurRad="38100" dist="38100" dir="2700000" algn="tl">
                    <a:srgbClr val="000000">
                      <a:alpha val="43137"/>
                    </a:srgbClr>
                  </a:outerShdw>
                </a:effectLst>
                <a:latin typeface="Calibri"/>
              </a:rPr>
              <a:t>SPIRIT</a:t>
            </a:r>
            <a:endParaRPr lang="en-US" sz="2100" b="1" dirty="0">
              <a:solidFill>
                <a:prstClr val="white"/>
              </a:solidFill>
              <a:effectLst>
                <a:outerShdw blurRad="38100" dist="38100" dir="2700000" algn="tl">
                  <a:srgbClr val="000000">
                    <a:alpha val="43137"/>
                  </a:srgbClr>
                </a:outerShdw>
              </a:effectLst>
              <a:latin typeface="Calibri"/>
            </a:endParaRPr>
          </a:p>
          <a:p>
            <a:pPr defTabSz="685800"/>
            <a:r>
              <a:rPr lang="en-US" sz="2100" b="1" dirty="0">
                <a:solidFill>
                  <a:prstClr val="white"/>
                </a:solidFill>
                <a:effectLst>
                  <a:outerShdw blurRad="38100" dist="38100" dir="2700000" algn="tl">
                    <a:srgbClr val="000000">
                      <a:alpha val="43137"/>
                    </a:srgbClr>
                  </a:outerShdw>
                </a:effectLst>
                <a:latin typeface="Calibri"/>
              </a:rPr>
              <a:t>	OT  </a:t>
            </a:r>
            <a:r>
              <a:rPr lang="en-US" sz="2100" b="1" i="1" dirty="0" err="1">
                <a:solidFill>
                  <a:prstClr val="white"/>
                </a:solidFill>
                <a:effectLst>
                  <a:outerShdw blurRad="38100" dist="38100" dir="2700000" algn="tl">
                    <a:srgbClr val="000000">
                      <a:alpha val="43137"/>
                    </a:srgbClr>
                  </a:outerShdw>
                </a:effectLst>
                <a:latin typeface="Calibri"/>
              </a:rPr>
              <a:t>ruach</a:t>
            </a:r>
            <a:endParaRPr lang="en-US" sz="2100" b="1" i="1" dirty="0">
              <a:solidFill>
                <a:prstClr val="white"/>
              </a:solidFill>
              <a:effectLst>
                <a:outerShdw blurRad="38100" dist="38100" dir="2700000" algn="tl">
                  <a:srgbClr val="000000">
                    <a:alpha val="43137"/>
                  </a:srgbClr>
                </a:outerShdw>
              </a:effectLst>
              <a:latin typeface="Calibri"/>
            </a:endParaRPr>
          </a:p>
          <a:p>
            <a:pPr defTabSz="685800"/>
            <a:r>
              <a:rPr lang="en-US" sz="2100" b="1" dirty="0">
                <a:solidFill>
                  <a:prstClr val="white"/>
                </a:solidFill>
                <a:effectLst>
                  <a:outerShdw blurRad="38100" dist="38100" dir="2700000" algn="tl">
                    <a:srgbClr val="000000">
                      <a:alpha val="43137"/>
                    </a:srgbClr>
                  </a:outerShdw>
                </a:effectLst>
                <a:latin typeface="Calibri"/>
              </a:rPr>
              <a:t>	NT  </a:t>
            </a:r>
            <a:r>
              <a:rPr lang="en-US" sz="2100" b="1" i="1" dirty="0" err="1">
                <a:solidFill>
                  <a:prstClr val="white"/>
                </a:solidFill>
                <a:effectLst>
                  <a:outerShdw blurRad="38100" dist="38100" dir="2700000" algn="tl">
                    <a:srgbClr val="000000">
                      <a:alpha val="43137"/>
                    </a:srgbClr>
                  </a:outerShdw>
                </a:effectLst>
                <a:latin typeface="Calibri"/>
              </a:rPr>
              <a:t>pneuma</a:t>
            </a:r>
            <a:r>
              <a:rPr lang="en-US" sz="2100" b="1" i="1" dirty="0">
                <a:solidFill>
                  <a:prstClr val="white"/>
                </a:solidFill>
                <a:effectLst>
                  <a:outerShdw blurRad="38100" dist="38100" dir="2700000" algn="tl">
                    <a:srgbClr val="000000">
                      <a:alpha val="43137"/>
                    </a:srgbClr>
                  </a:outerShdw>
                </a:effectLst>
                <a:latin typeface="Calibri"/>
              </a:rPr>
              <a:t> </a:t>
            </a:r>
            <a:r>
              <a:rPr lang="en-US" sz="2100" i="1" dirty="0">
                <a:solidFill>
                  <a:prstClr val="white"/>
                </a:solidFill>
                <a:latin typeface="Calibri"/>
              </a:rPr>
              <a:t>(cf. pneumatic)</a:t>
            </a:r>
            <a:endParaRPr lang="en-US" sz="2100" u="sng" dirty="0">
              <a:solidFill>
                <a:prstClr val="white"/>
              </a:solidFill>
              <a:effectLst>
                <a:outerShdw blurRad="38100" dist="38100" dir="2700000" algn="tl">
                  <a:srgbClr val="000000">
                    <a:alpha val="43137"/>
                  </a:srgbClr>
                </a:outerShdw>
              </a:effectLst>
              <a:latin typeface="Calibri"/>
            </a:endParaRPr>
          </a:p>
          <a:p>
            <a:pPr defTabSz="685800"/>
            <a:endParaRPr lang="en-US" sz="2100" b="1" u="sng" dirty="0">
              <a:solidFill>
                <a:prstClr val="white"/>
              </a:solidFill>
              <a:effectLst>
                <a:outerShdw blurRad="38100" dist="38100" dir="2700000" algn="tl">
                  <a:srgbClr val="000000">
                    <a:alpha val="43137"/>
                  </a:srgbClr>
                </a:outerShdw>
              </a:effectLst>
              <a:latin typeface="Calibri"/>
            </a:endParaRPr>
          </a:p>
        </p:txBody>
      </p:sp>
    </p:spTree>
    <p:extLst>
      <p:ext uri="{BB962C8B-B14F-4D97-AF65-F5344CB8AC3E}">
        <p14:creationId xmlns:p14="http://schemas.microsoft.com/office/powerpoint/2010/main" val="197577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4311" y="377190"/>
            <a:ext cx="8801099" cy="4801314"/>
          </a:xfrm>
          <a:prstGeom prst="rect">
            <a:avLst/>
          </a:prstGeom>
          <a:solidFill>
            <a:schemeClr val="bg1"/>
          </a:solidFill>
        </p:spPr>
        <p:txBody>
          <a:bodyPr wrap="square">
            <a:spAutoFit/>
          </a:bodyPr>
          <a:lstStyle/>
          <a:p>
            <a:pPr defTabSz="685800"/>
            <a:r>
              <a:rPr lang="en-US" b="1" u="sng" dirty="0">
                <a:solidFill>
                  <a:prstClr val="black"/>
                </a:solidFill>
                <a:latin typeface="Palatino Linotype" pitchFamily="18" charset="0"/>
              </a:rPr>
              <a:t>EZEKIEL 37</a:t>
            </a:r>
            <a:endParaRPr lang="en-US" dirty="0">
              <a:solidFill>
                <a:prstClr val="black"/>
              </a:solidFill>
              <a:latin typeface="Palatino Linotype" pitchFamily="18" charset="0"/>
            </a:endParaRPr>
          </a:p>
          <a:p>
            <a:pPr defTabSz="685800"/>
            <a:r>
              <a:rPr lang="en-US" dirty="0">
                <a:solidFill>
                  <a:prstClr val="black"/>
                </a:solidFill>
                <a:latin typeface="Palatino Linotype" pitchFamily="18" charset="0"/>
              </a:rPr>
              <a:t> </a:t>
            </a:r>
            <a:r>
              <a:rPr lang="en-US" baseline="30000" dirty="0">
                <a:solidFill>
                  <a:prstClr val="black"/>
                </a:solidFill>
                <a:latin typeface="Palatino Linotype" pitchFamily="18" charset="0"/>
              </a:rPr>
              <a:t>5</a:t>
            </a:r>
            <a:r>
              <a:rPr lang="en-US" dirty="0">
                <a:solidFill>
                  <a:prstClr val="black"/>
                </a:solidFill>
                <a:latin typeface="Palatino Linotype" pitchFamily="18" charset="0"/>
              </a:rPr>
              <a:t>"Thus says the Lord GOD to these bones, 'Behold, I will cause </a:t>
            </a:r>
            <a:r>
              <a:rPr lang="en-US" u="sng" dirty="0">
                <a:solidFill>
                  <a:prstClr val="black"/>
                </a:solidFill>
                <a:effectLst>
                  <a:outerShdw blurRad="38100" dist="38100" dir="2700000" algn="tl">
                    <a:srgbClr val="000000">
                      <a:alpha val="43137"/>
                    </a:srgbClr>
                  </a:outerShdw>
                </a:effectLst>
                <a:latin typeface="Palatino Linotype" pitchFamily="18" charset="0"/>
              </a:rPr>
              <a:t>breath</a:t>
            </a:r>
            <a:r>
              <a:rPr lang="en-US" dirty="0">
                <a:solidFill>
                  <a:prstClr val="black"/>
                </a:solidFill>
                <a:latin typeface="Palatino Linotype" pitchFamily="18" charset="0"/>
              </a:rPr>
              <a:t> to enter you that you may come to life. </a:t>
            </a:r>
          </a:p>
          <a:p>
            <a:pPr defTabSz="685800"/>
            <a:endParaRPr lang="en-US" dirty="0">
              <a:solidFill>
                <a:prstClr val="black"/>
              </a:solidFill>
              <a:latin typeface="Palatino Linotype" pitchFamily="18" charset="0"/>
            </a:endParaRPr>
          </a:p>
          <a:p>
            <a:pPr defTabSz="685800"/>
            <a:r>
              <a:rPr lang="en-US" dirty="0">
                <a:solidFill>
                  <a:prstClr val="black"/>
                </a:solidFill>
                <a:latin typeface="Palatino Linotype" pitchFamily="18" charset="0"/>
              </a:rPr>
              <a:t> </a:t>
            </a:r>
            <a:r>
              <a:rPr lang="en-US" baseline="30000" dirty="0">
                <a:solidFill>
                  <a:prstClr val="black"/>
                </a:solidFill>
                <a:latin typeface="Palatino Linotype" pitchFamily="18" charset="0"/>
              </a:rPr>
              <a:t>8</a:t>
            </a:r>
            <a:r>
              <a:rPr lang="en-US" dirty="0">
                <a:solidFill>
                  <a:prstClr val="black"/>
                </a:solidFill>
                <a:latin typeface="Palatino Linotype" pitchFamily="18" charset="0"/>
              </a:rPr>
              <a:t>And I looked, and behold, sinews were on them, and flesh grew and skin covered them; but there was no </a:t>
            </a:r>
            <a:r>
              <a:rPr lang="en-US" u="sng" dirty="0">
                <a:solidFill>
                  <a:prstClr val="black"/>
                </a:solidFill>
                <a:effectLst>
                  <a:outerShdw blurRad="38100" dist="38100" dir="2700000" algn="tl">
                    <a:srgbClr val="000000">
                      <a:alpha val="43137"/>
                    </a:srgbClr>
                  </a:outerShdw>
                </a:effectLst>
                <a:latin typeface="Palatino Linotype" pitchFamily="18" charset="0"/>
              </a:rPr>
              <a:t>breath</a:t>
            </a:r>
            <a:r>
              <a:rPr lang="en-US" dirty="0">
                <a:solidFill>
                  <a:prstClr val="black"/>
                </a:solidFill>
                <a:latin typeface="Palatino Linotype" pitchFamily="18" charset="0"/>
              </a:rPr>
              <a:t> in them. </a:t>
            </a:r>
          </a:p>
          <a:p>
            <a:pPr defTabSz="685800"/>
            <a:r>
              <a:rPr lang="en-US" dirty="0">
                <a:solidFill>
                  <a:prstClr val="black"/>
                </a:solidFill>
                <a:latin typeface="Palatino Linotype" pitchFamily="18" charset="0"/>
              </a:rPr>
              <a:t> </a:t>
            </a:r>
            <a:r>
              <a:rPr lang="en-US" baseline="30000" dirty="0">
                <a:solidFill>
                  <a:prstClr val="black"/>
                </a:solidFill>
                <a:latin typeface="Palatino Linotype" pitchFamily="18" charset="0"/>
              </a:rPr>
              <a:t>9</a:t>
            </a:r>
            <a:r>
              <a:rPr lang="en-US" dirty="0">
                <a:solidFill>
                  <a:prstClr val="black"/>
                </a:solidFill>
                <a:latin typeface="Palatino Linotype" pitchFamily="18" charset="0"/>
              </a:rPr>
              <a:t>Then He said to me, "Prophesy to the </a:t>
            </a:r>
            <a:r>
              <a:rPr lang="en-US" u="sng" dirty="0">
                <a:solidFill>
                  <a:prstClr val="black"/>
                </a:solidFill>
                <a:effectLst>
                  <a:outerShdw blurRad="38100" dist="38100" dir="2700000" algn="tl">
                    <a:srgbClr val="000000">
                      <a:alpha val="43137"/>
                    </a:srgbClr>
                  </a:outerShdw>
                </a:effectLst>
                <a:latin typeface="Palatino Linotype" pitchFamily="18" charset="0"/>
              </a:rPr>
              <a:t>breath</a:t>
            </a:r>
            <a:r>
              <a:rPr lang="en-US" dirty="0">
                <a:solidFill>
                  <a:prstClr val="black"/>
                </a:solidFill>
                <a:latin typeface="Palatino Linotype" pitchFamily="18" charset="0"/>
              </a:rPr>
              <a:t>, prophesy, son of man, and say to the </a:t>
            </a:r>
            <a:r>
              <a:rPr lang="en-US" u="sng" dirty="0">
                <a:solidFill>
                  <a:prstClr val="black"/>
                </a:solidFill>
                <a:effectLst>
                  <a:outerShdw blurRad="38100" dist="38100" dir="2700000" algn="tl">
                    <a:srgbClr val="000000">
                      <a:alpha val="43137"/>
                    </a:srgbClr>
                  </a:outerShdw>
                </a:effectLst>
                <a:latin typeface="Palatino Linotype" pitchFamily="18" charset="0"/>
              </a:rPr>
              <a:t>breath</a:t>
            </a:r>
            <a:r>
              <a:rPr lang="en-US" dirty="0">
                <a:solidFill>
                  <a:prstClr val="black"/>
                </a:solidFill>
                <a:latin typeface="Palatino Linotype" pitchFamily="18" charset="0"/>
              </a:rPr>
              <a:t>,</a:t>
            </a:r>
          </a:p>
          <a:p>
            <a:pPr marL="342900" lvl="1" defTabSz="685800"/>
            <a:r>
              <a:rPr lang="en-US" dirty="0">
                <a:solidFill>
                  <a:prstClr val="black"/>
                </a:solidFill>
                <a:latin typeface="Palatino Linotype" pitchFamily="18" charset="0"/>
              </a:rPr>
              <a:t>'Thus says the Lord GOD,</a:t>
            </a:r>
          </a:p>
          <a:p>
            <a:pPr marL="342900" lvl="1" defTabSz="685800"/>
            <a:r>
              <a:rPr lang="en-US" dirty="0">
                <a:solidFill>
                  <a:prstClr val="black"/>
                </a:solidFill>
                <a:latin typeface="Palatino Linotype" pitchFamily="18" charset="0"/>
              </a:rPr>
              <a:t>"Come from the four </a:t>
            </a:r>
            <a:r>
              <a:rPr lang="en-US" u="sng" dirty="0">
                <a:solidFill>
                  <a:prstClr val="black"/>
                </a:solidFill>
                <a:effectLst>
                  <a:outerShdw blurRad="38100" dist="38100" dir="2700000" algn="tl">
                    <a:srgbClr val="000000">
                      <a:alpha val="43137"/>
                    </a:srgbClr>
                  </a:outerShdw>
                </a:effectLst>
                <a:latin typeface="Palatino Linotype" pitchFamily="18" charset="0"/>
              </a:rPr>
              <a:t>winds</a:t>
            </a:r>
            <a:r>
              <a:rPr lang="en-US" dirty="0">
                <a:solidFill>
                  <a:prstClr val="black"/>
                </a:solidFill>
                <a:latin typeface="Palatino Linotype" pitchFamily="18" charset="0"/>
              </a:rPr>
              <a:t>,</a:t>
            </a:r>
          </a:p>
          <a:p>
            <a:pPr marL="342900" lvl="1" defTabSz="685800"/>
            <a:r>
              <a:rPr lang="en-US" dirty="0">
                <a:solidFill>
                  <a:prstClr val="black"/>
                </a:solidFill>
                <a:latin typeface="Palatino Linotype" pitchFamily="18" charset="0"/>
              </a:rPr>
              <a:t>O </a:t>
            </a:r>
            <a:r>
              <a:rPr lang="en-US" u="sng" dirty="0">
                <a:solidFill>
                  <a:prstClr val="black"/>
                </a:solidFill>
                <a:effectLst>
                  <a:outerShdw blurRad="38100" dist="38100" dir="2700000" algn="tl">
                    <a:srgbClr val="000000">
                      <a:alpha val="43137"/>
                    </a:srgbClr>
                  </a:outerShdw>
                </a:effectLst>
                <a:latin typeface="Palatino Linotype" pitchFamily="18" charset="0"/>
              </a:rPr>
              <a:t>breath</a:t>
            </a:r>
            <a:r>
              <a:rPr lang="en-US" dirty="0">
                <a:solidFill>
                  <a:prstClr val="black"/>
                </a:solidFill>
                <a:latin typeface="Palatino Linotype" pitchFamily="18" charset="0"/>
              </a:rPr>
              <a:t>, and breathe on these slain, that they come to life."'" </a:t>
            </a:r>
          </a:p>
          <a:p>
            <a:pPr defTabSz="685800"/>
            <a:r>
              <a:rPr lang="en-US" dirty="0">
                <a:solidFill>
                  <a:prstClr val="black"/>
                </a:solidFill>
                <a:latin typeface="Palatino Linotype" pitchFamily="18" charset="0"/>
              </a:rPr>
              <a:t> </a:t>
            </a:r>
            <a:r>
              <a:rPr lang="en-US" baseline="30000" dirty="0">
                <a:solidFill>
                  <a:prstClr val="black"/>
                </a:solidFill>
                <a:latin typeface="Palatino Linotype" pitchFamily="18" charset="0"/>
              </a:rPr>
              <a:t>10</a:t>
            </a:r>
            <a:r>
              <a:rPr lang="en-US" dirty="0">
                <a:solidFill>
                  <a:prstClr val="black"/>
                </a:solidFill>
                <a:latin typeface="Palatino Linotype" pitchFamily="18" charset="0"/>
              </a:rPr>
              <a:t>So I prophesied as He commanded me, and the </a:t>
            </a:r>
            <a:r>
              <a:rPr lang="en-US" u="sng" dirty="0">
                <a:solidFill>
                  <a:prstClr val="black"/>
                </a:solidFill>
                <a:effectLst>
                  <a:outerShdw blurRad="38100" dist="38100" dir="2700000" algn="tl">
                    <a:srgbClr val="000000">
                      <a:alpha val="43137"/>
                    </a:srgbClr>
                  </a:outerShdw>
                </a:effectLst>
                <a:latin typeface="Palatino Linotype" pitchFamily="18" charset="0"/>
              </a:rPr>
              <a:t>breath</a:t>
            </a:r>
            <a:r>
              <a:rPr lang="en-US" dirty="0">
                <a:solidFill>
                  <a:prstClr val="black"/>
                </a:solidFill>
                <a:latin typeface="Palatino Linotype" pitchFamily="18" charset="0"/>
              </a:rPr>
              <a:t> came into them, and they came to life and stood on their feet, an exceedingly great army. </a:t>
            </a:r>
          </a:p>
          <a:p>
            <a:pPr defTabSz="685800"/>
            <a:endParaRPr lang="en-US" dirty="0">
              <a:solidFill>
                <a:prstClr val="black"/>
              </a:solidFill>
              <a:latin typeface="Palatino Linotype" pitchFamily="18" charset="0"/>
            </a:endParaRPr>
          </a:p>
          <a:p>
            <a:pPr defTabSz="685800"/>
            <a:r>
              <a:rPr lang="en-US" dirty="0">
                <a:solidFill>
                  <a:prstClr val="black"/>
                </a:solidFill>
                <a:latin typeface="Palatino Linotype" pitchFamily="18" charset="0"/>
              </a:rPr>
              <a:t> </a:t>
            </a:r>
            <a:r>
              <a:rPr lang="en-US" baseline="30000" dirty="0">
                <a:solidFill>
                  <a:prstClr val="black"/>
                </a:solidFill>
                <a:latin typeface="Palatino Linotype" pitchFamily="18" charset="0"/>
              </a:rPr>
              <a:t>14</a:t>
            </a:r>
            <a:r>
              <a:rPr lang="en-US" dirty="0">
                <a:solidFill>
                  <a:prstClr val="black"/>
                </a:solidFill>
                <a:latin typeface="Palatino Linotype" pitchFamily="18" charset="0"/>
              </a:rPr>
              <a:t>"I will put My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within you and you will come to life, and I will place you on your own land. Then you will know that I, the LORD, have spoken and done it," declares the LORD.'" </a:t>
            </a:r>
          </a:p>
        </p:txBody>
      </p:sp>
      <p:sp>
        <p:nvSpPr>
          <p:cNvPr id="12" name="TextBox 11"/>
          <p:cNvSpPr txBox="1"/>
          <p:nvPr/>
        </p:nvSpPr>
        <p:spPr>
          <a:xfrm>
            <a:off x="1143000" y="1"/>
            <a:ext cx="3977640" cy="415498"/>
          </a:xfrm>
          <a:prstGeom prst="rect">
            <a:avLst/>
          </a:prstGeom>
          <a:noFill/>
        </p:spPr>
        <p:txBody>
          <a:bodyPr wrap="square" rtlCol="0">
            <a:spAutoFit/>
          </a:bodyPr>
          <a:lstStyle/>
          <a:p>
            <a:pPr defTabSz="685800"/>
            <a:r>
              <a:rPr lang="en-US" sz="2100" b="1" dirty="0">
                <a:solidFill>
                  <a:prstClr val="white"/>
                </a:solidFill>
                <a:effectLst>
                  <a:outerShdw blurRad="38100" dist="38100" dir="2700000" algn="tl">
                    <a:srgbClr val="000000">
                      <a:alpha val="43137"/>
                    </a:srgbClr>
                  </a:outerShdw>
                </a:effectLst>
                <a:latin typeface="Calibri"/>
              </a:rPr>
              <a:t>“</a:t>
            </a:r>
            <a:r>
              <a:rPr lang="en-US" sz="2100" b="1" u="sng" dirty="0">
                <a:solidFill>
                  <a:prstClr val="white"/>
                </a:solidFill>
                <a:effectLst>
                  <a:outerShdw blurRad="38100" dist="38100" dir="2700000" algn="tl">
                    <a:srgbClr val="000000">
                      <a:alpha val="43137"/>
                    </a:srgbClr>
                  </a:outerShdw>
                </a:effectLst>
                <a:latin typeface="Calibri"/>
              </a:rPr>
              <a:t>Spirit</a:t>
            </a:r>
            <a:r>
              <a:rPr lang="en-US" sz="2100" b="1" dirty="0">
                <a:solidFill>
                  <a:prstClr val="white"/>
                </a:solidFill>
                <a:effectLst>
                  <a:outerShdw blurRad="38100" dist="38100" dir="2700000" algn="tl">
                    <a:srgbClr val="000000">
                      <a:alpha val="43137"/>
                    </a:srgbClr>
                  </a:outerShdw>
                </a:effectLst>
                <a:latin typeface="Calibri"/>
              </a:rPr>
              <a:t>”: Hebrew </a:t>
            </a:r>
            <a:r>
              <a:rPr lang="en-US" sz="2100" b="1" i="1" dirty="0" err="1">
                <a:solidFill>
                  <a:prstClr val="white"/>
                </a:solidFill>
                <a:effectLst>
                  <a:outerShdw blurRad="38100" dist="38100" dir="2700000" algn="tl">
                    <a:srgbClr val="000000">
                      <a:alpha val="43137"/>
                    </a:srgbClr>
                  </a:outerShdw>
                </a:effectLst>
                <a:latin typeface="Calibri"/>
              </a:rPr>
              <a:t>ruach</a:t>
            </a:r>
            <a:r>
              <a:rPr lang="en-US" sz="2100" b="1" dirty="0">
                <a:solidFill>
                  <a:prstClr val="white"/>
                </a:solidFill>
                <a:effectLst>
                  <a:outerShdw blurRad="38100" dist="38100" dir="2700000" algn="tl">
                    <a:srgbClr val="000000">
                      <a:alpha val="43137"/>
                    </a:srgbClr>
                  </a:outerShdw>
                </a:effectLst>
                <a:latin typeface="Calibri"/>
              </a:rPr>
              <a:t> in the </a:t>
            </a:r>
            <a:r>
              <a:rPr lang="en-US" sz="2100" b="1" u="sng" dirty="0">
                <a:solidFill>
                  <a:prstClr val="white"/>
                </a:solidFill>
                <a:effectLst>
                  <a:outerShdw blurRad="38100" dist="38100" dir="2700000" algn="tl">
                    <a:srgbClr val="000000">
                      <a:alpha val="43137"/>
                    </a:srgbClr>
                  </a:outerShdw>
                </a:effectLst>
                <a:latin typeface="Calibri"/>
              </a:rPr>
              <a:t>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8C6D74-1FD5-4D09-BCCC-8231C83E9050}"/>
              </a:ext>
            </a:extLst>
          </p:cNvPr>
          <p:cNvSpPr txBox="1"/>
          <p:nvPr/>
        </p:nvSpPr>
        <p:spPr>
          <a:xfrm>
            <a:off x="1779174" y="1303867"/>
            <a:ext cx="5616917" cy="600164"/>
          </a:xfrm>
          <a:prstGeom prst="rect">
            <a:avLst/>
          </a:prstGeom>
          <a:noFill/>
        </p:spPr>
        <p:txBody>
          <a:bodyPr wrap="square" rtlCol="0">
            <a:spAutoFit/>
          </a:bodyPr>
          <a:lstStyle/>
          <a:p>
            <a:pPr defTabSz="685800"/>
            <a:r>
              <a:rPr lang="en-US" sz="3300" b="1" i="1" dirty="0">
                <a:solidFill>
                  <a:prstClr val="white"/>
                </a:solidFill>
                <a:latin typeface="Palatino Linotype" panose="02040502050505030304" pitchFamily="18" charset="0"/>
              </a:rPr>
              <a:t>Will We Know One Another?</a:t>
            </a:r>
          </a:p>
        </p:txBody>
      </p:sp>
      <p:sp>
        <p:nvSpPr>
          <p:cNvPr id="5" name="TextBox 4">
            <a:extLst>
              <a:ext uri="{FF2B5EF4-FFF2-40B4-BE49-F238E27FC236}">
                <a16:creationId xmlns:a16="http://schemas.microsoft.com/office/drawing/2014/main" id="{D97E8A26-89D6-42CD-BA60-28234107A1B7}"/>
              </a:ext>
            </a:extLst>
          </p:cNvPr>
          <p:cNvSpPr txBox="1"/>
          <p:nvPr/>
        </p:nvSpPr>
        <p:spPr>
          <a:xfrm>
            <a:off x="3123027" y="2069827"/>
            <a:ext cx="4066947" cy="2862322"/>
          </a:xfrm>
          <a:prstGeom prst="rect">
            <a:avLst/>
          </a:prstGeom>
          <a:noFill/>
        </p:spPr>
        <p:txBody>
          <a:bodyPr wrap="none" rtlCol="0">
            <a:spAutoFit/>
          </a:bodyPr>
          <a:lstStyle/>
          <a:p>
            <a:pPr defTabSz="685800"/>
            <a:r>
              <a:rPr lang="en-US" sz="3000" b="1" dirty="0">
                <a:solidFill>
                  <a:prstClr val="white"/>
                </a:solidFill>
                <a:latin typeface="Calibri" panose="020F0502020204030204"/>
              </a:rPr>
              <a:t>The Evidence…</a:t>
            </a:r>
          </a:p>
          <a:p>
            <a:pPr marL="428625" indent="-428625" defTabSz="685800">
              <a:buFont typeface="Arial" panose="020B0604020202020204" pitchFamily="34" charset="0"/>
              <a:buChar char="•"/>
            </a:pPr>
            <a:r>
              <a:rPr lang="en-US" sz="3000" dirty="0">
                <a:solidFill>
                  <a:prstClr val="white"/>
                </a:solidFill>
                <a:latin typeface="Calibri" panose="020F0502020204030204"/>
              </a:rPr>
              <a:t>Suggestive</a:t>
            </a:r>
          </a:p>
          <a:p>
            <a:pPr marL="428625" indent="-428625" defTabSz="685800">
              <a:buFont typeface="Arial" panose="020B0604020202020204" pitchFamily="34" charset="0"/>
              <a:buChar char="•"/>
            </a:pPr>
            <a:r>
              <a:rPr lang="en-US" sz="3000" dirty="0">
                <a:solidFill>
                  <a:prstClr val="white"/>
                </a:solidFill>
                <a:latin typeface="Calibri" panose="020F0502020204030204"/>
              </a:rPr>
              <a:t>Conclusive</a:t>
            </a:r>
          </a:p>
          <a:p>
            <a:pPr marL="900113" lvl="1" indent="-557213" defTabSz="685800">
              <a:buFont typeface="+mj-lt"/>
              <a:buAutoNum type="arabicPeriod"/>
            </a:pPr>
            <a:r>
              <a:rPr lang="en-US" sz="3000" dirty="0">
                <a:solidFill>
                  <a:prstClr val="white"/>
                </a:solidFill>
                <a:latin typeface="Calibri" panose="020F0502020204030204"/>
              </a:rPr>
              <a:t>The transfiguration</a:t>
            </a:r>
          </a:p>
          <a:p>
            <a:pPr marL="900113" lvl="1" indent="-557213" defTabSz="685800">
              <a:buFont typeface="+mj-lt"/>
              <a:buAutoNum type="arabicPeriod"/>
            </a:pPr>
            <a:r>
              <a:rPr lang="en-US" sz="3000" dirty="0">
                <a:solidFill>
                  <a:prstClr val="white"/>
                </a:solidFill>
                <a:latin typeface="Calibri" panose="020F0502020204030204"/>
              </a:rPr>
              <a:t>The “soul”</a:t>
            </a:r>
          </a:p>
          <a:p>
            <a:pPr marL="557213" indent="-557213" defTabSz="685800">
              <a:buFont typeface="Arial" panose="020B0604020202020204" pitchFamily="34" charset="0"/>
              <a:buChar char="•"/>
            </a:pPr>
            <a:r>
              <a:rPr lang="en-US" sz="3000" dirty="0">
                <a:solidFill>
                  <a:prstClr val="white"/>
                </a:solidFill>
                <a:latin typeface="Calibri" panose="020F0502020204030204"/>
              </a:rPr>
              <a:t>Why People Doubt</a:t>
            </a:r>
          </a:p>
        </p:txBody>
      </p:sp>
    </p:spTree>
    <p:extLst>
      <p:ext uri="{BB962C8B-B14F-4D97-AF65-F5344CB8AC3E}">
        <p14:creationId xmlns:p14="http://schemas.microsoft.com/office/powerpoint/2010/main" val="306719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5740" y="377190"/>
            <a:ext cx="8755380" cy="5078313"/>
          </a:xfrm>
          <a:prstGeom prst="rect">
            <a:avLst/>
          </a:prstGeom>
          <a:solidFill>
            <a:schemeClr val="bg1"/>
          </a:solidFill>
        </p:spPr>
        <p:txBody>
          <a:bodyPr wrap="square">
            <a:spAutoFit/>
          </a:bodyPr>
          <a:lstStyle/>
          <a:p>
            <a:pPr defTabSz="685800"/>
            <a:r>
              <a:rPr lang="en-US" b="1" u="sng" dirty="0">
                <a:solidFill>
                  <a:prstClr val="black"/>
                </a:solidFill>
                <a:latin typeface="Palatino Linotype" pitchFamily="18" charset="0"/>
              </a:rPr>
              <a:t>JOHN 3</a:t>
            </a:r>
            <a:endParaRPr lang="en-US" dirty="0">
              <a:solidFill>
                <a:prstClr val="black"/>
              </a:solidFill>
              <a:latin typeface="Palatino Linotype" pitchFamily="18" charset="0"/>
            </a:endParaRPr>
          </a:p>
          <a:p>
            <a:pPr defTabSz="685800"/>
            <a:r>
              <a:rPr lang="en-US" baseline="30000" dirty="0">
                <a:solidFill>
                  <a:prstClr val="black"/>
                </a:solidFill>
                <a:latin typeface="Palatino Linotype" pitchFamily="18" charset="0"/>
              </a:rPr>
              <a:t>5</a:t>
            </a:r>
            <a:r>
              <a:rPr lang="en-US" dirty="0">
                <a:solidFill>
                  <a:prstClr val="black"/>
                </a:solidFill>
                <a:latin typeface="Palatino Linotype" pitchFamily="18" charset="0"/>
              </a:rPr>
              <a:t>Jesus answered, "Truly, truly, I say to you, unless one is born of water and the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he cannot enter into the kingdom of God. </a:t>
            </a:r>
          </a:p>
          <a:p>
            <a:pPr defTabSz="685800"/>
            <a:r>
              <a:rPr lang="en-US" dirty="0">
                <a:solidFill>
                  <a:prstClr val="black"/>
                </a:solidFill>
                <a:latin typeface="Palatino Linotype" pitchFamily="18" charset="0"/>
              </a:rPr>
              <a:t> </a:t>
            </a:r>
            <a:r>
              <a:rPr lang="en-US" baseline="30000" dirty="0">
                <a:solidFill>
                  <a:prstClr val="black"/>
                </a:solidFill>
                <a:latin typeface="Palatino Linotype" pitchFamily="18" charset="0"/>
              </a:rPr>
              <a:t>6</a:t>
            </a:r>
            <a:r>
              <a:rPr lang="en-US" dirty="0">
                <a:solidFill>
                  <a:prstClr val="black"/>
                </a:solidFill>
                <a:latin typeface="Palatino Linotype" pitchFamily="18" charset="0"/>
              </a:rPr>
              <a:t>”That which is born of the flesh is flesh, and that which is born of the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is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a:t>
            </a:r>
            <a:r>
              <a:rPr lang="en-US" baseline="30000" dirty="0">
                <a:solidFill>
                  <a:prstClr val="black"/>
                </a:solidFill>
                <a:latin typeface="Palatino Linotype" pitchFamily="18" charset="0"/>
              </a:rPr>
              <a:t>7</a:t>
            </a:r>
            <a:r>
              <a:rPr lang="en-US" dirty="0">
                <a:solidFill>
                  <a:prstClr val="black"/>
                </a:solidFill>
                <a:latin typeface="Palatino Linotype" pitchFamily="18" charset="0"/>
              </a:rPr>
              <a:t>"Do not be amazed that I said to you, ‘You must be born again.’ </a:t>
            </a:r>
            <a:r>
              <a:rPr lang="en-US" baseline="30000" dirty="0">
                <a:solidFill>
                  <a:prstClr val="black"/>
                </a:solidFill>
                <a:latin typeface="Palatino Linotype" pitchFamily="18" charset="0"/>
              </a:rPr>
              <a:t>8</a:t>
            </a:r>
            <a:r>
              <a:rPr lang="en-US" dirty="0">
                <a:solidFill>
                  <a:prstClr val="black"/>
                </a:solidFill>
                <a:latin typeface="Palatino Linotype" pitchFamily="18" charset="0"/>
              </a:rPr>
              <a:t>”The </a:t>
            </a:r>
            <a:r>
              <a:rPr lang="en-US" u="sng" dirty="0">
                <a:solidFill>
                  <a:prstClr val="black"/>
                </a:solidFill>
                <a:effectLst>
                  <a:outerShdw blurRad="38100" dist="38100" dir="2700000" algn="tl">
                    <a:srgbClr val="000000">
                      <a:alpha val="43137"/>
                    </a:srgbClr>
                  </a:outerShdw>
                </a:effectLst>
                <a:latin typeface="Palatino Linotype" pitchFamily="18" charset="0"/>
              </a:rPr>
              <a:t>wind</a:t>
            </a:r>
            <a:r>
              <a:rPr lang="en-US" dirty="0">
                <a:solidFill>
                  <a:prstClr val="black"/>
                </a:solidFill>
                <a:latin typeface="Palatino Linotype" pitchFamily="18" charset="0"/>
              </a:rPr>
              <a:t> blows where it wishes and you hear the sound of it, but do not know where it comes from and where it is going; so is everyone who is born of the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a:t>
            </a:r>
          </a:p>
          <a:p>
            <a:pPr defTabSz="685800"/>
            <a:r>
              <a:rPr lang="en-US" b="1" u="sng" dirty="0">
                <a:solidFill>
                  <a:prstClr val="black"/>
                </a:solidFill>
                <a:latin typeface="Palatino Linotype" pitchFamily="18" charset="0"/>
              </a:rPr>
              <a:t>JOHN 4</a:t>
            </a:r>
            <a:endParaRPr lang="en-US" dirty="0">
              <a:solidFill>
                <a:prstClr val="black"/>
              </a:solidFill>
              <a:latin typeface="Palatino Linotype" pitchFamily="18" charset="0"/>
            </a:endParaRPr>
          </a:p>
          <a:p>
            <a:pPr defTabSz="685800"/>
            <a:r>
              <a:rPr lang="en-US" baseline="30000" dirty="0">
                <a:solidFill>
                  <a:prstClr val="black"/>
                </a:solidFill>
                <a:latin typeface="Palatino Linotype" pitchFamily="18" charset="0"/>
              </a:rPr>
              <a:t>23</a:t>
            </a:r>
            <a:r>
              <a:rPr lang="en-US" dirty="0">
                <a:solidFill>
                  <a:prstClr val="black"/>
                </a:solidFill>
                <a:latin typeface="Palatino Linotype" pitchFamily="18" charset="0"/>
              </a:rPr>
              <a:t>"But an hour is coming, and now is, when the true worshipers will worship the Father in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and truth; for such people the Father seeks to be His worshipers. </a:t>
            </a:r>
            <a:r>
              <a:rPr lang="en-US" baseline="30000" dirty="0">
                <a:solidFill>
                  <a:prstClr val="black"/>
                </a:solidFill>
                <a:latin typeface="Palatino Linotype" pitchFamily="18" charset="0"/>
              </a:rPr>
              <a:t>24</a:t>
            </a:r>
            <a:r>
              <a:rPr lang="en-US" dirty="0">
                <a:solidFill>
                  <a:prstClr val="black"/>
                </a:solidFill>
                <a:latin typeface="Palatino Linotype" pitchFamily="18" charset="0"/>
              </a:rPr>
              <a:t>"God is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and those who worship Him must worship in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and truth." </a:t>
            </a:r>
          </a:p>
          <a:p>
            <a:pPr defTabSz="685800"/>
            <a:r>
              <a:rPr lang="en-US" b="1" u="sng" dirty="0">
                <a:solidFill>
                  <a:prstClr val="black"/>
                </a:solidFill>
                <a:latin typeface="Palatino Linotype" pitchFamily="18" charset="0"/>
              </a:rPr>
              <a:t>LUKE 24</a:t>
            </a:r>
            <a:endParaRPr lang="en-US" dirty="0">
              <a:solidFill>
                <a:prstClr val="black"/>
              </a:solidFill>
              <a:latin typeface="Palatino Linotype" pitchFamily="18" charset="0"/>
            </a:endParaRPr>
          </a:p>
          <a:p>
            <a:pPr defTabSz="685800"/>
            <a:r>
              <a:rPr lang="en-US" baseline="30000" dirty="0">
                <a:solidFill>
                  <a:prstClr val="black"/>
                </a:solidFill>
                <a:latin typeface="Palatino Linotype" pitchFamily="18" charset="0"/>
              </a:rPr>
              <a:t>39</a:t>
            </a:r>
            <a:r>
              <a:rPr lang="en-US" dirty="0">
                <a:solidFill>
                  <a:prstClr val="black"/>
                </a:solidFill>
                <a:latin typeface="Palatino Linotype" pitchFamily="18" charset="0"/>
              </a:rPr>
              <a:t>”…touch Me and see, for a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does not have flesh and bones as you see that I have." </a:t>
            </a:r>
          </a:p>
          <a:p>
            <a:pPr defTabSz="685800"/>
            <a:r>
              <a:rPr lang="en-US" b="1" u="sng" dirty="0">
                <a:solidFill>
                  <a:prstClr val="black"/>
                </a:solidFill>
                <a:latin typeface="Palatino Linotype" pitchFamily="18" charset="0"/>
              </a:rPr>
              <a:t>1 CORINTHIANS 2</a:t>
            </a:r>
            <a:endParaRPr lang="en-US" dirty="0">
              <a:solidFill>
                <a:prstClr val="black"/>
              </a:solidFill>
              <a:latin typeface="Palatino Linotype" pitchFamily="18" charset="0"/>
            </a:endParaRPr>
          </a:p>
          <a:p>
            <a:pPr defTabSz="685800"/>
            <a:r>
              <a:rPr lang="en-US" baseline="30000" dirty="0">
                <a:solidFill>
                  <a:prstClr val="black"/>
                </a:solidFill>
                <a:latin typeface="Palatino Linotype" pitchFamily="18" charset="0"/>
              </a:rPr>
              <a:t>11</a:t>
            </a:r>
            <a:r>
              <a:rPr lang="en-US" dirty="0">
                <a:solidFill>
                  <a:prstClr val="black"/>
                </a:solidFill>
                <a:latin typeface="Palatino Linotype" pitchFamily="18" charset="0"/>
              </a:rPr>
              <a:t>For who among men knows the thoughts of a man except the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of the man which is in him? Even so the thoughts of God no one knows except the </a:t>
            </a:r>
            <a:r>
              <a:rPr lang="en-US" u="sng" dirty="0">
                <a:solidFill>
                  <a:prstClr val="black"/>
                </a:solidFill>
                <a:effectLst>
                  <a:outerShdw blurRad="38100" dist="38100" dir="2700000" algn="tl">
                    <a:srgbClr val="000000">
                      <a:alpha val="43137"/>
                    </a:srgbClr>
                  </a:outerShdw>
                </a:effectLst>
                <a:latin typeface="Palatino Linotype" pitchFamily="18" charset="0"/>
              </a:rPr>
              <a:t>Spirit</a:t>
            </a:r>
            <a:r>
              <a:rPr lang="en-US" dirty="0">
                <a:solidFill>
                  <a:prstClr val="black"/>
                </a:solidFill>
                <a:latin typeface="Palatino Linotype" pitchFamily="18" charset="0"/>
              </a:rPr>
              <a:t> of God. </a:t>
            </a:r>
          </a:p>
        </p:txBody>
      </p:sp>
      <p:sp>
        <p:nvSpPr>
          <p:cNvPr id="12" name="TextBox 11"/>
          <p:cNvSpPr txBox="1"/>
          <p:nvPr/>
        </p:nvSpPr>
        <p:spPr>
          <a:xfrm>
            <a:off x="1143000" y="1"/>
            <a:ext cx="3897630" cy="415498"/>
          </a:xfrm>
          <a:prstGeom prst="rect">
            <a:avLst/>
          </a:prstGeom>
          <a:noFill/>
        </p:spPr>
        <p:txBody>
          <a:bodyPr wrap="square" rtlCol="0">
            <a:spAutoFit/>
          </a:bodyPr>
          <a:lstStyle/>
          <a:p>
            <a:pPr defTabSz="685800"/>
            <a:r>
              <a:rPr lang="en-US" sz="2100" b="1" dirty="0">
                <a:solidFill>
                  <a:prstClr val="white"/>
                </a:solidFill>
                <a:effectLst>
                  <a:outerShdw blurRad="38100" dist="38100" dir="2700000" algn="tl">
                    <a:srgbClr val="000000">
                      <a:alpha val="43137"/>
                    </a:srgbClr>
                  </a:outerShdw>
                </a:effectLst>
                <a:latin typeface="Calibri"/>
              </a:rPr>
              <a:t>“</a:t>
            </a:r>
            <a:r>
              <a:rPr lang="en-US" sz="2100" b="1" u="sng" dirty="0">
                <a:solidFill>
                  <a:prstClr val="white"/>
                </a:solidFill>
                <a:effectLst>
                  <a:outerShdw blurRad="38100" dist="38100" dir="2700000" algn="tl">
                    <a:srgbClr val="000000">
                      <a:alpha val="43137"/>
                    </a:srgbClr>
                  </a:outerShdw>
                </a:effectLst>
                <a:latin typeface="Calibri"/>
              </a:rPr>
              <a:t>Spirit</a:t>
            </a:r>
            <a:r>
              <a:rPr lang="en-US" sz="2100" b="1" dirty="0">
                <a:solidFill>
                  <a:prstClr val="white"/>
                </a:solidFill>
                <a:effectLst>
                  <a:outerShdw blurRad="38100" dist="38100" dir="2700000" algn="tl">
                    <a:srgbClr val="000000">
                      <a:alpha val="43137"/>
                    </a:srgbClr>
                  </a:outerShdw>
                </a:effectLst>
                <a:latin typeface="Calibri"/>
              </a:rPr>
              <a:t>”: Greek </a:t>
            </a:r>
            <a:r>
              <a:rPr lang="en-US" sz="2100" b="1" i="1" dirty="0" err="1">
                <a:solidFill>
                  <a:prstClr val="white"/>
                </a:solidFill>
                <a:effectLst>
                  <a:outerShdw blurRad="38100" dist="38100" dir="2700000" algn="tl">
                    <a:srgbClr val="000000">
                      <a:alpha val="43137"/>
                    </a:srgbClr>
                  </a:outerShdw>
                </a:effectLst>
                <a:latin typeface="Calibri"/>
              </a:rPr>
              <a:t>pneuma</a:t>
            </a:r>
            <a:r>
              <a:rPr lang="en-US" sz="2100" b="1" dirty="0">
                <a:solidFill>
                  <a:prstClr val="white"/>
                </a:solidFill>
                <a:effectLst>
                  <a:outerShdw blurRad="38100" dist="38100" dir="2700000" algn="tl">
                    <a:srgbClr val="000000">
                      <a:alpha val="43137"/>
                    </a:srgbClr>
                  </a:outerShdw>
                </a:effectLst>
                <a:latin typeface="Calibri"/>
              </a:rPr>
              <a:t> in the </a:t>
            </a:r>
            <a:r>
              <a:rPr lang="en-US" sz="2100" b="1" u="sng" dirty="0">
                <a:solidFill>
                  <a:prstClr val="white"/>
                </a:solidFill>
                <a:effectLst>
                  <a:outerShdw blurRad="38100" dist="38100" dir="2700000" algn="tl">
                    <a:srgbClr val="000000">
                      <a:alpha val="43137"/>
                    </a:srgbClr>
                  </a:outerShdw>
                </a:effectLst>
                <a:latin typeface="Calibri"/>
              </a:rPr>
              <a:t>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7350" y="1455367"/>
            <a:ext cx="7120890" cy="2954655"/>
          </a:xfrm>
          <a:prstGeom prst="rect">
            <a:avLst/>
          </a:prstGeom>
          <a:noFill/>
        </p:spPr>
        <p:txBody>
          <a:bodyPr wrap="square" rtlCol="0">
            <a:spAutoFit/>
          </a:bodyPr>
          <a:lstStyle/>
          <a:p>
            <a:pPr defTabSz="685800"/>
            <a:r>
              <a:rPr lang="en-US" sz="2100" b="1" u="sng" dirty="0">
                <a:solidFill>
                  <a:prstClr val="white"/>
                </a:solidFill>
                <a:effectLst>
                  <a:outerShdw blurRad="38100" dist="38100" dir="2700000" algn="tl">
                    <a:srgbClr val="000000">
                      <a:alpha val="43137"/>
                    </a:srgbClr>
                  </a:outerShdw>
                </a:effectLst>
                <a:latin typeface="Calibri"/>
              </a:rPr>
              <a:t>SOUL</a:t>
            </a:r>
          </a:p>
          <a:p>
            <a:pPr defTabSz="685800"/>
            <a:r>
              <a:rPr lang="en-US" sz="2100" b="1" dirty="0">
                <a:solidFill>
                  <a:prstClr val="white"/>
                </a:solidFill>
                <a:latin typeface="Calibri"/>
              </a:rPr>
              <a:t>	</a:t>
            </a:r>
            <a:r>
              <a:rPr lang="en-US" sz="2100" b="1" dirty="0">
                <a:solidFill>
                  <a:prstClr val="white"/>
                </a:solidFill>
                <a:effectLst>
                  <a:outerShdw blurRad="38100" dist="38100" dir="2700000" algn="tl">
                    <a:srgbClr val="000000">
                      <a:alpha val="43137"/>
                    </a:srgbClr>
                  </a:outerShdw>
                </a:effectLst>
                <a:latin typeface="Calibri"/>
              </a:rPr>
              <a:t>OT   </a:t>
            </a:r>
            <a:r>
              <a:rPr lang="en-US" sz="2100" b="1" i="1" dirty="0" err="1">
                <a:solidFill>
                  <a:prstClr val="white"/>
                </a:solidFill>
                <a:effectLst>
                  <a:outerShdw blurRad="38100" dist="38100" dir="2700000" algn="tl">
                    <a:srgbClr val="000000">
                      <a:alpha val="43137"/>
                    </a:srgbClr>
                  </a:outerShdw>
                </a:effectLst>
                <a:latin typeface="Calibri"/>
              </a:rPr>
              <a:t>nephesh</a:t>
            </a:r>
            <a:endParaRPr lang="en-US" sz="2100" b="1" i="1" dirty="0">
              <a:solidFill>
                <a:prstClr val="white"/>
              </a:solidFill>
              <a:effectLst>
                <a:outerShdw blurRad="38100" dist="38100" dir="2700000" algn="tl">
                  <a:srgbClr val="000000">
                    <a:alpha val="43137"/>
                  </a:srgbClr>
                </a:outerShdw>
              </a:effectLst>
              <a:latin typeface="Calibri"/>
            </a:endParaRPr>
          </a:p>
          <a:p>
            <a:pPr defTabSz="685800"/>
            <a:r>
              <a:rPr lang="en-US" sz="2100" b="1" dirty="0">
                <a:solidFill>
                  <a:prstClr val="white"/>
                </a:solidFill>
                <a:effectLst>
                  <a:outerShdw blurRad="38100" dist="38100" dir="2700000" algn="tl">
                    <a:srgbClr val="000000">
                      <a:alpha val="43137"/>
                    </a:srgbClr>
                  </a:outerShdw>
                </a:effectLst>
                <a:latin typeface="Calibri"/>
              </a:rPr>
              <a:t>	NT</a:t>
            </a:r>
            <a:r>
              <a:rPr lang="en-US" sz="2100" b="1" i="1" dirty="0">
                <a:solidFill>
                  <a:prstClr val="white"/>
                </a:solidFill>
                <a:effectLst>
                  <a:outerShdw blurRad="38100" dist="38100" dir="2700000" algn="tl">
                    <a:srgbClr val="000000">
                      <a:alpha val="43137"/>
                    </a:srgbClr>
                  </a:outerShdw>
                </a:effectLst>
                <a:latin typeface="Calibri"/>
              </a:rPr>
              <a:t>   </a:t>
            </a:r>
            <a:r>
              <a:rPr lang="en-US" sz="2100" b="1" i="1" dirty="0" err="1">
                <a:solidFill>
                  <a:prstClr val="white"/>
                </a:solidFill>
                <a:effectLst>
                  <a:outerShdw blurRad="38100" dist="38100" dir="2700000" algn="tl">
                    <a:srgbClr val="000000">
                      <a:alpha val="43137"/>
                    </a:srgbClr>
                  </a:outerShdw>
                </a:effectLst>
                <a:latin typeface="Calibri"/>
              </a:rPr>
              <a:t>psuchē</a:t>
            </a:r>
            <a:r>
              <a:rPr lang="en-US" sz="2100" b="1" i="1" dirty="0">
                <a:solidFill>
                  <a:prstClr val="white"/>
                </a:solidFill>
                <a:latin typeface="Calibri"/>
              </a:rPr>
              <a:t>   </a:t>
            </a:r>
            <a:r>
              <a:rPr lang="en-US" sz="2100" i="1" dirty="0">
                <a:solidFill>
                  <a:prstClr val="white"/>
                </a:solidFill>
                <a:latin typeface="Calibri"/>
              </a:rPr>
              <a:t>(cf. psyche)</a:t>
            </a:r>
          </a:p>
          <a:p>
            <a:pPr defTabSz="685800"/>
            <a:endParaRPr lang="en-US" b="1" i="1" dirty="0">
              <a:solidFill>
                <a:prstClr val="white"/>
              </a:solidFill>
              <a:latin typeface="Calibri"/>
            </a:endParaRPr>
          </a:p>
          <a:p>
            <a:pPr defTabSz="685800"/>
            <a:endParaRPr lang="en-US" sz="2100" b="1" i="1" dirty="0">
              <a:solidFill>
                <a:prstClr val="white"/>
              </a:solidFill>
              <a:latin typeface="Calibri"/>
            </a:endParaRPr>
          </a:p>
          <a:p>
            <a:pPr defTabSz="685800"/>
            <a:r>
              <a:rPr lang="en-US" sz="2100" b="1" u="sng" dirty="0">
                <a:solidFill>
                  <a:prstClr val="black"/>
                </a:solidFill>
                <a:latin typeface="Calibri"/>
              </a:rPr>
              <a:t>Comment on “soul” in Ezekiel 13:18</a:t>
            </a:r>
          </a:p>
          <a:p>
            <a:pPr defTabSz="685800"/>
            <a:r>
              <a:rPr lang="en-US" sz="2100" b="1" i="1" dirty="0">
                <a:solidFill>
                  <a:prstClr val="black"/>
                </a:solidFill>
                <a:latin typeface="Calibri"/>
              </a:rPr>
              <a:t>“It means the person, the self, not just a part of him”</a:t>
            </a:r>
          </a:p>
          <a:p>
            <a:pPr algn="r" defTabSz="685800">
              <a:buFontTx/>
              <a:buChar char="-"/>
            </a:pPr>
            <a:r>
              <a:rPr lang="en-US" sz="2100" b="1" i="1" dirty="0">
                <a:solidFill>
                  <a:prstClr val="black"/>
                </a:solidFill>
                <a:latin typeface="Calibri"/>
              </a:rPr>
              <a:t>John B. Taylor</a:t>
            </a:r>
          </a:p>
          <a:p>
            <a:pPr defTabSz="685800"/>
            <a:r>
              <a:rPr lang="en-US" sz="2100" b="1" i="1" dirty="0">
                <a:solidFill>
                  <a:prstClr val="black"/>
                </a:solidFill>
                <a:latin typeface="Calibri"/>
              </a:rPr>
              <a:t>i.e., not just the spirit…</a:t>
            </a:r>
          </a:p>
        </p:txBody>
      </p:sp>
      <p:sp>
        <p:nvSpPr>
          <p:cNvPr id="9" name="TextBox 8"/>
          <p:cNvSpPr txBox="1"/>
          <p:nvPr/>
        </p:nvSpPr>
        <p:spPr>
          <a:xfrm>
            <a:off x="1657350" y="614859"/>
            <a:ext cx="3943350" cy="1384995"/>
          </a:xfrm>
          <a:prstGeom prst="rect">
            <a:avLst/>
          </a:prstGeom>
          <a:noFill/>
        </p:spPr>
        <p:txBody>
          <a:bodyPr wrap="square" rtlCol="0">
            <a:spAutoFit/>
          </a:bodyPr>
          <a:lstStyle/>
          <a:p>
            <a:pPr defTabSz="685800"/>
            <a:r>
              <a:rPr lang="en-US" sz="2100" b="1" u="sng" dirty="0">
                <a:solidFill>
                  <a:prstClr val="white"/>
                </a:solidFill>
                <a:effectLst>
                  <a:outerShdw blurRad="38100" dist="38100" dir="2700000" algn="tl">
                    <a:srgbClr val="000000">
                      <a:alpha val="43137"/>
                    </a:srgbClr>
                  </a:outerShdw>
                </a:effectLst>
                <a:latin typeface="Calibri"/>
              </a:rPr>
              <a:t>SPIRIT</a:t>
            </a:r>
            <a:endParaRPr lang="en-US" sz="2100" b="1" dirty="0">
              <a:solidFill>
                <a:prstClr val="white"/>
              </a:solidFill>
              <a:effectLst>
                <a:outerShdw blurRad="38100" dist="38100" dir="2700000" algn="tl">
                  <a:srgbClr val="000000">
                    <a:alpha val="43137"/>
                  </a:srgbClr>
                </a:outerShdw>
              </a:effectLst>
              <a:latin typeface="Calibri"/>
            </a:endParaRPr>
          </a:p>
          <a:p>
            <a:pPr defTabSz="685800"/>
            <a:r>
              <a:rPr lang="en-US" sz="2100" b="1" dirty="0">
                <a:solidFill>
                  <a:prstClr val="white"/>
                </a:solidFill>
                <a:effectLst>
                  <a:outerShdw blurRad="38100" dist="38100" dir="2700000" algn="tl">
                    <a:srgbClr val="000000">
                      <a:alpha val="43137"/>
                    </a:srgbClr>
                  </a:outerShdw>
                </a:effectLst>
                <a:latin typeface="Calibri"/>
              </a:rPr>
              <a:t>	OT  </a:t>
            </a:r>
            <a:r>
              <a:rPr lang="en-US" sz="2100" b="1" i="1" dirty="0" err="1">
                <a:solidFill>
                  <a:prstClr val="white"/>
                </a:solidFill>
                <a:effectLst>
                  <a:outerShdw blurRad="38100" dist="38100" dir="2700000" algn="tl">
                    <a:srgbClr val="000000">
                      <a:alpha val="43137"/>
                    </a:srgbClr>
                  </a:outerShdw>
                </a:effectLst>
                <a:latin typeface="Calibri"/>
              </a:rPr>
              <a:t>ruach</a:t>
            </a:r>
            <a:endParaRPr lang="en-US" sz="2100" b="1" i="1" dirty="0">
              <a:solidFill>
                <a:prstClr val="white"/>
              </a:solidFill>
              <a:effectLst>
                <a:outerShdw blurRad="38100" dist="38100" dir="2700000" algn="tl">
                  <a:srgbClr val="000000">
                    <a:alpha val="43137"/>
                  </a:srgbClr>
                </a:outerShdw>
              </a:effectLst>
              <a:latin typeface="Calibri"/>
            </a:endParaRPr>
          </a:p>
          <a:p>
            <a:pPr defTabSz="685800"/>
            <a:r>
              <a:rPr lang="en-US" sz="2100" b="1" dirty="0">
                <a:solidFill>
                  <a:prstClr val="white"/>
                </a:solidFill>
                <a:effectLst>
                  <a:outerShdw blurRad="38100" dist="38100" dir="2700000" algn="tl">
                    <a:srgbClr val="000000">
                      <a:alpha val="43137"/>
                    </a:srgbClr>
                  </a:outerShdw>
                </a:effectLst>
                <a:latin typeface="Calibri"/>
              </a:rPr>
              <a:t>	NT  </a:t>
            </a:r>
            <a:r>
              <a:rPr lang="en-US" sz="2100" b="1" i="1" dirty="0" err="1">
                <a:solidFill>
                  <a:prstClr val="white"/>
                </a:solidFill>
                <a:effectLst>
                  <a:outerShdw blurRad="38100" dist="38100" dir="2700000" algn="tl">
                    <a:srgbClr val="000000">
                      <a:alpha val="43137"/>
                    </a:srgbClr>
                  </a:outerShdw>
                </a:effectLst>
                <a:latin typeface="Calibri"/>
              </a:rPr>
              <a:t>pneuma</a:t>
            </a:r>
            <a:r>
              <a:rPr lang="en-US" sz="2100" b="1" i="1" dirty="0">
                <a:solidFill>
                  <a:prstClr val="white"/>
                </a:solidFill>
                <a:effectLst>
                  <a:outerShdw blurRad="38100" dist="38100" dir="2700000" algn="tl">
                    <a:srgbClr val="000000">
                      <a:alpha val="43137"/>
                    </a:srgbClr>
                  </a:outerShdw>
                </a:effectLst>
                <a:latin typeface="Calibri"/>
              </a:rPr>
              <a:t> </a:t>
            </a:r>
            <a:r>
              <a:rPr lang="en-US" sz="2100" i="1" dirty="0">
                <a:solidFill>
                  <a:prstClr val="white"/>
                </a:solidFill>
                <a:latin typeface="Calibri"/>
              </a:rPr>
              <a:t>(cf. pneumatic)</a:t>
            </a:r>
            <a:endParaRPr lang="en-US" sz="2100" u="sng" dirty="0">
              <a:solidFill>
                <a:prstClr val="white"/>
              </a:solidFill>
              <a:effectLst>
                <a:outerShdw blurRad="38100" dist="38100" dir="2700000" algn="tl">
                  <a:srgbClr val="000000">
                    <a:alpha val="43137"/>
                  </a:srgbClr>
                </a:outerShdw>
              </a:effectLst>
              <a:latin typeface="Calibri"/>
            </a:endParaRPr>
          </a:p>
          <a:p>
            <a:pPr defTabSz="685800"/>
            <a:endParaRPr lang="en-US" sz="2100" b="1" u="sng" dirty="0">
              <a:solidFill>
                <a:prstClr val="white"/>
              </a:solidFill>
              <a:effectLst>
                <a:outerShdw blurRad="38100" dist="38100" dir="2700000" algn="tl">
                  <a:srgbClr val="000000">
                    <a:alpha val="43137"/>
                  </a:srgbClr>
                </a:outerShdw>
              </a:effectLst>
              <a:latin typeface="Calibri"/>
            </a:endParaRPr>
          </a:p>
        </p:txBody>
      </p:sp>
      <p:sp>
        <p:nvSpPr>
          <p:cNvPr id="8" name="Rectangle 7"/>
          <p:cNvSpPr/>
          <p:nvPr/>
        </p:nvSpPr>
        <p:spPr>
          <a:xfrm>
            <a:off x="4795267" y="681698"/>
            <a:ext cx="3800093" cy="1038746"/>
          </a:xfrm>
          <a:prstGeom prst="rect">
            <a:avLst/>
          </a:prstGeom>
          <a:noFill/>
        </p:spPr>
        <p:txBody>
          <a:bodyPr wrap="square" lIns="68580" tIns="34290" rIns="68580" bIns="34290">
            <a:spAutoFit/>
          </a:bodyPr>
          <a:lstStyle/>
          <a:p>
            <a:pPr algn="r" defTabSz="685800"/>
            <a:r>
              <a:rPr lang="en-US" sz="2100" dirty="0">
                <a:ln w="18415" cmpd="sng">
                  <a:solidFill>
                    <a:srgbClr val="FFFFFF"/>
                  </a:solidFill>
                  <a:prstDash val="solid"/>
                </a:ln>
                <a:solidFill>
                  <a:srgbClr val="1F497D">
                    <a:lumMod val="40000"/>
                    <a:lumOff val="60000"/>
                  </a:srgbClr>
                </a:solidFill>
                <a:effectLst>
                  <a:outerShdw blurRad="63500" dir="3600000" algn="tl" rotWithShape="0">
                    <a:srgbClr val="000000">
                      <a:alpha val="70000"/>
                    </a:srgbClr>
                  </a:outerShdw>
                </a:effectLst>
                <a:latin typeface="Calibri"/>
              </a:rPr>
              <a:t>wind, breath, bodiless form,</a:t>
            </a:r>
          </a:p>
          <a:p>
            <a:pPr algn="r" defTabSz="685800"/>
            <a:r>
              <a:rPr lang="en-US" sz="2100" dirty="0">
                <a:ln w="18415" cmpd="sng">
                  <a:solidFill>
                    <a:srgbClr val="FFFFFF"/>
                  </a:solidFill>
                  <a:prstDash val="solid"/>
                </a:ln>
                <a:solidFill>
                  <a:srgbClr val="1F497D">
                    <a:lumMod val="40000"/>
                    <a:lumOff val="60000"/>
                  </a:srgbClr>
                </a:solidFill>
                <a:effectLst>
                  <a:outerShdw blurRad="63500" dir="3600000" algn="tl" rotWithShape="0">
                    <a:srgbClr val="000000">
                      <a:alpha val="70000"/>
                    </a:srgbClr>
                  </a:outerShdw>
                </a:effectLst>
                <a:latin typeface="Calibri"/>
              </a:rPr>
              <a:t>unclean spirit (demons),</a:t>
            </a:r>
          </a:p>
          <a:p>
            <a:pPr algn="r" defTabSz="685800"/>
            <a:r>
              <a:rPr lang="en-US" sz="2100" dirty="0">
                <a:ln w="18415" cmpd="sng">
                  <a:solidFill>
                    <a:srgbClr val="FFFFFF"/>
                  </a:solidFill>
                  <a:prstDash val="solid"/>
                </a:ln>
                <a:solidFill>
                  <a:srgbClr val="1F497D">
                    <a:lumMod val="40000"/>
                    <a:lumOff val="60000"/>
                  </a:srgbClr>
                </a:solidFill>
                <a:effectLst>
                  <a:outerShdw blurRad="63500" dir="3600000" algn="tl" rotWithShape="0">
                    <a:srgbClr val="000000">
                      <a:alpha val="70000"/>
                    </a:srgbClr>
                  </a:outerShdw>
                </a:effectLst>
                <a:latin typeface="Calibri"/>
              </a:rPr>
              <a:t>Holy Spirit, spirit of a man</a:t>
            </a:r>
          </a:p>
        </p:txBody>
      </p:sp>
      <p:sp>
        <p:nvSpPr>
          <p:cNvPr id="10" name="Rectangle 9"/>
          <p:cNvSpPr/>
          <p:nvPr/>
        </p:nvSpPr>
        <p:spPr>
          <a:xfrm>
            <a:off x="5138166" y="1769289"/>
            <a:ext cx="2919984" cy="715581"/>
          </a:xfrm>
          <a:prstGeom prst="rect">
            <a:avLst/>
          </a:prstGeom>
          <a:noFill/>
        </p:spPr>
        <p:txBody>
          <a:bodyPr wrap="square" lIns="68580" tIns="34290" rIns="68580" bIns="34290">
            <a:spAutoFit/>
          </a:bodyPr>
          <a:lstStyle/>
          <a:p>
            <a:pPr defTabSz="685800"/>
            <a:r>
              <a:rPr lang="en-US" sz="2100" i="1"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Calibri"/>
              </a:rPr>
              <a:t>With what is “</a:t>
            </a:r>
            <a:r>
              <a:rPr lang="en-US" sz="2100" i="1" u="sng"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Calibri"/>
              </a:rPr>
              <a:t>psych</a:t>
            </a:r>
            <a:r>
              <a:rPr lang="en-US" sz="2100" i="1"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Calibri"/>
              </a:rPr>
              <a:t>ology” concerned?</a:t>
            </a:r>
          </a:p>
        </p:txBody>
      </p:sp>
      <p:sp>
        <p:nvSpPr>
          <p:cNvPr id="11" name="Rectangle 10"/>
          <p:cNvSpPr/>
          <p:nvPr/>
        </p:nvSpPr>
        <p:spPr>
          <a:xfrm>
            <a:off x="5406522" y="682399"/>
            <a:ext cx="1527085" cy="392415"/>
          </a:xfrm>
          <a:prstGeom prst="rect">
            <a:avLst/>
          </a:prstGeom>
          <a:noFill/>
        </p:spPr>
        <p:txBody>
          <a:bodyPr wrap="none" lIns="68580" tIns="34290" rIns="68580" bIns="34290">
            <a:spAutoFit/>
          </a:bodyPr>
          <a:lstStyle/>
          <a:p>
            <a:pPr algn="r" defTabSz="685800"/>
            <a:r>
              <a:rPr lang="en-US" sz="2100" dirty="0">
                <a:ln w="18415" cmpd="sng">
                  <a:solidFill>
                    <a:srgbClr val="FFFFFF"/>
                  </a:solidFill>
                  <a:prstDash val="solid"/>
                </a:ln>
                <a:solidFill>
                  <a:srgbClr val="1F497D">
                    <a:lumMod val="40000"/>
                    <a:lumOff val="60000"/>
                  </a:srgbClr>
                </a:solidFill>
                <a:effectLst>
                  <a:outerShdw blurRad="63500" dir="3600000" algn="tl" rotWithShape="0">
                    <a:srgbClr val="000000">
                      <a:alpha val="70000"/>
                    </a:srgbClr>
                  </a:outerShdw>
                </a:effectLst>
                <a:latin typeface="Calibri"/>
              </a:rPr>
              <a:t>wind, breath</a:t>
            </a:r>
          </a:p>
        </p:txBody>
      </p:sp>
      <p:sp>
        <p:nvSpPr>
          <p:cNvPr id="2" name="TextBox 1">
            <a:extLst>
              <a:ext uri="{FF2B5EF4-FFF2-40B4-BE49-F238E27FC236}">
                <a16:creationId xmlns:a16="http://schemas.microsoft.com/office/drawing/2014/main" id="{3C442DE3-0CFC-4ABD-A53A-821650B41E32}"/>
              </a:ext>
            </a:extLst>
          </p:cNvPr>
          <p:cNvSpPr txBox="1"/>
          <p:nvPr/>
        </p:nvSpPr>
        <p:spPr>
          <a:xfrm>
            <a:off x="5486405" y="863445"/>
            <a:ext cx="3202230" cy="738664"/>
          </a:xfrm>
          <a:prstGeom prst="rect">
            <a:avLst/>
          </a:prstGeom>
          <a:solidFill>
            <a:schemeClr val="tx1"/>
          </a:solidFill>
        </p:spPr>
        <p:txBody>
          <a:bodyPr wrap="square" rtlCol="0" anchor="ctr" anchorCtr="0">
            <a:spAutoFit/>
          </a:bodyPr>
          <a:lstStyle/>
          <a:p>
            <a:pPr defTabSz="685800"/>
            <a:r>
              <a:rPr lang="en-US" sz="2100" b="1" dirty="0">
                <a:solidFill>
                  <a:prstClr val="white"/>
                </a:solidFill>
                <a:latin typeface="Calibri"/>
              </a:rPr>
              <a:t>The Spirit is NOT the body, is contrasted with the body</a:t>
            </a:r>
          </a:p>
        </p:txBody>
      </p:sp>
      <p:sp>
        <p:nvSpPr>
          <p:cNvPr id="12" name="TextBox 11">
            <a:extLst>
              <a:ext uri="{FF2B5EF4-FFF2-40B4-BE49-F238E27FC236}">
                <a16:creationId xmlns:a16="http://schemas.microsoft.com/office/drawing/2014/main" id="{50E13018-1DFC-45E8-AF50-D8639AED52DE}"/>
              </a:ext>
            </a:extLst>
          </p:cNvPr>
          <p:cNvSpPr txBox="1"/>
          <p:nvPr/>
        </p:nvSpPr>
        <p:spPr>
          <a:xfrm>
            <a:off x="5501156" y="1862643"/>
            <a:ext cx="3202230" cy="738664"/>
          </a:xfrm>
          <a:prstGeom prst="rect">
            <a:avLst/>
          </a:prstGeom>
          <a:solidFill>
            <a:schemeClr val="tx1"/>
          </a:solidFill>
        </p:spPr>
        <p:txBody>
          <a:bodyPr wrap="square" rtlCol="0" anchor="ctr" anchorCtr="0">
            <a:spAutoFit/>
          </a:bodyPr>
          <a:lstStyle/>
          <a:p>
            <a:pPr algn="ctr" defTabSz="685800"/>
            <a:r>
              <a:rPr lang="en-US" sz="2100" b="1" dirty="0">
                <a:solidFill>
                  <a:prstClr val="white"/>
                </a:solidFill>
                <a:latin typeface="Calibri"/>
              </a:rPr>
              <a:t>The Soul isn’t about the body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8">
                                            <p:txEl>
                                              <p:pRg st="1" end="1"/>
                                            </p:txEl>
                                          </p:spTgt>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8">
                                            <p:txEl>
                                              <p:pRg st="2" end="2"/>
                                            </p:txEl>
                                          </p:spTgt>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P spid="8" grpId="0" uiExpand="1" build="p"/>
      <p:bldP spid="8" grpId="1" uiExpand="1" build="allAtOnce"/>
      <p:bldP spid="10" grpId="0"/>
      <p:bldP spid="11" grpId="0"/>
      <p:bldP spid="2"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7350" y="285750"/>
            <a:ext cx="6172200" cy="2308324"/>
          </a:xfrm>
          <a:prstGeom prst="rect">
            <a:avLst/>
          </a:prstGeom>
          <a:noFill/>
        </p:spPr>
        <p:txBody>
          <a:bodyPr wrap="square" rtlCol="0">
            <a:spAutoFit/>
          </a:bodyPr>
          <a:lstStyle/>
          <a:p>
            <a:pPr defTabSz="685800"/>
            <a:r>
              <a:rPr lang="en-US" b="1" u="sng" dirty="0">
                <a:solidFill>
                  <a:prstClr val="white"/>
                </a:solidFill>
                <a:effectLst>
                  <a:outerShdw blurRad="38100" dist="38100" dir="2700000" algn="tl">
                    <a:srgbClr val="000000">
                      <a:alpha val="43137"/>
                    </a:srgbClr>
                  </a:outerShdw>
                </a:effectLst>
                <a:latin typeface="Calibri"/>
              </a:rPr>
              <a:t>SOUL, not unique to man</a:t>
            </a:r>
          </a:p>
          <a:p>
            <a:pPr defTabSz="685800"/>
            <a:r>
              <a:rPr lang="en-US" b="1" dirty="0">
                <a:solidFill>
                  <a:prstClr val="white"/>
                </a:solidFill>
                <a:latin typeface="Calibri"/>
              </a:rPr>
              <a:t>	</a:t>
            </a:r>
            <a:endParaRPr lang="en-US" b="1" i="1" dirty="0">
              <a:solidFill>
                <a:prstClr val="white"/>
              </a:solidFill>
              <a:latin typeface="Calibri"/>
            </a:endParaRPr>
          </a:p>
          <a:p>
            <a:pPr defTabSz="685800"/>
            <a:r>
              <a:rPr lang="en-US" b="1" dirty="0">
                <a:solidFill>
                  <a:prstClr val="white"/>
                </a:solidFill>
                <a:latin typeface="Calibri"/>
              </a:rPr>
              <a:t>Animals have </a:t>
            </a:r>
            <a:r>
              <a:rPr lang="en-US" b="1" i="1" dirty="0">
                <a:solidFill>
                  <a:prstClr val="white"/>
                </a:solidFill>
                <a:latin typeface="Calibri"/>
              </a:rPr>
              <a:t>“</a:t>
            </a:r>
            <a:r>
              <a:rPr lang="en-US" b="1" i="1" dirty="0" err="1">
                <a:solidFill>
                  <a:prstClr val="white"/>
                </a:solidFill>
                <a:latin typeface="Calibri"/>
              </a:rPr>
              <a:t>nephesh</a:t>
            </a:r>
            <a:r>
              <a:rPr lang="en-US" b="1" i="1" dirty="0">
                <a:solidFill>
                  <a:prstClr val="white"/>
                </a:solidFill>
                <a:latin typeface="Calibri"/>
              </a:rPr>
              <a:t>” -  </a:t>
            </a:r>
            <a:r>
              <a:rPr lang="en-US" b="1" dirty="0">
                <a:solidFill>
                  <a:prstClr val="white"/>
                </a:solidFill>
                <a:latin typeface="Calibri"/>
              </a:rPr>
              <a:t>Gen. 1:30</a:t>
            </a:r>
          </a:p>
          <a:p>
            <a:pPr defTabSz="685800"/>
            <a:r>
              <a:rPr lang="en-US" b="1" dirty="0">
                <a:solidFill>
                  <a:prstClr val="white">
                    <a:alpha val="0"/>
                  </a:prstClr>
                </a:solidFill>
                <a:latin typeface="Calibri"/>
              </a:rPr>
              <a:t>Animals have </a:t>
            </a:r>
            <a:r>
              <a:rPr lang="en-US" b="1" i="1" dirty="0">
                <a:solidFill>
                  <a:prstClr val="white"/>
                </a:solidFill>
                <a:latin typeface="Calibri"/>
              </a:rPr>
              <a:t>“</a:t>
            </a:r>
            <a:r>
              <a:rPr lang="en-US" b="1" i="1" dirty="0" err="1">
                <a:solidFill>
                  <a:prstClr val="white"/>
                </a:solidFill>
                <a:latin typeface="Calibri"/>
              </a:rPr>
              <a:t>psuchē</a:t>
            </a:r>
            <a:r>
              <a:rPr lang="en-US" b="1" i="1" dirty="0">
                <a:solidFill>
                  <a:prstClr val="white"/>
                </a:solidFill>
                <a:latin typeface="Calibri"/>
              </a:rPr>
              <a:t>” </a:t>
            </a:r>
            <a:r>
              <a:rPr lang="en-US" b="1" dirty="0">
                <a:solidFill>
                  <a:prstClr val="white"/>
                </a:solidFill>
                <a:latin typeface="Calibri"/>
              </a:rPr>
              <a:t>-  Rev. 8:9, 16:3</a:t>
            </a:r>
          </a:p>
          <a:p>
            <a:pPr defTabSz="685800"/>
            <a:endParaRPr lang="en-US" b="1" dirty="0">
              <a:solidFill>
                <a:prstClr val="black"/>
              </a:solidFill>
              <a:latin typeface="Calibri"/>
            </a:endParaRPr>
          </a:p>
          <a:p>
            <a:pPr defTabSz="685800"/>
            <a:r>
              <a:rPr lang="en-US" b="1" dirty="0">
                <a:solidFill>
                  <a:prstClr val="white"/>
                </a:solidFill>
                <a:latin typeface="Calibri"/>
              </a:rPr>
              <a:t>“</a:t>
            </a:r>
            <a:r>
              <a:rPr lang="en-US" b="1" u="sng" dirty="0">
                <a:solidFill>
                  <a:prstClr val="white"/>
                </a:solidFill>
                <a:latin typeface="Calibri"/>
              </a:rPr>
              <a:t>Soul” is the “person</a:t>
            </a:r>
            <a:r>
              <a:rPr lang="en-US" b="1" dirty="0">
                <a:solidFill>
                  <a:prstClr val="white"/>
                </a:solidFill>
                <a:latin typeface="Calibri"/>
              </a:rPr>
              <a:t>”</a:t>
            </a:r>
          </a:p>
          <a:p>
            <a:pPr defTabSz="685800"/>
            <a:r>
              <a:rPr lang="en-US" b="1" dirty="0">
                <a:solidFill>
                  <a:prstClr val="black"/>
                </a:solidFill>
                <a:latin typeface="Calibri"/>
              </a:rPr>
              <a:t>	</a:t>
            </a:r>
            <a:r>
              <a:rPr lang="en-US" b="1" dirty="0">
                <a:solidFill>
                  <a:prstClr val="white"/>
                </a:solidFill>
                <a:latin typeface="Calibri"/>
              </a:rPr>
              <a:t>Ezekiel 13:18</a:t>
            </a:r>
          </a:p>
          <a:p>
            <a:pPr defTabSz="685800"/>
            <a:r>
              <a:rPr lang="en-US" b="1" dirty="0">
                <a:solidFill>
                  <a:prstClr val="white"/>
                </a:solidFill>
                <a:latin typeface="Calibri"/>
              </a:rPr>
              <a:t>	1 Peter 3:20</a:t>
            </a:r>
          </a:p>
        </p:txBody>
      </p:sp>
      <p:sp>
        <p:nvSpPr>
          <p:cNvPr id="6" name="Rectangle 5"/>
          <p:cNvSpPr/>
          <p:nvPr/>
        </p:nvSpPr>
        <p:spPr>
          <a:xfrm>
            <a:off x="4114800" y="1200150"/>
            <a:ext cx="3714750" cy="1754326"/>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“…and to every beast of the earth and to every bird of the sky and to every thing that moves on the earth which has </a:t>
            </a:r>
            <a:r>
              <a:rPr lang="en-US" u="sng" dirty="0">
                <a:solidFill>
                  <a:prstClr val="black"/>
                </a:solidFill>
                <a:effectLst>
                  <a:outerShdw blurRad="38100" dist="38100" dir="2700000" algn="tl">
                    <a:srgbClr val="000000">
                      <a:alpha val="43137"/>
                    </a:srgbClr>
                  </a:outerShdw>
                </a:effectLst>
                <a:latin typeface="Palatino Linotype" pitchFamily="18" charset="0"/>
              </a:rPr>
              <a:t>life</a:t>
            </a:r>
            <a:r>
              <a:rPr lang="en-US" dirty="0">
                <a:solidFill>
                  <a:prstClr val="black"/>
                </a:solidFill>
                <a:latin typeface="Palatino Linotype" pitchFamily="18" charset="0"/>
              </a:rPr>
              <a:t>, I have given every green plant for food"; and it was so. </a:t>
            </a:r>
          </a:p>
        </p:txBody>
      </p:sp>
      <p:sp>
        <p:nvSpPr>
          <p:cNvPr id="3" name="Rectangle 2"/>
          <p:cNvSpPr/>
          <p:nvPr/>
        </p:nvSpPr>
        <p:spPr>
          <a:xfrm>
            <a:off x="4114800" y="1200150"/>
            <a:ext cx="3714750" cy="1754326"/>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b="1" dirty="0">
                <a:solidFill>
                  <a:prstClr val="black"/>
                </a:solidFill>
                <a:latin typeface="Calibri"/>
              </a:rPr>
              <a:t>In Hebrew, two words: </a:t>
            </a:r>
            <a:r>
              <a:rPr lang="en-US" i="1" dirty="0">
                <a:solidFill>
                  <a:prstClr val="black"/>
                </a:solidFill>
                <a:latin typeface="Palatino Linotype" pitchFamily="18" charset="0"/>
              </a:rPr>
              <a:t>“living soul”</a:t>
            </a:r>
          </a:p>
          <a:p>
            <a:pPr defTabSz="685800"/>
            <a:r>
              <a:rPr lang="en-US" dirty="0">
                <a:solidFill>
                  <a:prstClr val="black"/>
                </a:solidFill>
                <a:latin typeface="Palatino Linotype" pitchFamily="18" charset="0"/>
              </a:rPr>
              <a:t>KJV	</a:t>
            </a:r>
            <a:r>
              <a:rPr lang="en-US" i="1" dirty="0">
                <a:solidFill>
                  <a:prstClr val="black"/>
                </a:solidFill>
                <a:latin typeface="Palatino Linotype" pitchFamily="18" charset="0"/>
              </a:rPr>
              <a:t>“life”</a:t>
            </a:r>
          </a:p>
          <a:p>
            <a:pPr defTabSz="685800"/>
            <a:r>
              <a:rPr lang="en-US" dirty="0">
                <a:solidFill>
                  <a:prstClr val="black"/>
                </a:solidFill>
                <a:latin typeface="Palatino Linotype" pitchFamily="18" charset="0"/>
              </a:rPr>
              <a:t>NKJV	</a:t>
            </a:r>
            <a:r>
              <a:rPr lang="en-US" i="1" dirty="0">
                <a:solidFill>
                  <a:prstClr val="black"/>
                </a:solidFill>
                <a:latin typeface="Palatino Linotype" pitchFamily="18" charset="0"/>
              </a:rPr>
              <a:t>“life”</a:t>
            </a:r>
          </a:p>
          <a:p>
            <a:pPr defTabSz="685800"/>
            <a:r>
              <a:rPr lang="en-US" dirty="0">
                <a:solidFill>
                  <a:prstClr val="black"/>
                </a:solidFill>
                <a:latin typeface="Palatino Linotype" pitchFamily="18" charset="0"/>
              </a:rPr>
              <a:t>NAS	</a:t>
            </a:r>
            <a:r>
              <a:rPr lang="en-US" i="1" dirty="0">
                <a:solidFill>
                  <a:prstClr val="black"/>
                </a:solidFill>
                <a:latin typeface="Palatino Linotype" pitchFamily="18" charset="0"/>
              </a:rPr>
              <a:t>“life”</a:t>
            </a:r>
          </a:p>
          <a:p>
            <a:pPr defTabSz="685800"/>
            <a:r>
              <a:rPr lang="en-US" dirty="0">
                <a:solidFill>
                  <a:prstClr val="black"/>
                </a:solidFill>
                <a:latin typeface="Palatino Linotype" pitchFamily="18" charset="0"/>
              </a:rPr>
              <a:t>ESV	</a:t>
            </a:r>
            <a:r>
              <a:rPr lang="en-US" i="1" dirty="0">
                <a:solidFill>
                  <a:prstClr val="black"/>
                </a:solidFill>
                <a:latin typeface="Palatino Linotype" pitchFamily="18" charset="0"/>
              </a:rPr>
              <a:t>“breath of life”</a:t>
            </a:r>
          </a:p>
          <a:p>
            <a:pPr defTabSz="685800"/>
            <a:r>
              <a:rPr lang="en-US" b="1" dirty="0">
                <a:solidFill>
                  <a:prstClr val="black"/>
                </a:solidFill>
                <a:latin typeface="Calibri"/>
              </a:rPr>
              <a:t>Same said of man in 2:7</a:t>
            </a:r>
            <a:endParaRPr lang="en-US" b="1" i="1" dirty="0">
              <a:solidFill>
                <a:prstClr val="black"/>
              </a:solidFill>
              <a:latin typeface="Palatino Linotype" pitchFamily="18" charset="0"/>
            </a:endParaRPr>
          </a:p>
        </p:txBody>
      </p:sp>
      <p:sp>
        <p:nvSpPr>
          <p:cNvPr id="5" name="Rectangle 4"/>
          <p:cNvSpPr/>
          <p:nvPr/>
        </p:nvSpPr>
        <p:spPr>
          <a:xfrm>
            <a:off x="6572250" y="2171701"/>
            <a:ext cx="1257300" cy="784830"/>
          </a:xfrm>
          <a:prstGeom prst="rect">
            <a:avLst/>
          </a:prstGeom>
          <a:solidFill>
            <a:schemeClr val="bg1"/>
          </a:solidFill>
          <a:ln>
            <a:solidFill>
              <a:schemeClr val="bg2">
                <a:lumMod val="25000"/>
              </a:schemeClr>
            </a:solidFill>
          </a:ln>
        </p:spPr>
        <p:txBody>
          <a:bodyPr wrap="square">
            <a:spAutoFit/>
          </a:bodyPr>
          <a:lstStyle/>
          <a:p>
            <a:pPr defTabSz="685800"/>
            <a:r>
              <a:rPr lang="en-US" sz="1500" i="1" dirty="0">
                <a:solidFill>
                  <a:prstClr val="black"/>
                </a:solidFill>
                <a:latin typeface="Palatino Linotype" pitchFamily="18" charset="0"/>
              </a:rPr>
              <a:t>“…and man became a living being.“</a:t>
            </a:r>
            <a:endParaRPr lang="en-US" sz="1500" b="1" i="1" dirty="0">
              <a:solidFill>
                <a:prstClr val="black"/>
              </a:solidFill>
              <a:latin typeface="Palatino Linotype" pitchFamily="18" charset="0"/>
            </a:endParaRPr>
          </a:p>
        </p:txBody>
      </p:sp>
      <p:sp>
        <p:nvSpPr>
          <p:cNvPr id="7" name="Rectangle 6"/>
          <p:cNvSpPr/>
          <p:nvPr/>
        </p:nvSpPr>
        <p:spPr>
          <a:xfrm>
            <a:off x="4114800" y="1485900"/>
            <a:ext cx="3714750" cy="1200329"/>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and a third of the creatures which were in the sea and had </a:t>
            </a:r>
            <a:r>
              <a:rPr lang="en-US" u="sng" dirty="0">
                <a:solidFill>
                  <a:prstClr val="black"/>
                </a:solidFill>
                <a:effectLst>
                  <a:outerShdw blurRad="38100" dist="38100" dir="2700000" algn="tl">
                    <a:srgbClr val="000000">
                      <a:alpha val="43137"/>
                    </a:srgbClr>
                  </a:outerShdw>
                </a:effectLst>
                <a:latin typeface="Palatino Linotype" pitchFamily="18" charset="0"/>
              </a:rPr>
              <a:t>life</a:t>
            </a:r>
            <a:r>
              <a:rPr lang="en-US" dirty="0">
                <a:solidFill>
                  <a:prstClr val="black"/>
                </a:solidFill>
                <a:latin typeface="Palatino Linotype" pitchFamily="18" charset="0"/>
              </a:rPr>
              <a:t>, died; and a third of the ships were destroyed. </a:t>
            </a:r>
            <a:endParaRPr lang="en-US" b="1" i="1" dirty="0">
              <a:solidFill>
                <a:prstClr val="black"/>
              </a:solidFill>
              <a:latin typeface="Palatino Linotype" pitchFamily="18" charset="0"/>
            </a:endParaRPr>
          </a:p>
        </p:txBody>
      </p:sp>
      <p:sp>
        <p:nvSpPr>
          <p:cNvPr id="8" name="Rectangle 7"/>
          <p:cNvSpPr/>
          <p:nvPr/>
        </p:nvSpPr>
        <p:spPr>
          <a:xfrm>
            <a:off x="4114800" y="1485900"/>
            <a:ext cx="3714750" cy="1477328"/>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The second angel poured out his bowl into the sea, and it became blood like that of a dead man; and every </a:t>
            </a:r>
            <a:r>
              <a:rPr lang="en-US" u="sng" dirty="0">
                <a:solidFill>
                  <a:prstClr val="black"/>
                </a:solidFill>
                <a:effectLst>
                  <a:outerShdw blurRad="38100" dist="38100" dir="2700000" algn="tl">
                    <a:srgbClr val="000000">
                      <a:alpha val="43137"/>
                    </a:srgbClr>
                  </a:outerShdw>
                </a:effectLst>
                <a:latin typeface="Palatino Linotype" pitchFamily="18" charset="0"/>
              </a:rPr>
              <a:t>living thing</a:t>
            </a:r>
            <a:r>
              <a:rPr lang="en-US" dirty="0">
                <a:solidFill>
                  <a:prstClr val="black"/>
                </a:solidFill>
                <a:latin typeface="Palatino Linotype" pitchFamily="18" charset="0"/>
              </a:rPr>
              <a:t> (</a:t>
            </a:r>
            <a:r>
              <a:rPr lang="en-US" i="1" dirty="0">
                <a:solidFill>
                  <a:prstClr val="black"/>
                </a:solidFill>
                <a:latin typeface="Palatino Linotype" pitchFamily="18" charset="0"/>
              </a:rPr>
              <a:t>“soul of life”</a:t>
            </a:r>
            <a:r>
              <a:rPr lang="en-US" dirty="0">
                <a:solidFill>
                  <a:prstClr val="black"/>
                </a:solidFill>
                <a:latin typeface="Palatino Linotype" pitchFamily="18" charset="0"/>
              </a:rPr>
              <a:t>) in the sea died. </a:t>
            </a:r>
            <a:endParaRPr lang="en-US" b="1" i="1" dirty="0">
              <a:solidFill>
                <a:prstClr val="black"/>
              </a:solidFill>
              <a:latin typeface="Palatino Linotype" pitchFamily="18" charset="0"/>
            </a:endParaRPr>
          </a:p>
        </p:txBody>
      </p:sp>
      <p:sp>
        <p:nvSpPr>
          <p:cNvPr id="9" name="Rectangle 8"/>
          <p:cNvSpPr/>
          <p:nvPr/>
        </p:nvSpPr>
        <p:spPr>
          <a:xfrm>
            <a:off x="3486150" y="2229609"/>
            <a:ext cx="3714750" cy="2585323"/>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and say, 'Thus says the Lord GOD, "Woe to the women who sew magic bands on all wrists and make veils for the heads of persons of every stature to hunt down lives! Will you hunt down the lives of My people, but preserve the lives of others for yourselves? </a:t>
            </a:r>
            <a:endParaRPr lang="en-US" b="1" i="1" dirty="0">
              <a:solidFill>
                <a:prstClr val="black"/>
              </a:solidFill>
              <a:latin typeface="Palatino Linotype" pitchFamily="18" charset="0"/>
            </a:endParaRPr>
          </a:p>
        </p:txBody>
      </p:sp>
      <p:sp>
        <p:nvSpPr>
          <p:cNvPr id="10" name="Rectangle 9"/>
          <p:cNvSpPr/>
          <p:nvPr/>
        </p:nvSpPr>
        <p:spPr>
          <a:xfrm>
            <a:off x="3486150" y="2228850"/>
            <a:ext cx="3714750" cy="2585323"/>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and say, 'Thus says the Lord GOD, "Woe to the women who sew magic bands on all wrists and make veils for the heads of persons of every stature to hunt down </a:t>
            </a:r>
            <a:r>
              <a:rPr lang="en-US" u="sng" dirty="0">
                <a:solidFill>
                  <a:prstClr val="black"/>
                </a:solidFill>
                <a:effectLst>
                  <a:outerShdw blurRad="38100" dist="38100" dir="2700000" algn="tl">
                    <a:srgbClr val="000000">
                      <a:alpha val="43137"/>
                    </a:srgbClr>
                  </a:outerShdw>
                </a:effectLst>
                <a:latin typeface="Palatino Linotype" pitchFamily="18" charset="0"/>
              </a:rPr>
              <a:t>lives</a:t>
            </a:r>
            <a:r>
              <a:rPr lang="en-US" dirty="0">
                <a:solidFill>
                  <a:prstClr val="black"/>
                </a:solidFill>
                <a:latin typeface="Palatino Linotype" pitchFamily="18" charset="0"/>
              </a:rPr>
              <a:t>! Will you hunt down the lives of My people, but preserve the lives of others for yourselves? </a:t>
            </a:r>
            <a:endParaRPr lang="en-US" b="1" i="1" dirty="0">
              <a:solidFill>
                <a:prstClr val="black"/>
              </a:solidFill>
              <a:latin typeface="Palatino Linotype" pitchFamily="18" charset="0"/>
            </a:endParaRPr>
          </a:p>
        </p:txBody>
      </p:sp>
      <p:sp>
        <p:nvSpPr>
          <p:cNvPr id="11" name="Rectangle 10"/>
          <p:cNvSpPr/>
          <p:nvPr/>
        </p:nvSpPr>
        <p:spPr>
          <a:xfrm>
            <a:off x="3486150" y="2228850"/>
            <a:ext cx="3714750" cy="2585323"/>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and say, 'Thus says the Lord GOD, "Woe to the women who sew magic bands on all wrists and make veils for the heads of persons of every stature to hunt down </a:t>
            </a:r>
            <a:r>
              <a:rPr lang="en-US" u="sng" dirty="0">
                <a:solidFill>
                  <a:prstClr val="black"/>
                </a:solidFill>
                <a:effectLst>
                  <a:outerShdw blurRad="38100" dist="38100" dir="2700000" algn="tl">
                    <a:srgbClr val="000000">
                      <a:alpha val="43137"/>
                    </a:srgbClr>
                  </a:outerShdw>
                </a:effectLst>
                <a:latin typeface="Palatino Linotype" pitchFamily="18" charset="0"/>
              </a:rPr>
              <a:t>lives</a:t>
            </a:r>
            <a:r>
              <a:rPr lang="en-US" dirty="0">
                <a:solidFill>
                  <a:prstClr val="black"/>
                </a:solidFill>
                <a:latin typeface="Palatino Linotype" pitchFamily="18" charset="0"/>
              </a:rPr>
              <a:t>! Will you hunt down the </a:t>
            </a:r>
            <a:r>
              <a:rPr lang="en-US" u="sng" dirty="0">
                <a:solidFill>
                  <a:prstClr val="black"/>
                </a:solidFill>
                <a:effectLst>
                  <a:outerShdw blurRad="38100" dist="38100" dir="2700000" algn="tl">
                    <a:srgbClr val="000000">
                      <a:alpha val="43137"/>
                    </a:srgbClr>
                  </a:outerShdw>
                </a:effectLst>
                <a:latin typeface="Palatino Linotype" pitchFamily="18" charset="0"/>
              </a:rPr>
              <a:t>lives </a:t>
            </a:r>
            <a:r>
              <a:rPr lang="en-US" dirty="0">
                <a:solidFill>
                  <a:prstClr val="black"/>
                </a:solidFill>
                <a:latin typeface="Palatino Linotype" pitchFamily="18" charset="0"/>
              </a:rPr>
              <a:t>of My people, but preserve the lives of others for yourselves? </a:t>
            </a:r>
            <a:endParaRPr lang="en-US" b="1" i="1" dirty="0">
              <a:solidFill>
                <a:prstClr val="black"/>
              </a:solidFill>
              <a:latin typeface="Palatino Linotype" pitchFamily="18" charset="0"/>
            </a:endParaRPr>
          </a:p>
        </p:txBody>
      </p:sp>
      <p:sp>
        <p:nvSpPr>
          <p:cNvPr id="12" name="Rectangle 11"/>
          <p:cNvSpPr/>
          <p:nvPr/>
        </p:nvSpPr>
        <p:spPr>
          <a:xfrm>
            <a:off x="3486150" y="2228850"/>
            <a:ext cx="3714750" cy="2585323"/>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and say, 'Thus says the Lord GOD, "Woe to the women who sew magic bands on all wrists and make veils for the heads of persons of every stature to hunt down </a:t>
            </a:r>
            <a:r>
              <a:rPr lang="en-US" u="sng" dirty="0">
                <a:solidFill>
                  <a:prstClr val="black"/>
                </a:solidFill>
                <a:effectLst>
                  <a:outerShdw blurRad="38100" dist="38100" dir="2700000" algn="tl">
                    <a:srgbClr val="000000">
                      <a:alpha val="43137"/>
                    </a:srgbClr>
                  </a:outerShdw>
                </a:effectLst>
                <a:latin typeface="Palatino Linotype" pitchFamily="18" charset="0"/>
              </a:rPr>
              <a:t>lives</a:t>
            </a:r>
            <a:r>
              <a:rPr lang="en-US" dirty="0">
                <a:solidFill>
                  <a:prstClr val="black"/>
                </a:solidFill>
                <a:latin typeface="Palatino Linotype" pitchFamily="18" charset="0"/>
              </a:rPr>
              <a:t>! Will you hunt down the </a:t>
            </a:r>
            <a:r>
              <a:rPr lang="en-US" u="sng" dirty="0">
                <a:solidFill>
                  <a:prstClr val="black"/>
                </a:solidFill>
                <a:effectLst>
                  <a:outerShdw blurRad="38100" dist="38100" dir="2700000" algn="tl">
                    <a:srgbClr val="000000">
                      <a:alpha val="43137"/>
                    </a:srgbClr>
                  </a:outerShdw>
                </a:effectLst>
                <a:latin typeface="Palatino Linotype" pitchFamily="18" charset="0"/>
              </a:rPr>
              <a:t>lives </a:t>
            </a:r>
            <a:r>
              <a:rPr lang="en-US" dirty="0">
                <a:solidFill>
                  <a:prstClr val="black"/>
                </a:solidFill>
                <a:latin typeface="Palatino Linotype" pitchFamily="18" charset="0"/>
              </a:rPr>
              <a:t>of My people, but preserve the </a:t>
            </a:r>
            <a:r>
              <a:rPr lang="en-US" u="sng" dirty="0">
                <a:solidFill>
                  <a:prstClr val="black"/>
                </a:solidFill>
                <a:effectLst>
                  <a:outerShdw blurRad="38100" dist="38100" dir="2700000" algn="tl">
                    <a:srgbClr val="000000">
                      <a:alpha val="43137"/>
                    </a:srgbClr>
                  </a:outerShdw>
                </a:effectLst>
                <a:latin typeface="Palatino Linotype" pitchFamily="18" charset="0"/>
              </a:rPr>
              <a:t>lives</a:t>
            </a:r>
            <a:r>
              <a:rPr lang="en-US" dirty="0">
                <a:solidFill>
                  <a:prstClr val="black"/>
                </a:solidFill>
                <a:latin typeface="Palatino Linotype" pitchFamily="18" charset="0"/>
              </a:rPr>
              <a:t> of others for yourselves? </a:t>
            </a:r>
            <a:endParaRPr lang="en-US" b="1" i="1" dirty="0">
              <a:solidFill>
                <a:prstClr val="black"/>
              </a:solidFill>
              <a:latin typeface="Palatino Linotype" pitchFamily="18" charset="0"/>
            </a:endParaRPr>
          </a:p>
        </p:txBody>
      </p:sp>
      <p:sp>
        <p:nvSpPr>
          <p:cNvPr id="13" name="Rectangle 12"/>
          <p:cNvSpPr/>
          <p:nvPr/>
        </p:nvSpPr>
        <p:spPr>
          <a:xfrm>
            <a:off x="3200400" y="2515359"/>
            <a:ext cx="3714750" cy="1754326"/>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who once were disobedient, when the patience of God kept waiting in the days of Noah, during the construction of the ark, in which a few, that is, eight persons, were brought safely through the water. </a:t>
            </a:r>
            <a:endParaRPr lang="en-US" b="1" i="1" dirty="0">
              <a:solidFill>
                <a:prstClr val="black"/>
              </a:solidFill>
              <a:latin typeface="Palatino Linotype" pitchFamily="18" charset="0"/>
            </a:endParaRPr>
          </a:p>
        </p:txBody>
      </p:sp>
      <p:sp>
        <p:nvSpPr>
          <p:cNvPr id="14" name="Rectangle 13"/>
          <p:cNvSpPr/>
          <p:nvPr/>
        </p:nvSpPr>
        <p:spPr>
          <a:xfrm>
            <a:off x="3200400" y="2514600"/>
            <a:ext cx="3714750" cy="1754326"/>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who once were disobedient, when the patience of God kept waiting in the days of Noah, during the construction of the ark, in which a few, that is, eight </a:t>
            </a:r>
            <a:r>
              <a:rPr lang="en-US" u="sng" dirty="0">
                <a:solidFill>
                  <a:prstClr val="black"/>
                </a:solidFill>
                <a:effectLst>
                  <a:outerShdw blurRad="38100" dist="38100" dir="2700000" algn="tl">
                    <a:srgbClr val="000000">
                      <a:alpha val="43137"/>
                    </a:srgbClr>
                  </a:outerShdw>
                </a:effectLst>
                <a:latin typeface="Palatino Linotype" pitchFamily="18" charset="0"/>
              </a:rPr>
              <a:t>persons</a:t>
            </a:r>
            <a:r>
              <a:rPr lang="en-US" dirty="0">
                <a:solidFill>
                  <a:prstClr val="black"/>
                </a:solidFill>
                <a:latin typeface="Palatino Linotype" pitchFamily="18" charset="0"/>
              </a:rPr>
              <a:t>, were brought safely through the water. </a:t>
            </a:r>
            <a:endParaRPr lang="en-US" b="1" i="1" dirty="0">
              <a:solidFill>
                <a:prstClr val="black"/>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
                                            <p:txEl>
                                              <p:pRg st="1" end="1"/>
                                            </p:txEl>
                                          </p:spTgt>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3">
                                            <p:txEl>
                                              <p:pRg st="2" end="2"/>
                                            </p:txEl>
                                          </p:spTgt>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3">
                                            <p:txEl>
                                              <p:pRg st="4" end="4"/>
                                            </p:txEl>
                                          </p:spTgt>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
                                            <p:bg/>
                                          </p:spTgt>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P spid="6" grpId="0" animBg="1"/>
      <p:bldP spid="3" grpId="0" uiExpand="1" build="p" animBg="1"/>
      <p:bldP spid="3" grpId="1" build="allAtOnce" animBg="1"/>
      <p:bldP spid="5" grpId="0" animBg="1"/>
      <p:bldP spid="7" grpId="0" uiExpand="1" animBg="1"/>
      <p:bldP spid="8" grpId="0" animBg="1"/>
      <p:bldP spid="9" grpId="0"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7350" y="285750"/>
            <a:ext cx="6172200" cy="2031325"/>
          </a:xfrm>
          <a:prstGeom prst="rect">
            <a:avLst/>
          </a:prstGeom>
          <a:noFill/>
        </p:spPr>
        <p:txBody>
          <a:bodyPr wrap="square" rtlCol="0">
            <a:spAutoFit/>
          </a:bodyPr>
          <a:lstStyle/>
          <a:p>
            <a:pPr defTabSz="685800"/>
            <a:r>
              <a:rPr lang="en-US" b="1" u="sng" dirty="0">
                <a:solidFill>
                  <a:prstClr val="white"/>
                </a:solidFill>
                <a:effectLst>
                  <a:outerShdw blurRad="38100" dist="38100" dir="2700000" algn="tl">
                    <a:srgbClr val="000000">
                      <a:alpha val="43137"/>
                    </a:srgbClr>
                  </a:outerShdw>
                </a:effectLst>
                <a:latin typeface="Calibri"/>
              </a:rPr>
              <a:t>SOUL</a:t>
            </a:r>
          </a:p>
          <a:p>
            <a:pPr defTabSz="685800"/>
            <a:endParaRPr lang="en-US" b="1" dirty="0">
              <a:solidFill>
                <a:prstClr val="black"/>
              </a:solidFill>
              <a:latin typeface="Calibri"/>
            </a:endParaRPr>
          </a:p>
          <a:p>
            <a:pPr defTabSz="685800"/>
            <a:r>
              <a:rPr lang="en-US" b="1" dirty="0">
                <a:solidFill>
                  <a:prstClr val="white"/>
                </a:solidFill>
                <a:latin typeface="Calibri"/>
              </a:rPr>
              <a:t>Whereas </a:t>
            </a:r>
            <a:r>
              <a:rPr lang="en-US" b="1" i="1" dirty="0">
                <a:solidFill>
                  <a:prstClr val="white"/>
                </a:solidFill>
                <a:latin typeface="Calibri"/>
              </a:rPr>
              <a:t>“spirit”</a:t>
            </a:r>
            <a:r>
              <a:rPr lang="en-US" b="1" dirty="0">
                <a:solidFill>
                  <a:prstClr val="white"/>
                </a:solidFill>
                <a:latin typeface="Calibri"/>
              </a:rPr>
              <a:t> is specifically contrasted with the body,</a:t>
            </a:r>
          </a:p>
          <a:p>
            <a:pPr defTabSz="685800"/>
            <a:r>
              <a:rPr lang="en-US" b="1" i="1" dirty="0">
                <a:solidFill>
                  <a:prstClr val="white"/>
                </a:solidFill>
                <a:latin typeface="Calibri"/>
              </a:rPr>
              <a:t>“soul”</a:t>
            </a:r>
            <a:r>
              <a:rPr lang="en-US" b="1" dirty="0">
                <a:solidFill>
                  <a:prstClr val="white"/>
                </a:solidFill>
                <a:latin typeface="Calibri"/>
              </a:rPr>
              <a:t> is simply not about the body. (1 Kings 17:21)</a:t>
            </a:r>
          </a:p>
          <a:p>
            <a:pPr defTabSz="685800"/>
            <a:endParaRPr lang="en-US" b="1" dirty="0">
              <a:solidFill>
                <a:prstClr val="white"/>
              </a:solidFill>
              <a:latin typeface="Calibri"/>
            </a:endParaRPr>
          </a:p>
          <a:p>
            <a:pPr defTabSz="685800"/>
            <a:r>
              <a:rPr lang="en-US" b="1" dirty="0">
                <a:solidFill>
                  <a:prstClr val="white"/>
                </a:solidFill>
                <a:latin typeface="Calibri"/>
              </a:rPr>
              <a:t>Whereas </a:t>
            </a:r>
            <a:r>
              <a:rPr lang="en-US" b="1" i="1" dirty="0">
                <a:solidFill>
                  <a:prstClr val="white"/>
                </a:solidFill>
                <a:latin typeface="Calibri"/>
              </a:rPr>
              <a:t>“spirit”</a:t>
            </a:r>
            <a:r>
              <a:rPr lang="en-US" b="1" dirty="0">
                <a:solidFill>
                  <a:prstClr val="white"/>
                </a:solidFill>
                <a:latin typeface="Calibri"/>
              </a:rPr>
              <a:t> distinguishes man from animals; “s</a:t>
            </a:r>
            <a:r>
              <a:rPr lang="en-US" b="1" i="1" dirty="0">
                <a:solidFill>
                  <a:prstClr val="white"/>
                </a:solidFill>
                <a:latin typeface="Calibri"/>
              </a:rPr>
              <a:t>oul”</a:t>
            </a:r>
            <a:r>
              <a:rPr lang="en-US" b="1" dirty="0">
                <a:solidFill>
                  <a:prstClr val="white"/>
                </a:solidFill>
                <a:latin typeface="Calibri"/>
              </a:rPr>
              <a:t> distinguishes one man from another. (Dt. 14:26, Gen. 34:3)</a:t>
            </a:r>
          </a:p>
        </p:txBody>
      </p:sp>
      <p:sp>
        <p:nvSpPr>
          <p:cNvPr id="3" name="Rectangle 2"/>
          <p:cNvSpPr/>
          <p:nvPr/>
        </p:nvSpPr>
        <p:spPr>
          <a:xfrm>
            <a:off x="4114800" y="1428750"/>
            <a:ext cx="3714750" cy="1477328"/>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Then he stretched himself upon the child three times, and called to the LORD and said, "O LORD my God, I pray You, let this child's </a:t>
            </a:r>
            <a:r>
              <a:rPr lang="en-US" u="sng" dirty="0">
                <a:solidFill>
                  <a:prstClr val="black"/>
                </a:solidFill>
                <a:effectLst>
                  <a:outerShdw blurRad="38100" dist="38100" dir="2700000" algn="tl">
                    <a:srgbClr val="000000">
                      <a:alpha val="43137"/>
                    </a:srgbClr>
                  </a:outerShdw>
                </a:effectLst>
                <a:latin typeface="Palatino Linotype" pitchFamily="18" charset="0"/>
              </a:rPr>
              <a:t>life</a:t>
            </a:r>
            <a:r>
              <a:rPr lang="en-US" dirty="0">
                <a:solidFill>
                  <a:prstClr val="black"/>
                </a:solidFill>
                <a:latin typeface="Palatino Linotype" pitchFamily="18" charset="0"/>
              </a:rPr>
              <a:t> return to him."</a:t>
            </a:r>
            <a:endParaRPr lang="en-US" b="1" i="1" dirty="0">
              <a:solidFill>
                <a:prstClr val="black"/>
              </a:solidFill>
              <a:latin typeface="Palatino Linotype" pitchFamily="18" charset="0"/>
            </a:endParaRPr>
          </a:p>
        </p:txBody>
      </p:sp>
      <p:sp>
        <p:nvSpPr>
          <p:cNvPr id="5" name="Rectangle 4"/>
          <p:cNvSpPr/>
          <p:nvPr/>
        </p:nvSpPr>
        <p:spPr>
          <a:xfrm>
            <a:off x="2343150" y="2254344"/>
            <a:ext cx="5486400" cy="1477328"/>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dirty="0">
                <a:solidFill>
                  <a:prstClr val="black"/>
                </a:solidFill>
                <a:latin typeface="Palatino Linotype" pitchFamily="18" charset="0"/>
              </a:rPr>
              <a:t>"You may spend the money for whatever your </a:t>
            </a:r>
            <a:r>
              <a:rPr lang="en-US" u="sng" dirty="0">
                <a:solidFill>
                  <a:prstClr val="black"/>
                </a:solidFill>
                <a:effectLst>
                  <a:outerShdw blurRad="38100" dist="38100" dir="2700000" algn="tl">
                    <a:srgbClr val="000000">
                      <a:alpha val="43137"/>
                    </a:srgbClr>
                  </a:outerShdw>
                </a:effectLst>
                <a:latin typeface="Palatino Linotype" pitchFamily="18" charset="0"/>
              </a:rPr>
              <a:t>heart</a:t>
            </a:r>
            <a:r>
              <a:rPr lang="en-US" dirty="0">
                <a:solidFill>
                  <a:prstClr val="black"/>
                </a:solidFill>
                <a:latin typeface="Palatino Linotype" pitchFamily="18" charset="0"/>
              </a:rPr>
              <a:t> desires: for oxen, or sheep, or wine, or strong drink,</a:t>
            </a:r>
          </a:p>
          <a:p>
            <a:pPr defTabSz="685800"/>
            <a:r>
              <a:rPr lang="en-US" dirty="0">
                <a:solidFill>
                  <a:prstClr val="black"/>
                </a:solidFill>
                <a:latin typeface="Palatino Linotype" pitchFamily="18" charset="0"/>
              </a:rPr>
              <a:t>or whatever your </a:t>
            </a:r>
            <a:r>
              <a:rPr lang="en-US" u="sng" dirty="0">
                <a:solidFill>
                  <a:prstClr val="black"/>
                </a:solidFill>
                <a:effectLst>
                  <a:outerShdw blurRad="38100" dist="38100" dir="2700000" algn="tl">
                    <a:srgbClr val="000000">
                      <a:alpha val="43137"/>
                    </a:srgbClr>
                  </a:outerShdw>
                </a:effectLst>
                <a:latin typeface="Palatino Linotype" pitchFamily="18" charset="0"/>
              </a:rPr>
              <a:t>heart</a:t>
            </a:r>
            <a:r>
              <a:rPr lang="en-US" dirty="0">
                <a:solidFill>
                  <a:prstClr val="black"/>
                </a:solidFill>
                <a:latin typeface="Palatino Linotype" pitchFamily="18" charset="0"/>
              </a:rPr>
              <a:t> desires; and there you shall eat in the presence of the LORD your God and rejoice, you and your household. </a:t>
            </a:r>
            <a:endParaRPr lang="en-US" b="1" i="1" dirty="0">
              <a:solidFill>
                <a:prstClr val="black"/>
              </a:solidFill>
              <a:latin typeface="Palatino Linotype" pitchFamily="18" charset="0"/>
            </a:endParaRPr>
          </a:p>
        </p:txBody>
      </p:sp>
      <p:sp>
        <p:nvSpPr>
          <p:cNvPr id="6" name="Rectangle 5"/>
          <p:cNvSpPr/>
          <p:nvPr/>
        </p:nvSpPr>
        <p:spPr>
          <a:xfrm>
            <a:off x="2343150" y="2254345"/>
            <a:ext cx="5486400" cy="923330"/>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u="sng" dirty="0">
                <a:solidFill>
                  <a:prstClr val="black"/>
                </a:solidFill>
                <a:effectLst>
                  <a:outerShdw blurRad="38100" dist="38100" dir="2700000" algn="tl">
                    <a:srgbClr val="000000">
                      <a:alpha val="43137"/>
                    </a:srgbClr>
                  </a:outerShdw>
                </a:effectLst>
                <a:latin typeface="Palatino Linotype" pitchFamily="18" charset="0"/>
              </a:rPr>
              <a:t>He</a:t>
            </a:r>
            <a:r>
              <a:rPr lang="en-US" dirty="0">
                <a:solidFill>
                  <a:prstClr val="black"/>
                </a:solidFill>
                <a:latin typeface="Palatino Linotype" pitchFamily="18" charset="0"/>
              </a:rPr>
              <a:t> was deeply attracted to Dinah the daughter of Jacob, and he loved the girl and spoke tenderly to her. </a:t>
            </a:r>
            <a:endParaRPr lang="en-US" b="1" i="1" dirty="0">
              <a:solidFill>
                <a:prstClr val="black"/>
              </a:solidFill>
              <a:latin typeface="Palatino Linotype" pitchFamily="18" charset="0"/>
            </a:endParaRPr>
          </a:p>
        </p:txBody>
      </p:sp>
      <p:sp>
        <p:nvSpPr>
          <p:cNvPr id="7" name="Rectangle 6"/>
          <p:cNvSpPr/>
          <p:nvPr/>
        </p:nvSpPr>
        <p:spPr>
          <a:xfrm>
            <a:off x="4631748" y="3771900"/>
            <a:ext cx="2683453" cy="120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500" b="1" u="sng" dirty="0">
                <a:solidFill>
                  <a:prstClr val="white"/>
                </a:solidFill>
                <a:latin typeface="Calibri"/>
              </a:rPr>
              <a:t>Xenophon, Oeconomic13-16</a:t>
            </a:r>
          </a:p>
          <a:p>
            <a:pPr defTabSz="685800"/>
            <a:r>
              <a:rPr lang="en-US" sz="1500" dirty="0">
                <a:solidFill>
                  <a:prstClr val="white"/>
                </a:solidFill>
                <a:latin typeface="Calibri"/>
              </a:rPr>
              <a:t>Socrates “felt a desire” (his </a:t>
            </a:r>
            <a:r>
              <a:rPr lang="en-US" sz="1500" i="1" dirty="0" err="1">
                <a:solidFill>
                  <a:prstClr val="white"/>
                </a:solidFill>
                <a:latin typeface="Calibri"/>
              </a:rPr>
              <a:t>psuchē</a:t>
            </a:r>
            <a:r>
              <a:rPr lang="en-US" sz="1500" i="1" dirty="0">
                <a:solidFill>
                  <a:prstClr val="white"/>
                </a:solidFill>
                <a:latin typeface="Calibri"/>
              </a:rPr>
              <a:t> </a:t>
            </a:r>
            <a:r>
              <a:rPr lang="en-US" sz="1500" dirty="0">
                <a:solidFill>
                  <a:prstClr val="white"/>
                </a:solidFill>
                <a:latin typeface="Calibri"/>
              </a:rPr>
              <a:t>desired) to find a gentleman, but found depraved minds (</a:t>
            </a:r>
            <a:r>
              <a:rPr lang="en-US" sz="1500" i="1" dirty="0" err="1">
                <a:solidFill>
                  <a:prstClr val="white"/>
                </a:solidFill>
                <a:latin typeface="Calibri"/>
              </a:rPr>
              <a:t>psuchē</a:t>
            </a:r>
            <a:r>
              <a:rPr lang="en-US" sz="1500" dirty="0">
                <a:solidFill>
                  <a:prstClr val="white"/>
                </a:solidFill>
                <a:latin typeface="Calibri"/>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P spid="3" grpId="0" animBg="1"/>
      <p:bldP spid="5" grpId="0" animBg="1"/>
      <p:bldP spid="5" grpId="1"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lum bright="39000" contrast="-55000"/>
          </a:blip>
          <a:srcRect/>
          <a:stretch>
            <a:fillRect/>
          </a:stretch>
        </p:blipFill>
        <p:spPr bwMode="auto">
          <a:xfrm>
            <a:off x="3448051" y="1668067"/>
            <a:ext cx="735806" cy="1807369"/>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448051" y="1657351"/>
            <a:ext cx="721519" cy="1793081"/>
          </a:xfrm>
          <a:prstGeom prst="rect">
            <a:avLst/>
          </a:prstGeom>
          <a:noFill/>
          <a:ln w="9525">
            <a:noFill/>
            <a:miter lim="800000"/>
            <a:headEnd/>
            <a:tailEnd/>
          </a:ln>
        </p:spPr>
      </p:pic>
      <p:sp>
        <p:nvSpPr>
          <p:cNvPr id="6" name="Rectangle 5"/>
          <p:cNvSpPr/>
          <p:nvPr/>
        </p:nvSpPr>
        <p:spPr>
          <a:xfrm>
            <a:off x="4341025" y="1485708"/>
            <a:ext cx="467244" cy="2699201"/>
          </a:xfrm>
          <a:prstGeom prst="rect">
            <a:avLst/>
          </a:prstGeom>
          <a:noFill/>
        </p:spPr>
        <p:txBody>
          <a:bodyPr vert="wordArtVert" wrap="none" lIns="68580" tIns="34290" rIns="68580" bIns="34290">
            <a:spAutoFit/>
          </a:bodyPr>
          <a:lstStyle/>
          <a:p>
            <a:pPr algn="ctr" defTabSz="685800"/>
            <a:r>
              <a:rPr lang="en-US" b="1" dirty="0">
                <a:ln w="10541" cmpd="sng">
                  <a:solidFill>
                    <a:srgbClr val="4F81BD">
                      <a:shade val="88000"/>
                      <a:satMod val="110000"/>
                    </a:srgbClr>
                  </a:solidFill>
                  <a:prstDash val="solid"/>
                </a:ln>
                <a:gradFill flip="none" rotWithShape="1">
                  <a:gsLst>
                    <a:gs pos="42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0" scaled="1"/>
                  <a:tileRect/>
                </a:gradFill>
                <a:latin typeface="Calibri"/>
              </a:rPr>
              <a:t>IDE</a:t>
            </a:r>
            <a:r>
              <a:rPr lang="en-US" b="1" dirty="0">
                <a:ln w="10541" cmpd="sng">
                  <a:solidFill>
                    <a:srgbClr val="4F81BD">
                      <a:shade val="88000"/>
                      <a:satMod val="110000"/>
                    </a:srgbClr>
                  </a:solidFill>
                  <a:prstDash val="solid"/>
                </a:ln>
                <a:gradFill flip="none" rotWithShape="1">
                  <a:gsLst>
                    <a:gs pos="50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0" scaled="1"/>
                  <a:tileRect/>
                </a:gradFill>
                <a:latin typeface="Calibri"/>
              </a:rPr>
              <a:t>N</a:t>
            </a:r>
            <a:r>
              <a:rPr lang="en-US" b="1" dirty="0">
                <a:ln w="10541" cmpd="sng">
                  <a:solidFill>
                    <a:srgbClr val="4F81BD">
                      <a:shade val="88000"/>
                      <a:satMod val="110000"/>
                    </a:srgbClr>
                  </a:solidFill>
                  <a:prstDash val="solid"/>
                </a:ln>
                <a:gradFill flip="none" rotWithShape="1">
                  <a:gsLst>
                    <a:gs pos="50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16200000" scaled="1"/>
                  <a:tileRect/>
                </a:gradFill>
                <a:latin typeface="Calibri"/>
              </a:rPr>
              <a:t>T</a:t>
            </a:r>
            <a:r>
              <a:rPr lang="en-US" b="1" dirty="0">
                <a:ln w="10541" cmpd="sng">
                  <a:solidFill>
                    <a:srgbClr val="4F81BD">
                      <a:shade val="88000"/>
                      <a:satMod val="110000"/>
                    </a:srgbClr>
                  </a:solidFill>
                  <a:prstDash val="solid"/>
                </a:ln>
                <a:gradFill flip="none" rotWithShape="1">
                  <a:gsLst>
                    <a:gs pos="100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0" scaled="1"/>
                  <a:tileRect/>
                </a:gradFill>
                <a:latin typeface="Calibri"/>
              </a:rPr>
              <a:t>ITY</a:t>
            </a:r>
          </a:p>
        </p:txBody>
      </p:sp>
      <p:sp>
        <p:nvSpPr>
          <p:cNvPr id="7" name="TextBox 6"/>
          <p:cNvSpPr txBox="1"/>
          <p:nvPr/>
        </p:nvSpPr>
        <p:spPr>
          <a:xfrm>
            <a:off x="3448050" y="1025352"/>
            <a:ext cx="742950" cy="369332"/>
          </a:xfrm>
          <a:prstGeom prst="rect">
            <a:avLst/>
          </a:prstGeom>
          <a:noFill/>
        </p:spPr>
        <p:txBody>
          <a:bodyPr wrap="square" rtlCol="0">
            <a:spAutoFit/>
          </a:bodyPr>
          <a:lstStyle/>
          <a:p>
            <a:pPr defTabSz="685800"/>
            <a:r>
              <a:rPr lang="en-US" b="1" dirty="0">
                <a:solidFill>
                  <a:prstClr val="white"/>
                </a:solidFill>
                <a:effectLst>
                  <a:outerShdw blurRad="38100" dist="38100" dir="2700000" algn="tl">
                    <a:srgbClr val="000000">
                      <a:alpha val="43137"/>
                    </a:srgbClr>
                  </a:outerShdw>
                </a:effectLst>
                <a:latin typeface="Calibri"/>
              </a:rPr>
              <a:t>BODY</a:t>
            </a:r>
          </a:p>
        </p:txBody>
      </p:sp>
      <p:sp>
        <p:nvSpPr>
          <p:cNvPr id="8" name="TextBox 7"/>
          <p:cNvSpPr txBox="1"/>
          <p:nvPr/>
        </p:nvSpPr>
        <p:spPr>
          <a:xfrm>
            <a:off x="4991100" y="1025352"/>
            <a:ext cx="800100" cy="369332"/>
          </a:xfrm>
          <a:prstGeom prst="rect">
            <a:avLst/>
          </a:prstGeom>
          <a:noFill/>
        </p:spPr>
        <p:txBody>
          <a:bodyPr wrap="square" rtlCol="0">
            <a:spAutoFit/>
          </a:bodyPr>
          <a:lstStyle/>
          <a:p>
            <a:pPr defTabSz="685800"/>
            <a:r>
              <a:rPr lang="en-US" b="1" dirty="0">
                <a:solidFill>
                  <a:prstClr val="white"/>
                </a:solidFill>
                <a:effectLst>
                  <a:outerShdw blurRad="38100" dist="38100" dir="2700000" algn="tl">
                    <a:srgbClr val="000000">
                      <a:alpha val="43137"/>
                    </a:srgbClr>
                  </a:outerShdw>
                </a:effectLst>
                <a:latin typeface="Calibri"/>
              </a:rPr>
              <a:t>SPIRIT</a:t>
            </a:r>
          </a:p>
        </p:txBody>
      </p:sp>
      <p:sp>
        <p:nvSpPr>
          <p:cNvPr id="9" name="TextBox 8"/>
          <p:cNvSpPr txBox="1"/>
          <p:nvPr/>
        </p:nvSpPr>
        <p:spPr>
          <a:xfrm>
            <a:off x="4191000" y="1025352"/>
            <a:ext cx="742950" cy="369332"/>
          </a:xfrm>
          <a:prstGeom prst="rect">
            <a:avLst/>
          </a:prstGeom>
          <a:noFill/>
        </p:spPr>
        <p:txBody>
          <a:bodyPr wrap="square" rtlCol="0">
            <a:spAutoFit/>
          </a:bodyPr>
          <a:lstStyle/>
          <a:p>
            <a:pPr defTabSz="685800"/>
            <a:r>
              <a:rPr lang="en-US" b="1" dirty="0">
                <a:solidFill>
                  <a:prstClr val="white"/>
                </a:solidFill>
                <a:effectLst>
                  <a:outerShdw blurRad="38100" dist="38100" dir="2700000" algn="tl">
                    <a:srgbClr val="000000">
                      <a:alpha val="43137"/>
                    </a:srgbClr>
                  </a:outerShdw>
                </a:effectLst>
                <a:latin typeface="Calibri"/>
              </a:rPr>
              <a:t>SOUL</a:t>
            </a:r>
          </a:p>
        </p:txBody>
      </p:sp>
      <p:sp>
        <p:nvSpPr>
          <p:cNvPr id="10" name="TextBox 9">
            <a:extLst>
              <a:ext uri="{FF2B5EF4-FFF2-40B4-BE49-F238E27FC236}">
                <a16:creationId xmlns:a16="http://schemas.microsoft.com/office/drawing/2014/main" id="{F3043A1B-841D-4566-9BEC-6FC54248A0B9}"/>
              </a:ext>
            </a:extLst>
          </p:cNvPr>
          <p:cNvSpPr txBox="1"/>
          <p:nvPr/>
        </p:nvSpPr>
        <p:spPr>
          <a:xfrm>
            <a:off x="1779174" y="298811"/>
            <a:ext cx="5616917" cy="600164"/>
          </a:xfrm>
          <a:prstGeom prst="rect">
            <a:avLst/>
          </a:prstGeom>
          <a:noFill/>
        </p:spPr>
        <p:txBody>
          <a:bodyPr wrap="square" rtlCol="0">
            <a:spAutoFit/>
          </a:bodyPr>
          <a:lstStyle/>
          <a:p>
            <a:pPr defTabSz="685800"/>
            <a:r>
              <a:rPr lang="en-US" sz="3300" b="1" i="1" dirty="0">
                <a:solidFill>
                  <a:prstClr val="white"/>
                </a:solidFill>
                <a:latin typeface="Palatino Linotype" panose="02040502050505030304" pitchFamily="18" charset="0"/>
              </a:rPr>
              <a:t>Will We Know One Another?</a:t>
            </a:r>
          </a:p>
        </p:txBody>
      </p:sp>
      <p:sp>
        <p:nvSpPr>
          <p:cNvPr id="11" name="TextBox 10">
            <a:extLst>
              <a:ext uri="{FF2B5EF4-FFF2-40B4-BE49-F238E27FC236}">
                <a16:creationId xmlns:a16="http://schemas.microsoft.com/office/drawing/2014/main" id="{6F1A3E2F-36DD-4337-8479-48F042D891C0}"/>
              </a:ext>
            </a:extLst>
          </p:cNvPr>
          <p:cNvSpPr txBox="1"/>
          <p:nvPr/>
        </p:nvSpPr>
        <p:spPr>
          <a:xfrm>
            <a:off x="4066680" y="4267781"/>
            <a:ext cx="1038720" cy="600164"/>
          </a:xfrm>
          <a:prstGeom prst="rect">
            <a:avLst/>
          </a:prstGeom>
          <a:noFill/>
        </p:spPr>
        <p:txBody>
          <a:bodyPr wrap="square" rtlCol="0">
            <a:spAutoFit/>
          </a:bodyPr>
          <a:lstStyle/>
          <a:p>
            <a:pPr defTabSz="685800"/>
            <a:r>
              <a:rPr lang="en-US" sz="3300" b="1" i="1" dirty="0">
                <a:solidFill>
                  <a:prstClr val="white"/>
                </a:solidFill>
                <a:latin typeface="Palatino Linotype" panose="02040502050505030304" pitchFamily="18" charset="0"/>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1.11111E-6 0 L 0.16979 0 " pathEditMode="relative" rAng="0" ptsTypes="AA">
                                      <p:cBhvr>
                                        <p:cTn id="10" dur="1000" fill="hold"/>
                                        <p:tgtEl>
                                          <p:spTgt spid="1027"/>
                                        </p:tgtEl>
                                        <p:attrNameLst>
                                          <p:attrName>ppt_x</p:attrName>
                                          <p:attrName>ppt_y</p:attrName>
                                        </p:attrNameLst>
                                      </p:cBhvr>
                                      <p:rCtr x="8490" y="0"/>
                                    </p:animMotion>
                                  </p:childTnLst>
                                </p:cTn>
                              </p:par>
                            </p:childTnLst>
                          </p:cTn>
                        </p:par>
                        <p:par>
                          <p:cTn id="11" fill="hold">
                            <p:stCondLst>
                              <p:cond delay="1000"/>
                            </p:stCondLst>
                            <p:childTnLst>
                              <p:par>
                                <p:cTn id="12" presetID="1" presetClass="entr" presetSubtype="0" fill="hold"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657350" y="285751"/>
            <a:ext cx="6172200" cy="1061829"/>
          </a:xfrm>
          <a:prstGeom prst="rect">
            <a:avLst/>
          </a:prstGeom>
          <a:noFill/>
        </p:spPr>
        <p:txBody>
          <a:bodyPr wrap="square" rtlCol="0">
            <a:spAutoFit/>
          </a:bodyPr>
          <a:lstStyle/>
          <a:p>
            <a:pPr defTabSz="685800"/>
            <a:r>
              <a:rPr lang="en-US" sz="2100" b="1" dirty="0">
                <a:solidFill>
                  <a:prstClr val="white"/>
                </a:solidFill>
                <a:latin typeface="Calibri"/>
              </a:rPr>
              <a:t>“</a:t>
            </a:r>
            <a:r>
              <a:rPr lang="en-US" sz="2100" b="1" u="sng" dirty="0">
                <a:solidFill>
                  <a:prstClr val="white"/>
                </a:solidFill>
                <a:latin typeface="Calibri"/>
              </a:rPr>
              <a:t>Soul” of man persists in death</a:t>
            </a:r>
          </a:p>
          <a:p>
            <a:pPr defTabSz="685800"/>
            <a:r>
              <a:rPr lang="en-US" sz="2100" b="1" dirty="0">
                <a:solidFill>
                  <a:prstClr val="white"/>
                </a:solidFill>
                <a:latin typeface="Calibri"/>
              </a:rPr>
              <a:t>	Psalm 16:10</a:t>
            </a:r>
          </a:p>
          <a:p>
            <a:pPr defTabSz="685800"/>
            <a:r>
              <a:rPr lang="en-US" sz="2100" b="1" dirty="0">
                <a:solidFill>
                  <a:prstClr val="white"/>
                </a:solidFill>
                <a:latin typeface="Calibri"/>
              </a:rPr>
              <a:t>	Revelation 6:10</a:t>
            </a:r>
          </a:p>
        </p:txBody>
      </p:sp>
      <p:sp>
        <p:nvSpPr>
          <p:cNvPr id="11" name="Rectangle 10"/>
          <p:cNvSpPr/>
          <p:nvPr/>
        </p:nvSpPr>
        <p:spPr>
          <a:xfrm>
            <a:off x="1943100" y="1333753"/>
            <a:ext cx="5772150" cy="1061829"/>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sz="2100" dirty="0">
                <a:solidFill>
                  <a:prstClr val="black"/>
                </a:solidFill>
                <a:latin typeface="Palatino Linotype" pitchFamily="18" charset="0"/>
              </a:rPr>
              <a:t>For You will not abandon my soul to </a:t>
            </a:r>
            <a:r>
              <a:rPr lang="en-US" sz="2100" dirty="0" err="1">
                <a:solidFill>
                  <a:prstClr val="black"/>
                </a:solidFill>
                <a:latin typeface="Palatino Linotype" pitchFamily="18" charset="0"/>
              </a:rPr>
              <a:t>Sheol</a:t>
            </a:r>
            <a:r>
              <a:rPr lang="en-US" sz="2100" dirty="0">
                <a:solidFill>
                  <a:prstClr val="black"/>
                </a:solidFill>
                <a:latin typeface="Palatino Linotype" pitchFamily="18" charset="0"/>
              </a:rPr>
              <a:t>;</a:t>
            </a:r>
            <a:br>
              <a:rPr lang="en-US" sz="2100" dirty="0">
                <a:solidFill>
                  <a:prstClr val="black"/>
                </a:solidFill>
                <a:latin typeface="Palatino Linotype" pitchFamily="18" charset="0"/>
              </a:rPr>
            </a:br>
            <a:r>
              <a:rPr lang="en-US" sz="2100" dirty="0">
                <a:solidFill>
                  <a:prstClr val="black"/>
                </a:solidFill>
                <a:latin typeface="Palatino Linotype" pitchFamily="18" charset="0"/>
              </a:rPr>
              <a:t>Nor will You allow Your Holy One to undergo decay. </a:t>
            </a:r>
            <a:endParaRPr lang="en-US" sz="2100" b="1" i="1" dirty="0">
              <a:solidFill>
                <a:prstClr val="black"/>
              </a:solidFill>
              <a:latin typeface="Palatino Linotype" pitchFamily="18" charset="0"/>
            </a:endParaRPr>
          </a:p>
        </p:txBody>
      </p:sp>
      <p:sp>
        <p:nvSpPr>
          <p:cNvPr id="12" name="Rectangle 11"/>
          <p:cNvSpPr/>
          <p:nvPr/>
        </p:nvSpPr>
        <p:spPr>
          <a:xfrm>
            <a:off x="2057400" y="1567755"/>
            <a:ext cx="5772150" cy="1384995"/>
          </a:xfrm>
          <a:prstGeom prst="rect">
            <a:avLst/>
          </a:prstGeom>
          <a:solidFill>
            <a:schemeClr val="bg2">
              <a:lumMod val="90000"/>
            </a:schemeClr>
          </a:solidFill>
          <a:ln>
            <a:solidFill>
              <a:schemeClr val="bg2">
                <a:lumMod val="25000"/>
              </a:schemeClr>
            </a:solidFill>
          </a:ln>
        </p:spPr>
        <p:txBody>
          <a:bodyPr wrap="square">
            <a:spAutoFit/>
          </a:bodyPr>
          <a:lstStyle/>
          <a:p>
            <a:pPr defTabSz="685800"/>
            <a:r>
              <a:rPr lang="en-US" sz="2100" dirty="0">
                <a:solidFill>
                  <a:prstClr val="black"/>
                </a:solidFill>
                <a:latin typeface="Palatino Linotype" pitchFamily="18" charset="0"/>
              </a:rPr>
              <a:t>and they cried out with a loud voice, saying, “How long, O Lord, holy and true, will You refrain from judging and avenging our blood on those who dwell on the earth?”</a:t>
            </a:r>
            <a:endParaRPr lang="en-US" sz="2100" b="1" i="1" dirty="0">
              <a:solidFill>
                <a:prstClr val="black"/>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5"/>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8C6D74-1FD5-4D09-BCCC-8231C83E9050}"/>
              </a:ext>
            </a:extLst>
          </p:cNvPr>
          <p:cNvSpPr txBox="1"/>
          <p:nvPr/>
        </p:nvSpPr>
        <p:spPr>
          <a:xfrm>
            <a:off x="1779174" y="1303867"/>
            <a:ext cx="5616917" cy="600164"/>
          </a:xfrm>
          <a:prstGeom prst="rect">
            <a:avLst/>
          </a:prstGeom>
          <a:noFill/>
        </p:spPr>
        <p:txBody>
          <a:bodyPr wrap="square" rtlCol="0">
            <a:spAutoFit/>
          </a:bodyPr>
          <a:lstStyle/>
          <a:p>
            <a:pPr defTabSz="685800"/>
            <a:r>
              <a:rPr lang="en-US" sz="3300" b="1" i="1" dirty="0">
                <a:solidFill>
                  <a:prstClr val="white"/>
                </a:solidFill>
                <a:latin typeface="Palatino Linotype" panose="02040502050505030304" pitchFamily="18" charset="0"/>
              </a:rPr>
              <a:t>Will We Know One Another?</a:t>
            </a:r>
          </a:p>
        </p:txBody>
      </p:sp>
      <p:sp>
        <p:nvSpPr>
          <p:cNvPr id="5" name="TextBox 4">
            <a:extLst>
              <a:ext uri="{FF2B5EF4-FFF2-40B4-BE49-F238E27FC236}">
                <a16:creationId xmlns:a16="http://schemas.microsoft.com/office/drawing/2014/main" id="{D97E8A26-89D6-42CD-BA60-28234107A1B7}"/>
              </a:ext>
            </a:extLst>
          </p:cNvPr>
          <p:cNvSpPr txBox="1"/>
          <p:nvPr/>
        </p:nvSpPr>
        <p:spPr>
          <a:xfrm>
            <a:off x="3123027" y="2069827"/>
            <a:ext cx="4066947" cy="2862322"/>
          </a:xfrm>
          <a:prstGeom prst="rect">
            <a:avLst/>
          </a:prstGeom>
          <a:noFill/>
        </p:spPr>
        <p:txBody>
          <a:bodyPr wrap="none" rtlCol="0">
            <a:spAutoFit/>
          </a:bodyPr>
          <a:lstStyle/>
          <a:p>
            <a:pPr defTabSz="685800"/>
            <a:r>
              <a:rPr lang="en-US" sz="3000" b="1" dirty="0">
                <a:solidFill>
                  <a:prstClr val="white">
                    <a:lumMod val="75000"/>
                  </a:prstClr>
                </a:solidFill>
                <a:latin typeface="Calibri" panose="020F0502020204030204"/>
              </a:rPr>
              <a:t>The Evidence…</a:t>
            </a:r>
          </a:p>
          <a:p>
            <a:pPr marL="428625" indent="-428625" defTabSz="685800">
              <a:buFont typeface="Arial" panose="020B0604020202020204" pitchFamily="34" charset="0"/>
              <a:buChar char="•"/>
            </a:pPr>
            <a:r>
              <a:rPr lang="en-US" sz="3000" dirty="0">
                <a:solidFill>
                  <a:prstClr val="white">
                    <a:lumMod val="75000"/>
                  </a:prstClr>
                </a:solidFill>
                <a:latin typeface="Calibri" panose="020F0502020204030204"/>
              </a:rPr>
              <a:t>Suggestive</a:t>
            </a:r>
          </a:p>
          <a:p>
            <a:pPr marL="428625" indent="-428625" defTabSz="685800">
              <a:buFont typeface="Arial" panose="020B0604020202020204" pitchFamily="34" charset="0"/>
              <a:buChar char="•"/>
            </a:pPr>
            <a:r>
              <a:rPr lang="en-US" sz="3000" dirty="0">
                <a:solidFill>
                  <a:prstClr val="white">
                    <a:lumMod val="75000"/>
                  </a:prstClr>
                </a:solidFill>
                <a:latin typeface="Calibri" panose="020F0502020204030204"/>
              </a:rPr>
              <a:t>Conclusive</a:t>
            </a:r>
          </a:p>
          <a:p>
            <a:pPr marL="900113" lvl="1" indent="-557213" defTabSz="685800">
              <a:buFont typeface="+mj-lt"/>
              <a:buAutoNum type="arabicPeriod"/>
            </a:pPr>
            <a:r>
              <a:rPr lang="en-US" sz="3000" dirty="0">
                <a:solidFill>
                  <a:prstClr val="white">
                    <a:lumMod val="75000"/>
                  </a:prstClr>
                </a:solidFill>
                <a:latin typeface="Calibri" panose="020F0502020204030204"/>
              </a:rPr>
              <a:t>The transfiguration</a:t>
            </a:r>
          </a:p>
          <a:p>
            <a:pPr marL="900113" lvl="1" indent="-557213" defTabSz="685800">
              <a:buFont typeface="+mj-lt"/>
              <a:buAutoNum type="arabicPeriod"/>
            </a:pPr>
            <a:r>
              <a:rPr lang="en-US" sz="3000" dirty="0">
                <a:solidFill>
                  <a:prstClr val="white">
                    <a:lumMod val="75000"/>
                  </a:prstClr>
                </a:solidFill>
                <a:latin typeface="Calibri" panose="020F0502020204030204"/>
              </a:rPr>
              <a:t>The “soul”</a:t>
            </a:r>
          </a:p>
          <a:p>
            <a:pPr marL="557213" indent="-557213" defTabSz="685800">
              <a:buFont typeface="Arial" panose="020B0604020202020204" pitchFamily="34" charset="0"/>
              <a:buChar char="•"/>
            </a:pPr>
            <a:r>
              <a:rPr lang="en-US" sz="3000" b="1" dirty="0">
                <a:solidFill>
                  <a:prstClr val="white"/>
                </a:solidFill>
                <a:latin typeface="Calibri" panose="020F0502020204030204"/>
              </a:rPr>
              <a:t>Why People Doubt</a:t>
            </a:r>
          </a:p>
        </p:txBody>
      </p:sp>
    </p:spTree>
    <p:extLst>
      <p:ext uri="{BB962C8B-B14F-4D97-AF65-F5344CB8AC3E}">
        <p14:creationId xmlns:p14="http://schemas.microsoft.com/office/powerpoint/2010/main" val="177985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C2FA71-8840-4DFA-A337-7710F69517AF}"/>
              </a:ext>
            </a:extLst>
          </p:cNvPr>
          <p:cNvSpPr txBox="1"/>
          <p:nvPr/>
        </p:nvSpPr>
        <p:spPr>
          <a:xfrm>
            <a:off x="485336" y="339383"/>
            <a:ext cx="8187397" cy="3531736"/>
          </a:xfrm>
          <a:prstGeom prst="rect">
            <a:avLst/>
          </a:prstGeom>
          <a:noFill/>
        </p:spPr>
        <p:txBody>
          <a:bodyPr wrap="square" rtlCol="0">
            <a:spAutoFit/>
          </a:bodyPr>
          <a:lstStyle/>
          <a:p>
            <a:pPr defTabSz="685800"/>
            <a:r>
              <a:rPr lang="en-US" sz="2100" b="1" dirty="0">
                <a:solidFill>
                  <a:prstClr val="black"/>
                </a:solidFill>
                <a:latin typeface="Calibri" panose="020F0502020204030204"/>
              </a:rPr>
              <a:t>Uncertainty Because of…</a:t>
            </a:r>
          </a:p>
          <a:p>
            <a:pPr defTabSz="685800"/>
            <a:endParaRPr lang="en-US" sz="1350" dirty="0">
              <a:solidFill>
                <a:prstClr val="black"/>
              </a:solidFill>
              <a:latin typeface="Calibri" panose="020F0502020204030204"/>
            </a:endParaRPr>
          </a:p>
          <a:p>
            <a:pPr defTabSz="685800"/>
            <a:r>
              <a:rPr lang="en-US" sz="2100" b="1" dirty="0">
                <a:solidFill>
                  <a:srgbClr val="000000"/>
                </a:solidFill>
                <a:latin typeface="system-ui"/>
              </a:rPr>
              <a:t>Matthew 22</a:t>
            </a:r>
            <a:r>
              <a:rPr lang="en-US" sz="2100" dirty="0">
                <a:solidFill>
                  <a:srgbClr val="000000"/>
                </a:solidFill>
                <a:latin typeface="system-ui"/>
              </a:rPr>
              <a:t> </a:t>
            </a:r>
            <a:r>
              <a:rPr lang="en-US" sz="2100" b="1" baseline="30000" dirty="0">
                <a:solidFill>
                  <a:srgbClr val="000000"/>
                </a:solidFill>
                <a:latin typeface="system-ui"/>
              </a:rPr>
              <a:t>30 </a:t>
            </a:r>
            <a:r>
              <a:rPr lang="en-US" sz="2100" dirty="0">
                <a:solidFill>
                  <a:srgbClr val="000000"/>
                </a:solidFill>
                <a:latin typeface="Palatino Linotype" panose="02040502050505030304" pitchFamily="18" charset="0"/>
              </a:rPr>
              <a:t>For in the resurrection they neither marry nor are given in marriage, but are like angels in heaven.</a:t>
            </a:r>
          </a:p>
          <a:p>
            <a:pPr defTabSz="685800"/>
            <a:r>
              <a:rPr lang="en-US" sz="2100" b="1" dirty="0">
                <a:solidFill>
                  <a:srgbClr val="000000"/>
                </a:solidFill>
                <a:latin typeface="system-ui"/>
              </a:rPr>
              <a:t>Luke 20:35</a:t>
            </a:r>
            <a:r>
              <a:rPr lang="en-US" sz="2100" dirty="0">
                <a:solidFill>
                  <a:srgbClr val="000000"/>
                </a:solidFill>
                <a:latin typeface="system-ui"/>
              </a:rPr>
              <a:t> </a:t>
            </a:r>
            <a:r>
              <a:rPr lang="en-US" sz="2100" b="1" baseline="30000" dirty="0">
                <a:solidFill>
                  <a:srgbClr val="000000"/>
                </a:solidFill>
                <a:latin typeface="system-ui"/>
              </a:rPr>
              <a:t>36 </a:t>
            </a:r>
            <a:r>
              <a:rPr lang="en-US" sz="2100" dirty="0">
                <a:solidFill>
                  <a:srgbClr val="000000"/>
                </a:solidFill>
                <a:latin typeface="Palatino Linotype" panose="02040502050505030304" pitchFamily="18" charset="0"/>
              </a:rPr>
              <a:t>for they cannot even die anymore, for they are like angels, and are sons of God, being sons of the resurrection.</a:t>
            </a:r>
          </a:p>
          <a:p>
            <a:pPr defTabSz="685800"/>
            <a:r>
              <a:rPr lang="en-US" sz="2100" dirty="0">
                <a:solidFill>
                  <a:srgbClr val="000000"/>
                </a:solidFill>
                <a:latin typeface="system-ui"/>
              </a:rPr>
              <a:t>	The similarity is</a:t>
            </a:r>
          </a:p>
          <a:p>
            <a:pPr marL="1028700" lvl="2" indent="-342900" defTabSz="685800">
              <a:buFont typeface="Arial" panose="020B0604020202020204" pitchFamily="34" charset="0"/>
              <a:buChar char="•"/>
              <a:tabLst>
                <a:tab pos="3817144" algn="l"/>
              </a:tabLst>
            </a:pPr>
            <a:r>
              <a:rPr lang="en-US" sz="2100" dirty="0">
                <a:solidFill>
                  <a:srgbClr val="000000"/>
                </a:solidFill>
                <a:latin typeface="system-ui"/>
              </a:rPr>
              <a:t>no marriage</a:t>
            </a:r>
          </a:p>
          <a:p>
            <a:pPr marL="1028700" lvl="2" indent="-342900" defTabSz="685800">
              <a:buFont typeface="Arial" panose="020B0604020202020204" pitchFamily="34" charset="0"/>
              <a:buChar char="•"/>
              <a:tabLst>
                <a:tab pos="3817144" algn="l"/>
              </a:tabLst>
            </a:pPr>
            <a:r>
              <a:rPr lang="en-US" sz="2100" dirty="0">
                <a:solidFill>
                  <a:srgbClr val="000000"/>
                </a:solidFill>
                <a:latin typeface="system-ui"/>
              </a:rPr>
              <a:t>no death</a:t>
            </a:r>
          </a:p>
          <a:p>
            <a:pPr defTabSz="685800"/>
            <a:endParaRPr lang="en-US" sz="2100" dirty="0">
              <a:solidFill>
                <a:srgbClr val="000000"/>
              </a:solidFill>
              <a:latin typeface="system-ui"/>
            </a:endParaRPr>
          </a:p>
          <a:p>
            <a:pPr defTabSz="685800"/>
            <a:r>
              <a:rPr lang="en-US" sz="2100" dirty="0">
                <a:solidFill>
                  <a:srgbClr val="000000"/>
                </a:solidFill>
                <a:latin typeface="system-ui"/>
              </a:rPr>
              <a:t>	Angels know each other! Daniel 10</a:t>
            </a:r>
            <a:endParaRPr lang="en-US" sz="1350" dirty="0">
              <a:solidFill>
                <a:prstClr val="black"/>
              </a:solidFill>
              <a:latin typeface="Calibri" panose="020F0502020204030204"/>
            </a:endParaRPr>
          </a:p>
        </p:txBody>
      </p:sp>
    </p:spTree>
    <p:extLst>
      <p:ext uri="{BB962C8B-B14F-4D97-AF65-F5344CB8AC3E}">
        <p14:creationId xmlns:p14="http://schemas.microsoft.com/office/powerpoint/2010/main" val="194643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C2FA71-8840-4DFA-A337-7710F69517AF}"/>
              </a:ext>
            </a:extLst>
          </p:cNvPr>
          <p:cNvSpPr txBox="1"/>
          <p:nvPr/>
        </p:nvSpPr>
        <p:spPr>
          <a:xfrm>
            <a:off x="485336" y="339383"/>
            <a:ext cx="8187397" cy="4870564"/>
          </a:xfrm>
          <a:prstGeom prst="rect">
            <a:avLst/>
          </a:prstGeom>
          <a:noFill/>
        </p:spPr>
        <p:txBody>
          <a:bodyPr wrap="square" rtlCol="0">
            <a:spAutoFit/>
          </a:bodyPr>
          <a:lstStyle/>
          <a:p>
            <a:pPr defTabSz="685800"/>
            <a:r>
              <a:rPr lang="en-US" sz="2100" b="1" dirty="0">
                <a:solidFill>
                  <a:prstClr val="black"/>
                </a:solidFill>
                <a:latin typeface="Calibri" panose="020F0502020204030204"/>
              </a:rPr>
              <a:t>Uncertainty Because of…</a:t>
            </a:r>
          </a:p>
          <a:p>
            <a:pPr defTabSz="685800"/>
            <a:endParaRPr lang="en-US" sz="1350" dirty="0">
              <a:solidFill>
                <a:prstClr val="black"/>
              </a:solidFill>
              <a:latin typeface="Calibri" panose="020F0502020204030204"/>
            </a:endParaRPr>
          </a:p>
          <a:p>
            <a:pPr defTabSz="685800"/>
            <a:r>
              <a:rPr lang="en-US" sz="2100" b="1" dirty="0">
                <a:solidFill>
                  <a:srgbClr val="000000"/>
                </a:solidFill>
                <a:latin typeface="system-ui"/>
              </a:rPr>
              <a:t>Revelation 21</a:t>
            </a:r>
            <a:r>
              <a:rPr lang="en-US" sz="2100" dirty="0">
                <a:solidFill>
                  <a:srgbClr val="000000"/>
                </a:solidFill>
                <a:latin typeface="system-ui"/>
              </a:rPr>
              <a:t> </a:t>
            </a:r>
            <a:r>
              <a:rPr lang="en-US" sz="2100" b="1" baseline="30000" dirty="0">
                <a:solidFill>
                  <a:srgbClr val="000000"/>
                </a:solidFill>
                <a:latin typeface="system-ui"/>
              </a:rPr>
              <a:t>4 </a:t>
            </a:r>
            <a:r>
              <a:rPr lang="en-US" sz="2100" dirty="0">
                <a:solidFill>
                  <a:srgbClr val="000000"/>
                </a:solidFill>
                <a:latin typeface="Palatino Linotype" panose="02040502050505030304" pitchFamily="18" charset="0"/>
              </a:rPr>
              <a:t>and He will wipe away every tear from their eyes; and there will no longer be any death; there will no longer be any mourning, or crying, or pain; the first things have passed away.”</a:t>
            </a:r>
            <a:endParaRPr lang="en-US" sz="2100" dirty="0">
              <a:solidFill>
                <a:srgbClr val="000000"/>
              </a:solidFill>
              <a:latin typeface="system-ui"/>
            </a:endParaRPr>
          </a:p>
          <a:p>
            <a:pPr defTabSz="685800"/>
            <a:endParaRPr lang="en-US" sz="1350" dirty="0">
              <a:solidFill>
                <a:prstClr val="black"/>
              </a:solidFill>
              <a:latin typeface="Calibri" panose="020F0502020204030204"/>
            </a:endParaRPr>
          </a:p>
          <a:p>
            <a:pPr marL="342900" indent="-342900" defTabSz="685800">
              <a:buFont typeface="Arial" panose="020B0604020202020204" pitchFamily="34" charset="0"/>
              <a:buChar char="•"/>
            </a:pPr>
            <a:r>
              <a:rPr lang="en-US" sz="2100" dirty="0">
                <a:solidFill>
                  <a:prstClr val="black"/>
                </a:solidFill>
                <a:latin typeface="Calibri" panose="020F0502020204030204"/>
              </a:rPr>
              <a:t>Not clear to me that this is heaven</a:t>
            </a:r>
          </a:p>
          <a:p>
            <a:pPr marL="342900" indent="-342900" defTabSz="685800">
              <a:buFont typeface="Arial" panose="020B0604020202020204" pitchFamily="34" charset="0"/>
              <a:buChar char="•"/>
            </a:pPr>
            <a:r>
              <a:rPr lang="en-US" sz="2100" dirty="0">
                <a:solidFill>
                  <a:prstClr val="black"/>
                </a:solidFill>
                <a:latin typeface="Calibri" panose="020F0502020204030204"/>
              </a:rPr>
              <a:t>Language is from Isaiah 25:8</a:t>
            </a:r>
          </a:p>
          <a:p>
            <a:pPr defTabSz="685800"/>
            <a:endParaRPr lang="en-US" sz="1350" dirty="0">
              <a:solidFill>
                <a:prstClr val="black"/>
              </a:solidFill>
              <a:latin typeface="Calibri" panose="020F0502020204030204"/>
            </a:endParaRPr>
          </a:p>
          <a:p>
            <a:pPr defTabSz="685800"/>
            <a:r>
              <a:rPr lang="en-US" dirty="0">
                <a:solidFill>
                  <a:srgbClr val="000000"/>
                </a:solidFill>
                <a:latin typeface="Palatino Linotype" panose="02040502050505030304" pitchFamily="18" charset="0"/>
              </a:rPr>
              <a:t>He will swallow up death for all time,</a:t>
            </a:r>
            <a:br>
              <a:rPr lang="en-US" dirty="0">
                <a:solidFill>
                  <a:prstClr val="black"/>
                </a:solidFill>
                <a:latin typeface="Palatino Linotype" panose="02040502050505030304" pitchFamily="18" charset="0"/>
              </a:rPr>
            </a:br>
            <a:r>
              <a:rPr lang="en-US" dirty="0">
                <a:solidFill>
                  <a:srgbClr val="000000"/>
                </a:solidFill>
                <a:latin typeface="Palatino Linotype" panose="02040502050505030304" pitchFamily="18" charset="0"/>
              </a:rPr>
              <a:t>And the Lord </a:t>
            </a:r>
            <a:r>
              <a:rPr lang="en-US" cap="small" dirty="0">
                <a:solidFill>
                  <a:srgbClr val="000000"/>
                </a:solidFill>
                <a:latin typeface="Palatino Linotype" panose="02040502050505030304" pitchFamily="18" charset="0"/>
              </a:rPr>
              <a:t>God</a:t>
            </a:r>
            <a:r>
              <a:rPr lang="en-US" dirty="0">
                <a:solidFill>
                  <a:srgbClr val="000000"/>
                </a:solidFill>
                <a:latin typeface="Palatino Linotype" panose="02040502050505030304" pitchFamily="18" charset="0"/>
              </a:rPr>
              <a:t> will wipe tears away from all faces,</a:t>
            </a:r>
            <a:br>
              <a:rPr lang="en-US" dirty="0">
                <a:solidFill>
                  <a:prstClr val="black"/>
                </a:solidFill>
                <a:latin typeface="Palatino Linotype" panose="02040502050505030304" pitchFamily="18" charset="0"/>
              </a:rPr>
            </a:br>
            <a:r>
              <a:rPr lang="en-US" dirty="0">
                <a:solidFill>
                  <a:srgbClr val="000000"/>
                </a:solidFill>
                <a:latin typeface="Palatino Linotype" panose="02040502050505030304" pitchFamily="18" charset="0"/>
              </a:rPr>
              <a:t>And He will remove the disgrace of His people from all the earth;</a:t>
            </a:r>
            <a:br>
              <a:rPr lang="en-US" dirty="0">
                <a:solidFill>
                  <a:prstClr val="black"/>
                </a:solidFill>
                <a:latin typeface="Palatino Linotype" panose="02040502050505030304" pitchFamily="18" charset="0"/>
              </a:rPr>
            </a:br>
            <a:r>
              <a:rPr lang="en-US" dirty="0">
                <a:solidFill>
                  <a:srgbClr val="000000"/>
                </a:solidFill>
                <a:latin typeface="Palatino Linotype" panose="02040502050505030304" pitchFamily="18" charset="0"/>
              </a:rPr>
              <a:t>For the </a:t>
            </a:r>
            <a:r>
              <a:rPr lang="en-US" cap="small" dirty="0">
                <a:solidFill>
                  <a:srgbClr val="000000"/>
                </a:solidFill>
                <a:latin typeface="Palatino Linotype" panose="02040502050505030304" pitchFamily="18" charset="0"/>
              </a:rPr>
              <a:t>Lord</a:t>
            </a:r>
            <a:r>
              <a:rPr lang="en-US" dirty="0">
                <a:solidFill>
                  <a:srgbClr val="000000"/>
                </a:solidFill>
                <a:latin typeface="Palatino Linotype" panose="02040502050505030304" pitchFamily="18" charset="0"/>
              </a:rPr>
              <a:t> has spoken.</a:t>
            </a:r>
          </a:p>
          <a:p>
            <a:pPr defTabSz="685800"/>
            <a:endParaRPr lang="en-US" dirty="0">
              <a:solidFill>
                <a:srgbClr val="000000"/>
              </a:solidFill>
              <a:latin typeface="Palatino Linotype" panose="02040502050505030304" pitchFamily="18" charset="0"/>
            </a:endParaRPr>
          </a:p>
          <a:p>
            <a:pPr defTabSz="685800"/>
            <a:r>
              <a:rPr lang="en-US" dirty="0">
                <a:solidFill>
                  <a:srgbClr val="000000"/>
                </a:solidFill>
                <a:latin typeface="Palatino Linotype" panose="02040502050505030304" pitchFamily="18" charset="0"/>
              </a:rPr>
              <a:t>For the hand of the </a:t>
            </a:r>
            <a:r>
              <a:rPr lang="en-US" cap="small" dirty="0">
                <a:solidFill>
                  <a:srgbClr val="000000"/>
                </a:solidFill>
                <a:latin typeface="Palatino Linotype" panose="02040502050505030304" pitchFamily="18" charset="0"/>
              </a:rPr>
              <a:t>Lord</a:t>
            </a:r>
            <a:r>
              <a:rPr lang="en-US" dirty="0">
                <a:solidFill>
                  <a:srgbClr val="000000"/>
                </a:solidFill>
                <a:latin typeface="Palatino Linotype" panose="02040502050505030304" pitchFamily="18" charset="0"/>
              </a:rPr>
              <a:t> will rest on this mountain,</a:t>
            </a:r>
            <a:br>
              <a:rPr lang="en-US" dirty="0">
                <a:solidFill>
                  <a:prstClr val="black"/>
                </a:solidFill>
                <a:latin typeface="Palatino Linotype" panose="02040502050505030304" pitchFamily="18" charset="0"/>
              </a:rPr>
            </a:br>
            <a:r>
              <a:rPr lang="en-US" dirty="0">
                <a:solidFill>
                  <a:srgbClr val="000000"/>
                </a:solidFill>
                <a:latin typeface="Palatino Linotype" panose="02040502050505030304" pitchFamily="18" charset="0"/>
              </a:rPr>
              <a:t>And Moab will be trampled down in his place</a:t>
            </a:r>
            <a:br>
              <a:rPr lang="en-US" dirty="0">
                <a:solidFill>
                  <a:prstClr val="black"/>
                </a:solidFill>
                <a:latin typeface="Palatino Linotype" panose="02040502050505030304" pitchFamily="18" charset="0"/>
              </a:rPr>
            </a:br>
            <a:r>
              <a:rPr lang="en-US" dirty="0">
                <a:solidFill>
                  <a:srgbClr val="000000"/>
                </a:solidFill>
                <a:latin typeface="Palatino Linotype" panose="02040502050505030304" pitchFamily="18" charset="0"/>
              </a:rPr>
              <a:t>As straw is trampled down in the water of a manure pile</a:t>
            </a:r>
          </a:p>
        </p:txBody>
      </p:sp>
      <p:sp>
        <p:nvSpPr>
          <p:cNvPr id="2" name="TextBox 1">
            <a:extLst>
              <a:ext uri="{FF2B5EF4-FFF2-40B4-BE49-F238E27FC236}">
                <a16:creationId xmlns:a16="http://schemas.microsoft.com/office/drawing/2014/main" id="{846C5F3C-8C4E-45B2-B770-064C7D3B0DE0}"/>
              </a:ext>
            </a:extLst>
          </p:cNvPr>
          <p:cNvSpPr txBox="1"/>
          <p:nvPr/>
        </p:nvSpPr>
        <p:spPr>
          <a:xfrm>
            <a:off x="4069080" y="1405890"/>
            <a:ext cx="4903470" cy="3508653"/>
          </a:xfrm>
          <a:prstGeom prst="rect">
            <a:avLst/>
          </a:prstGeom>
          <a:solidFill>
            <a:schemeClr val="tx1"/>
          </a:solidFill>
          <a:effectLst>
            <a:outerShdw blurRad="50800" dist="101600" dir="13500000" algn="br" rotWithShape="0">
              <a:prstClr val="black">
                <a:alpha val="40000"/>
              </a:prstClr>
            </a:outerShdw>
          </a:effectLst>
        </p:spPr>
        <p:txBody>
          <a:bodyPr wrap="square" rtlCol="0">
            <a:spAutoFit/>
          </a:bodyPr>
          <a:lstStyle/>
          <a:p>
            <a:pPr defTabSz="685800"/>
            <a:r>
              <a:rPr lang="en-US" sz="2100" b="1" dirty="0">
                <a:solidFill>
                  <a:prstClr val="white"/>
                </a:solidFill>
                <a:latin typeface="Calibri" panose="020F0502020204030204"/>
              </a:rPr>
              <a:t>This is a theme in Isaiah… </a:t>
            </a:r>
          </a:p>
          <a:p>
            <a:pPr defTabSz="685800"/>
            <a:r>
              <a:rPr lang="en-US" dirty="0">
                <a:solidFill>
                  <a:prstClr val="white"/>
                </a:solidFill>
                <a:latin typeface="Palatino Linotype" panose="02040502050505030304" pitchFamily="18" charset="0"/>
              </a:rPr>
              <a:t>30</a:t>
            </a:r>
            <a:r>
              <a:rPr lang="en-US" b="1" baseline="30000" dirty="0">
                <a:solidFill>
                  <a:prstClr val="white"/>
                </a:solidFill>
                <a:latin typeface="Palatino Linotype" panose="02040502050505030304" pitchFamily="18" charset="0"/>
              </a:rPr>
              <a:t>19 </a:t>
            </a:r>
            <a:r>
              <a:rPr lang="en-US" dirty="0">
                <a:solidFill>
                  <a:prstClr val="white"/>
                </a:solidFill>
                <a:latin typeface="Palatino Linotype" panose="02040502050505030304" pitchFamily="18" charset="0"/>
              </a:rPr>
              <a:t>For, you people in Zion, inhabitant in Jerusalem, you will weep no longer. </a:t>
            </a:r>
          </a:p>
          <a:p>
            <a:pPr defTabSz="685800"/>
            <a:endParaRPr lang="en-US" dirty="0">
              <a:solidFill>
                <a:prstClr val="white"/>
              </a:solidFill>
              <a:latin typeface="Palatino Linotype" panose="02040502050505030304" pitchFamily="18" charset="0"/>
            </a:endParaRPr>
          </a:p>
          <a:p>
            <a:pPr defTabSz="685800"/>
            <a:r>
              <a:rPr lang="en-US" dirty="0">
                <a:solidFill>
                  <a:prstClr val="white"/>
                </a:solidFill>
                <a:latin typeface="Palatino Linotype" panose="02040502050505030304" pitchFamily="18" charset="0"/>
              </a:rPr>
              <a:t>35</a:t>
            </a:r>
            <a:r>
              <a:rPr lang="en-US" b="1" baseline="30000" dirty="0">
                <a:solidFill>
                  <a:prstClr val="white"/>
                </a:solidFill>
                <a:latin typeface="Palatino Linotype" panose="02040502050505030304" pitchFamily="18" charset="0"/>
              </a:rPr>
              <a:t>10 </a:t>
            </a:r>
            <a:r>
              <a:rPr lang="en-US" dirty="0">
                <a:solidFill>
                  <a:prstClr val="white"/>
                </a:solidFill>
                <a:latin typeface="Palatino Linotype" panose="02040502050505030304" pitchFamily="18" charset="0"/>
              </a:rPr>
              <a:t>And sorrow and sighing will flee away.</a:t>
            </a:r>
          </a:p>
          <a:p>
            <a:pPr defTabSz="685800"/>
            <a:endParaRPr lang="en-US" dirty="0">
              <a:solidFill>
                <a:prstClr val="white"/>
              </a:solidFill>
              <a:latin typeface="Palatino Linotype" panose="02040502050505030304" pitchFamily="18" charset="0"/>
            </a:endParaRPr>
          </a:p>
          <a:p>
            <a:pPr defTabSz="685800"/>
            <a:r>
              <a:rPr lang="en-US" dirty="0">
                <a:solidFill>
                  <a:prstClr val="white"/>
                </a:solidFill>
                <a:latin typeface="Palatino Linotype" panose="02040502050505030304" pitchFamily="18" charset="0"/>
              </a:rPr>
              <a:t>51</a:t>
            </a:r>
            <a:r>
              <a:rPr lang="en-US" b="1" baseline="30000" dirty="0">
                <a:solidFill>
                  <a:prstClr val="white"/>
                </a:solidFill>
                <a:latin typeface="Palatino Linotype" panose="02040502050505030304" pitchFamily="18" charset="0"/>
              </a:rPr>
              <a:t>11 </a:t>
            </a:r>
            <a:r>
              <a:rPr lang="en-US" dirty="0">
                <a:solidFill>
                  <a:prstClr val="white"/>
                </a:solidFill>
                <a:latin typeface="Palatino Linotype" panose="02040502050505030304" pitchFamily="18" charset="0"/>
              </a:rPr>
              <a:t>And sorrow and sighing will flee away.</a:t>
            </a:r>
          </a:p>
          <a:p>
            <a:pPr defTabSz="685800"/>
            <a:endParaRPr lang="en-US" dirty="0">
              <a:solidFill>
                <a:prstClr val="white"/>
              </a:solidFill>
              <a:latin typeface="Palatino Linotype" panose="02040502050505030304" pitchFamily="18" charset="0"/>
            </a:endParaRPr>
          </a:p>
          <a:p>
            <a:pPr defTabSz="685800"/>
            <a:r>
              <a:rPr lang="en-US" dirty="0">
                <a:solidFill>
                  <a:prstClr val="white"/>
                </a:solidFill>
                <a:latin typeface="Palatino Linotype" panose="02040502050505030304" pitchFamily="18" charset="0"/>
              </a:rPr>
              <a:t>65</a:t>
            </a:r>
            <a:r>
              <a:rPr lang="en-US" b="1" baseline="30000" dirty="0">
                <a:solidFill>
                  <a:prstClr val="white"/>
                </a:solidFill>
                <a:latin typeface="Palatino Linotype" panose="02040502050505030304" pitchFamily="18" charset="0"/>
              </a:rPr>
              <a:t>19 </a:t>
            </a:r>
            <a:r>
              <a:rPr lang="en-US" dirty="0">
                <a:solidFill>
                  <a:prstClr val="white"/>
                </a:solidFill>
                <a:latin typeface="Palatino Linotype" panose="02040502050505030304" pitchFamily="18" charset="0"/>
              </a:rPr>
              <a:t>And there will no longer be heard in her</a:t>
            </a:r>
          </a:p>
          <a:p>
            <a:pPr defTabSz="685800"/>
            <a:r>
              <a:rPr lang="en-US" dirty="0">
                <a:solidFill>
                  <a:prstClr val="white"/>
                </a:solidFill>
                <a:latin typeface="Palatino Linotype" panose="02040502050505030304" pitchFamily="18" charset="0"/>
              </a:rPr>
              <a:t>The voice of weeping and the sound of crying.</a:t>
            </a:r>
          </a:p>
          <a:p>
            <a:pPr defTabSz="685800"/>
            <a:endParaRPr lang="en-US" dirty="0">
              <a:solidFill>
                <a:prstClr val="white"/>
              </a:solidFill>
              <a:latin typeface="Palatino Linotype" panose="02040502050505030304" pitchFamily="18" charset="0"/>
            </a:endParaRPr>
          </a:p>
          <a:p>
            <a:pPr defTabSz="685800"/>
            <a:r>
              <a:rPr lang="en-US" sz="2100" b="1" dirty="0">
                <a:solidFill>
                  <a:prstClr val="white"/>
                </a:solidFill>
                <a:latin typeface="Calibri" panose="020F0502020204030204"/>
              </a:rPr>
              <a:t>It did not mean, literally, never a tear</a:t>
            </a:r>
          </a:p>
        </p:txBody>
      </p:sp>
    </p:spTree>
    <p:extLst>
      <p:ext uri="{BB962C8B-B14F-4D97-AF65-F5344CB8AC3E}">
        <p14:creationId xmlns:p14="http://schemas.microsoft.com/office/powerpoint/2010/main" val="225310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bg/>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C2FA71-8840-4DFA-A337-7710F69517AF}"/>
              </a:ext>
            </a:extLst>
          </p:cNvPr>
          <p:cNvSpPr txBox="1"/>
          <p:nvPr/>
        </p:nvSpPr>
        <p:spPr>
          <a:xfrm>
            <a:off x="485336" y="347263"/>
            <a:ext cx="8187397" cy="1592744"/>
          </a:xfrm>
          <a:prstGeom prst="rect">
            <a:avLst/>
          </a:prstGeom>
          <a:noFill/>
        </p:spPr>
        <p:txBody>
          <a:bodyPr wrap="square" rtlCol="0">
            <a:spAutoFit/>
          </a:bodyPr>
          <a:lstStyle/>
          <a:p>
            <a:pPr defTabSz="685800"/>
            <a:r>
              <a:rPr lang="en-US" sz="2100" b="1" dirty="0">
                <a:solidFill>
                  <a:prstClr val="black"/>
                </a:solidFill>
                <a:latin typeface="Calibri" panose="020F0502020204030204"/>
              </a:rPr>
              <a:t>Uncertainty Because of…</a:t>
            </a:r>
          </a:p>
          <a:p>
            <a:pPr defTabSz="685800"/>
            <a:endParaRPr lang="en-US" sz="1350" dirty="0">
              <a:solidFill>
                <a:prstClr val="black"/>
              </a:solidFill>
              <a:latin typeface="Calibri" panose="020F0502020204030204"/>
            </a:endParaRPr>
          </a:p>
          <a:p>
            <a:pPr defTabSz="685800"/>
            <a:r>
              <a:rPr lang="en-US" sz="2100" b="1" dirty="0">
                <a:solidFill>
                  <a:srgbClr val="000000"/>
                </a:solidFill>
                <a:latin typeface="system-ui"/>
              </a:rPr>
              <a:t>Revelation 21</a:t>
            </a:r>
            <a:r>
              <a:rPr lang="en-US" sz="2100" dirty="0">
                <a:solidFill>
                  <a:srgbClr val="000000"/>
                </a:solidFill>
                <a:latin typeface="system-ui"/>
              </a:rPr>
              <a:t> </a:t>
            </a:r>
            <a:r>
              <a:rPr lang="en-US" sz="2100" b="1" baseline="30000" dirty="0">
                <a:solidFill>
                  <a:srgbClr val="000000"/>
                </a:solidFill>
                <a:latin typeface="system-ui"/>
              </a:rPr>
              <a:t>4 </a:t>
            </a:r>
            <a:r>
              <a:rPr lang="en-US" sz="2100" dirty="0">
                <a:solidFill>
                  <a:srgbClr val="000000"/>
                </a:solidFill>
                <a:latin typeface="Palatino Linotype" panose="02040502050505030304" pitchFamily="18" charset="0"/>
              </a:rPr>
              <a:t>and He will wipe away every tear from their eyes; and there will no longer be any death; there will no longer be any mourning, or crying, or pain; the first things have passed away.”</a:t>
            </a:r>
            <a:endParaRPr lang="en-US" sz="2100" dirty="0">
              <a:solidFill>
                <a:srgbClr val="000000"/>
              </a:solidFill>
              <a:latin typeface="system-ui"/>
            </a:endParaRPr>
          </a:p>
        </p:txBody>
      </p:sp>
      <p:sp>
        <p:nvSpPr>
          <p:cNvPr id="2" name="TextBox 1">
            <a:extLst>
              <a:ext uri="{FF2B5EF4-FFF2-40B4-BE49-F238E27FC236}">
                <a16:creationId xmlns:a16="http://schemas.microsoft.com/office/drawing/2014/main" id="{846C5F3C-8C4E-45B2-B770-064C7D3B0DE0}"/>
              </a:ext>
            </a:extLst>
          </p:cNvPr>
          <p:cNvSpPr txBox="1"/>
          <p:nvPr/>
        </p:nvSpPr>
        <p:spPr>
          <a:xfrm>
            <a:off x="1219200" y="2053849"/>
            <a:ext cx="7661910" cy="1754326"/>
          </a:xfrm>
          <a:prstGeom prst="rect">
            <a:avLst/>
          </a:prstGeom>
          <a:noFill/>
        </p:spPr>
        <p:txBody>
          <a:bodyPr wrap="square" rtlCol="0">
            <a:spAutoFit/>
          </a:bodyPr>
          <a:lstStyle/>
          <a:p>
            <a:pPr defTabSz="685800"/>
            <a:r>
              <a:rPr lang="en-US" b="1" dirty="0">
                <a:solidFill>
                  <a:prstClr val="black"/>
                </a:solidFill>
                <a:latin typeface="Palatino Linotype" panose="02040502050505030304" pitchFamily="18" charset="0"/>
              </a:rPr>
              <a:t>Galatians 1:4</a:t>
            </a:r>
            <a:r>
              <a:rPr lang="en-US" dirty="0">
                <a:solidFill>
                  <a:prstClr val="black"/>
                </a:solidFill>
                <a:latin typeface="Palatino Linotype" panose="02040502050505030304" pitchFamily="18" charset="0"/>
              </a:rPr>
              <a:t>	“delivered out of this present evil world”</a:t>
            </a:r>
          </a:p>
          <a:p>
            <a:pPr defTabSz="685800"/>
            <a:r>
              <a:rPr lang="en-US" b="1" dirty="0">
                <a:solidFill>
                  <a:prstClr val="black"/>
                </a:solidFill>
                <a:latin typeface="Palatino Linotype" panose="02040502050505030304" pitchFamily="18" charset="0"/>
              </a:rPr>
              <a:t>Hebrews 4</a:t>
            </a:r>
            <a:r>
              <a:rPr lang="en-US" dirty="0">
                <a:solidFill>
                  <a:prstClr val="black"/>
                </a:solidFill>
                <a:latin typeface="Palatino Linotype" panose="02040502050505030304" pitchFamily="18" charset="0"/>
              </a:rPr>
              <a:t>	“rest”</a:t>
            </a:r>
          </a:p>
          <a:p>
            <a:pPr defTabSz="685800"/>
            <a:r>
              <a:rPr lang="en-US" b="1" dirty="0">
                <a:solidFill>
                  <a:prstClr val="black"/>
                </a:solidFill>
                <a:latin typeface="Palatino Linotype" panose="02040502050505030304" pitchFamily="18" charset="0"/>
              </a:rPr>
              <a:t>Romans 2:7</a:t>
            </a:r>
            <a:r>
              <a:rPr lang="en-US" dirty="0">
                <a:solidFill>
                  <a:prstClr val="black"/>
                </a:solidFill>
                <a:latin typeface="Palatino Linotype" panose="02040502050505030304" pitchFamily="18" charset="0"/>
              </a:rPr>
              <a:t>	“glory and honor and incorruption”</a:t>
            </a:r>
          </a:p>
          <a:p>
            <a:pPr defTabSz="685800"/>
            <a:r>
              <a:rPr lang="en-US" b="1" dirty="0">
                <a:solidFill>
                  <a:prstClr val="black"/>
                </a:solidFill>
                <a:latin typeface="Palatino Linotype" panose="02040502050505030304" pitchFamily="18" charset="0"/>
              </a:rPr>
              <a:t>Romans 8:17</a:t>
            </a:r>
            <a:r>
              <a:rPr lang="en-US" dirty="0">
                <a:solidFill>
                  <a:prstClr val="black"/>
                </a:solidFill>
                <a:latin typeface="Palatino Linotype" panose="02040502050505030304" pitchFamily="18" charset="0"/>
              </a:rPr>
              <a:t>	The sufferings of this present time are not worthy to be 		compared with the glory which shall be revealed to us-ward</a:t>
            </a:r>
          </a:p>
          <a:p>
            <a:pPr defTabSz="685800"/>
            <a:r>
              <a:rPr lang="en-US" b="1" dirty="0">
                <a:solidFill>
                  <a:prstClr val="black"/>
                </a:solidFill>
                <a:latin typeface="Palatino Linotype" panose="02040502050505030304" pitchFamily="18" charset="0"/>
              </a:rPr>
              <a:t>1 Peter 1:4</a:t>
            </a:r>
            <a:r>
              <a:rPr lang="en-US" dirty="0">
                <a:solidFill>
                  <a:prstClr val="black"/>
                </a:solidFill>
                <a:latin typeface="Palatino Linotype" panose="02040502050505030304" pitchFamily="18" charset="0"/>
              </a:rPr>
              <a:t>	“an inheritance incorruptible, and undefiled”</a:t>
            </a:r>
          </a:p>
        </p:txBody>
      </p:sp>
      <p:sp>
        <p:nvSpPr>
          <p:cNvPr id="5" name="TextBox 4">
            <a:extLst>
              <a:ext uri="{FF2B5EF4-FFF2-40B4-BE49-F238E27FC236}">
                <a16:creationId xmlns:a16="http://schemas.microsoft.com/office/drawing/2014/main" id="{32266123-093F-47D2-9A69-091BF6580DF5}"/>
              </a:ext>
            </a:extLst>
          </p:cNvPr>
          <p:cNvSpPr txBox="1"/>
          <p:nvPr/>
        </p:nvSpPr>
        <p:spPr>
          <a:xfrm>
            <a:off x="468630" y="3790950"/>
            <a:ext cx="8412480" cy="1292662"/>
          </a:xfrm>
          <a:prstGeom prst="rect">
            <a:avLst/>
          </a:prstGeom>
          <a:noFill/>
        </p:spPr>
        <p:txBody>
          <a:bodyPr wrap="square">
            <a:spAutoFit/>
          </a:bodyPr>
          <a:lstStyle/>
          <a:p>
            <a:pPr defTabSz="685800"/>
            <a:r>
              <a:rPr lang="en-US" sz="2100" b="1" dirty="0">
                <a:solidFill>
                  <a:prstClr val="black"/>
                </a:solidFill>
                <a:latin typeface="Calibri" panose="020F0502020204030204"/>
              </a:rPr>
              <a:t>But to say that means there can be no remembrance of the lost in heaven?</a:t>
            </a:r>
          </a:p>
          <a:p>
            <a:pPr marL="600075" lvl="1" indent="-257175" defTabSz="685800">
              <a:buFont typeface="Arial" panose="020B0604020202020204" pitchFamily="34" charset="0"/>
              <a:buChar char="•"/>
            </a:pPr>
            <a:r>
              <a:rPr lang="en-US" dirty="0">
                <a:solidFill>
                  <a:prstClr val="black"/>
                </a:solidFill>
                <a:latin typeface="Calibri" panose="020F0502020204030204"/>
              </a:rPr>
              <a:t>The Holy Spirit can be grieved (Ephesians 4:30)</a:t>
            </a:r>
          </a:p>
          <a:p>
            <a:pPr marL="600075" lvl="1" indent="-257175" defTabSz="685800">
              <a:buFont typeface="Arial" panose="020B0604020202020204" pitchFamily="34" charset="0"/>
              <a:buChar char="•"/>
            </a:pPr>
            <a:r>
              <a:rPr lang="en-US" dirty="0">
                <a:solidFill>
                  <a:prstClr val="black"/>
                </a:solidFill>
                <a:latin typeface="Calibri" panose="020F0502020204030204"/>
              </a:rPr>
              <a:t>God could be sorrowed by having made man (Genesis 6:6)</a:t>
            </a:r>
          </a:p>
        </p:txBody>
      </p:sp>
    </p:spTree>
    <p:extLst>
      <p:ext uri="{BB962C8B-B14F-4D97-AF65-F5344CB8AC3E}">
        <p14:creationId xmlns:p14="http://schemas.microsoft.com/office/powerpoint/2010/main" val="137853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8C6D74-1FD5-4D09-BCCC-8231C83E9050}"/>
              </a:ext>
            </a:extLst>
          </p:cNvPr>
          <p:cNvSpPr txBox="1"/>
          <p:nvPr/>
        </p:nvSpPr>
        <p:spPr>
          <a:xfrm>
            <a:off x="1779174" y="1303867"/>
            <a:ext cx="5616917" cy="600164"/>
          </a:xfrm>
          <a:prstGeom prst="rect">
            <a:avLst/>
          </a:prstGeom>
          <a:noFill/>
        </p:spPr>
        <p:txBody>
          <a:bodyPr wrap="square" rtlCol="0">
            <a:spAutoFit/>
          </a:bodyPr>
          <a:lstStyle/>
          <a:p>
            <a:pPr defTabSz="685800"/>
            <a:r>
              <a:rPr lang="en-US" sz="3300" b="1" i="1" dirty="0">
                <a:solidFill>
                  <a:prstClr val="white"/>
                </a:solidFill>
                <a:latin typeface="Palatino Linotype" panose="02040502050505030304" pitchFamily="18" charset="0"/>
              </a:rPr>
              <a:t>Will We Know One Another?</a:t>
            </a:r>
          </a:p>
        </p:txBody>
      </p:sp>
      <p:sp>
        <p:nvSpPr>
          <p:cNvPr id="6" name="TextBox 5">
            <a:extLst>
              <a:ext uri="{FF2B5EF4-FFF2-40B4-BE49-F238E27FC236}">
                <a16:creationId xmlns:a16="http://schemas.microsoft.com/office/drawing/2014/main" id="{E44101C5-BEB9-4786-894B-9D510D2325CB}"/>
              </a:ext>
            </a:extLst>
          </p:cNvPr>
          <p:cNvSpPr txBox="1"/>
          <p:nvPr/>
        </p:nvSpPr>
        <p:spPr>
          <a:xfrm>
            <a:off x="3123026" y="2069828"/>
            <a:ext cx="2553584" cy="1015663"/>
          </a:xfrm>
          <a:prstGeom prst="rect">
            <a:avLst/>
          </a:prstGeom>
          <a:noFill/>
        </p:spPr>
        <p:txBody>
          <a:bodyPr wrap="none" rtlCol="0">
            <a:spAutoFit/>
          </a:bodyPr>
          <a:lstStyle/>
          <a:p>
            <a:pPr defTabSz="685800"/>
            <a:r>
              <a:rPr lang="en-US" sz="3000" b="1" dirty="0">
                <a:solidFill>
                  <a:prstClr val="white"/>
                </a:solidFill>
                <a:latin typeface="Calibri" panose="020F0502020204030204"/>
              </a:rPr>
              <a:t>The Evidence…</a:t>
            </a:r>
          </a:p>
          <a:p>
            <a:pPr marL="428625" indent="-428625" defTabSz="685800">
              <a:buFont typeface="Arial" panose="020B0604020202020204" pitchFamily="34" charset="0"/>
              <a:buChar char="•"/>
            </a:pPr>
            <a:r>
              <a:rPr lang="en-US" sz="3000" dirty="0">
                <a:solidFill>
                  <a:prstClr val="white"/>
                </a:solidFill>
                <a:latin typeface="Calibri" panose="020F0502020204030204"/>
              </a:rPr>
              <a:t>Suggestive</a:t>
            </a:r>
          </a:p>
        </p:txBody>
      </p:sp>
    </p:spTree>
    <p:extLst>
      <p:ext uri="{BB962C8B-B14F-4D97-AF65-F5344CB8AC3E}">
        <p14:creationId xmlns:p14="http://schemas.microsoft.com/office/powerpoint/2010/main" val="396795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8C6D74-1FD5-4D09-BCCC-8231C83E9050}"/>
              </a:ext>
            </a:extLst>
          </p:cNvPr>
          <p:cNvSpPr txBox="1"/>
          <p:nvPr/>
        </p:nvSpPr>
        <p:spPr>
          <a:xfrm>
            <a:off x="1779174" y="1303867"/>
            <a:ext cx="5616917" cy="600164"/>
          </a:xfrm>
          <a:prstGeom prst="rect">
            <a:avLst/>
          </a:prstGeom>
          <a:noFill/>
        </p:spPr>
        <p:txBody>
          <a:bodyPr wrap="square" rtlCol="0">
            <a:spAutoFit/>
          </a:bodyPr>
          <a:lstStyle/>
          <a:p>
            <a:pPr defTabSz="685800"/>
            <a:r>
              <a:rPr lang="en-US" sz="3300" b="1" i="1" dirty="0">
                <a:solidFill>
                  <a:prstClr val="white"/>
                </a:solidFill>
                <a:latin typeface="Palatino Linotype" panose="02040502050505030304" pitchFamily="18" charset="0"/>
              </a:rPr>
              <a:t>Will We Know One Another?</a:t>
            </a:r>
          </a:p>
        </p:txBody>
      </p:sp>
      <p:sp>
        <p:nvSpPr>
          <p:cNvPr id="5" name="TextBox 4">
            <a:extLst>
              <a:ext uri="{FF2B5EF4-FFF2-40B4-BE49-F238E27FC236}">
                <a16:creationId xmlns:a16="http://schemas.microsoft.com/office/drawing/2014/main" id="{D97E8A26-89D6-42CD-BA60-28234107A1B7}"/>
              </a:ext>
            </a:extLst>
          </p:cNvPr>
          <p:cNvSpPr txBox="1"/>
          <p:nvPr/>
        </p:nvSpPr>
        <p:spPr>
          <a:xfrm>
            <a:off x="3123027" y="2069827"/>
            <a:ext cx="4066947" cy="2862322"/>
          </a:xfrm>
          <a:prstGeom prst="rect">
            <a:avLst/>
          </a:prstGeom>
          <a:noFill/>
        </p:spPr>
        <p:txBody>
          <a:bodyPr wrap="none" rtlCol="0">
            <a:spAutoFit/>
          </a:bodyPr>
          <a:lstStyle/>
          <a:p>
            <a:pPr defTabSz="685800"/>
            <a:r>
              <a:rPr lang="en-US" sz="3000" b="1" dirty="0">
                <a:solidFill>
                  <a:prstClr val="white"/>
                </a:solidFill>
                <a:latin typeface="Calibri" panose="020F0502020204030204"/>
              </a:rPr>
              <a:t>The Evidence…</a:t>
            </a:r>
          </a:p>
          <a:p>
            <a:pPr marL="428625" indent="-428625" defTabSz="685800">
              <a:buFont typeface="Arial" panose="020B0604020202020204" pitchFamily="34" charset="0"/>
              <a:buChar char="•"/>
            </a:pPr>
            <a:r>
              <a:rPr lang="en-US" sz="3000" dirty="0">
                <a:solidFill>
                  <a:prstClr val="white"/>
                </a:solidFill>
                <a:latin typeface="Calibri" panose="020F0502020204030204"/>
              </a:rPr>
              <a:t>Suggestive</a:t>
            </a:r>
          </a:p>
          <a:p>
            <a:pPr marL="428625" indent="-428625" defTabSz="685800">
              <a:buFont typeface="Arial" panose="020B0604020202020204" pitchFamily="34" charset="0"/>
              <a:buChar char="•"/>
            </a:pPr>
            <a:r>
              <a:rPr lang="en-US" sz="3000" dirty="0">
                <a:solidFill>
                  <a:prstClr val="white"/>
                </a:solidFill>
                <a:latin typeface="Calibri" panose="020F0502020204030204"/>
              </a:rPr>
              <a:t>Conclusive</a:t>
            </a:r>
          </a:p>
          <a:p>
            <a:pPr marL="900113" lvl="1" indent="-557213" defTabSz="685800">
              <a:buFont typeface="+mj-lt"/>
              <a:buAutoNum type="arabicPeriod"/>
            </a:pPr>
            <a:r>
              <a:rPr lang="en-US" sz="3000" dirty="0">
                <a:solidFill>
                  <a:prstClr val="white"/>
                </a:solidFill>
                <a:latin typeface="Calibri" panose="020F0502020204030204"/>
              </a:rPr>
              <a:t>The transfiguration</a:t>
            </a:r>
          </a:p>
          <a:p>
            <a:pPr marL="900113" lvl="1" indent="-557213" defTabSz="685800">
              <a:buFont typeface="+mj-lt"/>
              <a:buAutoNum type="arabicPeriod"/>
            </a:pPr>
            <a:r>
              <a:rPr lang="en-US" sz="3000" dirty="0">
                <a:solidFill>
                  <a:prstClr val="white"/>
                </a:solidFill>
                <a:latin typeface="Calibri" panose="020F0502020204030204"/>
              </a:rPr>
              <a:t>The “soul”</a:t>
            </a:r>
          </a:p>
          <a:p>
            <a:pPr marL="557213" indent="-557213" defTabSz="685800">
              <a:buFont typeface="Arial" panose="020B0604020202020204" pitchFamily="34" charset="0"/>
              <a:buChar char="•"/>
            </a:pPr>
            <a:r>
              <a:rPr lang="en-US" sz="3000" dirty="0">
                <a:solidFill>
                  <a:prstClr val="white"/>
                </a:solidFill>
                <a:latin typeface="Calibri" panose="020F0502020204030204"/>
              </a:rPr>
              <a:t>Why People Doubt</a:t>
            </a:r>
          </a:p>
        </p:txBody>
      </p:sp>
    </p:spTree>
    <p:extLst>
      <p:ext uri="{BB962C8B-B14F-4D97-AF65-F5344CB8AC3E}">
        <p14:creationId xmlns:p14="http://schemas.microsoft.com/office/powerpoint/2010/main" val="262294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2467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A23524DF-2E54-4C4D-9993-AE1D28C010AA}"/>
              </a:ext>
            </a:extLst>
          </p:cNvPr>
          <p:cNvSpPr/>
          <p:nvPr/>
        </p:nvSpPr>
        <p:spPr>
          <a:xfrm>
            <a:off x="259080" y="3841986"/>
            <a:ext cx="5532120" cy="30228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8" name="Rectangle: Rounded Corners 7">
            <a:extLst>
              <a:ext uri="{FF2B5EF4-FFF2-40B4-BE49-F238E27FC236}">
                <a16:creationId xmlns:a16="http://schemas.microsoft.com/office/drawing/2014/main" id="{A5EA9123-690E-49EC-9B4C-86296D6E908E}"/>
              </a:ext>
            </a:extLst>
          </p:cNvPr>
          <p:cNvSpPr/>
          <p:nvPr/>
        </p:nvSpPr>
        <p:spPr>
          <a:xfrm>
            <a:off x="4566961" y="3474720"/>
            <a:ext cx="4156364" cy="36576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5" name="TextBox 4">
            <a:extLst>
              <a:ext uri="{FF2B5EF4-FFF2-40B4-BE49-F238E27FC236}">
                <a16:creationId xmlns:a16="http://schemas.microsoft.com/office/drawing/2014/main" id="{7042D826-9D68-4B88-A9B2-29B6BDBCE31B}"/>
              </a:ext>
            </a:extLst>
          </p:cNvPr>
          <p:cNvSpPr txBox="1"/>
          <p:nvPr/>
        </p:nvSpPr>
        <p:spPr>
          <a:xfrm>
            <a:off x="116059" y="133941"/>
            <a:ext cx="8925950" cy="5416868"/>
          </a:xfrm>
          <a:prstGeom prst="rect">
            <a:avLst/>
          </a:prstGeom>
          <a:noFill/>
        </p:spPr>
        <p:txBody>
          <a:bodyPr wrap="square">
            <a:spAutoFit/>
          </a:bodyPr>
          <a:lstStyle/>
          <a:p>
            <a:pPr defTabSz="685800"/>
            <a:r>
              <a:rPr lang="en-US" sz="2400" b="1" dirty="0">
                <a:solidFill>
                  <a:srgbClr val="000000"/>
                </a:solidFill>
                <a:latin typeface="Palatino Linotype" panose="02040502050505030304" pitchFamily="18" charset="0"/>
              </a:rPr>
              <a:t>1 Samuel 28</a:t>
            </a:r>
          </a:p>
          <a:p>
            <a:pPr defTabSz="685800"/>
            <a:endParaRPr lang="en-US" sz="2100" b="1" baseline="30000" dirty="0">
              <a:solidFill>
                <a:srgbClr val="000000"/>
              </a:solidFill>
              <a:latin typeface="Palatino Linotype" panose="02040502050505030304" pitchFamily="18" charset="0"/>
            </a:endParaRPr>
          </a:p>
          <a:p>
            <a:pPr defTabSz="685800"/>
            <a:r>
              <a:rPr lang="en-US" sz="2100" b="1" baseline="30000" dirty="0">
                <a:solidFill>
                  <a:srgbClr val="000000"/>
                </a:solidFill>
                <a:latin typeface="Palatino Linotype" panose="02040502050505030304" pitchFamily="18" charset="0"/>
              </a:rPr>
              <a:t>15 </a:t>
            </a:r>
            <a:r>
              <a:rPr lang="en-US" sz="2100" b="1" dirty="0">
                <a:solidFill>
                  <a:srgbClr val="000000"/>
                </a:solidFill>
                <a:latin typeface="Palatino Linotype" panose="02040502050505030304" pitchFamily="18" charset="0"/>
              </a:rPr>
              <a:t>And Samuel said to Saul, “Why have you disturbed me by bringing me up?” </a:t>
            </a:r>
          </a:p>
          <a:p>
            <a:pPr defTabSz="685800"/>
            <a:endParaRPr lang="en-US" sz="2100" b="1" dirty="0">
              <a:solidFill>
                <a:srgbClr val="000000"/>
              </a:solidFill>
              <a:latin typeface="Palatino Linotype" panose="02040502050505030304" pitchFamily="18" charset="0"/>
            </a:endParaRPr>
          </a:p>
          <a:p>
            <a:pPr defTabSz="685800"/>
            <a:r>
              <a:rPr lang="en-US" sz="2100" dirty="0">
                <a:solidFill>
                  <a:srgbClr val="000000"/>
                </a:solidFill>
                <a:latin typeface="Palatino Linotype" panose="02040502050505030304" pitchFamily="18" charset="0"/>
              </a:rPr>
              <a:t>Saul replied, “I am very distressed, for the Philistines are waging war against me, and God has abandoned me and no longer answers me…” </a:t>
            </a:r>
          </a:p>
          <a:p>
            <a:pPr defTabSz="685800"/>
            <a:endParaRPr lang="en-US" sz="2100" baseline="30000" dirty="0">
              <a:solidFill>
                <a:srgbClr val="000000"/>
              </a:solidFill>
              <a:latin typeface="Palatino Linotype" panose="02040502050505030304" pitchFamily="18" charset="0"/>
            </a:endParaRPr>
          </a:p>
          <a:p>
            <a:pPr defTabSz="685800"/>
            <a:r>
              <a:rPr lang="en-US" sz="2100" b="1" baseline="30000" dirty="0">
                <a:solidFill>
                  <a:srgbClr val="000000"/>
                </a:solidFill>
                <a:latin typeface="Palatino Linotype" panose="02040502050505030304" pitchFamily="18" charset="0"/>
              </a:rPr>
              <a:t>16 </a:t>
            </a:r>
            <a:r>
              <a:rPr lang="en-US" sz="2100" dirty="0">
                <a:solidFill>
                  <a:srgbClr val="000000"/>
                </a:solidFill>
                <a:latin typeface="Palatino Linotype" panose="02040502050505030304" pitchFamily="18" charset="0"/>
              </a:rPr>
              <a:t>Samuel said, “</a:t>
            </a:r>
            <a:r>
              <a:rPr lang="en-US" sz="2100" b="1" dirty="0">
                <a:solidFill>
                  <a:srgbClr val="000000"/>
                </a:solidFill>
                <a:latin typeface="Palatino Linotype" panose="02040502050505030304" pitchFamily="18" charset="0"/>
              </a:rPr>
              <a:t>But why ask me, since the </a:t>
            </a:r>
            <a:r>
              <a:rPr lang="en-US" sz="2100" b="1" cap="small" dirty="0">
                <a:solidFill>
                  <a:srgbClr val="000000"/>
                </a:solidFill>
                <a:latin typeface="Palatino Linotype" panose="02040502050505030304" pitchFamily="18" charset="0"/>
              </a:rPr>
              <a:t>Lord</a:t>
            </a:r>
            <a:r>
              <a:rPr lang="en-US" sz="2100" b="1" dirty="0">
                <a:solidFill>
                  <a:srgbClr val="000000"/>
                </a:solidFill>
                <a:latin typeface="Palatino Linotype" panose="02040502050505030304" pitchFamily="18" charset="0"/>
              </a:rPr>
              <a:t> has abandoned you and has become your enemy?</a:t>
            </a:r>
            <a:r>
              <a:rPr lang="en-US" sz="2100" dirty="0">
                <a:solidFill>
                  <a:srgbClr val="000000"/>
                </a:solidFill>
                <a:latin typeface="Palatino Linotype" panose="02040502050505030304" pitchFamily="18" charset="0"/>
              </a:rPr>
              <a:t> </a:t>
            </a:r>
            <a:r>
              <a:rPr lang="en-US" sz="2100" b="1" baseline="30000" dirty="0">
                <a:solidFill>
                  <a:srgbClr val="000000"/>
                </a:solidFill>
                <a:latin typeface="Palatino Linotype" panose="02040502050505030304" pitchFamily="18" charset="0"/>
              </a:rPr>
              <a:t>17 </a:t>
            </a:r>
            <a:r>
              <a:rPr lang="en-US" sz="2100" dirty="0">
                <a:solidFill>
                  <a:srgbClr val="000000"/>
                </a:solidFill>
                <a:latin typeface="Palatino Linotype" panose="02040502050505030304" pitchFamily="18" charset="0"/>
              </a:rPr>
              <a:t>And the </a:t>
            </a:r>
            <a:r>
              <a:rPr lang="en-US" sz="2100" cap="small" dirty="0">
                <a:solidFill>
                  <a:srgbClr val="000000"/>
                </a:solidFill>
                <a:latin typeface="Palatino Linotype" panose="02040502050505030304" pitchFamily="18" charset="0"/>
              </a:rPr>
              <a:t>Lord</a:t>
            </a:r>
            <a:r>
              <a:rPr lang="en-US" sz="2100" dirty="0">
                <a:solidFill>
                  <a:srgbClr val="000000"/>
                </a:solidFill>
                <a:latin typeface="Palatino Linotype" panose="02040502050505030304" pitchFamily="18" charset="0"/>
              </a:rPr>
              <a:t> has done just as He spoke through me; for the </a:t>
            </a:r>
            <a:r>
              <a:rPr lang="en-US" sz="2100" cap="small" dirty="0">
                <a:solidFill>
                  <a:srgbClr val="000000"/>
                </a:solidFill>
                <a:latin typeface="Palatino Linotype" panose="02040502050505030304" pitchFamily="18" charset="0"/>
              </a:rPr>
              <a:t>Lord</a:t>
            </a:r>
            <a:r>
              <a:rPr lang="en-US" sz="2100" dirty="0">
                <a:solidFill>
                  <a:srgbClr val="000000"/>
                </a:solidFill>
                <a:latin typeface="Palatino Linotype" panose="02040502050505030304" pitchFamily="18" charset="0"/>
              </a:rPr>
              <a:t> has torn the kingdom from your hand and given it to your neighbor, to David. </a:t>
            </a:r>
            <a:r>
              <a:rPr lang="en-US" sz="2100" b="1" baseline="30000" dirty="0">
                <a:solidFill>
                  <a:srgbClr val="000000"/>
                </a:solidFill>
                <a:latin typeface="Palatino Linotype" panose="02040502050505030304" pitchFamily="18" charset="0"/>
              </a:rPr>
              <a:t>18 </a:t>
            </a:r>
            <a:r>
              <a:rPr lang="en-US" sz="2100" dirty="0">
                <a:solidFill>
                  <a:srgbClr val="000000"/>
                </a:solidFill>
                <a:latin typeface="Palatino Linotype" panose="02040502050505030304" pitchFamily="18" charset="0"/>
              </a:rPr>
              <a:t>Just as you did not obey the </a:t>
            </a:r>
            <a:r>
              <a:rPr lang="en-US" sz="2100" cap="small" dirty="0">
                <a:solidFill>
                  <a:srgbClr val="000000"/>
                </a:solidFill>
                <a:latin typeface="Palatino Linotype" panose="02040502050505030304" pitchFamily="18" charset="0"/>
              </a:rPr>
              <a:t>Lord </a:t>
            </a:r>
            <a:r>
              <a:rPr lang="en-US" sz="2100" dirty="0">
                <a:solidFill>
                  <a:srgbClr val="000000"/>
                </a:solidFill>
                <a:latin typeface="Palatino Linotype" panose="02040502050505030304" pitchFamily="18" charset="0"/>
              </a:rPr>
              <a:t>and did not execute His fierce wrath on Amalek, so the </a:t>
            </a:r>
            <a:r>
              <a:rPr lang="en-US" sz="2100" cap="small" dirty="0">
                <a:solidFill>
                  <a:srgbClr val="000000"/>
                </a:solidFill>
                <a:latin typeface="Palatino Linotype" panose="02040502050505030304" pitchFamily="18" charset="0"/>
              </a:rPr>
              <a:t>Lord </a:t>
            </a:r>
            <a:r>
              <a:rPr lang="en-US" sz="2100" dirty="0">
                <a:solidFill>
                  <a:srgbClr val="000000"/>
                </a:solidFill>
                <a:latin typeface="Palatino Linotype" panose="02040502050505030304" pitchFamily="18" charset="0"/>
              </a:rPr>
              <a:t>has done this thing to you this day. </a:t>
            </a:r>
            <a:r>
              <a:rPr lang="en-US" sz="2100" b="1" baseline="30000" dirty="0">
                <a:solidFill>
                  <a:srgbClr val="000000"/>
                </a:solidFill>
                <a:latin typeface="Palatino Linotype" panose="02040502050505030304" pitchFamily="18" charset="0"/>
              </a:rPr>
              <a:t>19 </a:t>
            </a:r>
            <a:r>
              <a:rPr lang="en-US" sz="2100" dirty="0">
                <a:solidFill>
                  <a:srgbClr val="000000"/>
                </a:solidFill>
                <a:latin typeface="Palatino Linotype" panose="02040502050505030304" pitchFamily="18" charset="0"/>
              </a:rPr>
              <a:t>Furthermore, the </a:t>
            </a:r>
            <a:r>
              <a:rPr lang="en-US" sz="2100" cap="small" dirty="0">
                <a:solidFill>
                  <a:srgbClr val="000000"/>
                </a:solidFill>
                <a:latin typeface="Palatino Linotype" panose="02040502050505030304" pitchFamily="18" charset="0"/>
              </a:rPr>
              <a:t>Lord</a:t>
            </a:r>
            <a:r>
              <a:rPr lang="en-US" sz="2100" dirty="0">
                <a:solidFill>
                  <a:srgbClr val="000000"/>
                </a:solidFill>
                <a:latin typeface="Palatino Linotype" panose="02040502050505030304" pitchFamily="18" charset="0"/>
              </a:rPr>
              <a:t> will also hand Israel along with you over to the Philistines; so tomorrow you and your sons will be with me. Indeed, the </a:t>
            </a:r>
            <a:r>
              <a:rPr lang="en-US" sz="2100" cap="small" dirty="0">
                <a:solidFill>
                  <a:srgbClr val="000000"/>
                </a:solidFill>
                <a:latin typeface="Palatino Linotype" panose="02040502050505030304" pitchFamily="18" charset="0"/>
              </a:rPr>
              <a:t>Lord</a:t>
            </a:r>
            <a:r>
              <a:rPr lang="en-US" sz="2100" dirty="0">
                <a:solidFill>
                  <a:srgbClr val="000000"/>
                </a:solidFill>
                <a:latin typeface="Palatino Linotype" panose="02040502050505030304" pitchFamily="18" charset="0"/>
              </a:rPr>
              <a:t> will hand the army of Israel over to the Philistines!”</a:t>
            </a:r>
            <a:endParaRPr lang="en-US" sz="2100" dirty="0">
              <a:solidFill>
                <a:prstClr val="black"/>
              </a:solidFill>
              <a:latin typeface="Palatino Linotype" panose="02040502050505030304" pitchFamily="18" charset="0"/>
            </a:endParaRPr>
          </a:p>
        </p:txBody>
      </p:sp>
      <p:sp>
        <p:nvSpPr>
          <p:cNvPr id="6" name="TextBox 5">
            <a:extLst>
              <a:ext uri="{FF2B5EF4-FFF2-40B4-BE49-F238E27FC236}">
                <a16:creationId xmlns:a16="http://schemas.microsoft.com/office/drawing/2014/main" id="{CB6D260B-2E14-48A8-B087-89D1054D409B}"/>
              </a:ext>
            </a:extLst>
          </p:cNvPr>
          <p:cNvSpPr txBox="1"/>
          <p:nvPr/>
        </p:nvSpPr>
        <p:spPr>
          <a:xfrm>
            <a:off x="4125352" y="422031"/>
            <a:ext cx="4902590" cy="1477328"/>
          </a:xfrm>
          <a:prstGeom prst="rect">
            <a:avLst/>
          </a:prstGeom>
          <a:solidFill>
            <a:schemeClr val="tx1"/>
          </a:solidFill>
          <a:effectLst>
            <a:outerShdw blurRad="50800" dist="127000" dir="13500000" algn="br" rotWithShape="0">
              <a:prstClr val="black">
                <a:alpha val="40000"/>
              </a:prstClr>
            </a:outerShdw>
          </a:effectLst>
        </p:spPr>
        <p:txBody>
          <a:bodyPr wrap="square" rtlCol="0">
            <a:spAutoFit/>
          </a:bodyPr>
          <a:lstStyle/>
          <a:p>
            <a:pPr marL="214313" indent="-214313" defTabSz="685800">
              <a:buFont typeface="Arial" panose="020B0604020202020204" pitchFamily="34" charset="0"/>
              <a:buChar char="•"/>
            </a:pPr>
            <a:r>
              <a:rPr lang="en-US" b="1" dirty="0">
                <a:solidFill>
                  <a:prstClr val="white"/>
                </a:solidFill>
                <a:latin typeface="Calibri" panose="020F0502020204030204"/>
              </a:rPr>
              <a:t>Samuel knows who Saul is</a:t>
            </a:r>
          </a:p>
          <a:p>
            <a:pPr marL="214313" indent="-214313" defTabSz="685800">
              <a:buFont typeface="Arial" panose="020B0604020202020204" pitchFamily="34" charset="0"/>
              <a:buChar char="•"/>
            </a:pPr>
            <a:r>
              <a:rPr lang="en-US" b="1" dirty="0">
                <a:solidFill>
                  <a:prstClr val="white"/>
                </a:solidFill>
                <a:latin typeface="Calibri" panose="020F0502020204030204"/>
              </a:rPr>
              <a:t>Samuel &amp; Saul as people with a shared past</a:t>
            </a:r>
          </a:p>
          <a:p>
            <a:pPr marL="214313" indent="-214313" defTabSz="685800">
              <a:buFont typeface="Arial" panose="020B0604020202020204" pitchFamily="34" charset="0"/>
              <a:buChar char="•"/>
            </a:pPr>
            <a:r>
              <a:rPr lang="en-US" b="1" dirty="0">
                <a:solidFill>
                  <a:prstClr val="white"/>
                </a:solidFill>
                <a:latin typeface="Calibri" panose="020F0502020204030204"/>
              </a:rPr>
              <a:t>Samuel knows who David is</a:t>
            </a:r>
          </a:p>
          <a:p>
            <a:pPr marL="214313" indent="-214313" defTabSz="685800">
              <a:buFont typeface="Arial" panose="020B0604020202020204" pitchFamily="34" charset="0"/>
              <a:buChar char="•"/>
            </a:pPr>
            <a:r>
              <a:rPr lang="en-US" b="1" dirty="0">
                <a:solidFill>
                  <a:prstClr val="white"/>
                </a:solidFill>
                <a:latin typeface="Calibri" panose="020F0502020204030204"/>
              </a:rPr>
              <a:t>Samuel knows who the Philistines are</a:t>
            </a:r>
          </a:p>
          <a:p>
            <a:pPr marL="214313" indent="-214313" defTabSz="685800">
              <a:buFont typeface="Arial" panose="020B0604020202020204" pitchFamily="34" charset="0"/>
              <a:buChar char="•"/>
            </a:pPr>
            <a:r>
              <a:rPr lang="en-US" b="1" dirty="0">
                <a:solidFill>
                  <a:prstClr val="white"/>
                </a:solidFill>
                <a:latin typeface="Calibri" panose="020F0502020204030204"/>
              </a:rPr>
              <a:t>Can Samuel be known?</a:t>
            </a:r>
          </a:p>
        </p:txBody>
      </p:sp>
    </p:spTree>
    <p:extLst>
      <p:ext uri="{BB962C8B-B14F-4D97-AF65-F5344CB8AC3E}">
        <p14:creationId xmlns:p14="http://schemas.microsoft.com/office/powerpoint/2010/main" val="123395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6"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42D826-9D68-4B88-A9B2-29B6BDBCE31B}"/>
              </a:ext>
            </a:extLst>
          </p:cNvPr>
          <p:cNvSpPr txBox="1"/>
          <p:nvPr/>
        </p:nvSpPr>
        <p:spPr>
          <a:xfrm>
            <a:off x="116060" y="133941"/>
            <a:ext cx="8709660" cy="1323439"/>
          </a:xfrm>
          <a:prstGeom prst="rect">
            <a:avLst/>
          </a:prstGeom>
          <a:noFill/>
        </p:spPr>
        <p:txBody>
          <a:bodyPr wrap="square">
            <a:spAutoFit/>
          </a:bodyPr>
          <a:lstStyle/>
          <a:p>
            <a:pPr defTabSz="685800"/>
            <a:r>
              <a:rPr lang="en-US" sz="2400" b="1" dirty="0">
                <a:solidFill>
                  <a:srgbClr val="000000"/>
                </a:solidFill>
                <a:latin typeface="Palatino Linotype" panose="02040502050505030304" pitchFamily="18" charset="0"/>
              </a:rPr>
              <a:t>2 Samuel 12</a:t>
            </a:r>
          </a:p>
          <a:p>
            <a:pPr defTabSz="685800"/>
            <a:endParaRPr lang="en-US" sz="2100" b="1" baseline="30000" dirty="0">
              <a:solidFill>
                <a:srgbClr val="000000"/>
              </a:solidFill>
              <a:latin typeface="Palatino Linotype" panose="02040502050505030304" pitchFamily="18" charset="0"/>
            </a:endParaRPr>
          </a:p>
          <a:p>
            <a:pPr defTabSz="685800"/>
            <a:r>
              <a:rPr lang="en-US" sz="2100" dirty="0">
                <a:solidFill>
                  <a:srgbClr val="000000"/>
                </a:solidFill>
                <a:latin typeface="Palatino Linotype" panose="02040502050505030304" pitchFamily="18" charset="0"/>
              </a:rPr>
              <a:t> </a:t>
            </a:r>
            <a:r>
              <a:rPr lang="en-US" sz="2100" b="1" baseline="30000" dirty="0">
                <a:solidFill>
                  <a:srgbClr val="000000"/>
                </a:solidFill>
                <a:latin typeface="Palatino Linotype" panose="02040502050505030304" pitchFamily="18" charset="0"/>
              </a:rPr>
              <a:t>23 </a:t>
            </a:r>
            <a:r>
              <a:rPr lang="en-US" sz="2100" dirty="0">
                <a:solidFill>
                  <a:srgbClr val="000000"/>
                </a:solidFill>
                <a:latin typeface="Palatino Linotype" panose="02040502050505030304" pitchFamily="18" charset="0"/>
              </a:rPr>
              <a:t>But now he has died; why should I fast? Can I bring him back again?</a:t>
            </a:r>
          </a:p>
          <a:p>
            <a:pPr defTabSz="685800"/>
            <a:r>
              <a:rPr lang="en-US" sz="2100" b="1" dirty="0">
                <a:solidFill>
                  <a:srgbClr val="000000"/>
                </a:solidFill>
                <a:latin typeface="Palatino Linotype" panose="02040502050505030304" pitchFamily="18" charset="0"/>
              </a:rPr>
              <a:t>I am going to him</a:t>
            </a:r>
            <a:r>
              <a:rPr lang="en-US" sz="2100" dirty="0">
                <a:solidFill>
                  <a:srgbClr val="000000"/>
                </a:solidFill>
                <a:latin typeface="Palatino Linotype" panose="02040502050505030304" pitchFamily="18" charset="0"/>
              </a:rPr>
              <a:t>, but he will not return to me.”</a:t>
            </a:r>
            <a:endParaRPr lang="en-US" sz="2100" dirty="0">
              <a:solidFill>
                <a:prstClr val="black"/>
              </a:solidFill>
              <a:latin typeface="Palatino Linotype" panose="02040502050505030304" pitchFamily="18" charset="0"/>
            </a:endParaRPr>
          </a:p>
        </p:txBody>
      </p:sp>
      <p:sp>
        <p:nvSpPr>
          <p:cNvPr id="6" name="TextBox 5">
            <a:extLst>
              <a:ext uri="{FF2B5EF4-FFF2-40B4-BE49-F238E27FC236}">
                <a16:creationId xmlns:a16="http://schemas.microsoft.com/office/drawing/2014/main" id="{CB6D260B-2E14-48A8-B087-89D1054D409B}"/>
              </a:ext>
            </a:extLst>
          </p:cNvPr>
          <p:cNvSpPr txBox="1"/>
          <p:nvPr/>
        </p:nvSpPr>
        <p:spPr>
          <a:xfrm>
            <a:off x="4125352" y="1856936"/>
            <a:ext cx="4902590" cy="646331"/>
          </a:xfrm>
          <a:prstGeom prst="rect">
            <a:avLst/>
          </a:prstGeom>
          <a:solidFill>
            <a:schemeClr val="tx1"/>
          </a:solidFill>
          <a:effectLst>
            <a:outerShdw blurRad="50800" dist="127000" dir="13500000" algn="br" rotWithShape="0">
              <a:prstClr val="black">
                <a:alpha val="40000"/>
              </a:prstClr>
            </a:outerShdw>
          </a:effectLst>
        </p:spPr>
        <p:txBody>
          <a:bodyPr wrap="square" rtlCol="0">
            <a:spAutoFit/>
          </a:bodyPr>
          <a:lstStyle/>
          <a:p>
            <a:pPr defTabSz="685800"/>
            <a:r>
              <a:rPr lang="en-US" b="1" dirty="0">
                <a:solidFill>
                  <a:prstClr val="white"/>
                </a:solidFill>
                <a:latin typeface="Calibri" panose="020F0502020204030204"/>
              </a:rPr>
              <a:t>Could it be taken impersonally?</a:t>
            </a:r>
          </a:p>
          <a:p>
            <a:pPr defTabSz="685800"/>
            <a:r>
              <a:rPr lang="en-US" b="1" i="1" dirty="0">
                <a:solidFill>
                  <a:prstClr val="white"/>
                </a:solidFill>
                <a:latin typeface="Calibri" panose="020F0502020204030204"/>
              </a:rPr>
              <a:t>“I’ll go to the same place he is…the grave”</a:t>
            </a:r>
          </a:p>
        </p:txBody>
      </p:sp>
    </p:spTree>
    <p:extLst>
      <p:ext uri="{BB962C8B-B14F-4D97-AF65-F5344CB8AC3E}">
        <p14:creationId xmlns:p14="http://schemas.microsoft.com/office/powerpoint/2010/main" val="130044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42D826-9D68-4B88-A9B2-29B6BDBCE31B}"/>
              </a:ext>
            </a:extLst>
          </p:cNvPr>
          <p:cNvSpPr txBox="1"/>
          <p:nvPr/>
        </p:nvSpPr>
        <p:spPr>
          <a:xfrm>
            <a:off x="116059" y="133941"/>
            <a:ext cx="8911882" cy="2616101"/>
          </a:xfrm>
          <a:prstGeom prst="rect">
            <a:avLst/>
          </a:prstGeom>
          <a:noFill/>
        </p:spPr>
        <p:txBody>
          <a:bodyPr wrap="square">
            <a:spAutoFit/>
          </a:bodyPr>
          <a:lstStyle/>
          <a:p>
            <a:pPr defTabSz="685800"/>
            <a:r>
              <a:rPr lang="en-US" sz="2400" b="1" dirty="0">
                <a:solidFill>
                  <a:srgbClr val="000000"/>
                </a:solidFill>
                <a:latin typeface="Palatino Linotype" panose="02040502050505030304" pitchFamily="18" charset="0"/>
              </a:rPr>
              <a:t>Isaiah 14</a:t>
            </a:r>
          </a:p>
          <a:p>
            <a:pPr defTabSz="685800"/>
            <a:endParaRPr lang="en-US" sz="2100" b="1" baseline="30000" dirty="0">
              <a:solidFill>
                <a:srgbClr val="000000"/>
              </a:solidFill>
              <a:latin typeface="Palatino Linotype" panose="02040502050505030304" pitchFamily="18" charset="0"/>
            </a:endParaRPr>
          </a:p>
          <a:p>
            <a:pPr defTabSz="685800"/>
            <a:r>
              <a:rPr lang="en-US" sz="2100" b="1" baseline="30000" dirty="0">
                <a:solidFill>
                  <a:srgbClr val="000000"/>
                </a:solidFill>
                <a:latin typeface="Palatino Linotype" panose="02040502050505030304" pitchFamily="18" charset="0"/>
              </a:rPr>
              <a:t>9 </a:t>
            </a:r>
            <a:r>
              <a:rPr lang="en-US" sz="2100" dirty="0" err="1">
                <a:solidFill>
                  <a:srgbClr val="000000"/>
                </a:solidFill>
                <a:latin typeface="Palatino Linotype" panose="02040502050505030304" pitchFamily="18" charset="0"/>
              </a:rPr>
              <a:t>Sheol</a:t>
            </a:r>
            <a:r>
              <a:rPr lang="en-US" sz="2100" dirty="0">
                <a:solidFill>
                  <a:srgbClr val="000000"/>
                </a:solidFill>
                <a:latin typeface="Palatino Linotype" panose="02040502050505030304" pitchFamily="18" charset="0"/>
              </a:rPr>
              <a:t> below is excited about you, to meet you when you come;</a:t>
            </a:r>
            <a:br>
              <a:rPr lang="en-US" sz="2100" dirty="0">
                <a:solidFill>
                  <a:prstClr val="black"/>
                </a:solidFill>
                <a:latin typeface="Palatino Linotype" panose="02040502050505030304" pitchFamily="18" charset="0"/>
              </a:rPr>
            </a:br>
            <a:r>
              <a:rPr lang="en-US" sz="2100" dirty="0">
                <a:solidFill>
                  <a:srgbClr val="000000"/>
                </a:solidFill>
                <a:latin typeface="Palatino Linotype" panose="02040502050505030304" pitchFamily="18" charset="0"/>
              </a:rPr>
              <a:t>It stirs the spirits of the dead for you, all the leaders of the earth;</a:t>
            </a:r>
            <a:br>
              <a:rPr lang="en-US" sz="2100" dirty="0">
                <a:solidFill>
                  <a:prstClr val="black"/>
                </a:solidFill>
                <a:latin typeface="Palatino Linotype" panose="02040502050505030304" pitchFamily="18" charset="0"/>
              </a:rPr>
            </a:br>
            <a:r>
              <a:rPr lang="en-US" sz="2100" dirty="0">
                <a:solidFill>
                  <a:srgbClr val="000000"/>
                </a:solidFill>
                <a:latin typeface="Palatino Linotype" panose="02040502050505030304" pitchFamily="18" charset="0"/>
              </a:rPr>
              <a:t>It raises all the kings of the nations from their thrones.</a:t>
            </a:r>
            <a:br>
              <a:rPr lang="en-US" sz="2100" dirty="0">
                <a:solidFill>
                  <a:prstClr val="black"/>
                </a:solidFill>
                <a:latin typeface="Palatino Linotype" panose="02040502050505030304" pitchFamily="18" charset="0"/>
              </a:rPr>
            </a:br>
            <a:r>
              <a:rPr lang="en-US" sz="2100" b="1" baseline="30000" dirty="0">
                <a:solidFill>
                  <a:srgbClr val="000000"/>
                </a:solidFill>
                <a:latin typeface="Palatino Linotype" panose="02040502050505030304" pitchFamily="18" charset="0"/>
              </a:rPr>
              <a:t>10 </a:t>
            </a:r>
            <a:r>
              <a:rPr lang="en-US" sz="2100" dirty="0">
                <a:solidFill>
                  <a:srgbClr val="000000"/>
                </a:solidFill>
                <a:latin typeface="Palatino Linotype" panose="02040502050505030304" pitchFamily="18" charset="0"/>
              </a:rPr>
              <a:t>They will all respond and say to you,</a:t>
            </a:r>
            <a:br>
              <a:rPr lang="en-US" sz="2100" dirty="0">
                <a:solidFill>
                  <a:prstClr val="black"/>
                </a:solidFill>
                <a:latin typeface="Palatino Linotype" panose="02040502050505030304" pitchFamily="18" charset="0"/>
              </a:rPr>
            </a:br>
            <a:r>
              <a:rPr lang="en-US" sz="2100" dirty="0">
                <a:solidFill>
                  <a:srgbClr val="000000"/>
                </a:solidFill>
                <a:latin typeface="Palatino Linotype" panose="02040502050505030304" pitchFamily="18" charset="0"/>
              </a:rPr>
              <a:t>‘Even you have become weak as we,</a:t>
            </a:r>
            <a:br>
              <a:rPr lang="en-US" sz="2100" dirty="0">
                <a:solidFill>
                  <a:prstClr val="black"/>
                </a:solidFill>
                <a:latin typeface="Palatino Linotype" panose="02040502050505030304" pitchFamily="18" charset="0"/>
              </a:rPr>
            </a:br>
            <a:r>
              <a:rPr lang="en-US" sz="2100" dirty="0">
                <a:solidFill>
                  <a:srgbClr val="000000"/>
                </a:solidFill>
                <a:latin typeface="Palatino Linotype" panose="02040502050505030304" pitchFamily="18" charset="0"/>
              </a:rPr>
              <a:t>You have become like us.’</a:t>
            </a:r>
            <a:endParaRPr lang="en-US" sz="2100" dirty="0">
              <a:solidFill>
                <a:prstClr val="black"/>
              </a:solidFill>
              <a:latin typeface="Palatino Linotype" panose="02040502050505030304" pitchFamily="18" charset="0"/>
            </a:endParaRPr>
          </a:p>
        </p:txBody>
      </p:sp>
      <p:sp>
        <p:nvSpPr>
          <p:cNvPr id="6" name="TextBox 5">
            <a:extLst>
              <a:ext uri="{FF2B5EF4-FFF2-40B4-BE49-F238E27FC236}">
                <a16:creationId xmlns:a16="http://schemas.microsoft.com/office/drawing/2014/main" id="{CB6D260B-2E14-48A8-B087-89D1054D409B}"/>
              </a:ext>
            </a:extLst>
          </p:cNvPr>
          <p:cNvSpPr txBox="1"/>
          <p:nvPr/>
        </p:nvSpPr>
        <p:spPr>
          <a:xfrm>
            <a:off x="4125352" y="2679895"/>
            <a:ext cx="4283612" cy="2031325"/>
          </a:xfrm>
          <a:prstGeom prst="rect">
            <a:avLst/>
          </a:prstGeom>
          <a:solidFill>
            <a:schemeClr val="tx1"/>
          </a:solidFill>
          <a:effectLst>
            <a:outerShdw blurRad="50800" dist="127000" dir="13500000" algn="br" rotWithShape="0">
              <a:prstClr val="black">
                <a:alpha val="40000"/>
              </a:prstClr>
            </a:outerShdw>
          </a:effectLst>
        </p:spPr>
        <p:txBody>
          <a:bodyPr wrap="square" rtlCol="0">
            <a:spAutoFit/>
          </a:bodyPr>
          <a:lstStyle/>
          <a:p>
            <a:pPr marL="214313" indent="-214313" defTabSz="685800">
              <a:buFont typeface="Arial" panose="020B0604020202020204" pitchFamily="34" charset="0"/>
              <a:buChar char="•"/>
            </a:pPr>
            <a:r>
              <a:rPr lang="en-US" b="1" dirty="0">
                <a:solidFill>
                  <a:prstClr val="white"/>
                </a:solidFill>
                <a:latin typeface="Calibri" panose="020F0502020204030204"/>
              </a:rPr>
              <a:t>Context includes figurative language…</a:t>
            </a:r>
          </a:p>
          <a:p>
            <a:pPr marL="342900" lvl="1" defTabSz="685800"/>
            <a:r>
              <a:rPr lang="en-US" b="1" dirty="0">
                <a:solidFill>
                  <a:prstClr val="white"/>
                </a:solidFill>
                <a:latin typeface="Calibri" panose="020F0502020204030204"/>
              </a:rPr>
              <a:t>“</a:t>
            </a:r>
            <a:r>
              <a:rPr lang="en-US" i="1" dirty="0">
                <a:solidFill>
                  <a:prstClr val="white"/>
                </a:solidFill>
                <a:latin typeface="system-ui"/>
              </a:rPr>
              <a:t>Even the juniper trees rejoice over you, and the cedars of Lebanon, saying,</a:t>
            </a:r>
            <a:br>
              <a:rPr lang="en-US" i="1" dirty="0">
                <a:solidFill>
                  <a:prstClr val="white"/>
                </a:solidFill>
                <a:latin typeface="Calibri" panose="020F0502020204030204"/>
              </a:rPr>
            </a:br>
            <a:r>
              <a:rPr lang="en-US" i="1" dirty="0">
                <a:solidFill>
                  <a:prstClr val="white"/>
                </a:solidFill>
                <a:latin typeface="system-ui"/>
              </a:rPr>
              <a:t>‘Since you have been laid low, no tree cutter comes up against us.’</a:t>
            </a:r>
            <a:r>
              <a:rPr lang="en-US" b="1" dirty="0">
                <a:solidFill>
                  <a:prstClr val="white"/>
                </a:solidFill>
                <a:latin typeface="Calibri" panose="020F0502020204030204"/>
              </a:rPr>
              <a:t>”</a:t>
            </a:r>
          </a:p>
          <a:p>
            <a:pPr marL="257175" indent="-257175" defTabSz="685800">
              <a:buFont typeface="Arial" panose="020B0604020202020204" pitchFamily="34" charset="0"/>
              <a:buChar char="•"/>
            </a:pPr>
            <a:r>
              <a:rPr lang="en-US" b="1" dirty="0">
                <a:solidFill>
                  <a:prstClr val="white"/>
                </a:solidFill>
                <a:latin typeface="Calibri" panose="020F0502020204030204"/>
              </a:rPr>
              <a:t>But we are seeing a consistent picture…</a:t>
            </a:r>
          </a:p>
          <a:p>
            <a:pPr marL="342900" lvl="1" defTabSz="685800"/>
            <a:r>
              <a:rPr lang="en-US" b="1" dirty="0">
                <a:solidFill>
                  <a:prstClr val="white"/>
                </a:solidFill>
                <a:latin typeface="Calibri" panose="020F0502020204030204"/>
              </a:rPr>
              <a:t>Awareness of Identity after death</a:t>
            </a:r>
          </a:p>
        </p:txBody>
      </p:sp>
    </p:spTree>
    <p:extLst>
      <p:ext uri="{BB962C8B-B14F-4D97-AF65-F5344CB8AC3E}">
        <p14:creationId xmlns:p14="http://schemas.microsoft.com/office/powerpoint/2010/main" val="377254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42D826-9D68-4B88-A9B2-29B6BDBCE31B}"/>
              </a:ext>
            </a:extLst>
          </p:cNvPr>
          <p:cNvSpPr txBox="1"/>
          <p:nvPr/>
        </p:nvSpPr>
        <p:spPr>
          <a:xfrm>
            <a:off x="116059" y="133941"/>
            <a:ext cx="8911882" cy="3370153"/>
          </a:xfrm>
          <a:prstGeom prst="rect">
            <a:avLst/>
          </a:prstGeom>
          <a:noFill/>
        </p:spPr>
        <p:txBody>
          <a:bodyPr wrap="square">
            <a:spAutoFit/>
          </a:bodyPr>
          <a:lstStyle/>
          <a:p>
            <a:pPr defTabSz="685800"/>
            <a:r>
              <a:rPr lang="en-US" sz="2400" b="1" dirty="0">
                <a:solidFill>
                  <a:srgbClr val="000000"/>
                </a:solidFill>
                <a:latin typeface="Palatino Linotype" panose="02040502050505030304" pitchFamily="18" charset="0"/>
              </a:rPr>
              <a:t>Revelation 6</a:t>
            </a:r>
          </a:p>
          <a:p>
            <a:pPr defTabSz="685800"/>
            <a:r>
              <a:rPr lang="en-US" sz="2100" b="1" baseline="30000" dirty="0">
                <a:solidFill>
                  <a:srgbClr val="000000"/>
                </a:solidFill>
                <a:latin typeface="Palatino Linotype" panose="02040502050505030304" pitchFamily="18" charset="0"/>
              </a:rPr>
              <a:t>9 </a:t>
            </a:r>
            <a:r>
              <a:rPr lang="en-US" sz="2100" dirty="0">
                <a:solidFill>
                  <a:srgbClr val="000000"/>
                </a:solidFill>
                <a:latin typeface="Palatino Linotype" panose="02040502050505030304" pitchFamily="18" charset="0"/>
              </a:rPr>
              <a:t>And when He broke the fifth seal, I saw underneath the altar the souls of those who had been slain because of the word of God, and because of the testimony which they had maintained; </a:t>
            </a:r>
            <a:r>
              <a:rPr lang="en-US" sz="2100" b="1" baseline="30000" dirty="0">
                <a:solidFill>
                  <a:srgbClr val="000000"/>
                </a:solidFill>
                <a:latin typeface="Palatino Linotype" panose="02040502050505030304" pitchFamily="18" charset="0"/>
              </a:rPr>
              <a:t>10 </a:t>
            </a:r>
            <a:r>
              <a:rPr lang="en-US" sz="2100" dirty="0">
                <a:solidFill>
                  <a:srgbClr val="000000"/>
                </a:solidFill>
                <a:latin typeface="Palatino Linotype" panose="02040502050505030304" pitchFamily="18" charset="0"/>
              </a:rPr>
              <a:t>and they cried out with a loud voice, saying, “How long, O Lord, holy and true, wilt Thou refrain from judging and avenging our blood on those who live on the earth?” </a:t>
            </a:r>
            <a:r>
              <a:rPr lang="en-US" sz="2100" b="1" baseline="30000" dirty="0">
                <a:solidFill>
                  <a:srgbClr val="000000"/>
                </a:solidFill>
                <a:latin typeface="Palatino Linotype" panose="02040502050505030304" pitchFamily="18" charset="0"/>
              </a:rPr>
              <a:t>11 </a:t>
            </a:r>
            <a:r>
              <a:rPr lang="en-US" sz="2100" dirty="0">
                <a:solidFill>
                  <a:srgbClr val="000000"/>
                </a:solidFill>
                <a:latin typeface="Palatino Linotype" panose="02040502050505030304" pitchFamily="18" charset="0"/>
              </a:rPr>
              <a:t>And there was given to each of them a white robe; and they were told that they were told that they should rest for a little while longer, until the number of their fellow servants and their brethren who were to be killed even as they had been, should be completed also.</a:t>
            </a:r>
            <a:endParaRPr lang="en-US" sz="2100" b="1" baseline="30000" dirty="0">
              <a:solidFill>
                <a:srgbClr val="000000"/>
              </a:solidFill>
              <a:latin typeface="Palatino Linotype" panose="02040502050505030304" pitchFamily="18" charset="0"/>
            </a:endParaRPr>
          </a:p>
        </p:txBody>
      </p:sp>
      <p:sp>
        <p:nvSpPr>
          <p:cNvPr id="3" name="TextBox 2">
            <a:extLst>
              <a:ext uri="{FF2B5EF4-FFF2-40B4-BE49-F238E27FC236}">
                <a16:creationId xmlns:a16="http://schemas.microsoft.com/office/drawing/2014/main" id="{F0898DCC-D8A7-4A5D-90B3-09DD785944B8}"/>
              </a:ext>
            </a:extLst>
          </p:cNvPr>
          <p:cNvSpPr txBox="1"/>
          <p:nvPr/>
        </p:nvSpPr>
        <p:spPr>
          <a:xfrm>
            <a:off x="3600450" y="3471207"/>
            <a:ext cx="4686301" cy="369332"/>
          </a:xfrm>
          <a:prstGeom prst="rect">
            <a:avLst/>
          </a:prstGeom>
          <a:solidFill>
            <a:schemeClr val="tx1"/>
          </a:solidFill>
          <a:effectLst>
            <a:outerShdw blurRad="50800" dist="127000" dir="13500000" algn="br" rotWithShape="0">
              <a:prstClr val="black">
                <a:alpha val="40000"/>
              </a:prstClr>
            </a:outerShdw>
          </a:effectLst>
        </p:spPr>
        <p:txBody>
          <a:bodyPr wrap="square" rtlCol="0">
            <a:spAutoFit/>
          </a:bodyPr>
          <a:lstStyle/>
          <a:p>
            <a:pPr defTabSz="685800"/>
            <a:r>
              <a:rPr lang="en-US" b="1" dirty="0">
                <a:solidFill>
                  <a:prstClr val="white"/>
                </a:solidFill>
                <a:latin typeface="Calibri" panose="020F0502020204030204"/>
              </a:rPr>
              <a:t>They remember what had happened to them</a:t>
            </a:r>
          </a:p>
        </p:txBody>
      </p:sp>
    </p:spTree>
    <p:extLst>
      <p:ext uri="{BB962C8B-B14F-4D97-AF65-F5344CB8AC3E}">
        <p14:creationId xmlns:p14="http://schemas.microsoft.com/office/powerpoint/2010/main" val="422177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42D826-9D68-4B88-A9B2-29B6BDBCE31B}"/>
              </a:ext>
            </a:extLst>
          </p:cNvPr>
          <p:cNvSpPr txBox="1"/>
          <p:nvPr/>
        </p:nvSpPr>
        <p:spPr>
          <a:xfrm>
            <a:off x="116059" y="133941"/>
            <a:ext cx="8911882" cy="1646605"/>
          </a:xfrm>
          <a:prstGeom prst="rect">
            <a:avLst/>
          </a:prstGeom>
          <a:noFill/>
        </p:spPr>
        <p:txBody>
          <a:bodyPr wrap="square">
            <a:spAutoFit/>
          </a:bodyPr>
          <a:lstStyle/>
          <a:p>
            <a:pPr defTabSz="685800"/>
            <a:r>
              <a:rPr lang="en-US" sz="2400" b="1" dirty="0">
                <a:solidFill>
                  <a:srgbClr val="000000"/>
                </a:solidFill>
                <a:latin typeface="Palatino Linotype" panose="02040502050505030304" pitchFamily="18" charset="0"/>
              </a:rPr>
              <a:t>Luke 16</a:t>
            </a:r>
          </a:p>
          <a:p>
            <a:pPr defTabSz="685800"/>
            <a:endParaRPr lang="en-US" sz="2100" b="1" baseline="30000" dirty="0">
              <a:solidFill>
                <a:srgbClr val="000000"/>
              </a:solidFill>
              <a:latin typeface="Palatino Linotype" panose="02040502050505030304" pitchFamily="18" charset="0"/>
            </a:endParaRPr>
          </a:p>
          <a:p>
            <a:pPr defTabSz="685800"/>
            <a:r>
              <a:rPr lang="en-US" sz="2100" dirty="0">
                <a:solidFill>
                  <a:srgbClr val="000000"/>
                </a:solidFill>
                <a:latin typeface="Palatino Linotype" panose="02040502050505030304" pitchFamily="18" charset="0"/>
              </a:rPr>
              <a:t> </a:t>
            </a:r>
            <a:r>
              <a:rPr lang="en-US" sz="2100" b="1" baseline="30000" dirty="0">
                <a:solidFill>
                  <a:srgbClr val="000000"/>
                </a:solidFill>
                <a:latin typeface="Palatino Linotype" panose="02040502050505030304" pitchFamily="18" charset="0"/>
              </a:rPr>
              <a:t>9 </a:t>
            </a:r>
            <a:r>
              <a:rPr lang="en-US" sz="2100" dirty="0">
                <a:solidFill>
                  <a:srgbClr val="000000"/>
                </a:solidFill>
                <a:latin typeface="Palatino Linotype" panose="02040502050505030304" pitchFamily="18" charset="0"/>
              </a:rPr>
              <a:t>And I say to you, make friends for yourselves by means of the wealth of unrighteousness, so that when it is all gone, they will receive you into the eternal dwellings.</a:t>
            </a:r>
            <a:endParaRPr lang="en-US" sz="2100" dirty="0">
              <a:solidFill>
                <a:prstClr val="black"/>
              </a:solidFill>
              <a:latin typeface="Palatino Linotype" panose="02040502050505030304" pitchFamily="18" charset="0"/>
            </a:endParaRPr>
          </a:p>
        </p:txBody>
      </p:sp>
      <p:sp>
        <p:nvSpPr>
          <p:cNvPr id="3" name="TextBox 2">
            <a:extLst>
              <a:ext uri="{FF2B5EF4-FFF2-40B4-BE49-F238E27FC236}">
                <a16:creationId xmlns:a16="http://schemas.microsoft.com/office/drawing/2014/main" id="{C23DFE40-BE87-45E4-AFCB-BAF987813123}"/>
              </a:ext>
            </a:extLst>
          </p:cNvPr>
          <p:cNvSpPr txBox="1"/>
          <p:nvPr/>
        </p:nvSpPr>
        <p:spPr>
          <a:xfrm>
            <a:off x="4125352" y="1150030"/>
            <a:ext cx="4012808" cy="646331"/>
          </a:xfrm>
          <a:prstGeom prst="rect">
            <a:avLst/>
          </a:prstGeom>
          <a:solidFill>
            <a:schemeClr val="tx1"/>
          </a:solidFill>
          <a:effectLst>
            <a:outerShdw blurRad="50800" dist="127000" dir="13500000" algn="br" rotWithShape="0">
              <a:prstClr val="black">
                <a:alpha val="40000"/>
              </a:prstClr>
            </a:outerShdw>
          </a:effectLst>
        </p:spPr>
        <p:txBody>
          <a:bodyPr wrap="square" rtlCol="0">
            <a:spAutoFit/>
          </a:bodyPr>
          <a:lstStyle/>
          <a:p>
            <a:pPr defTabSz="685800"/>
            <a:r>
              <a:rPr lang="en-US" b="1" dirty="0">
                <a:solidFill>
                  <a:prstClr val="white"/>
                </a:solidFill>
                <a:latin typeface="Calibri" panose="020F0502020204030204"/>
              </a:rPr>
              <a:t>If these “friends” know me, why not those friends from previous earthly life?</a:t>
            </a:r>
          </a:p>
        </p:txBody>
      </p:sp>
    </p:spTree>
    <p:extLst>
      <p:ext uri="{BB962C8B-B14F-4D97-AF65-F5344CB8AC3E}">
        <p14:creationId xmlns:p14="http://schemas.microsoft.com/office/powerpoint/2010/main" val="353592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42D826-9D68-4B88-A9B2-29B6BDBCE31B}"/>
              </a:ext>
            </a:extLst>
          </p:cNvPr>
          <p:cNvSpPr txBox="1"/>
          <p:nvPr/>
        </p:nvSpPr>
        <p:spPr>
          <a:xfrm>
            <a:off x="116059" y="133941"/>
            <a:ext cx="8911882" cy="461665"/>
          </a:xfrm>
          <a:prstGeom prst="rect">
            <a:avLst/>
          </a:prstGeom>
          <a:noFill/>
        </p:spPr>
        <p:txBody>
          <a:bodyPr wrap="square">
            <a:spAutoFit/>
          </a:bodyPr>
          <a:lstStyle/>
          <a:p>
            <a:pPr defTabSz="685800"/>
            <a:r>
              <a:rPr lang="en-US" sz="2400" b="1" dirty="0">
                <a:solidFill>
                  <a:srgbClr val="000000"/>
                </a:solidFill>
                <a:latin typeface="Palatino Linotype" panose="02040502050505030304" pitchFamily="18" charset="0"/>
              </a:rPr>
              <a:t>Luke 16</a:t>
            </a:r>
            <a:endParaRPr lang="en-US" sz="2100" dirty="0">
              <a:solidFill>
                <a:prstClr val="black"/>
              </a:solidFill>
              <a:latin typeface="Palatino Linotype" panose="02040502050505030304" pitchFamily="18" charset="0"/>
            </a:endParaRPr>
          </a:p>
        </p:txBody>
      </p:sp>
      <p:sp>
        <p:nvSpPr>
          <p:cNvPr id="3" name="TextBox 2">
            <a:extLst>
              <a:ext uri="{FF2B5EF4-FFF2-40B4-BE49-F238E27FC236}">
                <a16:creationId xmlns:a16="http://schemas.microsoft.com/office/drawing/2014/main" id="{C23DFE40-BE87-45E4-AFCB-BAF987813123}"/>
              </a:ext>
            </a:extLst>
          </p:cNvPr>
          <p:cNvSpPr txBox="1"/>
          <p:nvPr/>
        </p:nvSpPr>
        <p:spPr>
          <a:xfrm>
            <a:off x="4740812" y="4019835"/>
            <a:ext cx="4258995" cy="923330"/>
          </a:xfrm>
          <a:prstGeom prst="rect">
            <a:avLst/>
          </a:prstGeom>
          <a:solidFill>
            <a:schemeClr val="tx1"/>
          </a:solidFill>
          <a:effectLst>
            <a:outerShdw blurRad="50800" dist="127000" dir="13500000" algn="br" rotWithShape="0">
              <a:prstClr val="black">
                <a:alpha val="40000"/>
              </a:prstClr>
            </a:outerShdw>
          </a:effectLst>
        </p:spPr>
        <p:txBody>
          <a:bodyPr wrap="square" rtlCol="0">
            <a:spAutoFit/>
          </a:bodyPr>
          <a:lstStyle/>
          <a:p>
            <a:pPr marL="214313" indent="-214313" defTabSz="685800">
              <a:buFont typeface="Arial" panose="020B0604020202020204" pitchFamily="34" charset="0"/>
              <a:buChar char="•"/>
            </a:pPr>
            <a:r>
              <a:rPr lang="en-US" b="1" dirty="0">
                <a:solidFill>
                  <a:prstClr val="white"/>
                </a:solidFill>
                <a:latin typeface="Calibri" panose="020F0502020204030204"/>
              </a:rPr>
              <a:t>He knows who Lazarus is</a:t>
            </a:r>
          </a:p>
          <a:p>
            <a:pPr marL="214313" indent="-214313" defTabSz="685800">
              <a:buFont typeface="Arial" panose="020B0604020202020204" pitchFamily="34" charset="0"/>
              <a:buChar char="•"/>
            </a:pPr>
            <a:r>
              <a:rPr lang="en-US" b="1" dirty="0">
                <a:solidFill>
                  <a:prstClr val="white"/>
                </a:solidFill>
                <a:latin typeface="Calibri" panose="020F0502020204030204"/>
              </a:rPr>
              <a:t>“remember that during your lifetime…”</a:t>
            </a:r>
          </a:p>
          <a:p>
            <a:pPr marL="214313" indent="-214313" defTabSz="685800">
              <a:buFont typeface="Arial" panose="020B0604020202020204" pitchFamily="34" charset="0"/>
              <a:buChar char="•"/>
            </a:pPr>
            <a:r>
              <a:rPr lang="en-US" b="1" dirty="0">
                <a:solidFill>
                  <a:prstClr val="white"/>
                </a:solidFill>
                <a:latin typeface="Calibri" panose="020F0502020204030204"/>
              </a:rPr>
              <a:t>“I have five brothers”</a:t>
            </a:r>
          </a:p>
        </p:txBody>
      </p:sp>
      <p:sp>
        <p:nvSpPr>
          <p:cNvPr id="6" name="TextBox 5">
            <a:extLst>
              <a:ext uri="{FF2B5EF4-FFF2-40B4-BE49-F238E27FC236}">
                <a16:creationId xmlns:a16="http://schemas.microsoft.com/office/drawing/2014/main" id="{04C414B9-89DD-4E27-BF29-E46C08FC96F9}"/>
              </a:ext>
            </a:extLst>
          </p:cNvPr>
          <p:cNvSpPr txBox="1"/>
          <p:nvPr/>
        </p:nvSpPr>
        <p:spPr>
          <a:xfrm>
            <a:off x="94957" y="702044"/>
            <a:ext cx="8911882" cy="3647152"/>
          </a:xfrm>
          <a:prstGeom prst="rect">
            <a:avLst/>
          </a:prstGeom>
          <a:noFill/>
        </p:spPr>
        <p:txBody>
          <a:bodyPr wrap="square">
            <a:spAutoFit/>
          </a:bodyPr>
          <a:lstStyle/>
          <a:p>
            <a:pPr defTabSz="685800"/>
            <a:r>
              <a:rPr lang="en-US" sz="2100" b="1" baseline="30000" dirty="0">
                <a:solidFill>
                  <a:srgbClr val="000000"/>
                </a:solidFill>
                <a:latin typeface="Palatino Linotype" panose="02040502050505030304" pitchFamily="18" charset="0"/>
              </a:rPr>
              <a:t>24 </a:t>
            </a:r>
            <a:r>
              <a:rPr lang="en-US" sz="2100" dirty="0">
                <a:solidFill>
                  <a:srgbClr val="000000"/>
                </a:solidFill>
                <a:latin typeface="Palatino Linotype" panose="02040502050505030304" pitchFamily="18" charset="0"/>
              </a:rPr>
              <a:t>And he cried out and said, ‘Father Abraham, have mercy on me and send Lazarus, so that he may dip the tip of his finger in water and cool off my tongue, for I am in agony in this flame.’ </a:t>
            </a:r>
            <a:r>
              <a:rPr lang="en-US" sz="2100" b="1" baseline="30000" dirty="0">
                <a:solidFill>
                  <a:srgbClr val="000000"/>
                </a:solidFill>
                <a:latin typeface="Palatino Linotype" panose="02040502050505030304" pitchFamily="18" charset="0"/>
              </a:rPr>
              <a:t>25 </a:t>
            </a:r>
            <a:r>
              <a:rPr lang="en-US" sz="2100" dirty="0">
                <a:solidFill>
                  <a:srgbClr val="000000"/>
                </a:solidFill>
                <a:latin typeface="Palatino Linotype" panose="02040502050505030304" pitchFamily="18" charset="0"/>
              </a:rPr>
              <a:t>But Abraham said, ‘Child, remember that during your life you received your good things, and likewise Lazarus bad things; but now he is being comforted here, and you are in agony. </a:t>
            </a:r>
            <a:r>
              <a:rPr lang="en-US" sz="2100" b="1" baseline="30000" dirty="0">
                <a:solidFill>
                  <a:srgbClr val="000000"/>
                </a:solidFill>
                <a:latin typeface="Palatino Linotype" panose="02040502050505030304" pitchFamily="18" charset="0"/>
              </a:rPr>
              <a:t>26 </a:t>
            </a:r>
            <a:r>
              <a:rPr lang="en-US" sz="2100" dirty="0">
                <a:solidFill>
                  <a:srgbClr val="000000"/>
                </a:solidFill>
                <a:latin typeface="Palatino Linotype" panose="02040502050505030304" pitchFamily="18" charset="0"/>
              </a:rPr>
              <a:t>And besides all this, between us and you a great chasm has been set, so that those who want to go over from here to you will not be able, nor will any people cross over from there to us.’ </a:t>
            </a:r>
            <a:r>
              <a:rPr lang="en-US" sz="2100" b="1" baseline="30000" dirty="0">
                <a:solidFill>
                  <a:srgbClr val="000000"/>
                </a:solidFill>
                <a:latin typeface="Palatino Linotype" panose="02040502050505030304" pitchFamily="18" charset="0"/>
              </a:rPr>
              <a:t>27 </a:t>
            </a:r>
            <a:r>
              <a:rPr lang="en-US" sz="2100" dirty="0">
                <a:solidFill>
                  <a:srgbClr val="000000"/>
                </a:solidFill>
                <a:latin typeface="Palatino Linotype" panose="02040502050505030304" pitchFamily="18" charset="0"/>
              </a:rPr>
              <a:t>And he said, ‘Then I request of you, father, that you send him to my father’s house— </a:t>
            </a:r>
            <a:r>
              <a:rPr lang="en-US" sz="2100" b="1" baseline="30000" dirty="0">
                <a:solidFill>
                  <a:srgbClr val="000000"/>
                </a:solidFill>
                <a:latin typeface="Palatino Linotype" panose="02040502050505030304" pitchFamily="18" charset="0"/>
              </a:rPr>
              <a:t>28 </a:t>
            </a:r>
            <a:r>
              <a:rPr lang="en-US" sz="2100" dirty="0">
                <a:solidFill>
                  <a:srgbClr val="000000"/>
                </a:solidFill>
                <a:latin typeface="Palatino Linotype" panose="02040502050505030304" pitchFamily="18" charset="0"/>
              </a:rPr>
              <a:t>for I have five brothers—in order that he may warn them, so that they will not come to this place of torment as well.’ </a:t>
            </a:r>
            <a:endParaRPr lang="en-US" sz="2100"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131700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4919</TotalTime>
  <Words>3349</Words>
  <Application>Microsoft Office PowerPoint</Application>
  <PresentationFormat>On-screen Show (16:9)</PresentationFormat>
  <Paragraphs>284</Paragraphs>
  <Slides>31</Slides>
  <Notes>13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31</vt:i4>
      </vt:variant>
    </vt:vector>
  </HeadingPairs>
  <TitlesOfParts>
    <vt:vector size="39" baseType="lpstr">
      <vt:lpstr>Arial</vt:lpstr>
      <vt:lpstr>Calibri</vt:lpstr>
      <vt:lpstr>Calibri Light</vt:lpstr>
      <vt:lpstr>Palatino Linotype</vt:lpstr>
      <vt:lpstr>system-ui</vt:lpstr>
      <vt:lpstr>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116</cp:revision>
  <dcterms:created xsi:type="dcterms:W3CDTF">2020-10-03T18:44:39Z</dcterms:created>
  <dcterms:modified xsi:type="dcterms:W3CDTF">2021-02-21T16:18:24Z</dcterms:modified>
</cp:coreProperties>
</file>