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49" r:id="rId3"/>
    <p:sldId id="650" r:id="rId4"/>
    <p:sldId id="651" r:id="rId5"/>
    <p:sldId id="265" r:id="rId6"/>
    <p:sldId id="274" r:id="rId7"/>
    <p:sldId id="266" r:id="rId8"/>
    <p:sldId id="267" r:id="rId9"/>
    <p:sldId id="268" r:id="rId10"/>
    <p:sldId id="652" r:id="rId11"/>
    <p:sldId id="269" r:id="rId12"/>
    <p:sldId id="264" r:id="rId13"/>
    <p:sldId id="271" r:id="rId14"/>
    <p:sldId id="272" r:id="rId15"/>
    <p:sldId id="270" r:id="rId16"/>
    <p:sldId id="273" r:id="rId17"/>
    <p:sldId id="65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3017-1D67-440F-A233-D33802BA74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4F035F-F359-4676-A6F6-33B093599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DC336-F006-4388-BBBC-2606C144BFD6}"/>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A3C803E9-9DFB-4D65-9380-DE1A0D0DD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C1348-A9AD-4CF8-96EF-5A188858D9E7}"/>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357699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203A0-64FC-447B-B121-FC7D9D380C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41A8D6-45C4-48EE-8D14-4BA4464249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E012B-3190-4EDD-906B-00A023863832}"/>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43161A2A-D66A-4E75-B507-8E0B87342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FE126-48DF-495D-835A-6A1A3E6E5998}"/>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390884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DD8423-13F7-4531-A746-8FC0408867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58EF69-9A8A-496C-B28E-798DBA7C72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8E23F-7110-40FA-895E-0F73BA710BCD}"/>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20576E05-ECF6-44A6-95EC-3ABA641F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CDD95-1204-45CD-9344-E61B4D93B1AD}"/>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378644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C4CB-8B1D-49D3-8FBE-2921F1EA03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F27B3A-4D20-41FF-8AEC-FD4CC15597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DB8CA-0B1D-446A-9904-554973C31383}"/>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FA173EC2-A9E6-4FD2-B4ED-1537B8208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D6A41-ADD6-43CA-A311-0AB4520678F3}"/>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3862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E731-1AAF-4F61-8956-2F949C519A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A0441D-F971-4059-83F9-EC23A30D8B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8507E1-8152-4784-AEC9-6D276891247E}"/>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0967B112-37A6-4EB8-848F-2DE0386F5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582E9-5EA9-4EB2-9B68-CADF9E69E821}"/>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359875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736D-0979-4222-99CB-CACB3BCCE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31CF1F-7796-4CFC-B80B-72920A4356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7898DA-927C-4A31-B8C5-7AB4B6318B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E1F137-9171-461B-A273-3E767B255CC8}"/>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6" name="Footer Placeholder 5">
            <a:extLst>
              <a:ext uri="{FF2B5EF4-FFF2-40B4-BE49-F238E27FC236}">
                <a16:creationId xmlns:a16="http://schemas.microsoft.com/office/drawing/2014/main" id="{7D03EBEB-0C28-4F06-8ED2-AE95EA8A26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06137-E41A-48F0-B5AD-EDE77A0E88A6}"/>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162959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42EE7-DBB0-4712-AEA5-A604F43D87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5AD077-DD89-442A-84EA-EC3120756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B92184-E4E8-469C-A9F8-01C04B744C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BA2900-23A7-4B53-B45B-9F809D75D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1E4564-EA04-4AD8-B058-67707A8E7C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5A90A-C3DA-4E93-A224-1B65C202A7C3}"/>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8" name="Footer Placeholder 7">
            <a:extLst>
              <a:ext uri="{FF2B5EF4-FFF2-40B4-BE49-F238E27FC236}">
                <a16:creationId xmlns:a16="http://schemas.microsoft.com/office/drawing/2014/main" id="{B336E27D-FA61-477B-A921-B9843D9105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382B2C-4E45-4CB5-8F0F-0D5C65FA10C7}"/>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126736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92FCC-BDE8-4EC9-B87E-A21D41C35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5DEC50-C902-4843-A42A-89771BC38612}"/>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4" name="Footer Placeholder 3">
            <a:extLst>
              <a:ext uri="{FF2B5EF4-FFF2-40B4-BE49-F238E27FC236}">
                <a16:creationId xmlns:a16="http://schemas.microsoft.com/office/drawing/2014/main" id="{A7A6A621-0EC8-47C0-AC69-92EC7614EF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EB69EF-3FAE-4311-8E8A-2600168FA8BD}"/>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193579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FB88DE-51CF-46B0-9BF9-C6AAC265A862}"/>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3" name="Footer Placeholder 2">
            <a:extLst>
              <a:ext uri="{FF2B5EF4-FFF2-40B4-BE49-F238E27FC236}">
                <a16:creationId xmlns:a16="http://schemas.microsoft.com/office/drawing/2014/main" id="{1BFDDDCB-6738-4174-A1BA-78A908D8B5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9F76DB-794D-4BCF-B020-EDF3AA5F7097}"/>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233631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88844-0733-47E8-B124-203057EB0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57B112-2049-4D53-A4C2-271CC18531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83D2B8-61EB-41BA-A93B-A3404C02A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6195DC-7A6B-4D02-9F90-7B88A676FE35}"/>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6" name="Footer Placeholder 5">
            <a:extLst>
              <a:ext uri="{FF2B5EF4-FFF2-40B4-BE49-F238E27FC236}">
                <a16:creationId xmlns:a16="http://schemas.microsoft.com/office/drawing/2014/main" id="{510DE519-DD80-44E5-A63B-9967117FD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EE440C-18FE-4DE8-ABAC-835A78D79BC8}"/>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271100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81611-3C04-477C-BE63-9CE38CE67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CE2AC0-E037-43AE-B705-C6A1B6E56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19C887-8717-4AB9-AB0D-C2ADCAD57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704EBC-E3AB-4C9C-8CFB-307BAB1940AC}"/>
              </a:ext>
            </a:extLst>
          </p:cNvPr>
          <p:cNvSpPr>
            <a:spLocks noGrp="1"/>
          </p:cNvSpPr>
          <p:nvPr>
            <p:ph type="dt" sz="half" idx="10"/>
          </p:nvPr>
        </p:nvSpPr>
        <p:spPr/>
        <p:txBody>
          <a:bodyPr/>
          <a:lstStyle/>
          <a:p>
            <a:fld id="{D8B55D58-0A40-4C28-B11B-88C1ABC59A86}" type="datetimeFigureOut">
              <a:rPr lang="en-US" smtClean="0"/>
              <a:t>1/31/2021</a:t>
            </a:fld>
            <a:endParaRPr lang="en-US"/>
          </a:p>
        </p:txBody>
      </p:sp>
      <p:sp>
        <p:nvSpPr>
          <p:cNvPr id="6" name="Footer Placeholder 5">
            <a:extLst>
              <a:ext uri="{FF2B5EF4-FFF2-40B4-BE49-F238E27FC236}">
                <a16:creationId xmlns:a16="http://schemas.microsoft.com/office/drawing/2014/main" id="{853D84EC-B134-4EDF-985B-BB2D2977B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462EA0-DEA0-4504-B5AC-80C7D4C6DC94}"/>
              </a:ext>
            </a:extLst>
          </p:cNvPr>
          <p:cNvSpPr>
            <a:spLocks noGrp="1"/>
          </p:cNvSpPr>
          <p:nvPr>
            <p:ph type="sldNum" sz="quarter" idx="12"/>
          </p:nvPr>
        </p:nvSpPr>
        <p:spPr/>
        <p:txBody>
          <a:bodyPr/>
          <a:lstStyle/>
          <a:p>
            <a:fld id="{DD46B4F3-F473-407E-9122-D008D50579D3}" type="slidenum">
              <a:rPr lang="en-US" smtClean="0"/>
              <a:t>‹#›</a:t>
            </a:fld>
            <a:endParaRPr lang="en-US"/>
          </a:p>
        </p:txBody>
      </p:sp>
    </p:spTree>
    <p:extLst>
      <p:ext uri="{BB962C8B-B14F-4D97-AF65-F5344CB8AC3E}">
        <p14:creationId xmlns:p14="http://schemas.microsoft.com/office/powerpoint/2010/main" val="191743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473405-A72F-4AA2-8635-D38906759C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16B871-C3BD-4B07-902F-08D5E85E63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554F5-966A-4330-AA3D-C05A7D907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55D58-0A40-4C28-B11B-88C1ABC59A86}" type="datetimeFigureOut">
              <a:rPr lang="en-US" smtClean="0"/>
              <a:t>1/31/2021</a:t>
            </a:fld>
            <a:endParaRPr lang="en-US"/>
          </a:p>
        </p:txBody>
      </p:sp>
      <p:sp>
        <p:nvSpPr>
          <p:cNvPr id="5" name="Footer Placeholder 4">
            <a:extLst>
              <a:ext uri="{FF2B5EF4-FFF2-40B4-BE49-F238E27FC236}">
                <a16:creationId xmlns:a16="http://schemas.microsoft.com/office/drawing/2014/main" id="{72DE9C30-1641-49E8-A2C9-E5F13DFE34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4B2533-1AC6-4DD3-A79F-DC521FD78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6B4F3-F473-407E-9122-D008D50579D3}" type="slidenum">
              <a:rPr lang="en-US" smtClean="0"/>
              <a:t>‹#›</a:t>
            </a:fld>
            <a:endParaRPr lang="en-US"/>
          </a:p>
        </p:txBody>
      </p:sp>
    </p:spTree>
    <p:extLst>
      <p:ext uri="{BB962C8B-B14F-4D97-AF65-F5344CB8AC3E}">
        <p14:creationId xmlns:p14="http://schemas.microsoft.com/office/powerpoint/2010/main" val="902966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20EF-3200-4AD2-9409-0B44D852CAE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66559DB-5784-479C-A55F-8FA98597604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264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422030"/>
            <a:ext cx="3263705" cy="3477875"/>
          </a:xfrm>
          <a:prstGeom prst="rect">
            <a:avLst/>
          </a:prstGeom>
          <a:noFill/>
        </p:spPr>
        <p:txBody>
          <a:bodyPr wrap="square" rtlCol="0">
            <a:spAutoFit/>
          </a:bodyPr>
          <a:lstStyle/>
          <a:p>
            <a:pPr defTabSz="914377"/>
            <a:r>
              <a:rPr lang="en-US" sz="2800" b="1">
                <a:solidFill>
                  <a:srgbClr val="000000"/>
                </a:solidFill>
                <a:latin typeface="system-ui"/>
              </a:rPr>
              <a:t>This is beginner stuff…</a:t>
            </a:r>
          </a:p>
          <a:p>
            <a:pPr defTabSz="914377"/>
            <a:r>
              <a:rPr lang="en-US" sz="2800">
                <a:solidFill>
                  <a:srgbClr val="000000"/>
                </a:solidFill>
                <a:latin typeface="system-ui"/>
              </a:rPr>
              <a:t>let us press on to maturity, not laying again a foundation of repentance from dead works</a:t>
            </a:r>
          </a:p>
          <a:p>
            <a:pPr defTabSz="914377"/>
            <a:r>
              <a:rPr lang="en-US" sz="2400">
                <a:solidFill>
                  <a:prstClr val="black"/>
                </a:solidFill>
                <a:latin typeface="Calibri" panose="020F0502020204030204"/>
              </a:rPr>
              <a:t>(Hebrews 6:1)</a:t>
            </a:r>
            <a:endParaRPr lang="en-US" sz="2800">
              <a:solidFill>
                <a:prstClr val="black"/>
              </a:solidFill>
              <a:latin typeface="Calibri" panose="020F0502020204030204"/>
            </a:endParaRPr>
          </a:p>
        </p:txBody>
      </p:sp>
      <p:sp>
        <p:nvSpPr>
          <p:cNvPr id="3" name="TextBox 2">
            <a:extLst>
              <a:ext uri="{FF2B5EF4-FFF2-40B4-BE49-F238E27FC236}">
                <a16:creationId xmlns:a16="http://schemas.microsoft.com/office/drawing/2014/main" id="{F38D60B3-5EDE-4EDB-B206-22DCADDC112B}"/>
              </a:ext>
            </a:extLst>
          </p:cNvPr>
          <p:cNvSpPr txBox="1"/>
          <p:nvPr/>
        </p:nvSpPr>
        <p:spPr>
          <a:xfrm>
            <a:off x="4144110" y="3897087"/>
            <a:ext cx="5848977" cy="1569660"/>
          </a:xfrm>
          <a:prstGeom prst="rect">
            <a:avLst/>
          </a:prstGeom>
          <a:noFill/>
        </p:spPr>
        <p:txBody>
          <a:bodyPr wrap="square" rtlCol="0">
            <a:spAutoFit/>
          </a:bodyPr>
          <a:lstStyle/>
          <a:p>
            <a:pPr defTabSz="914377"/>
            <a:r>
              <a:rPr lang="en-US" sz="3200" b="1" u="sng">
                <a:solidFill>
                  <a:prstClr val="black"/>
                </a:solidFill>
                <a:latin typeface="Calibri" panose="020F0502020204030204"/>
              </a:rPr>
              <a:t>Practical Implications</a:t>
            </a:r>
          </a:p>
          <a:p>
            <a:pPr marL="457189" indent="-457189" defTabSz="914377">
              <a:buFont typeface="Arial" panose="020B0604020202020204" pitchFamily="34" charset="0"/>
              <a:buChar char="•"/>
            </a:pPr>
            <a:r>
              <a:rPr lang="en-US" sz="3200" b="1">
                <a:solidFill>
                  <a:prstClr val="black"/>
                </a:solidFill>
                <a:latin typeface="Calibri" panose="020F0502020204030204"/>
              </a:rPr>
              <a:t>Acts 19:19</a:t>
            </a:r>
          </a:p>
          <a:p>
            <a:pPr marL="457189" indent="-457189" defTabSz="914377">
              <a:buFont typeface="Arial" panose="020B0604020202020204" pitchFamily="34" charset="0"/>
              <a:buChar char="•"/>
            </a:pPr>
            <a:r>
              <a:rPr lang="en-US" sz="3200" b="1">
                <a:solidFill>
                  <a:prstClr val="black"/>
                </a:solidFill>
                <a:latin typeface="Calibri" panose="020F0502020204030204"/>
              </a:rPr>
              <a:t>We need to burn some bridges</a:t>
            </a:r>
            <a:endParaRPr lang="en-US">
              <a:solidFill>
                <a:prstClr val="black"/>
              </a:solidFill>
              <a:latin typeface="Calibri" panose="020F0502020204030204"/>
            </a:endParaRPr>
          </a:p>
        </p:txBody>
      </p:sp>
    </p:spTree>
    <p:extLst>
      <p:ext uri="{BB962C8B-B14F-4D97-AF65-F5344CB8AC3E}">
        <p14:creationId xmlns:p14="http://schemas.microsoft.com/office/powerpoint/2010/main" val="114215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white">
                    <a:lumMod val="65000"/>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black">
                    <a:alpha val="80000"/>
                  </a:prstClr>
                </a:solidFill>
                <a:latin typeface="Calibri" panose="020F0502020204030204"/>
              </a:rPr>
              <a:t>Seated In</a:t>
            </a:r>
          </a:p>
          <a:p>
            <a:pPr defTabSz="914377">
              <a:lnSpc>
                <a:spcPct val="90000"/>
              </a:lnSpc>
              <a:spcAft>
                <a:spcPts val="600"/>
              </a:spcAft>
            </a:pPr>
            <a:r>
              <a:rPr lang="en-US" sz="3600" b="1">
                <a:solidFill>
                  <a:prstClr val="black">
                    <a:alpha val="80000"/>
                  </a:prstClr>
                </a:solidFill>
                <a:latin typeface="Calibri" panose="020F0502020204030204"/>
              </a:rPr>
              <a:t>Heavenly Places</a:t>
            </a:r>
            <a:endParaRPr lang="en-US" b="1">
              <a:solidFill>
                <a:prstClr val="black">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623011"/>
            <a:ext cx="4493455" cy="353943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Jesus wasn’t just raised from the dead.</a:t>
            </a:r>
          </a:p>
          <a:p>
            <a:pPr algn="ctr" defTabSz="914377"/>
            <a:endParaRPr lang="en-US" sz="3200">
              <a:solidFill>
                <a:srgbClr val="000000"/>
              </a:solidFill>
              <a:latin typeface="Palatino Linotype" panose="02040502050505030304" pitchFamily="18" charset="0"/>
            </a:endParaRPr>
          </a:p>
          <a:p>
            <a:pPr algn="ctr" defTabSz="914377"/>
            <a:r>
              <a:rPr lang="en-US" sz="3200">
                <a:solidFill>
                  <a:srgbClr val="000000"/>
                </a:solidFill>
                <a:latin typeface="Palatino Linotype" panose="02040502050505030304" pitchFamily="18" charset="0"/>
              </a:rPr>
              <a:t>He was exalted to heavenly places.</a:t>
            </a:r>
          </a:p>
          <a:p>
            <a:pPr algn="ctr" defTabSz="914377"/>
            <a:endParaRPr lang="en-US" sz="3200">
              <a:solidFill>
                <a:srgbClr val="000000"/>
              </a:solidFill>
              <a:latin typeface="Palatino Linotype" panose="02040502050505030304" pitchFamily="18" charset="0"/>
            </a:endParaRPr>
          </a:p>
          <a:p>
            <a:pPr algn="ctr" defTabSz="914377"/>
            <a:r>
              <a:rPr lang="en-US" sz="3200">
                <a:solidFill>
                  <a:srgbClr val="000000"/>
                </a:solidFill>
                <a:latin typeface="Palatino Linotype" panose="02040502050505030304" pitchFamily="18" charset="0"/>
              </a:rPr>
              <a:t>So also are we!</a:t>
            </a:r>
            <a:endParaRPr lang="en-US" sz="3200" u="sng">
              <a:solidFill>
                <a:prstClr val="black"/>
              </a:solidFill>
              <a:latin typeface="Palatino Linotype" panose="02040502050505030304" pitchFamily="18" charset="0"/>
            </a:endParaRPr>
          </a:p>
        </p:txBody>
      </p:sp>
      <p:sp>
        <p:nvSpPr>
          <p:cNvPr id="7" name="TextBox 6">
            <a:extLst>
              <a:ext uri="{FF2B5EF4-FFF2-40B4-BE49-F238E27FC236}">
                <a16:creationId xmlns:a16="http://schemas.microsoft.com/office/drawing/2014/main" id="{564E359B-0666-49A9-B8F9-E78EB7174BF5}"/>
              </a:ext>
            </a:extLst>
          </p:cNvPr>
          <p:cNvSpPr txBox="1"/>
          <p:nvPr/>
        </p:nvSpPr>
        <p:spPr>
          <a:xfrm>
            <a:off x="7125194" y="4189459"/>
            <a:ext cx="4775055" cy="2492990"/>
          </a:xfrm>
          <a:prstGeom prst="rect">
            <a:avLst/>
          </a:prstGeom>
          <a:solidFill>
            <a:schemeClr val="bg1"/>
          </a:solidFill>
          <a:effectLst>
            <a:outerShdw blurRad="50800" dist="165100" dir="13500000" algn="br" rotWithShape="0">
              <a:prstClr val="black">
                <a:alpha val="40000"/>
              </a:prstClr>
            </a:outerShdw>
          </a:effectLst>
        </p:spPr>
        <p:txBody>
          <a:bodyPr wrap="square">
            <a:spAutoFit/>
          </a:bodyPr>
          <a:lstStyle/>
          <a:p>
            <a:pPr defTabSz="914377"/>
            <a:r>
              <a:rPr lang="en-US" sz="3200">
                <a:solidFill>
                  <a:srgbClr val="000000"/>
                </a:solidFill>
                <a:latin typeface="Palatino Linotype" panose="02040502050505030304" pitchFamily="18" charset="0"/>
              </a:rPr>
              <a:t>God “raised us up with him, and made us to sit with him in the heavenly places, in Christ Jesus”</a:t>
            </a:r>
          </a:p>
          <a:p>
            <a:pPr defTabSz="914377"/>
            <a:r>
              <a:rPr lang="en-US" sz="2800" b="1">
                <a:solidFill>
                  <a:srgbClr val="000000"/>
                </a:solidFill>
                <a:latin typeface="Calibri" panose="020F0502020204030204"/>
              </a:rPr>
              <a:t>Ephesians 2:6</a:t>
            </a:r>
            <a:endParaRPr lang="en-US" sz="2800" b="1">
              <a:solidFill>
                <a:prstClr val="black"/>
              </a:solidFill>
              <a:latin typeface="Calibri" panose="020F0502020204030204"/>
            </a:endParaRPr>
          </a:p>
        </p:txBody>
      </p:sp>
    </p:spTree>
    <p:extLst>
      <p:ext uri="{BB962C8B-B14F-4D97-AF65-F5344CB8AC3E}">
        <p14:creationId xmlns:p14="http://schemas.microsoft.com/office/powerpoint/2010/main" val="155031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5693866"/>
          </a:xfrm>
          <a:prstGeom prst="rect">
            <a:avLst/>
          </a:prstGeom>
          <a:noFill/>
        </p:spPr>
        <p:txBody>
          <a:bodyPr wrap="square" rtlCol="0">
            <a:spAutoFit/>
          </a:bodyPr>
          <a:lstStyle/>
          <a:p>
            <a:pPr defTabSz="914377"/>
            <a:r>
              <a:rPr lang="en-US" sz="2800" dirty="0">
                <a:solidFill>
                  <a:srgbClr val="000000"/>
                </a:solidFill>
                <a:latin typeface="system-ui"/>
              </a:rPr>
              <a:t>and do not go on presenting the parts of your body to sin as instruments of unrighteousness; but present yourselves to God as those who are alive from the dead, and your body’s parts as instruments of righteousness for God. </a:t>
            </a:r>
            <a:r>
              <a:rPr lang="en-US" sz="2400" dirty="0">
                <a:solidFill>
                  <a:prstClr val="black"/>
                </a:solidFill>
                <a:latin typeface="Calibri" panose="020F0502020204030204"/>
              </a:rPr>
              <a:t>(Romans 6:13)</a:t>
            </a:r>
            <a:endParaRPr lang="en-US" sz="2800" dirty="0">
              <a:solidFill>
                <a:prstClr val="black"/>
              </a:solidFill>
              <a:latin typeface="Calibri" panose="020F0502020204030204"/>
            </a:endParaRPr>
          </a:p>
        </p:txBody>
      </p:sp>
    </p:spTree>
    <p:extLst>
      <p:ext uri="{BB962C8B-B14F-4D97-AF65-F5344CB8AC3E}">
        <p14:creationId xmlns:p14="http://schemas.microsoft.com/office/powerpoint/2010/main" val="3931455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637565" y="829994"/>
            <a:ext cx="3536852" cy="3370153"/>
          </a:xfrm>
          <a:prstGeom prst="rect">
            <a:avLst/>
          </a:prstGeom>
          <a:noFill/>
        </p:spPr>
        <p:txBody>
          <a:bodyPr wrap="square" rtlCol="0">
            <a:spAutoFit/>
          </a:bodyPr>
          <a:lstStyle/>
          <a:p>
            <a:pPr defTabSz="914377"/>
            <a:r>
              <a:rPr lang="en-US" sz="2700">
                <a:solidFill>
                  <a:srgbClr val="000000"/>
                </a:solidFill>
                <a:latin typeface="system-ui"/>
              </a:rPr>
              <a:t>Put to death therefore your members which are upon the earth: fornication, unclean-ness, passion, evil desire, and covetous-ness, which is idolatry </a:t>
            </a:r>
            <a:r>
              <a:rPr lang="en-US" sz="2400">
                <a:solidFill>
                  <a:prstClr val="black"/>
                </a:solidFill>
                <a:latin typeface="Calibri" panose="020F0502020204030204"/>
              </a:rPr>
              <a:t>(Colossians 3:5 ASV)</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46420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637565" y="829994"/>
            <a:ext cx="3536852" cy="3370153"/>
          </a:xfrm>
          <a:prstGeom prst="rect">
            <a:avLst/>
          </a:prstGeom>
          <a:noFill/>
        </p:spPr>
        <p:txBody>
          <a:bodyPr wrap="square" rtlCol="0">
            <a:spAutoFit/>
          </a:bodyPr>
          <a:lstStyle/>
          <a:p>
            <a:pPr defTabSz="914377"/>
            <a:r>
              <a:rPr lang="en-US" sz="2700">
                <a:solidFill>
                  <a:srgbClr val="000000"/>
                </a:solidFill>
                <a:latin typeface="system-ui"/>
              </a:rPr>
              <a:t>Put to death therefore </a:t>
            </a:r>
            <a:r>
              <a:rPr lang="en-US" sz="2700" u="sng">
                <a:solidFill>
                  <a:srgbClr val="000000"/>
                </a:solidFill>
                <a:latin typeface="system-ui"/>
              </a:rPr>
              <a:t>your members which are upon the earth</a:t>
            </a:r>
            <a:r>
              <a:rPr lang="en-US" sz="2700">
                <a:solidFill>
                  <a:srgbClr val="000000"/>
                </a:solidFill>
                <a:latin typeface="system-ui"/>
              </a:rPr>
              <a:t>: fornication, unclean-ness, passion, evil desire, and covetous-ness, which is idolatry </a:t>
            </a:r>
            <a:r>
              <a:rPr lang="en-US" sz="2400">
                <a:solidFill>
                  <a:prstClr val="black"/>
                </a:solidFill>
                <a:latin typeface="Calibri" panose="020F0502020204030204"/>
              </a:rPr>
              <a:t>(Colossians 3:5 ASV)</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271384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775867" y="829993"/>
            <a:ext cx="3350488" cy="3801041"/>
          </a:xfrm>
          <a:prstGeom prst="rect">
            <a:avLst/>
          </a:prstGeom>
          <a:noFill/>
        </p:spPr>
        <p:txBody>
          <a:bodyPr wrap="square" rtlCol="0">
            <a:spAutoFit/>
          </a:bodyPr>
          <a:lstStyle/>
          <a:p>
            <a:pPr defTabSz="914377"/>
            <a:r>
              <a:rPr lang="en-US" sz="2700">
                <a:solidFill>
                  <a:srgbClr val="000000"/>
                </a:solidFill>
                <a:latin typeface="system-ui"/>
              </a:rPr>
              <a:t>Therefore, treat </a:t>
            </a:r>
            <a:r>
              <a:rPr lang="en-US" sz="2700" u="sng">
                <a:solidFill>
                  <a:srgbClr val="000000"/>
                </a:solidFill>
                <a:latin typeface="system-ui"/>
              </a:rPr>
              <a:t>the parts of your earthly body</a:t>
            </a:r>
            <a:r>
              <a:rPr lang="en-US" sz="2700">
                <a:solidFill>
                  <a:srgbClr val="000000"/>
                </a:solidFill>
                <a:latin typeface="system-ui"/>
              </a:rPr>
              <a:t> as dead to</a:t>
            </a:r>
          </a:p>
          <a:p>
            <a:pPr defTabSz="914377"/>
            <a:r>
              <a:rPr lang="en-US" sz="2700">
                <a:solidFill>
                  <a:srgbClr val="000000"/>
                </a:solidFill>
                <a:latin typeface="system-ui"/>
              </a:rPr>
              <a:t>sexual immorality, impurity, passion, evil desire, and greed, which amounts to idolatry.</a:t>
            </a:r>
            <a:r>
              <a:rPr lang="en-US" sz="2800">
                <a:solidFill>
                  <a:srgbClr val="000000"/>
                </a:solidFill>
                <a:latin typeface="system-ui"/>
              </a:rPr>
              <a:t> </a:t>
            </a:r>
            <a:r>
              <a:rPr lang="en-US" sz="2400">
                <a:solidFill>
                  <a:prstClr val="black"/>
                </a:solidFill>
                <a:latin typeface="Calibri" panose="020F0502020204030204"/>
              </a:rPr>
              <a:t>(Colossians 3:5, NASB)</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3797498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775867" y="829993"/>
            <a:ext cx="3350488" cy="3801041"/>
          </a:xfrm>
          <a:prstGeom prst="rect">
            <a:avLst/>
          </a:prstGeom>
          <a:noFill/>
        </p:spPr>
        <p:txBody>
          <a:bodyPr wrap="square" rtlCol="0">
            <a:spAutoFit/>
          </a:bodyPr>
          <a:lstStyle/>
          <a:p>
            <a:pPr defTabSz="914377"/>
            <a:r>
              <a:rPr lang="en-US" sz="2700">
                <a:solidFill>
                  <a:srgbClr val="000000"/>
                </a:solidFill>
                <a:latin typeface="system-ui"/>
              </a:rPr>
              <a:t>Therefore, treat the parts of your earthly body as dead to</a:t>
            </a:r>
          </a:p>
          <a:p>
            <a:pPr defTabSz="914377"/>
            <a:r>
              <a:rPr lang="en-US" sz="2700" u="sng">
                <a:solidFill>
                  <a:srgbClr val="000000"/>
                </a:solidFill>
                <a:latin typeface="system-ui"/>
              </a:rPr>
              <a:t>sexual immorality, impurity, passion, evil desire, and greed</a:t>
            </a:r>
            <a:r>
              <a:rPr lang="en-US" sz="2700">
                <a:solidFill>
                  <a:srgbClr val="000000"/>
                </a:solidFill>
                <a:latin typeface="system-ui"/>
              </a:rPr>
              <a:t>, which amounts to idolatry.</a:t>
            </a:r>
            <a:r>
              <a:rPr lang="en-US" sz="2800">
                <a:solidFill>
                  <a:srgbClr val="000000"/>
                </a:solidFill>
                <a:latin typeface="system-ui"/>
              </a:rPr>
              <a:t> </a:t>
            </a:r>
            <a:r>
              <a:rPr lang="en-US" sz="2400">
                <a:solidFill>
                  <a:prstClr val="black"/>
                </a:solidFill>
                <a:latin typeface="Calibri" panose="020F0502020204030204"/>
              </a:rPr>
              <a:t>(Colossians 3:5, NASB)</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932815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3"/>
            <a:ext cx="3263705" cy="4339650"/>
          </a:xfrm>
          <a:prstGeom prst="rect">
            <a:avLst/>
          </a:prstGeom>
          <a:noFill/>
        </p:spPr>
        <p:txBody>
          <a:bodyPr wrap="square" rtlCol="0">
            <a:spAutoFit/>
          </a:bodyPr>
          <a:lstStyle/>
          <a:p>
            <a:pPr defTabSz="914377"/>
            <a:r>
              <a:rPr lang="en-US" sz="2800" b="1" i="1" dirty="0">
                <a:solidFill>
                  <a:prstClr val="black"/>
                </a:solidFill>
                <a:latin typeface="Calibri" panose="020F0502020204030204"/>
              </a:rPr>
              <a:t>Sin reigns in death,</a:t>
            </a:r>
          </a:p>
          <a:p>
            <a:pPr defTabSz="914377"/>
            <a:r>
              <a:rPr lang="en-US" sz="2800" b="1" i="1" dirty="0">
                <a:solidFill>
                  <a:srgbClr val="000000"/>
                </a:solidFill>
                <a:latin typeface="system-ui"/>
              </a:rPr>
              <a:t>Grace reigns in righteousness!</a:t>
            </a:r>
            <a:endParaRPr lang="en-US" sz="2800" dirty="0">
              <a:solidFill>
                <a:srgbClr val="000000"/>
              </a:solidFill>
              <a:latin typeface="system-ui"/>
            </a:endParaRPr>
          </a:p>
          <a:p>
            <a:pPr defTabSz="914377"/>
            <a:r>
              <a:rPr lang="en-US" sz="2800" dirty="0">
                <a:solidFill>
                  <a:srgbClr val="000000"/>
                </a:solidFill>
                <a:latin typeface="system-ui"/>
              </a:rPr>
              <a:t>…as sin reigned in death, so also grace would reign through righteousness to eternal life through Jesus Christ our Lord. </a:t>
            </a:r>
            <a:r>
              <a:rPr lang="en-US" sz="2400" dirty="0">
                <a:solidFill>
                  <a:prstClr val="black"/>
                </a:solidFill>
                <a:latin typeface="Calibri" panose="020F0502020204030204"/>
              </a:rPr>
              <a:t>(Romans 5:21)</a:t>
            </a:r>
            <a:endParaRPr lang="en-US" sz="2800" dirty="0">
              <a:solidFill>
                <a:prstClr val="black"/>
              </a:solidFill>
              <a:latin typeface="Calibri" panose="020F0502020204030204"/>
            </a:endParaRPr>
          </a:p>
        </p:txBody>
      </p:sp>
    </p:spTree>
    <p:extLst>
      <p:ext uri="{BB962C8B-B14F-4D97-AF65-F5344CB8AC3E}">
        <p14:creationId xmlns:p14="http://schemas.microsoft.com/office/powerpoint/2010/main" val="88121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BFE1BE-73F6-4E65-A6AD-E9C84BB2D66E}"/>
              </a:ext>
            </a:extLst>
          </p:cNvPr>
          <p:cNvSpPr txBox="1"/>
          <p:nvPr/>
        </p:nvSpPr>
        <p:spPr>
          <a:xfrm>
            <a:off x="2598421" y="621031"/>
            <a:ext cx="6637019" cy="5676900"/>
          </a:xfrm>
          <a:prstGeom prst="rect">
            <a:avLst/>
          </a:prstGeom>
        </p:spPr>
        <p:txBody>
          <a:bodyPr vert="horz" lIns="91440" tIns="45720" rIns="91440" bIns="45720" rtlCol="0">
            <a:normAutofit/>
          </a:bodyPr>
          <a:lstStyle/>
          <a:p>
            <a:pPr algn="ctr" defTabSz="914377">
              <a:lnSpc>
                <a:spcPct val="90000"/>
              </a:lnSpc>
              <a:spcAft>
                <a:spcPts val="600"/>
              </a:spcAft>
            </a:pPr>
            <a:r>
              <a:rPr lang="en-US" sz="4400" b="1">
                <a:solidFill>
                  <a:prstClr val="black">
                    <a:alpha val="80000"/>
                  </a:prstClr>
                </a:solidFill>
                <a:latin typeface="Calibri" panose="020F0502020204030204"/>
              </a:rPr>
              <a:t>“Was Dead, Now Raised and Seated in the Heavens”</a:t>
            </a:r>
          </a:p>
          <a:p>
            <a:pPr algn="ctr" defTabSz="914377">
              <a:lnSpc>
                <a:spcPct val="90000"/>
              </a:lnSpc>
              <a:spcAft>
                <a:spcPts val="600"/>
              </a:spcAft>
            </a:pPr>
            <a:endParaRPr lang="en-US" sz="4400" b="1">
              <a:solidFill>
                <a:prstClr val="black">
                  <a:alpha val="80000"/>
                </a:prstClr>
              </a:solidFill>
              <a:latin typeface="Calibri" panose="020F0502020204030204"/>
            </a:endParaRPr>
          </a:p>
          <a:p>
            <a:pPr algn="ctr" defTabSz="914377">
              <a:lnSpc>
                <a:spcPct val="90000"/>
              </a:lnSpc>
              <a:spcAft>
                <a:spcPts val="600"/>
              </a:spcAft>
            </a:pPr>
            <a:r>
              <a:rPr lang="en-US" sz="4400" i="1">
                <a:solidFill>
                  <a:prstClr val="black">
                    <a:alpha val="80000"/>
                  </a:prstClr>
                </a:solidFill>
                <a:latin typeface="Calibri" panose="020F0502020204030204"/>
              </a:rPr>
              <a:t>Whom does that describe?</a:t>
            </a:r>
          </a:p>
        </p:txBody>
      </p:sp>
    </p:spTree>
    <p:extLst>
      <p:ext uri="{BB962C8B-B14F-4D97-AF65-F5344CB8AC3E}">
        <p14:creationId xmlns:p14="http://schemas.microsoft.com/office/powerpoint/2010/main" val="36357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black">
                    <a:alpha val="80000"/>
                  </a:prstClr>
                </a:solidFill>
                <a:latin typeface="Calibri" panose="020F0502020204030204"/>
              </a:rPr>
              <a:t>Seated In</a:t>
            </a:r>
          </a:p>
          <a:p>
            <a:pPr defTabSz="914377">
              <a:lnSpc>
                <a:spcPct val="90000"/>
              </a:lnSpc>
              <a:spcAft>
                <a:spcPts val="600"/>
              </a:spcAft>
            </a:pPr>
            <a:r>
              <a:rPr lang="en-US" sz="3600" b="1">
                <a:solidFill>
                  <a:prstClr val="black">
                    <a:alpha val="80000"/>
                  </a:prstClr>
                </a:solidFill>
                <a:latin typeface="Calibri" panose="020F0502020204030204"/>
              </a:rPr>
              <a:t>Heavenly Places</a:t>
            </a:r>
            <a:endParaRPr lang="en-US" b="1">
              <a:solidFill>
                <a:prstClr val="black">
                  <a:alpha val="80000"/>
                </a:prstClr>
              </a:solidFill>
              <a:latin typeface="Calibri" panose="020F0502020204030204"/>
            </a:endParaRPr>
          </a:p>
        </p:txBody>
      </p:sp>
      <p:sp>
        <p:nvSpPr>
          <p:cNvPr id="11" name="TextBox 10">
            <a:extLst>
              <a:ext uri="{FF2B5EF4-FFF2-40B4-BE49-F238E27FC236}">
                <a16:creationId xmlns:a16="http://schemas.microsoft.com/office/drawing/2014/main" id="{72EB5842-8B87-4572-B0D6-BEDF96815E34}"/>
              </a:ext>
            </a:extLst>
          </p:cNvPr>
          <p:cNvSpPr txBox="1"/>
          <p:nvPr/>
        </p:nvSpPr>
        <p:spPr>
          <a:xfrm>
            <a:off x="4417257" y="126610"/>
            <a:ext cx="3840481" cy="584775"/>
          </a:xfrm>
          <a:prstGeom prst="rect">
            <a:avLst/>
          </a:prstGeom>
          <a:noFill/>
        </p:spPr>
        <p:txBody>
          <a:bodyPr wrap="square" rtlCol="0">
            <a:spAutoFit/>
          </a:bodyPr>
          <a:lstStyle/>
          <a:p>
            <a:pPr defTabSz="914377"/>
            <a:r>
              <a:rPr lang="en-US" sz="3200" b="1">
                <a:solidFill>
                  <a:prstClr val="black"/>
                </a:solidFill>
                <a:latin typeface="Calibri" panose="020F0502020204030204"/>
              </a:rPr>
              <a:t>Ephesians 1:20</a:t>
            </a: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7"/>
            <a:ext cx="3213295" cy="4401205"/>
          </a:xfrm>
          <a:prstGeom prst="rect">
            <a:avLst/>
          </a:prstGeom>
          <a:noFill/>
        </p:spPr>
        <p:txBody>
          <a:bodyPr wrap="square">
            <a:spAutoFit/>
          </a:bodyPr>
          <a:lstStyle/>
          <a:p>
            <a:pPr defTabSz="914377"/>
            <a:r>
              <a:rPr lang="en-US" sz="2800">
                <a:solidFill>
                  <a:srgbClr val="000000"/>
                </a:solidFill>
                <a:latin typeface="Palatino Linotype" panose="02040502050505030304" pitchFamily="18" charset="0"/>
              </a:rPr>
              <a:t>which He brought about in Christ, when He </a:t>
            </a:r>
            <a:r>
              <a:rPr lang="en-US" sz="2800" u="sng">
                <a:solidFill>
                  <a:srgbClr val="000000"/>
                </a:solidFill>
                <a:latin typeface="Palatino Linotype" panose="02040502050505030304" pitchFamily="18" charset="0"/>
              </a:rPr>
              <a:t>raised Him from the dead</a:t>
            </a:r>
          </a:p>
          <a:p>
            <a:pPr defTabSz="914377"/>
            <a:endParaRPr lang="en-US" sz="2800">
              <a:solidFill>
                <a:srgbClr val="000000"/>
              </a:solidFill>
              <a:latin typeface="Palatino Linotype" panose="02040502050505030304" pitchFamily="18" charset="0"/>
            </a:endParaRPr>
          </a:p>
          <a:p>
            <a:pPr defTabSz="914377"/>
            <a:endParaRPr lang="en-US" sz="2800">
              <a:solidFill>
                <a:srgbClr val="000000"/>
              </a:solidFill>
              <a:latin typeface="Palatino Linotype" panose="02040502050505030304" pitchFamily="18" charset="0"/>
            </a:endParaRPr>
          </a:p>
          <a:p>
            <a:pPr defTabSz="914377"/>
            <a:r>
              <a:rPr lang="en-US" sz="2800">
                <a:solidFill>
                  <a:srgbClr val="000000"/>
                </a:solidFill>
                <a:latin typeface="Palatino Linotype" panose="02040502050505030304" pitchFamily="18" charset="0"/>
              </a:rPr>
              <a:t>and </a:t>
            </a:r>
            <a:r>
              <a:rPr lang="en-US" sz="2800" u="sng">
                <a:solidFill>
                  <a:srgbClr val="000000"/>
                </a:solidFill>
                <a:latin typeface="Palatino Linotype" panose="02040502050505030304" pitchFamily="18" charset="0"/>
              </a:rPr>
              <a:t>seated Him at His right hand in the heavenly places</a:t>
            </a:r>
            <a:endParaRPr lang="en-US" sz="2800" u="sng">
              <a:solidFill>
                <a:prstClr val="black"/>
              </a:solidFill>
              <a:latin typeface="Palatino Linotype" panose="02040502050505030304" pitchFamily="18" charset="0"/>
            </a:endParaRPr>
          </a:p>
        </p:txBody>
      </p:sp>
      <p:sp>
        <p:nvSpPr>
          <p:cNvPr id="14" name="TextBox 13">
            <a:extLst>
              <a:ext uri="{FF2B5EF4-FFF2-40B4-BE49-F238E27FC236}">
                <a16:creationId xmlns:a16="http://schemas.microsoft.com/office/drawing/2014/main" id="{25675107-BBCB-4E70-A598-B9E3367C45B9}"/>
              </a:ext>
            </a:extLst>
          </p:cNvPr>
          <p:cNvSpPr txBox="1"/>
          <p:nvPr/>
        </p:nvSpPr>
        <p:spPr>
          <a:xfrm>
            <a:off x="8311664" y="124266"/>
            <a:ext cx="3840481" cy="584775"/>
          </a:xfrm>
          <a:prstGeom prst="rect">
            <a:avLst/>
          </a:prstGeom>
          <a:noFill/>
        </p:spPr>
        <p:txBody>
          <a:bodyPr wrap="square" rtlCol="0">
            <a:spAutoFit/>
          </a:bodyPr>
          <a:lstStyle/>
          <a:p>
            <a:pPr defTabSz="914377"/>
            <a:r>
              <a:rPr lang="en-US" sz="3200" b="1">
                <a:solidFill>
                  <a:prstClr val="black"/>
                </a:solidFill>
                <a:latin typeface="Calibri" panose="020F0502020204030204"/>
              </a:rPr>
              <a:t>Ephesians 2:5-6</a:t>
            </a:r>
          </a:p>
        </p:txBody>
      </p:sp>
      <p:sp>
        <p:nvSpPr>
          <p:cNvPr id="15" name="TextBox 14">
            <a:extLst>
              <a:ext uri="{FF2B5EF4-FFF2-40B4-BE49-F238E27FC236}">
                <a16:creationId xmlns:a16="http://schemas.microsoft.com/office/drawing/2014/main" id="{03A4E05F-2043-4DD3-B1B1-6D1790FFBA76}"/>
              </a:ext>
            </a:extLst>
          </p:cNvPr>
          <p:cNvSpPr txBox="1"/>
          <p:nvPr/>
        </p:nvSpPr>
        <p:spPr>
          <a:xfrm>
            <a:off x="7532371" y="1238185"/>
            <a:ext cx="4491991" cy="3970318"/>
          </a:xfrm>
          <a:prstGeom prst="rect">
            <a:avLst/>
          </a:prstGeom>
          <a:noFill/>
        </p:spPr>
        <p:txBody>
          <a:bodyPr wrap="square">
            <a:spAutoFit/>
          </a:bodyPr>
          <a:lstStyle/>
          <a:p>
            <a:pPr defTabSz="914377"/>
            <a:r>
              <a:rPr lang="en-US" sz="2800">
                <a:solidFill>
                  <a:srgbClr val="000000"/>
                </a:solidFill>
                <a:latin typeface="Palatino Linotype" panose="02040502050505030304" pitchFamily="18" charset="0"/>
              </a:rPr>
              <a:t>when we were dead  in our wrongdoings, [God] made us alive together with Christ…and </a:t>
            </a:r>
            <a:r>
              <a:rPr lang="en-US" sz="2800" u="sng">
                <a:solidFill>
                  <a:srgbClr val="000000"/>
                </a:solidFill>
                <a:latin typeface="Palatino Linotype" panose="02040502050505030304" pitchFamily="18" charset="0"/>
              </a:rPr>
              <a:t>raised us up with Him</a:t>
            </a:r>
            <a:r>
              <a:rPr lang="en-US" sz="2800">
                <a:solidFill>
                  <a:srgbClr val="000000"/>
                </a:solidFill>
                <a:latin typeface="Palatino Linotype" panose="02040502050505030304" pitchFamily="18" charset="0"/>
              </a:rPr>
              <a:t>, </a:t>
            </a:r>
          </a:p>
          <a:p>
            <a:pPr defTabSz="914377"/>
            <a:endParaRPr lang="en-US" sz="2800">
              <a:solidFill>
                <a:srgbClr val="000000"/>
              </a:solidFill>
              <a:latin typeface="Palatino Linotype" panose="02040502050505030304" pitchFamily="18" charset="0"/>
            </a:endParaRPr>
          </a:p>
          <a:p>
            <a:pPr defTabSz="914377"/>
            <a:r>
              <a:rPr lang="en-US" sz="2800">
                <a:solidFill>
                  <a:srgbClr val="000000"/>
                </a:solidFill>
                <a:latin typeface="Palatino Linotype" panose="02040502050505030304" pitchFamily="18" charset="0"/>
              </a:rPr>
              <a:t>and </a:t>
            </a:r>
            <a:r>
              <a:rPr lang="en-US" sz="2800" u="sng">
                <a:solidFill>
                  <a:srgbClr val="000000"/>
                </a:solidFill>
                <a:latin typeface="Palatino Linotype" panose="02040502050505030304" pitchFamily="18" charset="0"/>
              </a:rPr>
              <a:t>seated us with Him in the heavenly places</a:t>
            </a:r>
            <a:r>
              <a:rPr lang="en-US" sz="2800">
                <a:solidFill>
                  <a:srgbClr val="000000"/>
                </a:solidFill>
                <a:latin typeface="Palatino Linotype" panose="02040502050505030304" pitchFamily="18" charset="0"/>
              </a:rPr>
              <a:t> in Christ Jesus </a:t>
            </a:r>
          </a:p>
        </p:txBody>
      </p:sp>
    </p:spTree>
    <p:extLst>
      <p:ext uri="{BB962C8B-B14F-4D97-AF65-F5344CB8AC3E}">
        <p14:creationId xmlns:p14="http://schemas.microsoft.com/office/powerpoint/2010/main" val="42797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4401205"/>
          </a:xfrm>
          <a:prstGeom prst="rect">
            <a:avLst/>
          </a:prstGeom>
          <a:noFill/>
        </p:spPr>
        <p:txBody>
          <a:bodyPr wrap="square" rtlCol="0">
            <a:spAutoFit/>
          </a:bodyPr>
          <a:lstStyle/>
          <a:p>
            <a:pPr defTabSz="914377"/>
            <a:r>
              <a:rPr lang="en-US" sz="2800" b="1" i="1">
                <a:solidFill>
                  <a:prstClr val="black"/>
                </a:solidFill>
                <a:latin typeface="Calibri" panose="020F0502020204030204"/>
              </a:rPr>
              <a:t>Lazarus</a:t>
            </a:r>
          </a:p>
          <a:p>
            <a:pPr defTabSz="914377"/>
            <a:r>
              <a:rPr lang="en-US" sz="2800">
                <a:solidFill>
                  <a:srgbClr val="000000"/>
                </a:solidFill>
                <a:latin typeface="system-ui"/>
              </a:rPr>
              <a:t>Out came the man who had died, bound hand and foot with wrappings, and his face was wrapped around with a cloth. </a:t>
            </a:r>
          </a:p>
          <a:p>
            <a:pPr defTabSz="914377"/>
            <a:r>
              <a:rPr lang="en-US" sz="2800">
                <a:solidFill>
                  <a:srgbClr val="000000"/>
                </a:solidFill>
                <a:latin typeface="system-ui"/>
              </a:rPr>
              <a:t>Jesus said to them, “</a:t>
            </a:r>
            <a:r>
              <a:rPr lang="en-US" sz="2800" b="1">
                <a:solidFill>
                  <a:srgbClr val="000000"/>
                </a:solidFill>
                <a:latin typeface="system-ui"/>
              </a:rPr>
              <a:t>Unbind him, and let him go</a:t>
            </a:r>
            <a:r>
              <a:rPr lang="en-US" sz="2800">
                <a:solidFill>
                  <a:srgbClr val="000000"/>
                </a:solidFill>
                <a:latin typeface="system-ui"/>
              </a:rPr>
              <a:t>.” </a:t>
            </a:r>
            <a:r>
              <a:rPr lang="en-US" sz="2400">
                <a:solidFill>
                  <a:prstClr val="black"/>
                </a:solidFill>
                <a:latin typeface="Calibri" panose="020F0502020204030204"/>
              </a:rPr>
              <a:t>(John 11:44)</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125791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3477875"/>
          </a:xfrm>
          <a:prstGeom prst="rect">
            <a:avLst/>
          </a:prstGeom>
          <a:noFill/>
        </p:spPr>
        <p:txBody>
          <a:bodyPr wrap="square" rtlCol="0">
            <a:spAutoFit/>
          </a:bodyPr>
          <a:lstStyle/>
          <a:p>
            <a:pPr defTabSz="914377"/>
            <a:r>
              <a:rPr lang="en-US" sz="2800" dirty="0">
                <a:solidFill>
                  <a:srgbClr val="000000"/>
                </a:solidFill>
                <a:latin typeface="system-ui"/>
              </a:rPr>
              <a:t>…</a:t>
            </a:r>
            <a:r>
              <a:rPr lang="en-US" sz="2800" b="1" i="1" u="sng" dirty="0">
                <a:solidFill>
                  <a:srgbClr val="000000"/>
                </a:solidFill>
                <a:latin typeface="system-ui"/>
              </a:rPr>
              <a:t>what benefit</a:t>
            </a:r>
            <a:r>
              <a:rPr lang="en-US" sz="2800" dirty="0">
                <a:solidFill>
                  <a:srgbClr val="000000"/>
                </a:solidFill>
                <a:latin typeface="system-ui"/>
              </a:rPr>
              <a:t> were you then deriving from the things of which you are now ashamed? For the outcome of those things is death. </a:t>
            </a:r>
            <a:r>
              <a:rPr lang="en-US" sz="2400" dirty="0">
                <a:solidFill>
                  <a:prstClr val="black"/>
                </a:solidFill>
                <a:latin typeface="Calibri" panose="020F0502020204030204"/>
              </a:rPr>
              <a:t>(Romans 6:21)</a:t>
            </a:r>
            <a:endParaRPr lang="en-US" sz="2800" dirty="0">
              <a:solidFill>
                <a:prstClr val="black"/>
              </a:solidFill>
              <a:latin typeface="Calibri" panose="020F0502020204030204"/>
            </a:endParaRPr>
          </a:p>
        </p:txBody>
      </p:sp>
    </p:spTree>
    <p:extLst>
      <p:ext uri="{BB962C8B-B14F-4D97-AF65-F5344CB8AC3E}">
        <p14:creationId xmlns:p14="http://schemas.microsoft.com/office/powerpoint/2010/main" val="160524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a:solidFill>
                  <a:prstClr val="black">
                    <a:alpha val="80000"/>
                  </a:prstClr>
                </a:solidFill>
                <a:latin typeface="Calibri" panose="020F0502020204030204"/>
              </a:rPr>
              <a:t>Raised from the Dead</a:t>
            </a: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endParaRPr lang="en-US" sz="3600" b="1">
              <a:solidFill>
                <a:prstClr val="black">
                  <a:alpha val="80000"/>
                </a:prstClr>
              </a:solidFill>
              <a:latin typeface="Calibri" panose="020F0502020204030204"/>
            </a:endParaRPr>
          </a:p>
          <a:p>
            <a:pPr defTabSz="914377">
              <a:lnSpc>
                <a:spcPct val="90000"/>
              </a:lnSpc>
              <a:spcAft>
                <a:spcPts val="600"/>
              </a:spcAft>
            </a:pPr>
            <a:r>
              <a:rPr lang="en-US" sz="3600" b="1">
                <a:solidFill>
                  <a:prstClr val="white">
                    <a:lumMod val="65000"/>
                    <a:alpha val="80000"/>
                  </a:prstClr>
                </a:solidFill>
                <a:latin typeface="Calibri" panose="020F0502020204030204"/>
              </a:rPr>
              <a:t>Seated In</a:t>
            </a:r>
          </a:p>
          <a:p>
            <a:pPr defTabSz="914377">
              <a:lnSpc>
                <a:spcPct val="90000"/>
              </a:lnSpc>
              <a:spcAft>
                <a:spcPts val="600"/>
              </a:spcAft>
            </a:pPr>
            <a:r>
              <a:rPr lang="en-US" sz="3600" b="1">
                <a:solidFill>
                  <a:prstClr val="white">
                    <a:lumMod val="65000"/>
                    <a:alpha val="80000"/>
                  </a:prstClr>
                </a:solidFill>
                <a:latin typeface="Calibri" panose="020F0502020204030204"/>
              </a:rPr>
              <a:t>Heavenly Places</a:t>
            </a:r>
            <a:endParaRPr lang="en-US" b="1">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a:solidFill>
                  <a:srgbClr val="000000"/>
                </a:solidFill>
                <a:latin typeface="Palatino Linotype" panose="02040502050505030304" pitchFamily="18" charset="0"/>
              </a:rPr>
              <a:t>If raised from the dead,</a:t>
            </a:r>
          </a:p>
          <a:p>
            <a:pPr algn="ctr" defTabSz="914377"/>
            <a:r>
              <a:rPr lang="en-US" sz="3200">
                <a:solidFill>
                  <a:srgbClr val="000000"/>
                </a:solidFill>
                <a:latin typeface="Palatino Linotype" panose="02040502050505030304" pitchFamily="18" charset="0"/>
              </a:rPr>
              <a:t>don’t continue in the things of death!</a:t>
            </a:r>
            <a:endParaRPr lang="en-US" sz="3200" u="sng">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3477875"/>
          </a:xfrm>
          <a:prstGeom prst="rect">
            <a:avLst/>
          </a:prstGeom>
          <a:noFill/>
        </p:spPr>
        <p:txBody>
          <a:bodyPr wrap="square" rtlCol="0">
            <a:spAutoFit/>
          </a:bodyPr>
          <a:lstStyle/>
          <a:p>
            <a:pPr defTabSz="914377"/>
            <a:r>
              <a:rPr lang="en-US" sz="2800">
                <a:solidFill>
                  <a:srgbClr val="000000"/>
                </a:solidFill>
                <a:latin typeface="system-ui"/>
              </a:rPr>
              <a:t>…</a:t>
            </a:r>
            <a:r>
              <a:rPr lang="en-US" sz="2800" b="1" i="1" u="sng">
                <a:solidFill>
                  <a:srgbClr val="000000"/>
                </a:solidFill>
                <a:latin typeface="system-ui"/>
              </a:rPr>
              <a:t>what benefit</a:t>
            </a:r>
            <a:r>
              <a:rPr lang="en-US" sz="2800">
                <a:solidFill>
                  <a:srgbClr val="000000"/>
                </a:solidFill>
                <a:latin typeface="system-ui"/>
              </a:rPr>
              <a:t> were you then deriving from the things of which you are now ashamed? For </a:t>
            </a:r>
            <a:r>
              <a:rPr lang="en-US" sz="2800" b="1" u="sng">
                <a:solidFill>
                  <a:srgbClr val="000000"/>
                </a:solidFill>
                <a:latin typeface="system-ui"/>
              </a:rPr>
              <a:t>the outcome of those things is death</a:t>
            </a:r>
            <a:r>
              <a:rPr lang="en-US" sz="2800">
                <a:solidFill>
                  <a:srgbClr val="000000"/>
                </a:solidFill>
                <a:latin typeface="system-ui"/>
              </a:rPr>
              <a:t>. </a:t>
            </a:r>
            <a:r>
              <a:rPr lang="en-US" sz="2400">
                <a:solidFill>
                  <a:prstClr val="black"/>
                </a:solidFill>
                <a:latin typeface="Calibri" panose="020F0502020204030204"/>
              </a:rPr>
              <a:t>(Romans 6:21)</a:t>
            </a:r>
            <a:endParaRPr lang="en-US" sz="2800">
              <a:solidFill>
                <a:prstClr val="black"/>
              </a:solidFill>
              <a:latin typeface="Calibri" panose="020F0502020204030204"/>
            </a:endParaRPr>
          </a:p>
        </p:txBody>
      </p:sp>
    </p:spTree>
    <p:extLst>
      <p:ext uri="{BB962C8B-B14F-4D97-AF65-F5344CB8AC3E}">
        <p14:creationId xmlns:p14="http://schemas.microsoft.com/office/powerpoint/2010/main" val="173536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3"/>
            <a:ext cx="3263705" cy="3046988"/>
          </a:xfrm>
          <a:prstGeom prst="rect">
            <a:avLst/>
          </a:prstGeom>
          <a:noFill/>
        </p:spPr>
        <p:txBody>
          <a:bodyPr wrap="square" rtlCol="0">
            <a:spAutoFit/>
          </a:bodyPr>
          <a:lstStyle/>
          <a:p>
            <a:pPr defTabSz="914377"/>
            <a:r>
              <a:rPr lang="en-US" sz="2800" dirty="0">
                <a:solidFill>
                  <a:srgbClr val="000000"/>
                </a:solidFill>
                <a:latin typeface="system-ui"/>
              </a:rPr>
              <a:t>…the sinful passions, which were brought to light by the Law, were at work in the parts of our body to bear fruit for death. </a:t>
            </a:r>
            <a:r>
              <a:rPr lang="en-US" sz="2400" dirty="0">
                <a:solidFill>
                  <a:prstClr val="black"/>
                </a:solidFill>
                <a:latin typeface="Calibri" panose="020F0502020204030204"/>
              </a:rPr>
              <a:t>(Romans 7:5)</a:t>
            </a:r>
            <a:endParaRPr lang="en-US" sz="2800" dirty="0">
              <a:solidFill>
                <a:prstClr val="black"/>
              </a:solidFill>
              <a:latin typeface="Calibri" panose="020F0502020204030204"/>
            </a:endParaRPr>
          </a:p>
        </p:txBody>
      </p:sp>
    </p:spTree>
    <p:extLst>
      <p:ext uri="{BB962C8B-B14F-4D97-AF65-F5344CB8AC3E}">
        <p14:creationId xmlns:p14="http://schemas.microsoft.com/office/powerpoint/2010/main" val="87883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2185214"/>
          </a:xfrm>
          <a:prstGeom prst="rect">
            <a:avLst/>
          </a:prstGeom>
          <a:noFill/>
        </p:spPr>
        <p:txBody>
          <a:bodyPr wrap="square" rtlCol="0">
            <a:spAutoFit/>
          </a:bodyPr>
          <a:lstStyle/>
          <a:p>
            <a:pPr defTabSz="914377"/>
            <a:r>
              <a:rPr lang="en-US" sz="2800" dirty="0">
                <a:solidFill>
                  <a:srgbClr val="000000"/>
                </a:solidFill>
                <a:latin typeface="system-ui"/>
              </a:rPr>
              <a:t>Wretched man that I am! Who will set me free from the body of this death? </a:t>
            </a:r>
            <a:r>
              <a:rPr lang="en-US" sz="2400" dirty="0">
                <a:solidFill>
                  <a:prstClr val="black"/>
                </a:solidFill>
                <a:latin typeface="Calibri" panose="020F0502020204030204"/>
              </a:rPr>
              <a:t>(Romans 7:24)</a:t>
            </a:r>
            <a:endParaRPr lang="en-US" sz="2800" dirty="0">
              <a:solidFill>
                <a:prstClr val="black"/>
              </a:solidFill>
              <a:latin typeface="Calibri" panose="020F0502020204030204"/>
            </a:endParaRPr>
          </a:p>
        </p:txBody>
      </p:sp>
      <p:sp>
        <p:nvSpPr>
          <p:cNvPr id="3" name="TextBox 2">
            <a:extLst>
              <a:ext uri="{FF2B5EF4-FFF2-40B4-BE49-F238E27FC236}">
                <a16:creationId xmlns:a16="http://schemas.microsoft.com/office/drawing/2014/main" id="{CC75E8F0-8EE3-4578-91B5-EBC1FFDFC347}"/>
              </a:ext>
            </a:extLst>
          </p:cNvPr>
          <p:cNvSpPr txBox="1"/>
          <p:nvPr/>
        </p:nvSpPr>
        <p:spPr>
          <a:xfrm>
            <a:off x="3063241" y="2919842"/>
            <a:ext cx="8825131" cy="9694962"/>
          </a:xfrm>
          <a:prstGeom prst="rect">
            <a:avLst/>
          </a:prstGeom>
          <a:solidFill>
            <a:schemeClr val="bg1">
              <a:lumMod val="85000"/>
            </a:schemeClr>
          </a:solidFill>
          <a:effectLst>
            <a:outerShdw blurRad="50800" dist="177800" dir="13500000" algn="br" rotWithShape="0">
              <a:prstClr val="black">
                <a:alpha val="40000"/>
              </a:prstClr>
            </a:outerShdw>
          </a:effectLst>
        </p:spPr>
        <p:txBody>
          <a:bodyPr wrap="square" rtlCol="0">
            <a:spAutoFit/>
          </a:bodyPr>
          <a:lstStyle/>
          <a:p>
            <a:pPr defTabSz="914377"/>
            <a:r>
              <a:rPr lang="en-US" sz="2400" b="1" i="1" dirty="0">
                <a:solidFill>
                  <a:srgbClr val="000000"/>
                </a:solidFill>
                <a:latin typeface="Times New Roman" panose="02020603050405020304" pitchFamily="18" charset="0"/>
              </a:rPr>
              <a:t>Philo, On Husbandry, 22-25</a:t>
            </a:r>
            <a:endParaRPr lang="en-US" sz="2400" b="1" i="1" dirty="0">
              <a:solidFill>
                <a:prstClr val="black"/>
              </a:solidFill>
              <a:latin typeface="Calibri" panose="020F0502020204030204"/>
            </a:endParaRPr>
          </a:p>
          <a:p>
            <a:pPr defTabSz="914377"/>
            <a:r>
              <a:rPr lang="en-US" sz="2400" dirty="0">
                <a:solidFill>
                  <a:prstClr val="black"/>
                </a:solidFill>
                <a:latin typeface="Palatino Linotype" panose="02040502050505030304" pitchFamily="18" charset="0"/>
              </a:rPr>
              <a:t>…for the soul of the bad man has no other interest than his earthy body, and all the body’s pleasures. At all events the majority of mankind traversing all the quarters of the earth and finding their way to its utmost bounds, and crossing its oceans, and seeking what is hidden in far-reaching creeks of the sea, and leaving no part of the whole world unexplored, are always and everywhere procuring the means of increasing pleasure. For even as fishermen let down nets, sometimes very long, taking in a large extent of sea, in order that they may enclose within the toils as many fish as possible imprisoned as though by a wall: in just the same fashion the larger part of mankind stretching what the poets call, I think, “all-capturing nets,” not only over every part of the sea but over the whole realm of water, earth and air, ensnares from all quarters things of all sorts to satisfy and indulge Pleasure. They dig into the ground and cross the seas and do all works incidental to war or peace to provide lavish materials for Pleasure as for a queen. These people have not learned the secrets of soul-husbandry, which sows and plants the virtues and reaps as their fruit a happy life. They have made the objects dear to the flesh their business, and these they pursue methodically. With all earnestness they seek to make their own that composition of clay, that </a:t>
            </a:r>
            <a:r>
              <a:rPr lang="en-US" sz="2400" dirty="0" err="1">
                <a:solidFill>
                  <a:prstClr val="black"/>
                </a:solidFill>
                <a:latin typeface="Palatino Linotype" panose="02040502050505030304" pitchFamily="18" charset="0"/>
              </a:rPr>
              <a:t>moulded</a:t>
            </a:r>
            <a:r>
              <a:rPr lang="en-US" sz="2400" dirty="0">
                <a:solidFill>
                  <a:prstClr val="black"/>
                </a:solidFill>
                <a:latin typeface="Palatino Linotype" panose="02040502050505030304" pitchFamily="18" charset="0"/>
              </a:rPr>
              <a:t> statue, that house so close to the soul, which it never lays aside </a:t>
            </a:r>
            <a:r>
              <a:rPr lang="en-US" sz="2400" u="sng" dirty="0">
                <a:solidFill>
                  <a:prstClr val="black"/>
                </a:solidFill>
                <a:latin typeface="Palatino Linotype" panose="02040502050505030304" pitchFamily="18" charset="0"/>
              </a:rPr>
              <a:t>but </a:t>
            </a:r>
            <a:r>
              <a:rPr lang="en-US" sz="2400" b="1" u="sng" dirty="0">
                <a:solidFill>
                  <a:prstClr val="black"/>
                </a:solidFill>
                <a:latin typeface="Palatino Linotype" panose="02040502050505030304" pitchFamily="18" charset="0"/>
              </a:rPr>
              <a:t>carries as a corpse</a:t>
            </a:r>
            <a:r>
              <a:rPr lang="en-US" sz="2400" u="sng" dirty="0">
                <a:solidFill>
                  <a:prstClr val="black"/>
                </a:solidFill>
                <a:latin typeface="Palatino Linotype" panose="02040502050505030304" pitchFamily="18" charset="0"/>
              </a:rPr>
              <a:t> from birth to death</a:t>
            </a:r>
            <a:r>
              <a:rPr lang="en-US" sz="2400" dirty="0">
                <a:solidFill>
                  <a:prstClr val="black"/>
                </a:solidFill>
                <a:latin typeface="Palatino Linotype" panose="02040502050505030304" pitchFamily="18" charset="0"/>
              </a:rPr>
              <a:t>, ah! how sore a burden!</a:t>
            </a:r>
            <a:endParaRPr lang="en-US" sz="2400" b="1" i="1" dirty="0">
              <a:solidFill>
                <a:prstClr val="black"/>
              </a:solidFill>
              <a:latin typeface="Calibri" panose="020F0502020204030204"/>
            </a:endParaRPr>
          </a:p>
        </p:txBody>
      </p:sp>
      <p:sp>
        <p:nvSpPr>
          <p:cNvPr id="4" name="TextBox 3">
            <a:extLst>
              <a:ext uri="{FF2B5EF4-FFF2-40B4-BE49-F238E27FC236}">
                <a16:creationId xmlns:a16="http://schemas.microsoft.com/office/drawing/2014/main" id="{21A02DAA-1CB6-40D2-8F14-41D54D30109F}"/>
              </a:ext>
            </a:extLst>
          </p:cNvPr>
          <p:cNvSpPr txBox="1"/>
          <p:nvPr/>
        </p:nvSpPr>
        <p:spPr>
          <a:xfrm>
            <a:off x="3393741" y="5055019"/>
            <a:ext cx="3286161" cy="954107"/>
          </a:xfrm>
          <a:prstGeom prst="rect">
            <a:avLst/>
          </a:prstGeom>
          <a:effectLst>
            <a:outerShdw blurRad="50800" dist="76200" dir="13500000" algn="br"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wrap="square" rtlCol="0">
            <a:spAutoFit/>
          </a:bodyPr>
          <a:lstStyle/>
          <a:p>
            <a:pPr algn="ctr" defTabSz="914377"/>
            <a:r>
              <a:rPr lang="en-US" sz="2800" b="1" dirty="0">
                <a:solidFill>
                  <a:prstClr val="white"/>
                </a:solidFill>
                <a:latin typeface="Calibri" panose="020F0502020204030204"/>
              </a:rPr>
              <a:t>verb:</a:t>
            </a:r>
            <a:r>
              <a:rPr lang="en-US" sz="2800" b="1" i="1" dirty="0">
                <a:solidFill>
                  <a:prstClr val="white"/>
                </a:solidFill>
                <a:latin typeface="Palatino Linotype" panose="02040502050505030304" pitchFamily="18" charset="0"/>
              </a:rPr>
              <a:t> </a:t>
            </a:r>
            <a:r>
              <a:rPr lang="en-US" sz="2800" b="1" i="1" dirty="0" err="1">
                <a:solidFill>
                  <a:prstClr val="white"/>
                </a:solidFill>
                <a:latin typeface="Palatino Linotype" panose="02040502050505030304" pitchFamily="18" charset="0"/>
              </a:rPr>
              <a:t>nekrophoreō</a:t>
            </a:r>
            <a:endParaRPr lang="en-US" sz="2800" b="1" i="1" dirty="0">
              <a:solidFill>
                <a:prstClr val="white"/>
              </a:solidFill>
              <a:latin typeface="Palatino Linotype" panose="02040502050505030304" pitchFamily="18" charset="0"/>
            </a:endParaRPr>
          </a:p>
          <a:p>
            <a:pPr algn="ctr" defTabSz="914377"/>
            <a:r>
              <a:rPr lang="en-US" sz="2800" b="1" dirty="0">
                <a:solidFill>
                  <a:prstClr val="white"/>
                </a:solidFill>
                <a:latin typeface="Calibri" panose="020F0502020204030204"/>
              </a:rPr>
              <a:t>noun: </a:t>
            </a:r>
            <a:r>
              <a:rPr lang="en-US" sz="2800" b="1" i="1" dirty="0" err="1">
                <a:solidFill>
                  <a:prstClr val="white"/>
                </a:solidFill>
                <a:latin typeface="Palatino Linotype" panose="02040502050505030304" pitchFamily="18" charset="0"/>
              </a:rPr>
              <a:t>nekrophoros</a:t>
            </a:r>
            <a:endParaRPr lang="en-US" sz="2800" b="1" i="1" dirty="0">
              <a:solidFill>
                <a:prstClr val="white"/>
              </a:solidFill>
              <a:latin typeface="Palatino Linotype" panose="02040502050505030304" pitchFamily="18" charset="0"/>
            </a:endParaRPr>
          </a:p>
        </p:txBody>
      </p:sp>
      <p:sp>
        <p:nvSpPr>
          <p:cNvPr id="9" name="TextBox 8">
            <a:extLst>
              <a:ext uri="{FF2B5EF4-FFF2-40B4-BE49-F238E27FC236}">
                <a16:creationId xmlns:a16="http://schemas.microsoft.com/office/drawing/2014/main" id="{FF946221-1D4D-4306-BA52-22E93DAFE237}"/>
              </a:ext>
            </a:extLst>
          </p:cNvPr>
          <p:cNvSpPr txBox="1"/>
          <p:nvPr/>
        </p:nvSpPr>
        <p:spPr>
          <a:xfrm>
            <a:off x="461800" y="2113702"/>
            <a:ext cx="8144203" cy="2246769"/>
          </a:xfrm>
          <a:prstGeom prst="rect">
            <a:avLst/>
          </a:prstGeom>
          <a:solidFill>
            <a:schemeClr val="bg1"/>
          </a:solidFill>
        </p:spPr>
        <p:txBody>
          <a:bodyPr wrap="square">
            <a:spAutoFit/>
          </a:bodyPr>
          <a:lstStyle/>
          <a:p>
            <a:pPr defTabSz="914377"/>
            <a:r>
              <a:rPr lang="en-US" sz="2400" dirty="0">
                <a:solidFill>
                  <a:srgbClr val="333333"/>
                </a:solidFill>
                <a:latin typeface="Calibri" panose="020F0502020204030204"/>
              </a:rPr>
              <a:t>[This note not to be included in presentation]</a:t>
            </a:r>
          </a:p>
          <a:p>
            <a:pPr defTabSz="914377"/>
            <a:r>
              <a:rPr lang="en-US" sz="3200" dirty="0">
                <a:solidFill>
                  <a:srgbClr val="333333"/>
                </a:solidFill>
                <a:latin typeface="gill sans mt" panose="020B0502020104020203" pitchFamily="34" charset="0"/>
              </a:rPr>
              <a:t> </a:t>
            </a:r>
            <a:r>
              <a:rPr lang="en-US" sz="2800" dirty="0">
                <a:solidFill>
                  <a:srgbClr val="333333"/>
                </a:solidFill>
                <a:latin typeface="Palatino Linotype" panose="02040502050505030304" pitchFamily="18" charset="0"/>
              </a:rPr>
              <a:t>"As though we had nothing else to do, we sit here the whole day debating whether some old Greek dotards should be buried by Italian or Achaean </a:t>
            </a:r>
            <a:r>
              <a:rPr lang="en-US" sz="2800" b="1" dirty="0">
                <a:solidFill>
                  <a:srgbClr val="333333"/>
                </a:solidFill>
                <a:latin typeface="Palatino Linotype" panose="02040502050505030304" pitchFamily="18" charset="0"/>
              </a:rPr>
              <a:t>undertakers</a:t>
            </a:r>
            <a:r>
              <a:rPr lang="en-US" sz="2800" dirty="0">
                <a:solidFill>
                  <a:srgbClr val="333333"/>
                </a:solidFill>
                <a:latin typeface="Palatino Linotype" panose="02040502050505030304" pitchFamily="18" charset="0"/>
              </a:rPr>
              <a:t>! (</a:t>
            </a:r>
            <a:r>
              <a:rPr lang="el-GR" sz="2800" dirty="0">
                <a:solidFill>
                  <a:srgbClr val="333333"/>
                </a:solidFill>
                <a:latin typeface="Palatino Linotype" panose="02040502050505030304" pitchFamily="18" charset="0"/>
              </a:rPr>
              <a:t>νεκροφόρων</a:t>
            </a:r>
            <a:r>
              <a:rPr lang="en-US" sz="2800" dirty="0">
                <a:solidFill>
                  <a:srgbClr val="333333"/>
                </a:solidFill>
                <a:latin typeface="Palatino Linotype" panose="02040502050505030304" pitchFamily="18" charset="0"/>
              </a:rPr>
              <a:t>)" Polybius 35.6.2</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110904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64" presetClass="path" presetSubtype="0" fill="hold" grpId="0" nodeType="withEffect">
                                  <p:stCondLst>
                                    <p:cond delay="0"/>
                                  </p:stCondLst>
                                  <p:childTnLst>
                                    <p:animMotion origin="layout" path="M -1.04167E-6 2.59259E-6 L -0.00065 -0.8301 " pathEditMode="relative" rAng="0" ptsTypes="AA">
                                      <p:cBhvr>
                                        <p:cTn id="12" dur="5000" fill="hold"/>
                                        <p:tgtEl>
                                          <p:spTgt spid="3"/>
                                        </p:tgtEl>
                                        <p:attrNameLst>
                                          <p:attrName>ppt_x</p:attrName>
                                          <p:attrName>ppt_y</p:attrName>
                                        </p:attrNameLst>
                                      </p:cBhvr>
                                      <p:rCtr x="-39" y="-41505"/>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uiExpand="1" build="p"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a:extLst>
              <a:ext uri="{FF2B5EF4-FFF2-40B4-BE49-F238E27FC236}">
                <a16:creationId xmlns:a16="http://schemas.microsoft.com/office/drawing/2014/main" id="{D34035EE-35EE-4A86-A42A-717445076C42}"/>
              </a:ext>
            </a:extLst>
          </p:cNvPr>
          <p:cNvSpPr/>
          <p:nvPr/>
        </p:nvSpPr>
        <p:spPr>
          <a:xfrm rot="5400000">
            <a:off x="-1508761" y="1508761"/>
            <a:ext cx="6858001" cy="3840480"/>
          </a:xfrm>
          <a:prstGeom prst="trapezoid">
            <a:avLst>
              <a:gd name="adj" fmla="val 11464"/>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315E6E6D-FA08-4236-9F7D-7AF065C0145F}"/>
              </a:ext>
            </a:extLst>
          </p:cNvPr>
          <p:cNvSpPr txBox="1"/>
          <p:nvPr/>
        </p:nvSpPr>
        <p:spPr>
          <a:xfrm>
            <a:off x="303629" y="1382128"/>
            <a:ext cx="3536852" cy="3967240"/>
          </a:xfrm>
          <a:prstGeom prst="rect">
            <a:avLst/>
          </a:prstGeom>
          <a:noFill/>
        </p:spPr>
        <p:txBody>
          <a:bodyPr wrap="square">
            <a:spAutoFit/>
          </a:bodyPr>
          <a:lstStyle/>
          <a:p>
            <a:pPr defTabSz="914377">
              <a:lnSpc>
                <a:spcPct val="90000"/>
              </a:lnSpc>
              <a:spcAft>
                <a:spcPts val="600"/>
              </a:spcAft>
            </a:pPr>
            <a:r>
              <a:rPr lang="en-US" sz="3600" b="1" dirty="0">
                <a:solidFill>
                  <a:prstClr val="black">
                    <a:alpha val="80000"/>
                  </a:prstClr>
                </a:solidFill>
                <a:latin typeface="Calibri" panose="020F0502020204030204"/>
              </a:rPr>
              <a:t>Raised from the Dead</a:t>
            </a: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endParaRPr lang="en-US" sz="3600" b="1" dirty="0">
              <a:solidFill>
                <a:prstClr val="black">
                  <a:alpha val="80000"/>
                </a:prstClr>
              </a:solidFill>
              <a:latin typeface="Calibri" panose="020F0502020204030204"/>
            </a:endParaRPr>
          </a:p>
          <a:p>
            <a:pPr defTabSz="914377">
              <a:lnSpc>
                <a:spcPct val="90000"/>
              </a:lnSpc>
              <a:spcAft>
                <a:spcPts val="600"/>
              </a:spcAft>
            </a:pPr>
            <a:r>
              <a:rPr lang="en-US" sz="3600" b="1" dirty="0">
                <a:solidFill>
                  <a:prstClr val="white">
                    <a:lumMod val="65000"/>
                    <a:alpha val="80000"/>
                  </a:prstClr>
                </a:solidFill>
                <a:latin typeface="Calibri" panose="020F0502020204030204"/>
              </a:rPr>
              <a:t>Seated In</a:t>
            </a:r>
          </a:p>
          <a:p>
            <a:pPr defTabSz="914377">
              <a:lnSpc>
                <a:spcPct val="90000"/>
              </a:lnSpc>
              <a:spcAft>
                <a:spcPts val="600"/>
              </a:spcAft>
            </a:pPr>
            <a:r>
              <a:rPr lang="en-US" sz="3600" b="1" dirty="0">
                <a:solidFill>
                  <a:prstClr val="white">
                    <a:lumMod val="65000"/>
                    <a:alpha val="80000"/>
                  </a:prstClr>
                </a:solidFill>
                <a:latin typeface="Calibri" panose="020F0502020204030204"/>
              </a:rPr>
              <a:t>Heavenly Places</a:t>
            </a:r>
            <a:endParaRPr lang="en-US" b="1" dirty="0">
              <a:solidFill>
                <a:prstClr val="white">
                  <a:lumMod val="65000"/>
                  <a:alpha val="80000"/>
                </a:prstClr>
              </a:solidFill>
              <a:latin typeface="Calibri" panose="020F0502020204030204"/>
            </a:endParaRPr>
          </a:p>
        </p:txBody>
      </p:sp>
      <p:sp>
        <p:nvSpPr>
          <p:cNvPr id="13" name="TextBox 12">
            <a:extLst>
              <a:ext uri="{FF2B5EF4-FFF2-40B4-BE49-F238E27FC236}">
                <a16:creationId xmlns:a16="http://schemas.microsoft.com/office/drawing/2014/main" id="{47EA9B92-3C02-4599-B1E1-34750496B7A6}"/>
              </a:ext>
            </a:extLst>
          </p:cNvPr>
          <p:cNvSpPr txBox="1"/>
          <p:nvPr/>
        </p:nvSpPr>
        <p:spPr>
          <a:xfrm>
            <a:off x="4144110" y="1240529"/>
            <a:ext cx="4493455" cy="1569660"/>
          </a:xfrm>
          <a:prstGeom prst="rect">
            <a:avLst/>
          </a:prstGeom>
          <a:noFill/>
        </p:spPr>
        <p:txBody>
          <a:bodyPr wrap="square">
            <a:spAutoFit/>
          </a:bodyPr>
          <a:lstStyle/>
          <a:p>
            <a:pPr algn="ctr" defTabSz="914377"/>
            <a:r>
              <a:rPr lang="en-US" sz="3200" dirty="0">
                <a:solidFill>
                  <a:srgbClr val="000000"/>
                </a:solidFill>
                <a:latin typeface="Palatino Linotype" panose="02040502050505030304" pitchFamily="18" charset="0"/>
              </a:rPr>
              <a:t>If raised from the dead,</a:t>
            </a:r>
          </a:p>
          <a:p>
            <a:pPr algn="ctr" defTabSz="914377"/>
            <a:r>
              <a:rPr lang="en-US" sz="3200" dirty="0">
                <a:solidFill>
                  <a:srgbClr val="000000"/>
                </a:solidFill>
                <a:latin typeface="Palatino Linotype" panose="02040502050505030304" pitchFamily="18" charset="0"/>
              </a:rPr>
              <a:t>don’t continue in the things of death!</a:t>
            </a:r>
            <a:endParaRPr lang="en-US" sz="3200" u="sng" dirty="0">
              <a:solidFill>
                <a:prstClr val="black"/>
              </a:solidFill>
              <a:latin typeface="Palatino Linotype" panose="02040502050505030304" pitchFamily="18" charset="0"/>
            </a:endParaRPr>
          </a:p>
        </p:txBody>
      </p:sp>
      <p:sp>
        <p:nvSpPr>
          <p:cNvPr id="2" name="TextBox 1">
            <a:extLst>
              <a:ext uri="{FF2B5EF4-FFF2-40B4-BE49-F238E27FC236}">
                <a16:creationId xmlns:a16="http://schemas.microsoft.com/office/drawing/2014/main" id="{EFF3BFEF-3C5F-4A00-820C-5D6027DE5AD3}"/>
              </a:ext>
            </a:extLst>
          </p:cNvPr>
          <p:cNvSpPr txBox="1"/>
          <p:nvPr/>
        </p:nvSpPr>
        <p:spPr>
          <a:xfrm>
            <a:off x="8862649" y="829994"/>
            <a:ext cx="3263705" cy="2185214"/>
          </a:xfrm>
          <a:prstGeom prst="rect">
            <a:avLst/>
          </a:prstGeom>
          <a:noFill/>
        </p:spPr>
        <p:txBody>
          <a:bodyPr wrap="square" rtlCol="0">
            <a:spAutoFit/>
          </a:bodyPr>
          <a:lstStyle/>
          <a:p>
            <a:pPr defTabSz="914377"/>
            <a:r>
              <a:rPr lang="en-US" sz="2800" dirty="0">
                <a:solidFill>
                  <a:srgbClr val="000000"/>
                </a:solidFill>
                <a:latin typeface="system-ui"/>
              </a:rPr>
              <a:t>Wretched man that I am! Who will set me free from the body of this death? </a:t>
            </a:r>
            <a:r>
              <a:rPr lang="en-US" sz="2400" dirty="0">
                <a:solidFill>
                  <a:prstClr val="black"/>
                </a:solidFill>
                <a:latin typeface="Calibri" panose="020F0502020204030204"/>
              </a:rPr>
              <a:t>(Romans 7:24)</a:t>
            </a:r>
            <a:endParaRPr lang="en-US" sz="2800" dirty="0">
              <a:solidFill>
                <a:prstClr val="black"/>
              </a:solidFill>
              <a:latin typeface="Calibri" panose="020F0502020204030204"/>
            </a:endParaRPr>
          </a:p>
        </p:txBody>
      </p:sp>
      <p:sp>
        <p:nvSpPr>
          <p:cNvPr id="3" name="TextBox 2">
            <a:extLst>
              <a:ext uri="{FF2B5EF4-FFF2-40B4-BE49-F238E27FC236}">
                <a16:creationId xmlns:a16="http://schemas.microsoft.com/office/drawing/2014/main" id="{CC75E8F0-8EE3-4578-91B5-EBC1FFDFC347}"/>
              </a:ext>
            </a:extLst>
          </p:cNvPr>
          <p:cNvSpPr txBox="1"/>
          <p:nvPr/>
        </p:nvSpPr>
        <p:spPr>
          <a:xfrm>
            <a:off x="4145281" y="3331322"/>
            <a:ext cx="7985760" cy="2554545"/>
          </a:xfrm>
          <a:prstGeom prst="rect">
            <a:avLst/>
          </a:prstGeom>
          <a:solidFill>
            <a:schemeClr val="bg1">
              <a:lumMod val="85000"/>
            </a:schemeClr>
          </a:solidFill>
          <a:effectLst>
            <a:outerShdw blurRad="50800" dist="177800" dir="13500000" algn="br" rotWithShape="0">
              <a:prstClr val="black">
                <a:alpha val="40000"/>
              </a:prstClr>
            </a:outerShdw>
          </a:effectLst>
        </p:spPr>
        <p:txBody>
          <a:bodyPr wrap="square" rtlCol="0">
            <a:spAutoFit/>
          </a:bodyPr>
          <a:lstStyle/>
          <a:p>
            <a:pPr defTabSz="914377"/>
            <a:r>
              <a:rPr lang="en-US" sz="2400" b="1" dirty="0">
                <a:solidFill>
                  <a:srgbClr val="000000"/>
                </a:solidFill>
                <a:latin typeface="Times New Roman" panose="02020603050405020304" pitchFamily="18" charset="0"/>
              </a:rPr>
              <a:t>Virgil, The Aeneid</a:t>
            </a:r>
          </a:p>
          <a:p>
            <a:pPr defTabSz="914377"/>
            <a:r>
              <a:rPr lang="en-US" sz="2400" i="1" dirty="0">
                <a:solidFill>
                  <a:srgbClr val="000000"/>
                </a:solidFill>
                <a:latin typeface="Times New Roman" panose="02020603050405020304" pitchFamily="18" charset="0"/>
              </a:rPr>
              <a:t>Regarding the cruelty of </a:t>
            </a:r>
            <a:r>
              <a:rPr lang="en-US" sz="2400" i="1" dirty="0" err="1">
                <a:solidFill>
                  <a:srgbClr val="000000"/>
                </a:solidFill>
                <a:latin typeface="Times New Roman" panose="02020603050405020304" pitchFamily="18" charset="0"/>
              </a:rPr>
              <a:t>Mezentius</a:t>
            </a:r>
            <a:r>
              <a:rPr lang="en-US" sz="2400" i="1" dirty="0">
                <a:solidFill>
                  <a:srgbClr val="000000"/>
                </a:solidFill>
                <a:latin typeface="Times New Roman" panose="02020603050405020304" pitchFamily="18" charset="0"/>
              </a:rPr>
              <a:t>…</a:t>
            </a:r>
          </a:p>
          <a:p>
            <a:pPr defTabSz="914377" fontAlgn="b"/>
            <a:r>
              <a:rPr lang="en-US" sz="2800" dirty="0">
                <a:solidFill>
                  <a:prstClr val="black"/>
                </a:solidFill>
                <a:latin typeface="Palatino Linotype" panose="02040502050505030304" pitchFamily="18" charset="0"/>
              </a:rPr>
              <a:t>The living and the dead at his command</a:t>
            </a:r>
          </a:p>
          <a:p>
            <a:pPr defTabSz="914377" fontAlgn="b"/>
            <a:r>
              <a:rPr lang="en-US" sz="2800" dirty="0">
                <a:solidFill>
                  <a:prstClr val="black"/>
                </a:solidFill>
                <a:latin typeface="Palatino Linotype" panose="02040502050505030304" pitchFamily="18" charset="0"/>
              </a:rPr>
              <a:t>Were coupled, face to face, and hand to hand,</a:t>
            </a:r>
          </a:p>
          <a:p>
            <a:pPr defTabSz="914377" fontAlgn="b"/>
            <a:r>
              <a:rPr lang="en-US" sz="2800" dirty="0">
                <a:solidFill>
                  <a:prstClr val="black"/>
                </a:solidFill>
                <a:latin typeface="Palatino Linotype" panose="02040502050505030304" pitchFamily="18" charset="0"/>
              </a:rPr>
              <a:t>Till, </a:t>
            </a:r>
            <a:r>
              <a:rPr lang="en-US" sz="2800" dirty="0" err="1">
                <a:solidFill>
                  <a:prstClr val="black"/>
                </a:solidFill>
                <a:latin typeface="Palatino Linotype" panose="02040502050505030304" pitchFamily="18" charset="0"/>
              </a:rPr>
              <a:t>chok'd</a:t>
            </a:r>
            <a:r>
              <a:rPr lang="en-US" sz="2800" dirty="0">
                <a:solidFill>
                  <a:prstClr val="black"/>
                </a:solidFill>
                <a:latin typeface="Palatino Linotype" panose="02040502050505030304" pitchFamily="18" charset="0"/>
              </a:rPr>
              <a:t> with stench, in </a:t>
            </a:r>
            <a:r>
              <a:rPr lang="en-US" sz="2800" dirty="0" err="1">
                <a:solidFill>
                  <a:prstClr val="black"/>
                </a:solidFill>
                <a:latin typeface="Palatino Linotype" panose="02040502050505030304" pitchFamily="18" charset="0"/>
              </a:rPr>
              <a:t>loath'd</a:t>
            </a:r>
            <a:r>
              <a:rPr lang="en-US" sz="2800" dirty="0">
                <a:solidFill>
                  <a:prstClr val="black"/>
                </a:solidFill>
                <a:latin typeface="Palatino Linotype" panose="02040502050505030304" pitchFamily="18" charset="0"/>
              </a:rPr>
              <a:t> embraces tied,</a:t>
            </a:r>
          </a:p>
          <a:p>
            <a:pPr defTabSz="914377" fontAlgn="b"/>
            <a:r>
              <a:rPr lang="en-US" sz="2800" dirty="0">
                <a:solidFill>
                  <a:prstClr val="black"/>
                </a:solidFill>
                <a:latin typeface="Palatino Linotype" panose="02040502050505030304" pitchFamily="18" charset="0"/>
              </a:rPr>
              <a:t>The </a:t>
            </a:r>
            <a:r>
              <a:rPr lang="en-US" sz="2800" dirty="0" err="1">
                <a:solidFill>
                  <a:prstClr val="black"/>
                </a:solidFill>
                <a:latin typeface="Palatino Linotype" panose="02040502050505030304" pitchFamily="18" charset="0"/>
              </a:rPr>
              <a:t>ling'ring</a:t>
            </a:r>
            <a:r>
              <a:rPr lang="en-US" sz="2800" dirty="0">
                <a:solidFill>
                  <a:prstClr val="black"/>
                </a:solidFill>
                <a:latin typeface="Palatino Linotype" panose="02040502050505030304" pitchFamily="18" charset="0"/>
              </a:rPr>
              <a:t> wretches </a:t>
            </a:r>
            <a:r>
              <a:rPr lang="en-US" sz="2800" dirty="0" err="1">
                <a:solidFill>
                  <a:prstClr val="black"/>
                </a:solidFill>
                <a:latin typeface="Palatino Linotype" panose="02040502050505030304" pitchFamily="18" charset="0"/>
              </a:rPr>
              <a:t>pin'd</a:t>
            </a:r>
            <a:r>
              <a:rPr lang="en-US" sz="2800" dirty="0">
                <a:solidFill>
                  <a:prstClr val="black"/>
                </a:solidFill>
                <a:latin typeface="Palatino Linotype" panose="02040502050505030304" pitchFamily="18" charset="0"/>
              </a:rPr>
              <a:t> away and died.</a:t>
            </a:r>
          </a:p>
        </p:txBody>
      </p:sp>
    </p:spTree>
    <p:extLst>
      <p:ext uri="{BB962C8B-B14F-4D97-AF65-F5344CB8AC3E}">
        <p14:creationId xmlns:p14="http://schemas.microsoft.com/office/powerpoint/2010/main" val="341055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1278</Words>
  <Application>Microsoft Office PowerPoint</Application>
  <PresentationFormat>Widescreen</PresentationFormat>
  <Paragraphs>171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gill sans mt</vt:lpstr>
      <vt:lpstr>Palatino Linotype</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cp:revision>
  <dcterms:created xsi:type="dcterms:W3CDTF">2021-01-31T16:14:17Z</dcterms:created>
  <dcterms:modified xsi:type="dcterms:W3CDTF">2021-01-31T16:15:07Z</dcterms:modified>
</cp:coreProperties>
</file>