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sldIdLst>
    <p:sldId id="600" r:id="rId2"/>
    <p:sldId id="601" r:id="rId3"/>
    <p:sldId id="602" r:id="rId4"/>
    <p:sldId id="603" r:id="rId5"/>
    <p:sldId id="257" r:id="rId6"/>
    <p:sldId id="604" r:id="rId7"/>
    <p:sldId id="605" r:id="rId8"/>
    <p:sldId id="606" r:id="rId9"/>
    <p:sldId id="259" r:id="rId10"/>
    <p:sldId id="258" r:id="rId11"/>
    <p:sldId id="607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CAD30-B4A7-4501-8909-B5B69958F8E8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0CF58-E7DD-482E-A2B7-C104DDC87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1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2BAF-95FB-485B-8AF4-98857D772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175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2BAF-95FB-485B-8AF4-98857D772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2498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2BAF-95FB-485B-8AF4-98857D772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0713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2BAF-95FB-485B-8AF4-98857D772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1229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2BAF-95FB-485B-8AF4-98857D772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624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2BAF-95FB-485B-8AF4-98857D772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2168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2BAF-95FB-485B-8AF4-98857D772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694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2BAF-95FB-485B-8AF4-98857D772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615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2BAF-95FB-485B-8AF4-98857D772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172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2BAF-95FB-485B-8AF4-98857D772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999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2BAF-95FB-485B-8AF4-98857D772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9997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2BAF-95FB-485B-8AF4-98857D772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63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E9E4B-CBB7-4ED6-8682-A2B11ACA7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85B17-5468-4232-98C8-BB113C0D9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B638D-A786-48F7-BDF5-2FB17BB3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05267-62C4-4E28-A08E-62345FDB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BA848-2C6F-4A1E-A4A7-C7BBA32B2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0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84E34-07DD-49FE-8DB4-B443A3D7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924EB-2AF5-453E-8E7E-27FA6F40E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FE679-A51A-4B99-ADCA-B4AFF5B5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04FCF-AB68-4FD5-86D1-AB7191CDA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C3A74-1F88-4EFC-9860-440284C1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8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E70055-CC2C-4D48-856F-00F05261CA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C8768-70D5-4F17-87CD-B732643DE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919E1-7F39-4C57-98B2-5AA9B7169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F9533-01E1-4D03-9502-04E251530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5FEE1-8171-4788-B57E-E61859CE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1118-7B5A-4CEC-A81C-7FD1C4D9A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09D1-6D09-4020-9C04-672D84E4F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6F0D5-61A5-4208-A7A9-6E314F2A0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B59B5-1947-458E-B232-250BB267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433FB-83E6-4010-BBC7-4FA47C18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4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572C-FCDE-4452-96DE-D458B2C48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728F5-02BC-4B35-93EB-A524003E6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2D646-E4B4-420B-A5D8-CF736139F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D3B9B-E61C-4286-83E2-3A7847B92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3C916-F435-4DA0-BA95-8267FEFA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5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430E2-042B-4805-85C9-4D6F4CB0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5ED5-49F1-4F25-AC59-13BF3443D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3067A-EE7A-4CFE-B1B3-D3511EED3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EB847-1139-465B-9757-67D37BDE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6FC36-ACCE-42D5-A724-6145028B3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7459A-6A53-4E05-84E5-3FB4C516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2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5761-8C18-4F83-916B-589C5983C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2D1E9-10C5-4BA8-A409-EF871E80E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B426E-2531-4A8E-AD2E-B9EA98F48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1C7131-68F3-41C3-8953-A9AA007B9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6EF96F-D7C8-4463-94E8-4446C827F1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34968-74BE-4720-80D4-C460F5AB8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F09FAE-C2AC-4ABC-BA9E-FA2A67D6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4EFD7-D439-494F-A067-CC31955D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99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9732-866E-4811-AA28-D7722E69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67E136-25D0-41A0-9DEF-4F59823B0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8E1B71-3137-46AB-AF30-8C749251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B22089-99C8-4450-A225-BB92D97E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0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55E6B0-B2AE-4A84-B985-FBA4C10B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B8AA83-D21C-4FFE-B7E3-9D402656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17608-6773-4502-AB5D-5F2572DC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5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1D41E-20EC-48C2-9420-5B0977A09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24FF4-1D0D-4C27-84A6-E814E6C8A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12493-9FCE-4EFA-BFFF-1C2212637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40E0C-D3DA-4B68-8DA3-951258D31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E731A-CF99-486D-BD15-F283A08E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38BA1-3C1D-4BFE-B6A4-E84F65C6A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77806-9E5E-4F84-AEE4-AF9A2555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CB002-33C5-4D75-929F-D9A8940229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542A4-6A4A-4383-BE8B-5FE8E1518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BB97F-6CBE-4A70-A885-5D8082EB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1E484-B67D-4F49-9693-DEFACC7F6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A7E85-B5E7-4F31-8C60-EDA7A82F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0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03C19-F460-4EEE-91AC-4C5E29466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B0606-4672-4EA9-95F6-91D6DE3C0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65F5E-F90C-400E-93AE-E52B20B79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C3377-023C-4436-A6DF-59290EF8AC3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89C2B-F90A-436D-A277-F0E0852D7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1D112-F170-4928-BA9D-8568C413B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AF449D-9D10-439E-8FA0-978DC7CFA6CA}"/>
              </a:ext>
            </a:extLst>
          </p:cNvPr>
          <p:cNvSpPr txBox="1"/>
          <p:nvPr/>
        </p:nvSpPr>
        <p:spPr>
          <a:xfrm>
            <a:off x="1137920" y="436881"/>
            <a:ext cx="8392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4400" b="1" dirty="0">
                <a:solidFill>
                  <a:prstClr val="black"/>
                </a:solidFill>
                <a:latin typeface="Calibri" panose="020F0502020204030204"/>
              </a:rPr>
              <a:t>“A Matter of Perspective”</a:t>
            </a:r>
          </a:p>
        </p:txBody>
      </p:sp>
    </p:spTree>
    <p:extLst>
      <p:ext uri="{BB962C8B-B14F-4D97-AF65-F5344CB8AC3E}">
        <p14:creationId xmlns:p14="http://schemas.microsoft.com/office/powerpoint/2010/main" val="1143911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AF449D-9D10-439E-8FA0-978DC7CFA6CA}"/>
              </a:ext>
            </a:extLst>
          </p:cNvPr>
          <p:cNvSpPr txBox="1"/>
          <p:nvPr/>
        </p:nvSpPr>
        <p:spPr>
          <a:xfrm>
            <a:off x="1137920" y="436882"/>
            <a:ext cx="839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A Matter of Perspective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CD5556-AE89-447E-B3B0-1A74E1699573}"/>
              </a:ext>
            </a:extLst>
          </p:cNvPr>
          <p:cNvSpPr/>
          <p:nvPr/>
        </p:nvSpPr>
        <p:spPr>
          <a:xfrm>
            <a:off x="1657333" y="2054659"/>
            <a:ext cx="3793884" cy="2840899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sz="2800" i="1" dirty="0">
                <a:solidFill>
                  <a:prstClr val="black"/>
                </a:solidFill>
                <a:latin typeface="Calibri" panose="020F0502020204030204"/>
              </a:rPr>
              <a:t>(According to Paul)</a:t>
            </a:r>
          </a:p>
          <a:p>
            <a:pPr algn="ctr"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Paul was “mad”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13594B-E483-4960-B8DC-9A36F05EC25C}"/>
              </a:ext>
            </a:extLst>
          </p:cNvPr>
          <p:cNvSpPr/>
          <p:nvPr/>
        </p:nvSpPr>
        <p:spPr>
          <a:xfrm>
            <a:off x="6138533" y="2045853"/>
            <a:ext cx="3793884" cy="284970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sz="2800" i="1" dirty="0">
                <a:solidFill>
                  <a:prstClr val="black"/>
                </a:solidFill>
                <a:latin typeface="Calibri" panose="020F0502020204030204"/>
              </a:rPr>
              <a:t>(According to Festus)</a:t>
            </a:r>
          </a:p>
          <a:p>
            <a:pPr algn="ctr"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Paul was “mad”</a:t>
            </a:r>
          </a:p>
          <a:p>
            <a:pPr algn="ctr" defTabSz="914377"/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914377"/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(but according to Paul)</a:t>
            </a:r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“I am not mad”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EE81DA-20D8-4A2D-8EBC-D6CDBC1CF3F4}"/>
              </a:ext>
            </a:extLst>
          </p:cNvPr>
          <p:cNvSpPr txBox="1"/>
          <p:nvPr/>
        </p:nvSpPr>
        <p:spPr>
          <a:xfrm>
            <a:off x="5444198" y="1167621"/>
            <a:ext cx="622927" cy="4789268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vert="wordArtVert" wrap="square" rtlCol="0">
            <a:spAutoFit/>
          </a:bodyPr>
          <a:lstStyle/>
          <a:p>
            <a:pPr defTabSz="914377"/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CONVERSION</a:t>
            </a:r>
          </a:p>
        </p:txBody>
      </p:sp>
    </p:spTree>
    <p:extLst>
      <p:ext uri="{BB962C8B-B14F-4D97-AF65-F5344CB8AC3E}">
        <p14:creationId xmlns:p14="http://schemas.microsoft.com/office/powerpoint/2010/main" val="19958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AF449D-9D10-439E-8FA0-978DC7CFA6CA}"/>
              </a:ext>
            </a:extLst>
          </p:cNvPr>
          <p:cNvSpPr txBox="1"/>
          <p:nvPr/>
        </p:nvSpPr>
        <p:spPr>
          <a:xfrm>
            <a:off x="1137920" y="436882"/>
            <a:ext cx="839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A Matter of Perspective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2E0DE3-3785-49B3-B856-36A4C8B4191F}"/>
              </a:ext>
            </a:extLst>
          </p:cNvPr>
          <p:cNvSpPr/>
          <p:nvPr/>
        </p:nvSpPr>
        <p:spPr>
          <a:xfrm>
            <a:off x="3000383" y="2357445"/>
            <a:ext cx="6229351" cy="1871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sz="4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Different “World View”</a:t>
            </a:r>
          </a:p>
        </p:txBody>
      </p:sp>
    </p:spTree>
    <p:extLst>
      <p:ext uri="{BB962C8B-B14F-4D97-AF65-F5344CB8AC3E}">
        <p14:creationId xmlns:p14="http://schemas.microsoft.com/office/powerpoint/2010/main" val="2330228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AF449D-9D10-439E-8FA0-978DC7CFA6CA}"/>
              </a:ext>
            </a:extLst>
          </p:cNvPr>
          <p:cNvSpPr txBox="1"/>
          <p:nvPr/>
        </p:nvSpPr>
        <p:spPr>
          <a:xfrm>
            <a:off x="1137920" y="436882"/>
            <a:ext cx="839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A Matter of Perspective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461358-D80B-43CE-9255-6E7A69902FB5}"/>
              </a:ext>
            </a:extLst>
          </p:cNvPr>
          <p:cNvSpPr txBox="1"/>
          <p:nvPr/>
        </p:nvSpPr>
        <p:spPr>
          <a:xfrm>
            <a:off x="414336" y="975159"/>
            <a:ext cx="1135856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“Talking past one another”</a:t>
            </a:r>
          </a:p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Paul is “talking past” Festus</a:t>
            </a:r>
          </a:p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With some people, we’re just going to be “talking past one another”</a:t>
            </a:r>
          </a:p>
          <a:p>
            <a:pPr marL="914377" lvl="1" indent="-457189" defTabSz="914377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Different perspectives, Irreconcilable; </a:t>
            </a:r>
            <a:r>
              <a:rPr lang="en-US" sz="2600" b="1" dirty="0">
                <a:solidFill>
                  <a:prstClr val="black"/>
                </a:solidFill>
                <a:latin typeface="Calibri" panose="020F0502020204030204"/>
              </a:rPr>
              <a:t>(1 Peter 4:4)</a:t>
            </a:r>
          </a:p>
          <a:p>
            <a:pPr marL="914377" lvl="1" indent="-457189" defTabSz="914377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Be Courteous, and move on; </a:t>
            </a:r>
            <a:r>
              <a:rPr lang="en-US" sz="2600" i="1" dirty="0">
                <a:solidFill>
                  <a:prstClr val="black"/>
                </a:solidFill>
                <a:latin typeface="Calibri" panose="020F0502020204030204"/>
              </a:rPr>
              <a:t>“Most Excellent, Festus…The King knows….”</a:t>
            </a: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914377" lvl="1" indent="-457189" defTabSz="914377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Others will understand even if they don’t obey; Agrippa gets it</a:t>
            </a:r>
          </a:p>
          <a:p>
            <a:pPr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Don’t prioritize trying to appear “normal”</a:t>
            </a:r>
          </a:p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Galatians 6; John 12:42</a:t>
            </a:r>
          </a:p>
          <a:p>
            <a:pPr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Don’t adopt the world’s perspective in order to seem normal</a:t>
            </a:r>
          </a:p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Evolution</a:t>
            </a:r>
          </a:p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Homosexuality/transgenderism</a:t>
            </a:r>
          </a:p>
          <a:p>
            <a:pPr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Know who you are	</a:t>
            </a:r>
          </a:p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“comfortable in his own skin”</a:t>
            </a:r>
          </a:p>
          <a:p>
            <a:pPr marL="457189" indent="-457189" defTabSz="914377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we have put on Christ, that’s who we are	</a:t>
            </a:r>
          </a:p>
        </p:txBody>
      </p:sp>
    </p:spTree>
    <p:extLst>
      <p:ext uri="{BB962C8B-B14F-4D97-AF65-F5344CB8AC3E}">
        <p14:creationId xmlns:p14="http://schemas.microsoft.com/office/powerpoint/2010/main" val="345789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679992-6A77-4177-92B3-FECBD6F51EE7}"/>
              </a:ext>
            </a:extLst>
          </p:cNvPr>
          <p:cNvSpPr txBox="1"/>
          <p:nvPr/>
        </p:nvSpPr>
        <p:spPr>
          <a:xfrm>
            <a:off x="453662" y="307249"/>
            <a:ext cx="105248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John 10</a:t>
            </a:r>
          </a:p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19 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Dissension occurred again among the Jews because of these words. </a:t>
            </a:r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20 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Many of them were saying, “He has a demon and </a:t>
            </a:r>
            <a:r>
              <a:rPr lang="en-US" sz="2800" b="1" u="sng" dirty="0">
                <a:solidFill>
                  <a:srgbClr val="000000"/>
                </a:solidFill>
                <a:latin typeface="system-ui"/>
              </a:rPr>
              <a:t>is insane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. Why do you listen to Him?”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F87CA2-3C64-403E-B232-AB008EDFF472}"/>
              </a:ext>
            </a:extLst>
          </p:cNvPr>
          <p:cNvSpPr txBox="1"/>
          <p:nvPr/>
        </p:nvSpPr>
        <p:spPr>
          <a:xfrm>
            <a:off x="467944" y="2164633"/>
            <a:ext cx="11204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Acts 12</a:t>
            </a:r>
          </a:p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13 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When he knocked at the door of the gate, a slave woman named Rhoda came to answer. </a:t>
            </a:r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14 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When she recognized Peter’s voice, because of her joy she did not open the gate, but ran in and announced that Peter was standing in front of the gate. </a:t>
            </a:r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15 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They said to her, “</a:t>
            </a:r>
            <a:r>
              <a:rPr lang="en-US" sz="2800" b="1" u="sng" dirty="0">
                <a:solidFill>
                  <a:srgbClr val="000000"/>
                </a:solidFill>
                <a:latin typeface="system-ui"/>
              </a:rPr>
              <a:t>You are out of your mind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!” But she kept insisting that it was so. They said, “It is his angel.”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1B6732-8ECA-4797-B2CA-0472C43FA1B4}"/>
              </a:ext>
            </a:extLst>
          </p:cNvPr>
          <p:cNvSpPr txBox="1"/>
          <p:nvPr/>
        </p:nvSpPr>
        <p:spPr>
          <a:xfrm>
            <a:off x="425097" y="4822122"/>
            <a:ext cx="107620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1 Corinthians 14</a:t>
            </a:r>
          </a:p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23 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Therefore if the whole church gathers together and all the people speak in tongues, and outsiders or unbelievers enter, will they not say that </a:t>
            </a:r>
            <a:r>
              <a:rPr lang="en-US" sz="2800" b="1" u="sng" dirty="0">
                <a:solidFill>
                  <a:srgbClr val="000000"/>
                </a:solidFill>
                <a:latin typeface="system-ui"/>
              </a:rPr>
              <a:t>you are insane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?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4E5535-AD0C-4761-BCEE-EFF489F69384}"/>
              </a:ext>
            </a:extLst>
          </p:cNvPr>
          <p:cNvSpPr txBox="1"/>
          <p:nvPr/>
        </p:nvSpPr>
        <p:spPr>
          <a:xfrm>
            <a:off x="2979823" y="3244335"/>
            <a:ext cx="4504189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1270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377"/>
            <a:r>
              <a:rPr lang="en-US" sz="3200" i="1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mainomai</a:t>
            </a:r>
            <a:endParaRPr lang="en-US" sz="32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defTabSz="914377"/>
            <a:endParaRPr lang="el-GR" sz="32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D8AD1500-8599-46C4-B108-909E5C8D3470}"/>
              </a:ext>
            </a:extLst>
          </p:cNvPr>
          <p:cNvSpPr/>
          <p:nvPr/>
        </p:nvSpPr>
        <p:spPr>
          <a:xfrm>
            <a:off x="4768948" y="330343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E69044-3D96-4C88-9E9F-FE806E44CC3A}"/>
              </a:ext>
            </a:extLst>
          </p:cNvPr>
          <p:cNvSpPr txBox="1"/>
          <p:nvPr/>
        </p:nvSpPr>
        <p:spPr>
          <a:xfrm>
            <a:off x="5610285" y="3191066"/>
            <a:ext cx="2081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“mania”</a:t>
            </a:r>
          </a:p>
          <a:p>
            <a:pPr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“maniac”</a:t>
            </a:r>
          </a:p>
        </p:txBody>
      </p:sp>
    </p:spTree>
    <p:extLst>
      <p:ext uri="{BB962C8B-B14F-4D97-AF65-F5344CB8AC3E}">
        <p14:creationId xmlns:p14="http://schemas.microsoft.com/office/powerpoint/2010/main" val="225645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  <p:bldP spid="8" grpId="0" build="allAtOnce"/>
      <p:bldP spid="9" grpId="0" uiExpand="1" build="p" animBg="1"/>
      <p:bldP spid="3" grpId="0" animBg="1"/>
      <p:bldP spid="1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E4E5535-AD0C-4761-BCEE-EFF489F69384}"/>
              </a:ext>
            </a:extLst>
          </p:cNvPr>
          <p:cNvSpPr txBox="1"/>
          <p:nvPr/>
        </p:nvSpPr>
        <p:spPr>
          <a:xfrm>
            <a:off x="2979823" y="3244335"/>
            <a:ext cx="4504189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1270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377"/>
            <a:r>
              <a:rPr lang="en-US" sz="3200" i="1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mainomai</a:t>
            </a:r>
            <a:endParaRPr lang="en-US" sz="32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defTabSz="914377"/>
            <a:endParaRPr lang="el-GR" sz="32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D8AD1500-8599-46C4-B108-909E5C8D3470}"/>
              </a:ext>
            </a:extLst>
          </p:cNvPr>
          <p:cNvSpPr/>
          <p:nvPr/>
        </p:nvSpPr>
        <p:spPr>
          <a:xfrm>
            <a:off x="4768948" y="330343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E69044-3D96-4C88-9E9F-FE806E44CC3A}"/>
              </a:ext>
            </a:extLst>
          </p:cNvPr>
          <p:cNvSpPr txBox="1"/>
          <p:nvPr/>
        </p:nvSpPr>
        <p:spPr>
          <a:xfrm>
            <a:off x="5611445" y="3191066"/>
            <a:ext cx="2110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“mania”</a:t>
            </a:r>
          </a:p>
          <a:p>
            <a:pPr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“maniac”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27C71A-6912-497C-A5E9-E099EFFA8680}"/>
              </a:ext>
            </a:extLst>
          </p:cNvPr>
          <p:cNvSpPr txBox="1"/>
          <p:nvPr/>
        </p:nvSpPr>
        <p:spPr>
          <a:xfrm>
            <a:off x="571503" y="3088376"/>
            <a:ext cx="113157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200" i="1" dirty="0">
                <a:solidFill>
                  <a:prstClr val="black"/>
                </a:solidFill>
                <a:latin typeface="Calibri" panose="020F0502020204030204"/>
              </a:rPr>
              <a:t>to rage,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or</a:t>
            </a:r>
            <a:r>
              <a:rPr lang="en-US" sz="3200" i="1" dirty="0">
                <a:solidFill>
                  <a:prstClr val="black"/>
                </a:solidFill>
                <a:latin typeface="Calibri" panose="020F0502020204030204"/>
              </a:rPr>
              <a:t> be enraged; to be furious</a:t>
            </a:r>
          </a:p>
          <a:p>
            <a:pPr defTabSz="914377"/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But often indicating irrational anger, being angry out of one’s mind</a:t>
            </a:r>
          </a:p>
          <a:p>
            <a:pPr defTabSz="914377"/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Think…</a:t>
            </a:r>
          </a:p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to be rabid</a:t>
            </a:r>
          </a:p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to be a raving lunatic</a:t>
            </a:r>
          </a:p>
        </p:txBody>
      </p:sp>
    </p:spTree>
    <p:extLst>
      <p:ext uri="{BB962C8B-B14F-4D97-AF65-F5344CB8AC3E}">
        <p14:creationId xmlns:p14="http://schemas.microsoft.com/office/powerpoint/2010/main" val="36374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6914E-6 L 2.77778E-7 -0.25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19753E-6 L -2.22222E-6 -0.2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3" grpId="0" animBg="1"/>
      <p:bldP spid="10" grpId="0" build="allAtOnce"/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8F3472-644B-432C-BA1A-F3C3D7E8AF3A}"/>
              </a:ext>
            </a:extLst>
          </p:cNvPr>
          <p:cNvSpPr txBox="1"/>
          <p:nvPr/>
        </p:nvSpPr>
        <p:spPr>
          <a:xfrm>
            <a:off x="2975054" y="1539341"/>
            <a:ext cx="4504189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1270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377"/>
            <a:r>
              <a:rPr lang="en-US" sz="3200" i="1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mainomai</a:t>
            </a:r>
            <a:endParaRPr lang="en-US" sz="32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defTabSz="914377"/>
            <a:endParaRPr lang="el-GR" sz="32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FBD0DA-BF98-4ACD-BA76-15216AB227F4}"/>
              </a:ext>
            </a:extLst>
          </p:cNvPr>
          <p:cNvSpPr txBox="1"/>
          <p:nvPr/>
        </p:nvSpPr>
        <p:spPr>
          <a:xfrm>
            <a:off x="2461847" y="1538760"/>
            <a:ext cx="499834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1270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377"/>
            <a:r>
              <a:rPr lang="en-US" sz="3200" b="1" i="1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em</a:t>
            </a:r>
            <a:r>
              <a:rPr lang="en-US" sz="3200" i="1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mainomai</a:t>
            </a:r>
            <a:endParaRPr lang="en-US" sz="32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defTabSz="914377"/>
            <a:endParaRPr lang="el-GR" sz="32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5FA1D2-5C6B-4B70-894C-7193EB01D076}"/>
              </a:ext>
            </a:extLst>
          </p:cNvPr>
          <p:cNvSpPr txBox="1"/>
          <p:nvPr/>
        </p:nvSpPr>
        <p:spPr>
          <a:xfrm>
            <a:off x="2087379" y="3240587"/>
            <a:ext cx="60935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	</a:t>
            </a:r>
            <a:r>
              <a:rPr lang="en-US" sz="28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“eat up”</a:t>
            </a:r>
          </a:p>
          <a:p>
            <a:pPr defTabSz="914377"/>
            <a:r>
              <a:rPr lang="en-US" sz="28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“cry out”</a:t>
            </a:r>
          </a:p>
          <a:p>
            <a:pPr defTabSz="914377"/>
            <a:r>
              <a:rPr lang="en-US" sz="28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“run around”</a:t>
            </a:r>
          </a:p>
          <a:p>
            <a:pPr defTabSz="914377"/>
            <a:r>
              <a:rPr lang="en-US" sz="28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“cover up”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AA504A-447F-447F-8850-EF384160F4E2}"/>
              </a:ext>
            </a:extLst>
          </p:cNvPr>
          <p:cNvSpPr txBox="1"/>
          <p:nvPr/>
        </p:nvSpPr>
        <p:spPr>
          <a:xfrm>
            <a:off x="8334531" y="1538760"/>
            <a:ext cx="3567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Paul used this word of himself</a:t>
            </a:r>
          </a:p>
        </p:txBody>
      </p:sp>
    </p:spTree>
    <p:extLst>
      <p:ext uri="{BB962C8B-B14F-4D97-AF65-F5344CB8AC3E}">
        <p14:creationId xmlns:p14="http://schemas.microsoft.com/office/powerpoint/2010/main" val="23631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881B87-4F8E-49AB-9305-935FB60D47C6}"/>
              </a:ext>
            </a:extLst>
          </p:cNvPr>
          <p:cNvSpPr txBox="1"/>
          <p:nvPr/>
        </p:nvSpPr>
        <p:spPr>
          <a:xfrm>
            <a:off x="1056641" y="1005179"/>
            <a:ext cx="720153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11 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And as I punished them often in all the synagogues, I tried to force them to blaspheme; and since </a:t>
            </a:r>
            <a:r>
              <a:rPr lang="en-US" sz="2800" b="1" u="sng" dirty="0">
                <a:solidFill>
                  <a:srgbClr val="000000"/>
                </a:solidFill>
                <a:latin typeface="system-ui"/>
              </a:rPr>
              <a:t>I was extremely enraged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 at them, I kept pursuing them even to foreign cities.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EFCE08-1F06-4F34-BDD2-C703039E0D24}"/>
              </a:ext>
            </a:extLst>
          </p:cNvPr>
          <p:cNvSpPr txBox="1"/>
          <p:nvPr/>
        </p:nvSpPr>
        <p:spPr>
          <a:xfrm>
            <a:off x="2481801" y="2878575"/>
            <a:ext cx="671449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b="1" i="1" dirty="0">
                <a:solidFill>
                  <a:srgbClr val="001320"/>
                </a:solidFill>
                <a:latin typeface="Roboto"/>
              </a:rPr>
              <a:t>I was so obsessed</a:t>
            </a:r>
            <a:r>
              <a:rPr lang="en-US" sz="2800" dirty="0">
                <a:solidFill>
                  <a:srgbClr val="001320"/>
                </a:solidFill>
                <a:latin typeface="Roboto"/>
              </a:rPr>
              <a:t>  NIV</a:t>
            </a:r>
          </a:p>
          <a:p>
            <a:pPr defTabSz="914377"/>
            <a:r>
              <a:rPr lang="en-US" sz="2800" b="1" i="1" dirty="0">
                <a:solidFill>
                  <a:srgbClr val="001320"/>
                </a:solidFill>
                <a:latin typeface="Roboto"/>
              </a:rPr>
              <a:t>being exceedingly mad</a:t>
            </a:r>
            <a:r>
              <a:rPr lang="en-US" sz="2800" dirty="0">
                <a:solidFill>
                  <a:srgbClr val="001320"/>
                </a:solidFill>
                <a:latin typeface="Roboto"/>
              </a:rPr>
              <a:t> KJV/ASV</a:t>
            </a:r>
          </a:p>
          <a:p>
            <a:pPr defTabSz="914377"/>
            <a:r>
              <a:rPr lang="en-US" sz="2800" b="1" i="1" dirty="0">
                <a:solidFill>
                  <a:srgbClr val="001320"/>
                </a:solidFill>
                <a:latin typeface="Roboto"/>
              </a:rPr>
              <a:t>in raging fury</a:t>
            </a:r>
            <a:r>
              <a:rPr lang="en-US" sz="2800" dirty="0">
                <a:solidFill>
                  <a:srgbClr val="001320"/>
                </a:solidFill>
                <a:latin typeface="Roboto"/>
              </a:rPr>
              <a:t> ESV</a:t>
            </a:r>
          </a:p>
          <a:p>
            <a:pPr defTabSz="914377"/>
            <a:r>
              <a:rPr lang="en-US" sz="2800" b="1" i="1" dirty="0">
                <a:solidFill>
                  <a:srgbClr val="001320"/>
                </a:solidFill>
                <a:latin typeface="Roboto"/>
              </a:rPr>
              <a:t>being furiously enraged</a:t>
            </a:r>
            <a:r>
              <a:rPr lang="en-US" sz="2800" dirty="0">
                <a:solidFill>
                  <a:srgbClr val="001320"/>
                </a:solidFill>
                <a:latin typeface="Roboto"/>
              </a:rPr>
              <a:t> NASB 1995/77</a:t>
            </a:r>
          </a:p>
          <a:p>
            <a:pPr defTabSz="914377"/>
            <a:r>
              <a:rPr lang="en-US" sz="2800" b="1" i="1" dirty="0">
                <a:solidFill>
                  <a:srgbClr val="001320"/>
                </a:solidFill>
                <a:latin typeface="Roboto"/>
              </a:rPr>
              <a:t>I was so furiously enraged</a:t>
            </a:r>
            <a:r>
              <a:rPr lang="en-US" sz="2800" dirty="0">
                <a:solidFill>
                  <a:srgbClr val="001320"/>
                </a:solidFill>
                <a:latin typeface="Roboto"/>
              </a:rPr>
              <a:t> NET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40E425-5EBE-491E-AA1E-E1AF7639DD35}"/>
              </a:ext>
            </a:extLst>
          </p:cNvPr>
          <p:cNvSpPr txBox="1"/>
          <p:nvPr/>
        </p:nvSpPr>
        <p:spPr>
          <a:xfrm>
            <a:off x="8334531" y="1538760"/>
            <a:ext cx="3567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Paul used this word of himself</a:t>
            </a:r>
          </a:p>
        </p:txBody>
      </p:sp>
    </p:spTree>
    <p:extLst>
      <p:ext uri="{BB962C8B-B14F-4D97-AF65-F5344CB8AC3E}">
        <p14:creationId xmlns:p14="http://schemas.microsoft.com/office/powerpoint/2010/main" val="70126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881B87-4F8E-49AB-9305-935FB60D47C6}"/>
              </a:ext>
            </a:extLst>
          </p:cNvPr>
          <p:cNvSpPr txBox="1"/>
          <p:nvPr/>
        </p:nvSpPr>
        <p:spPr>
          <a:xfrm>
            <a:off x="1056641" y="1005179"/>
            <a:ext cx="720153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11 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And as I punished them often in all the synagogues, I tried to force them to blaspheme; and since </a:t>
            </a:r>
            <a:r>
              <a:rPr lang="en-US" sz="2800" b="1" u="sng" dirty="0">
                <a:solidFill>
                  <a:srgbClr val="000000"/>
                </a:solidFill>
                <a:latin typeface="system-ui"/>
              </a:rPr>
              <a:t>I was extremely enraged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 at them, I kept pursuing them even to foreign cities.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690AEF-B7AA-45AE-A39E-9653246674AD}"/>
              </a:ext>
            </a:extLst>
          </p:cNvPr>
          <p:cNvSpPr txBox="1"/>
          <p:nvPr/>
        </p:nvSpPr>
        <p:spPr>
          <a:xfrm>
            <a:off x="2013555" y="3339466"/>
            <a:ext cx="44219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Perhaps better:</a:t>
            </a:r>
          </a:p>
          <a:p>
            <a:pPr marL="457189" lvl="1"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“I was exceedingly </a:t>
            </a:r>
            <a:r>
              <a:rPr lang="en-US" sz="3600" b="1" i="1" dirty="0">
                <a:solidFill>
                  <a:prstClr val="black"/>
                </a:solidFill>
                <a:latin typeface="Calibri" panose="020F0502020204030204"/>
              </a:rPr>
              <a:t>crazed with anger”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40E425-5EBE-491E-AA1E-E1AF7639DD35}"/>
              </a:ext>
            </a:extLst>
          </p:cNvPr>
          <p:cNvSpPr txBox="1"/>
          <p:nvPr/>
        </p:nvSpPr>
        <p:spPr>
          <a:xfrm>
            <a:off x="8334531" y="1538760"/>
            <a:ext cx="3567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Paul used this word of himself</a:t>
            </a:r>
          </a:p>
        </p:txBody>
      </p:sp>
    </p:spTree>
    <p:extLst>
      <p:ext uri="{BB962C8B-B14F-4D97-AF65-F5344CB8AC3E}">
        <p14:creationId xmlns:p14="http://schemas.microsoft.com/office/powerpoint/2010/main" val="84428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9D010A2-4175-4570-866B-058C17400F29}"/>
              </a:ext>
            </a:extLst>
          </p:cNvPr>
          <p:cNvSpPr/>
          <p:nvPr/>
        </p:nvSpPr>
        <p:spPr>
          <a:xfrm>
            <a:off x="8258173" y="0"/>
            <a:ext cx="3933827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881B87-4F8E-49AB-9305-935FB60D47C6}"/>
              </a:ext>
            </a:extLst>
          </p:cNvPr>
          <p:cNvSpPr txBox="1"/>
          <p:nvPr/>
        </p:nvSpPr>
        <p:spPr>
          <a:xfrm>
            <a:off x="1056641" y="1005179"/>
            <a:ext cx="720153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11 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And as I punished them often in all the synagogues, I tried to force them to blaspheme; and since </a:t>
            </a:r>
            <a:r>
              <a:rPr lang="en-US" sz="2800" b="1" u="sng" dirty="0">
                <a:solidFill>
                  <a:srgbClr val="000000"/>
                </a:solidFill>
                <a:latin typeface="system-ui"/>
              </a:rPr>
              <a:t>I was extremely enraged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 at them, I kept pursuing them even to foreign cities.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5D7878-C25E-4390-BBD5-A1049F436FD1}"/>
              </a:ext>
            </a:extLst>
          </p:cNvPr>
          <p:cNvSpPr txBox="1"/>
          <p:nvPr/>
        </p:nvSpPr>
        <p:spPr>
          <a:xfrm>
            <a:off x="8401051" y="621245"/>
            <a:ext cx="36575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Being exceedingly angry can lead to irrational conduct</a:t>
            </a:r>
          </a:p>
          <a:p>
            <a:pPr defTabSz="914377"/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defTabSz="914377"/>
            <a:r>
              <a:rPr lang="en-US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“a man’s anger does not bring about the righteousness of God”</a:t>
            </a:r>
          </a:p>
          <a:p>
            <a:pPr defTabSz="914377"/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	 -James 1:20</a:t>
            </a:r>
          </a:p>
          <a:p>
            <a:pPr defTabSz="914377"/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defTabSz="914377"/>
            <a:r>
              <a:rPr lang="en-US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“In your anger, do not sin”</a:t>
            </a:r>
          </a:p>
          <a:p>
            <a:pPr defTabSz="914377"/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	 -Ephesians 4:26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4D3DE3-B282-43EC-B1E4-5C43D92212D6}"/>
              </a:ext>
            </a:extLst>
          </p:cNvPr>
          <p:cNvSpPr txBox="1"/>
          <p:nvPr/>
        </p:nvSpPr>
        <p:spPr>
          <a:xfrm>
            <a:off x="2013555" y="3339466"/>
            <a:ext cx="44219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Perhaps better:</a:t>
            </a:r>
          </a:p>
          <a:p>
            <a:pPr marL="457189" lvl="1"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“I was exceedingly </a:t>
            </a:r>
            <a:r>
              <a:rPr lang="en-US" sz="3600" b="1" i="1" dirty="0">
                <a:solidFill>
                  <a:prstClr val="black"/>
                </a:solidFill>
                <a:latin typeface="Calibri" panose="020F0502020204030204"/>
              </a:rPr>
              <a:t>crazed with anger”</a:t>
            </a:r>
          </a:p>
        </p:txBody>
      </p:sp>
    </p:spTree>
    <p:extLst>
      <p:ext uri="{BB962C8B-B14F-4D97-AF65-F5344CB8AC3E}">
        <p14:creationId xmlns:p14="http://schemas.microsoft.com/office/powerpoint/2010/main" val="326280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9D010A2-4175-4570-866B-058C17400F29}"/>
              </a:ext>
            </a:extLst>
          </p:cNvPr>
          <p:cNvSpPr/>
          <p:nvPr/>
        </p:nvSpPr>
        <p:spPr>
          <a:xfrm>
            <a:off x="8258173" y="0"/>
            <a:ext cx="3933827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881B87-4F8E-49AB-9305-935FB60D47C6}"/>
              </a:ext>
            </a:extLst>
          </p:cNvPr>
          <p:cNvSpPr txBox="1"/>
          <p:nvPr/>
        </p:nvSpPr>
        <p:spPr>
          <a:xfrm>
            <a:off x="1056641" y="1005179"/>
            <a:ext cx="720153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11 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And as I punished them often in all the synagogues, I tried to force them to blaspheme; and since </a:t>
            </a:r>
            <a:r>
              <a:rPr lang="en-US" sz="2800" b="1" u="sng" dirty="0">
                <a:solidFill>
                  <a:srgbClr val="000000"/>
                </a:solidFill>
                <a:latin typeface="system-ui"/>
              </a:rPr>
              <a:t>I was extremely enraged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 at them, I kept pursuing them even to foreign cities.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5D7878-C25E-4390-BBD5-A1049F436FD1}"/>
              </a:ext>
            </a:extLst>
          </p:cNvPr>
          <p:cNvSpPr txBox="1"/>
          <p:nvPr/>
        </p:nvSpPr>
        <p:spPr>
          <a:xfrm>
            <a:off x="8401051" y="621245"/>
            <a:ext cx="36575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 psychological explanation of… </a:t>
            </a:r>
          </a:p>
          <a:p>
            <a:pPr defTabSz="914377"/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algn="ctr" defTabSz="914377"/>
            <a:r>
              <a:rPr lang="en-US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“it is hard for you to kick against the goad”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4B783F-4F36-4861-80B6-5521A0EDFB90}"/>
              </a:ext>
            </a:extLst>
          </p:cNvPr>
          <p:cNvSpPr txBox="1"/>
          <p:nvPr/>
        </p:nvSpPr>
        <p:spPr>
          <a:xfrm>
            <a:off x="2013555" y="3339466"/>
            <a:ext cx="44219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Perhaps better:</a:t>
            </a:r>
          </a:p>
          <a:p>
            <a:pPr marL="457189" lvl="1"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“I was exceedingly </a:t>
            </a:r>
            <a:r>
              <a:rPr lang="en-US" sz="3600" b="1" i="1" dirty="0">
                <a:solidFill>
                  <a:prstClr val="black"/>
                </a:solidFill>
                <a:latin typeface="Calibri" panose="020F0502020204030204"/>
              </a:rPr>
              <a:t>crazed with anger”</a:t>
            </a:r>
          </a:p>
        </p:txBody>
      </p:sp>
    </p:spTree>
    <p:extLst>
      <p:ext uri="{BB962C8B-B14F-4D97-AF65-F5344CB8AC3E}">
        <p14:creationId xmlns:p14="http://schemas.microsoft.com/office/powerpoint/2010/main" val="2849459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AF449D-9D10-439E-8FA0-978DC7CFA6CA}"/>
              </a:ext>
            </a:extLst>
          </p:cNvPr>
          <p:cNvSpPr txBox="1"/>
          <p:nvPr/>
        </p:nvSpPr>
        <p:spPr>
          <a:xfrm>
            <a:off x="1137920" y="436882"/>
            <a:ext cx="839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A Matter of Perspective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CD2BB1-019C-4948-90E4-AA0815118F16}"/>
              </a:ext>
            </a:extLst>
          </p:cNvPr>
          <p:cNvSpPr txBox="1"/>
          <p:nvPr/>
        </p:nvSpPr>
        <p:spPr>
          <a:xfrm>
            <a:off x="1056641" y="1470076"/>
            <a:ext cx="6574967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000" b="1" dirty="0">
                <a:solidFill>
                  <a:srgbClr val="001320"/>
                </a:solidFill>
                <a:latin typeface="Roboto"/>
              </a:rPr>
              <a:t>ASV</a:t>
            </a:r>
          </a:p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11 </a:t>
            </a:r>
            <a:r>
              <a:rPr lang="en-US" sz="2800" dirty="0">
                <a:solidFill>
                  <a:srgbClr val="001320"/>
                </a:solidFill>
                <a:latin typeface="Roboto"/>
              </a:rPr>
              <a:t>and </a:t>
            </a:r>
            <a:r>
              <a:rPr lang="en-US" sz="2800" b="1" u="sng" dirty="0">
                <a:solidFill>
                  <a:srgbClr val="001320"/>
                </a:solidFill>
                <a:highlight>
                  <a:srgbClr val="FFFF00"/>
                </a:highlight>
                <a:latin typeface="Roboto"/>
              </a:rPr>
              <a:t>being</a:t>
            </a:r>
            <a:r>
              <a:rPr lang="en-US" sz="2800" b="1" u="sng" dirty="0">
                <a:solidFill>
                  <a:srgbClr val="001320"/>
                </a:solidFill>
                <a:latin typeface="Roboto"/>
              </a:rPr>
              <a:t> </a:t>
            </a:r>
            <a:r>
              <a:rPr lang="en-US" sz="2800" dirty="0">
                <a:solidFill>
                  <a:srgbClr val="001320"/>
                </a:solidFill>
                <a:latin typeface="Roboto"/>
              </a:rPr>
              <a:t>exceedingly </a:t>
            </a:r>
            <a:r>
              <a:rPr lang="en-US" sz="2800" b="1" u="sng" dirty="0">
                <a:solidFill>
                  <a:srgbClr val="001320"/>
                </a:solidFill>
                <a:highlight>
                  <a:srgbClr val="FFFF00"/>
                </a:highlight>
                <a:latin typeface="Roboto"/>
              </a:rPr>
              <a:t>mad</a:t>
            </a:r>
            <a:r>
              <a:rPr lang="en-US" sz="2800" dirty="0">
                <a:solidFill>
                  <a:srgbClr val="001320"/>
                </a:solidFill>
                <a:latin typeface="Roboto"/>
              </a:rPr>
              <a:t> against them, I persecuted them even unto foreign cities.</a:t>
            </a:r>
            <a:endParaRPr lang="el-GR" sz="2800" u="sng" dirty="0">
              <a:solidFill>
                <a:prstClr val="black"/>
              </a:solidFill>
              <a:latin typeface="PT Serif"/>
            </a:endParaRPr>
          </a:p>
          <a:p>
            <a:pPr defTabSz="914377"/>
            <a:endParaRPr lang="en-US" dirty="0">
              <a:solidFill>
                <a:srgbClr val="001320"/>
              </a:solidFill>
              <a:latin typeface="Roboto"/>
            </a:endParaRPr>
          </a:p>
          <a:p>
            <a:pPr defTabSz="914377"/>
            <a:endParaRPr lang="en-US" dirty="0">
              <a:solidFill>
                <a:srgbClr val="001320"/>
              </a:solidFill>
              <a:latin typeface="Roboto"/>
            </a:endParaRPr>
          </a:p>
          <a:p>
            <a:pPr defTabSz="914377"/>
            <a:endParaRPr lang="en-US" dirty="0">
              <a:solidFill>
                <a:srgbClr val="001320"/>
              </a:solidFill>
              <a:latin typeface="Roboto"/>
            </a:endParaRPr>
          </a:p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24 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And as he thus made his </a:t>
            </a:r>
            <a:r>
              <a:rPr lang="en-US" sz="2800" dirty="0" err="1">
                <a:solidFill>
                  <a:srgbClr val="000000"/>
                </a:solidFill>
                <a:latin typeface="system-ui"/>
              </a:rPr>
              <a:t>defence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, Festus saith with a loud voice, Paul, </a:t>
            </a:r>
            <a:r>
              <a:rPr lang="en-US" sz="2800" b="1" u="sng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thou art mad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; thy much learning is turning thee mad.</a:t>
            </a:r>
          </a:p>
          <a:p>
            <a:pPr defTabSz="914377"/>
            <a:r>
              <a:rPr lang="en-US" sz="2800" b="1" baseline="30000" dirty="0">
                <a:solidFill>
                  <a:prstClr val="black"/>
                </a:solidFill>
                <a:latin typeface="Calibri" panose="020F0502020204030204"/>
              </a:rPr>
              <a:t>25 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But Paul saith, I am not mad, most excellent Festus; but speak forth words of truth and soberness.</a:t>
            </a:r>
            <a:endParaRPr lang="en-US" sz="4000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C3E99C4-3325-46F4-BDC1-07000F1954FD}"/>
              </a:ext>
            </a:extLst>
          </p:cNvPr>
          <p:cNvSpPr/>
          <p:nvPr/>
        </p:nvSpPr>
        <p:spPr>
          <a:xfrm>
            <a:off x="4929193" y="1281446"/>
            <a:ext cx="2386007" cy="380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defTabSz="914377"/>
            <a:r>
              <a:rPr lang="en-US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emmainomai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A129ADB-A3F1-4ABB-8B57-5082D2D88C33}"/>
              </a:ext>
            </a:extLst>
          </p:cNvPr>
          <p:cNvSpPr/>
          <p:nvPr/>
        </p:nvSpPr>
        <p:spPr>
          <a:xfrm>
            <a:off x="7457812" y="3828882"/>
            <a:ext cx="1924683" cy="380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mainomai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B270EC5-8328-4877-9F60-966630EF123B}"/>
              </a:ext>
            </a:extLst>
          </p:cNvPr>
          <p:cNvSpPr/>
          <p:nvPr/>
        </p:nvSpPr>
        <p:spPr>
          <a:xfrm>
            <a:off x="2106059" y="1814514"/>
            <a:ext cx="3818644" cy="471487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37CB98F-77B7-4D2F-AD85-1D370A91C5A5}"/>
              </a:ext>
            </a:extLst>
          </p:cNvPr>
          <p:cNvCxnSpPr>
            <a:cxnSpLocks/>
          </p:cNvCxnSpPr>
          <p:nvPr/>
        </p:nvCxnSpPr>
        <p:spPr>
          <a:xfrm flipV="1">
            <a:off x="5681817" y="1661780"/>
            <a:ext cx="242887" cy="15273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C7277E8-7A98-4F56-BB2B-181A667AA614}"/>
              </a:ext>
            </a:extLst>
          </p:cNvPr>
          <p:cNvSpPr/>
          <p:nvPr/>
        </p:nvSpPr>
        <p:spPr>
          <a:xfrm>
            <a:off x="5312207" y="4358421"/>
            <a:ext cx="1959568" cy="471487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9B12249-4F93-4ACC-9C5B-CA8254CBFA12}"/>
              </a:ext>
            </a:extLst>
          </p:cNvPr>
          <p:cNvCxnSpPr>
            <a:cxnSpLocks/>
          </p:cNvCxnSpPr>
          <p:nvPr/>
        </p:nvCxnSpPr>
        <p:spPr>
          <a:xfrm flipV="1">
            <a:off x="7226910" y="4205690"/>
            <a:ext cx="242887" cy="15273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78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8" grpId="0" animBg="1"/>
      <p:bldP spid="14" grpId="0" animBg="1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777</Words>
  <Application>Microsoft Office PowerPoint</Application>
  <PresentationFormat>Widescreen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Palatino Linotype</vt:lpstr>
      <vt:lpstr>PT Serif</vt:lpstr>
      <vt:lpstr>Roboto</vt:lpstr>
      <vt:lpstr>system-ui</vt:lpstr>
      <vt:lpstr>Wingdings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1</cp:revision>
  <dcterms:created xsi:type="dcterms:W3CDTF">2021-01-17T16:01:45Z</dcterms:created>
  <dcterms:modified xsi:type="dcterms:W3CDTF">2021-01-17T16:02:09Z</dcterms:modified>
</cp:coreProperties>
</file>