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8" r:id="rId2"/>
    <p:sldMasterId id="2147483680" r:id="rId3"/>
  </p:sldMasterIdLst>
  <p:notesMasterIdLst>
    <p:notesMasterId r:id="rId23"/>
  </p:notesMasterIdLst>
  <p:sldIdLst>
    <p:sldId id="298" r:id="rId4"/>
    <p:sldId id="299" r:id="rId5"/>
    <p:sldId id="259" r:id="rId6"/>
    <p:sldId id="260" r:id="rId7"/>
    <p:sldId id="261" r:id="rId8"/>
    <p:sldId id="300" r:id="rId9"/>
    <p:sldId id="301" r:id="rId10"/>
    <p:sldId id="302" r:id="rId11"/>
    <p:sldId id="262" r:id="rId12"/>
    <p:sldId id="303" r:id="rId13"/>
    <p:sldId id="26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80" d="100"/>
          <a:sy n="80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C2A60-7D22-4F43-83E5-C9C0C79C9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71F2A-CBE9-46B0-9D5C-7A08E78CC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95383-5927-4BEC-8D12-EB22A2900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08424-B4A3-473D-9593-B509CC5D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C11E0-D54F-4E39-A7E8-AE5E4C84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4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DA4A-EA71-4BD8-851F-809FE821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9EF8B0-D083-4C87-AE28-456623B6A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D4204-8EB7-4CF8-A72E-E5E5CC47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6A8FF-6A44-41C5-A1EF-B617F6B20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7C330-155D-424F-9F51-757A8AD5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0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AC1F16-2EB2-43C1-884B-2ACDBBBDE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01B7A-CEBD-4CF0-A3BF-9A9A90B3F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7BC10-2E31-43A5-9768-EBFF88D5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539E0-1BB0-48C4-9769-CABBCB82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EE303-DFDC-4B4B-9A05-BCC60F822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3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74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55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09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73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76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58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67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488D8-EC0B-42C7-95BB-F771E9C1A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A7F9B-0364-4F3D-A950-C916789D6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A564B-DFDA-4360-84DD-37BB37C9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B5EA1-8580-407A-99B7-A140BB8A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7217A-B293-4AA7-B060-4D3E121C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30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24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4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1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42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23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40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66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450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66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85EB0-096F-4916-89E5-3D557EF19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33EA3-EB4F-4BAE-8819-5999728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0A704-FE5C-464C-A02B-EB45DA36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FA820-7552-45FC-83E5-A6CD978C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B240C-2BD7-45A9-8DF8-791A7B80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9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19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205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364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FFDE-B7DA-4DF2-943C-91A45AE20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E7984-116A-4667-A5D8-47F4EAF9A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144C54-4985-44E0-8CC7-56237A39C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0FAFC-075F-46DF-9683-1EB8AE4B7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F3F9A-B516-41B1-BE27-15F4492A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7D010-2271-4FD1-A204-28EE75F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1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0745F-6CC7-4DCE-AAE4-3273599A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33B42-AB7D-4BDC-B376-F7AAF7657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EA4A0-D9F0-47A0-803C-ED58BA484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5CEE1F-8989-4E25-9ED5-CCB1EC331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2EEB9-C1FC-4EF9-917A-64C158FF5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39D12B-68C2-4C61-A0AA-59E89245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2FCE62-3F48-44B2-A7D9-A093ADF9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4C1653-55BB-4DE1-92C6-B8BC00E2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7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3470-CD89-4236-85F9-5EEF5307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39333-0552-4F98-8158-0306096F3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B8BC9-4575-41CA-9C16-4275D966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840B2-AC32-4F9C-B06F-B5AB9F35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2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59B89-25F1-4726-95E4-24EE047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92912-B1CE-4743-ABAB-95DECCB4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E4EF-7481-44F7-9C00-87658FE0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5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15D9-6D27-4020-9225-B86E3BA62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1BBFB-EFF8-4726-9BFC-160D17F4A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91F29-F256-48FA-BE0D-29BEF2432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D292E-EE01-4C79-B1F4-5766111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10D3C-EE82-40E7-BBDB-4C54F5BB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01CF0-71E4-4AE9-8D04-88F5B05B5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6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3F31-EE7E-4001-BE23-5777EEFCF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6572D2-EEA8-4D6E-A81E-C7E4F120D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3D5E88-1111-4503-A534-31C505195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E8172-1E21-437E-B130-D77BB9C9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BA072-54BE-4936-B629-6AB98644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D76FA-9DFB-447E-BFC1-2E1EF6C7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3E628-26EB-4523-B3E1-CEC2FF6CF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72EA6-1AB3-4EE4-B42D-18FB51850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41426-F69B-4785-8B42-F3657456E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04AB2-987F-429A-96C6-909AD2E537F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5AA15-FC9B-4D7E-B69F-A35408D26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1C45C-7478-47F9-8730-1766B9CA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3D3E-E6D3-4F58-BC87-353631C0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7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84E90-DC0F-4CA9-A486-60E2481C993D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5CB7-DE2C-4FD1-B6FC-87A999A4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8AE7-B9C8-4A07-9B7B-6530BB41BFC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26D6-8D0B-409F-8600-4CA2C6C6D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1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1244BC-6410-4006-BD76-A43C9360438C}"/>
              </a:ext>
            </a:extLst>
          </p:cNvPr>
          <p:cNvSpPr/>
          <p:nvPr/>
        </p:nvSpPr>
        <p:spPr>
          <a:xfrm>
            <a:off x="251460" y="1077479"/>
            <a:ext cx="432816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b="1" dirty="0">
                <a:solidFill>
                  <a:prstClr val="black"/>
                </a:solidFill>
                <a:latin typeface="Helvetica Neue"/>
              </a:rPr>
              <a:t>What to do about things said </a:t>
            </a:r>
          </a:p>
          <a:p>
            <a:pPr defTabSz="685800"/>
            <a:r>
              <a:rPr lang="en-US" b="1" dirty="0">
                <a:solidFill>
                  <a:prstClr val="black"/>
                </a:solidFill>
                <a:latin typeface="Helvetica Neue"/>
              </a:rPr>
              <a:t>in the book of Revelation</a:t>
            </a:r>
            <a:endParaRPr lang="en-US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1091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38432" y="854721"/>
            <a:ext cx="5395667" cy="5146031"/>
            <a:chOff x="984576" y="-3372"/>
            <a:chExt cx="7194222" cy="6861374"/>
          </a:xfrm>
        </p:grpSpPr>
        <p:sp>
          <p:nvSpPr>
            <p:cNvPr id="4" name="Rectangle 3"/>
            <p:cNvSpPr/>
            <p:nvPr/>
          </p:nvSpPr>
          <p:spPr>
            <a:xfrm rot="5400000">
              <a:off x="2591261" y="1278002"/>
              <a:ext cx="3986155" cy="71738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617220" tIns="342900" bIns="342900" rtlCol="0" anchor="ctr"/>
            <a:lstStyle/>
            <a:p>
              <a:pPr algn="just" defTabSz="685800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 rot="5400000">
              <a:off x="3869695" y="-2888491"/>
              <a:ext cx="1423983" cy="7194222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 anchorCtr="1"/>
            <a:lstStyle/>
            <a:p>
              <a:pPr algn="ctr" defTabSz="685800"/>
              <a:r>
                <a:rPr lang="en-US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John sees the  Lord</a:t>
              </a:r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3841182" y="-1428461"/>
              <a:ext cx="1473474" cy="718668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wrap="none" rtlCol="0" anchor="t" anchorCtr="0"/>
            <a:lstStyle/>
            <a:p>
              <a:pPr algn="ctr" defTabSz="685800"/>
              <a:r>
                <a:rPr lang="en-US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Messages to the 7 churches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328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1777E-6 1.48148E-6 L -0.08486 -0.1351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3" y="-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371600"/>
            <a:ext cx="64579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371600"/>
            <a:ext cx="342900" cy="27432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/>
            <a:r>
              <a:rPr lang="en-US" sz="13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John sees the  Lord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371600"/>
            <a:ext cx="685800" cy="2743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Messages to the 7 churches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0300" y="1371600"/>
            <a:ext cx="25717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085850"/>
            <a:ext cx="3429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1651" y="1085850"/>
            <a:ext cx="5522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2-3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4501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4-11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28900" y="1428750"/>
            <a:ext cx="20288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   God  on his throne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1780402"/>
            <a:ext cx="20288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5   The scroll, the lamb is worthy to open it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3500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12-19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8"/>
          <a:stretch/>
        </p:blipFill>
        <p:spPr bwMode="auto">
          <a:xfrm>
            <a:off x="2414289" y="2280753"/>
            <a:ext cx="2546701" cy="182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4" r="8623"/>
          <a:stretch/>
        </p:blipFill>
        <p:spPr bwMode="auto">
          <a:xfrm>
            <a:off x="2418832" y="2339383"/>
            <a:ext cx="2542157" cy="175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411361" y="2276211"/>
            <a:ext cx="2549628" cy="27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7-11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21228" y="3869210"/>
            <a:ext cx="12696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500" b="1" i="1" dirty="0">
                <a:solidFill>
                  <a:prstClr val="black"/>
                </a:solidFill>
                <a:latin typeface="Calibri"/>
              </a:rPr>
              <a:t>VICTORY!</a:t>
            </a:r>
          </a:p>
        </p:txBody>
      </p:sp>
    </p:spTree>
    <p:extLst>
      <p:ext uri="{BB962C8B-B14F-4D97-AF65-F5344CB8AC3E}">
        <p14:creationId xmlns:p14="http://schemas.microsoft.com/office/powerpoint/2010/main" val="191878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/>
      <p:bldP spid="11" grpId="0"/>
      <p:bldP spid="12" grpId="0"/>
      <p:bldP spid="13" grpId="0"/>
      <p:bldP spid="15" grpId="0"/>
      <p:bldP spid="9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371600"/>
            <a:ext cx="64579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371600"/>
            <a:ext cx="342900" cy="27432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/>
            <a:r>
              <a:rPr lang="en-US" sz="13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John sees the  Lord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371600"/>
            <a:ext cx="685800" cy="2743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Messages to the 7 churches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0300" y="1371600"/>
            <a:ext cx="25717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085850"/>
            <a:ext cx="3429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1651" y="1085850"/>
            <a:ext cx="5522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2-3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4501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4-11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28900" y="1428750"/>
            <a:ext cx="20288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   God  on his throne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1780402"/>
            <a:ext cx="20288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5   The scroll, the lamb is worthy to open it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3500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12-19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8"/>
          <a:stretch/>
        </p:blipFill>
        <p:spPr bwMode="auto">
          <a:xfrm>
            <a:off x="2414289" y="2280753"/>
            <a:ext cx="2546701" cy="182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4" r="8623"/>
          <a:stretch/>
        </p:blipFill>
        <p:spPr bwMode="auto">
          <a:xfrm>
            <a:off x="2418832" y="2339383"/>
            <a:ext cx="2542157" cy="175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411361" y="2276211"/>
            <a:ext cx="2549628" cy="27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7-11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443" y="2016925"/>
            <a:ext cx="1961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b="1" dirty="0">
                <a:solidFill>
                  <a:prstClr val="black"/>
                </a:solidFill>
                <a:latin typeface="Calibri"/>
              </a:rPr>
              <a:t>Judgment upon the Roman Empire using imagery from Daniel 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3198" y="2569166"/>
            <a:ext cx="243180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US" sz="1650" b="1" dirty="0">
                <a:ln>
                  <a:solidFill>
                    <a:srgbClr val="C00000"/>
                  </a:solidFill>
                </a:ln>
                <a:solidFill>
                  <a:srgbClr val="C0504D">
                    <a:lumMod val="60000"/>
                    <a:lumOff val="40000"/>
                  </a:srgbClr>
                </a:solidFill>
                <a:latin typeface="Calibri"/>
              </a:rPr>
              <a:t>the souls of those who had been slain because of the word of God, and because of the testimony which they had maintained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01553" y="3869210"/>
            <a:ext cx="12696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500" b="1" i="1" dirty="0">
                <a:solidFill>
                  <a:prstClr val="black"/>
                </a:solidFill>
                <a:latin typeface="Calibri"/>
              </a:rPr>
              <a:t>VICTORY!</a:t>
            </a:r>
          </a:p>
        </p:txBody>
      </p:sp>
    </p:spTree>
    <p:extLst>
      <p:ext uri="{BB962C8B-B14F-4D97-AF65-F5344CB8AC3E}">
        <p14:creationId xmlns:p14="http://schemas.microsoft.com/office/powerpoint/2010/main" val="114340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371600"/>
            <a:ext cx="64579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371600"/>
            <a:ext cx="342900" cy="27432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/>
            <a:r>
              <a:rPr lang="en-US" sz="13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John sees the  Lord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371600"/>
            <a:ext cx="685800" cy="2743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Messages to the 7 churches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0300" y="1371600"/>
            <a:ext cx="25717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085850"/>
            <a:ext cx="3429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1651" y="1085850"/>
            <a:ext cx="5522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2-3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4501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4-11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28900" y="1428750"/>
            <a:ext cx="20288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   God  on his throne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1780402"/>
            <a:ext cx="20288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5   The scroll, the lamb is worthy to open it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3500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12-19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8"/>
          <a:stretch/>
        </p:blipFill>
        <p:spPr bwMode="auto">
          <a:xfrm>
            <a:off x="2414289" y="2280753"/>
            <a:ext cx="2546701" cy="182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4" r="8623"/>
          <a:stretch/>
        </p:blipFill>
        <p:spPr bwMode="auto">
          <a:xfrm>
            <a:off x="2418832" y="2339383"/>
            <a:ext cx="2542157" cy="175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411361" y="2276211"/>
            <a:ext cx="2549628" cy="27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7-11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443" y="2016925"/>
            <a:ext cx="1961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b="1" dirty="0">
                <a:solidFill>
                  <a:prstClr val="black"/>
                </a:solidFill>
                <a:latin typeface="Calibri"/>
              </a:rPr>
              <a:t>Judgment upon the Roman Empire using imagery from Daniel 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3198" y="2569166"/>
            <a:ext cx="2431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US" sz="1650" b="1" dirty="0">
                <a:ln>
                  <a:solidFill>
                    <a:srgbClr val="C00000"/>
                  </a:solidFill>
                </a:ln>
                <a:solidFill>
                  <a:srgbClr val="C0504D">
                    <a:lumMod val="60000"/>
                    <a:lumOff val="40000"/>
                  </a:srgbClr>
                </a:solidFill>
                <a:latin typeface="Calibri"/>
              </a:rPr>
              <a:t>and they cried out with a loud voice, saying…</a:t>
            </a:r>
          </a:p>
        </p:txBody>
      </p:sp>
    </p:spTree>
    <p:extLst>
      <p:ext uri="{BB962C8B-B14F-4D97-AF65-F5344CB8AC3E}">
        <p14:creationId xmlns:p14="http://schemas.microsoft.com/office/powerpoint/2010/main" val="143786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371600"/>
            <a:ext cx="64579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371600"/>
            <a:ext cx="342900" cy="27432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/>
            <a:r>
              <a:rPr lang="en-US" sz="13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John sees the  Lord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371600"/>
            <a:ext cx="685800" cy="2743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Messages to the 7 churches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0300" y="1371600"/>
            <a:ext cx="25717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085850"/>
            <a:ext cx="3429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1651" y="1085850"/>
            <a:ext cx="5522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2-3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4501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4-11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28900" y="1428750"/>
            <a:ext cx="20288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   God  on his throne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1780402"/>
            <a:ext cx="20288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5   The scroll, the lamb is worthy to open it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3500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12-19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8"/>
          <a:stretch/>
        </p:blipFill>
        <p:spPr bwMode="auto">
          <a:xfrm>
            <a:off x="2414289" y="2280753"/>
            <a:ext cx="2546701" cy="182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4" r="8623"/>
          <a:stretch/>
        </p:blipFill>
        <p:spPr bwMode="auto">
          <a:xfrm>
            <a:off x="2418832" y="2339383"/>
            <a:ext cx="2542157" cy="175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411361" y="2276211"/>
            <a:ext cx="2549628" cy="27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7-11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443" y="2016925"/>
            <a:ext cx="1961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b="1" dirty="0">
                <a:solidFill>
                  <a:prstClr val="black"/>
                </a:solidFill>
                <a:latin typeface="Calibri"/>
              </a:rPr>
              <a:t>Judgment upon the Roman Empire using imagery from Daniel 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3198" y="2569166"/>
            <a:ext cx="243180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US" sz="1650" b="1" dirty="0">
                <a:ln>
                  <a:solidFill>
                    <a:srgbClr val="C00000"/>
                  </a:solidFill>
                </a:ln>
                <a:solidFill>
                  <a:srgbClr val="C0504D">
                    <a:lumMod val="60000"/>
                    <a:lumOff val="40000"/>
                  </a:srgbClr>
                </a:solidFill>
                <a:latin typeface="Calibri"/>
              </a:rPr>
              <a:t>“How long, O Lord, holy and true, will You refrain from judging and avenging our blood on those who dwell on the earth?”</a:t>
            </a:r>
          </a:p>
        </p:txBody>
      </p:sp>
    </p:spTree>
    <p:extLst>
      <p:ext uri="{BB962C8B-B14F-4D97-AF65-F5344CB8AC3E}">
        <p14:creationId xmlns:p14="http://schemas.microsoft.com/office/powerpoint/2010/main" val="259554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371600"/>
            <a:ext cx="64579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371600"/>
            <a:ext cx="342900" cy="27432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/>
            <a:r>
              <a:rPr lang="en-US" sz="13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John sees the  Lord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371600"/>
            <a:ext cx="685800" cy="2743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Messages to the 7 churches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0300" y="1371600"/>
            <a:ext cx="257175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085850"/>
            <a:ext cx="3429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1651" y="1085850"/>
            <a:ext cx="5522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2-3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4501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4-11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28900" y="1428750"/>
            <a:ext cx="20288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   God  on his throne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1780402"/>
            <a:ext cx="20288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5   The scroll, the lamb is worthy to open it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3500" y="1085850"/>
            <a:ext cx="2537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12-19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8"/>
          <a:stretch/>
        </p:blipFill>
        <p:spPr bwMode="auto">
          <a:xfrm>
            <a:off x="2414289" y="2280753"/>
            <a:ext cx="2546701" cy="1822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4" r="8623"/>
          <a:stretch/>
        </p:blipFill>
        <p:spPr bwMode="auto">
          <a:xfrm>
            <a:off x="2418832" y="2339383"/>
            <a:ext cx="2542157" cy="175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411361" y="2276211"/>
            <a:ext cx="2549628" cy="27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7-11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443" y="2016925"/>
            <a:ext cx="1961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b="1" dirty="0">
                <a:solidFill>
                  <a:prstClr val="black"/>
                </a:solidFill>
                <a:latin typeface="Calibri"/>
              </a:rPr>
              <a:t>Judgment upon the Roman Empire using imagery from Daniel 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3198" y="2569166"/>
            <a:ext cx="186475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1650" b="1" dirty="0">
                <a:ln>
                  <a:solidFill>
                    <a:srgbClr val="C00000"/>
                  </a:solidFill>
                </a:ln>
                <a:solidFill>
                  <a:srgbClr val="C0504D">
                    <a:lumMod val="60000"/>
                    <a:lumOff val="40000"/>
                  </a:srgbClr>
                </a:solidFill>
                <a:latin typeface="Calibri"/>
              </a:rPr>
              <a:t>there will be delay no longer</a:t>
            </a:r>
          </a:p>
        </p:txBody>
      </p:sp>
    </p:spTree>
    <p:extLst>
      <p:ext uri="{BB962C8B-B14F-4D97-AF65-F5344CB8AC3E}">
        <p14:creationId xmlns:p14="http://schemas.microsoft.com/office/powerpoint/2010/main" val="256365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F025E3-47CB-41A2-9360-E117B78277BD}"/>
              </a:ext>
            </a:extLst>
          </p:cNvPr>
          <p:cNvSpPr txBox="1"/>
          <p:nvPr/>
        </p:nvSpPr>
        <p:spPr>
          <a:xfrm>
            <a:off x="850900" y="1581150"/>
            <a:ext cx="7369433" cy="32085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  <a:p>
            <a:pPr defTabSz="685800"/>
            <a:r>
              <a:rPr lang="en-US" sz="1350" dirty="0">
                <a:solidFill>
                  <a:prstClr val="black"/>
                </a:solidFill>
                <a:latin typeface="Calibri"/>
              </a:rPr>
              <a:t>6:5-6</a:t>
            </a:r>
            <a:r>
              <a:rPr lang="en-US" sz="1350" i="1" dirty="0">
                <a:solidFill>
                  <a:prstClr val="black"/>
                </a:solidFill>
                <a:latin typeface="Calibri"/>
              </a:rPr>
              <a:t>	I looked, and behold, a black horse; and he who sat on it had a pair of scales in his hand. And I heard something like a voice in the center of the four living creatures saying, “A quart of wheat for a denarius, and three quarts of barley for a denarius</a:t>
            </a:r>
          </a:p>
          <a:p>
            <a:pPr defTabSz="685800"/>
            <a:endParaRPr lang="en-US" sz="1350" i="1" dirty="0">
              <a:solidFill>
                <a:prstClr val="black"/>
              </a:solidFill>
              <a:latin typeface="Calibri"/>
            </a:endParaRPr>
          </a:p>
          <a:p>
            <a:pPr defTabSz="685800"/>
            <a:r>
              <a:rPr lang="en-US" sz="1350" i="1" dirty="0">
                <a:solidFill>
                  <a:prstClr val="black"/>
                </a:solidFill>
                <a:latin typeface="Calibri"/>
              </a:rPr>
              <a:t>6:12	I looked when He broke the sixth seal, and there was a great earthquake; and the sun became black as sackcloth made of hair, and the whole moon became like blood</a:t>
            </a:r>
          </a:p>
          <a:p>
            <a:pPr defTabSz="685800"/>
            <a:endParaRPr lang="en-US" sz="1350" i="1" dirty="0">
              <a:solidFill>
                <a:prstClr val="black"/>
              </a:solidFill>
              <a:latin typeface="Calibri"/>
            </a:endParaRPr>
          </a:p>
          <a:p>
            <a:pPr defTabSz="685800"/>
            <a:r>
              <a:rPr lang="en-US" sz="1350" i="1" dirty="0">
                <a:solidFill>
                  <a:prstClr val="black"/>
                </a:solidFill>
                <a:latin typeface="Calibri"/>
              </a:rPr>
              <a:t>6:15	Then the kings of the earth and the great men and the commanders and the rich and the strong and every slave and free man hid themselves in the caves</a:t>
            </a:r>
          </a:p>
          <a:p>
            <a:pPr defTabSz="685800"/>
            <a:endParaRPr lang="en-US" sz="1350" i="1" dirty="0">
              <a:solidFill>
                <a:prstClr val="black"/>
              </a:solidFill>
              <a:latin typeface="Calibri"/>
            </a:endParaRPr>
          </a:p>
          <a:p>
            <a:pPr defTabSz="685800"/>
            <a:r>
              <a:rPr lang="en-US" sz="1350" i="1" dirty="0">
                <a:solidFill>
                  <a:prstClr val="black"/>
                </a:solidFill>
                <a:latin typeface="Calibri"/>
              </a:rPr>
              <a:t>8:8	something like a great mountain burning with fire was thrown into the sea</a:t>
            </a:r>
          </a:p>
          <a:p>
            <a:pPr defTabSz="685800"/>
            <a:endParaRPr lang="en-US" sz="1350" i="1" dirty="0">
              <a:solidFill>
                <a:prstClr val="black"/>
              </a:solidFill>
              <a:latin typeface="Calibri"/>
            </a:endParaRPr>
          </a:p>
          <a:p>
            <a:pPr defTabSz="685800"/>
            <a:r>
              <a:rPr lang="en-US" sz="1350" i="1" dirty="0">
                <a:solidFill>
                  <a:prstClr val="black"/>
                </a:solidFill>
                <a:latin typeface="Calibri"/>
              </a:rPr>
              <a:t>9:7	The appearance of the locusts was like horses prepared for battle</a:t>
            </a:r>
          </a:p>
          <a:p>
            <a:pPr defTabSz="685800"/>
            <a:endParaRPr lang="en-US" sz="1350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526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F025E3-47CB-41A2-9360-E117B78277BD}"/>
              </a:ext>
            </a:extLst>
          </p:cNvPr>
          <p:cNvSpPr txBox="1"/>
          <p:nvPr/>
        </p:nvSpPr>
        <p:spPr>
          <a:xfrm>
            <a:off x="880420" y="1108495"/>
            <a:ext cx="681166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650" b="1" dirty="0">
                <a:solidFill>
                  <a:prstClr val="black"/>
                </a:solidFill>
                <a:latin typeface="Calibri"/>
              </a:rPr>
              <a:t>If we could identify a particular disaster as something that was predicted in the Bible, what should we do about it?</a:t>
            </a:r>
          </a:p>
          <a:p>
            <a:pPr defTabSz="685800"/>
            <a:endParaRPr lang="en-US" sz="1650" dirty="0">
              <a:solidFill>
                <a:prstClr val="black"/>
              </a:solidFill>
              <a:latin typeface="Calibri"/>
            </a:endParaRPr>
          </a:p>
          <a:p>
            <a:pPr defTabSz="685800"/>
            <a:r>
              <a:rPr lang="en-US" sz="1650" b="1" dirty="0">
                <a:solidFill>
                  <a:prstClr val="black"/>
                </a:solidFill>
                <a:latin typeface="Calibri"/>
              </a:rPr>
              <a:t>If the 7 churches could have identified a particular disaster as something mentioned in Revelation what were they to do about it?</a:t>
            </a:r>
          </a:p>
          <a:p>
            <a:pPr marL="557213" lvl="1" indent="-214313" defTabSz="685800">
              <a:buFont typeface="Arial" panose="020B0604020202020204" pitchFamily="34" charset="0"/>
              <a:buChar char="•"/>
            </a:pPr>
            <a:r>
              <a:rPr lang="en-US" sz="1650" dirty="0">
                <a:solidFill>
                  <a:prstClr val="black"/>
                </a:solidFill>
                <a:latin typeface="Calibri"/>
              </a:rPr>
              <a:t>“persevere”</a:t>
            </a:r>
          </a:p>
          <a:p>
            <a:pPr marL="557213" lvl="1" indent="-214313" defTabSz="685800">
              <a:buFont typeface="Arial" panose="020B0604020202020204" pitchFamily="34" charset="0"/>
              <a:buChar char="•"/>
            </a:pPr>
            <a:r>
              <a:rPr lang="en-US" sz="1650" dirty="0">
                <a:solidFill>
                  <a:prstClr val="black"/>
                </a:solidFill>
                <a:latin typeface="Calibri"/>
              </a:rPr>
              <a:t>“Be faithful unto death”</a:t>
            </a:r>
          </a:p>
          <a:p>
            <a:pPr marL="557213" lvl="1" indent="-214313" defTabSz="685800">
              <a:buFont typeface="Arial" panose="020B0604020202020204" pitchFamily="34" charset="0"/>
              <a:buChar char="•"/>
            </a:pPr>
            <a:r>
              <a:rPr lang="en-US" sz="1650" dirty="0">
                <a:solidFill>
                  <a:prstClr val="black"/>
                </a:solidFill>
                <a:latin typeface="Calibri"/>
              </a:rPr>
              <a:t>“overcome”</a:t>
            </a:r>
          </a:p>
          <a:p>
            <a:pPr defTabSz="685800"/>
            <a:endParaRPr lang="en-US" sz="1650" dirty="0">
              <a:solidFill>
                <a:prstClr val="black"/>
              </a:solidFill>
              <a:latin typeface="Calibri"/>
            </a:endParaRPr>
          </a:p>
          <a:p>
            <a:pPr defTabSz="685800"/>
            <a:r>
              <a:rPr lang="en-US" sz="1650" dirty="0">
                <a:solidFill>
                  <a:prstClr val="black"/>
                </a:solidFill>
                <a:latin typeface="Calibri"/>
              </a:rPr>
              <a:t>	The point wasn’t to match up current events with things described Revelation</a:t>
            </a:r>
          </a:p>
          <a:p>
            <a:pPr defTabSz="685800"/>
            <a:r>
              <a:rPr lang="en-US" sz="165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pPr defTabSz="685800"/>
            <a:r>
              <a:rPr lang="en-US" sz="1650" dirty="0">
                <a:solidFill>
                  <a:prstClr val="black"/>
                </a:solidFill>
                <a:latin typeface="Calibri"/>
              </a:rPr>
              <a:t>	The point was, “overcome,” “persevere”!</a:t>
            </a:r>
          </a:p>
          <a:p>
            <a:pPr defTabSz="685800"/>
            <a:endParaRPr lang="en-US" sz="1650" dirty="0">
              <a:solidFill>
                <a:prstClr val="black"/>
              </a:solidFill>
              <a:latin typeface="Calibri"/>
            </a:endParaRPr>
          </a:p>
          <a:p>
            <a:pPr defTabSz="685800"/>
            <a:r>
              <a:rPr lang="en-US" sz="1650" dirty="0">
                <a:solidFill>
                  <a:prstClr val="black"/>
                </a:solidFill>
                <a:latin typeface="Calibri"/>
              </a:rPr>
              <a:t>	And the point wasn’t to say to the unbelievers, “See I told you so”</a:t>
            </a:r>
          </a:p>
          <a:p>
            <a:pPr defTabSz="685800"/>
            <a:r>
              <a:rPr lang="en-US" sz="165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pPr defTabSz="685800"/>
            <a:r>
              <a:rPr lang="en-US" sz="1650" b="1" dirty="0">
                <a:solidFill>
                  <a:prstClr val="black"/>
                </a:solidFill>
                <a:latin typeface="Calibri"/>
              </a:rPr>
              <a:t>So what should we do? Overcome</a:t>
            </a:r>
          </a:p>
          <a:p>
            <a:pPr defTabSz="685800"/>
            <a:r>
              <a:rPr lang="en-US" sz="1650" b="1" dirty="0">
                <a:solidFill>
                  <a:prstClr val="black"/>
                </a:solidFill>
                <a:latin typeface="Calibri"/>
              </a:rPr>
              <a:t>	Overcome!</a:t>
            </a:r>
          </a:p>
        </p:txBody>
      </p:sp>
    </p:spTree>
    <p:extLst>
      <p:ext uri="{BB962C8B-B14F-4D97-AF65-F5344CB8AC3E}">
        <p14:creationId xmlns:p14="http://schemas.microsoft.com/office/powerpoint/2010/main" val="270664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2244" y="1453294"/>
            <a:ext cx="65410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1650" b="1" dirty="0">
                <a:solidFill>
                  <a:prstClr val="black"/>
                </a:solidFill>
                <a:latin typeface="Calibri"/>
              </a:rPr>
              <a:t>1 Thessalonians 5 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 1  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Now as to the times and the epochs, brethren, you have no need of anything to be written to you. 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2 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For you yourselves know full well that the day of the Lord will come just like a thief in the night. 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3 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While they are saying, “Peace and safety!” then destruction will come upon them suddenly like labor pains upon a woman with child, and they will not escape. 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4 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But you, brethren, are not in darkness, that the day would overtake you like a thief; 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5 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for you are all sons of light and sons of day. We are not of night nor of darkness; 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6 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so then let us not sleep as others do, but let us be alert and sober. 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7 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For those who sleep do their sleeping at night, and those who get drunk get drunk at night. 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8 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But since we are of the day, let us be sober, having put on the breastplate of faith and love, and as a helmet, the hope of salvation. 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9 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For God has not destined us for wrath, but for obtaining salvation through our Lord Jesus Christ, 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10 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who died for us, so that whether we are awake or asleep, we will live together with Him. </a:t>
            </a:r>
            <a:r>
              <a:rPr lang="en-US" sz="1650" b="1" baseline="30000" dirty="0">
                <a:solidFill>
                  <a:prstClr val="black"/>
                </a:solidFill>
                <a:latin typeface="Calibri"/>
              </a:rPr>
              <a:t>11 </a:t>
            </a:r>
            <a:r>
              <a:rPr lang="en-US" sz="1650" dirty="0">
                <a:solidFill>
                  <a:prstClr val="black"/>
                </a:solidFill>
                <a:latin typeface="Calibri"/>
              </a:rPr>
              <a:t>Therefore encourage one another and build up one another, just as you also are doing.</a:t>
            </a:r>
          </a:p>
        </p:txBody>
      </p:sp>
    </p:spTree>
    <p:extLst>
      <p:ext uri="{BB962C8B-B14F-4D97-AF65-F5344CB8AC3E}">
        <p14:creationId xmlns:p14="http://schemas.microsoft.com/office/powerpoint/2010/main" val="1730363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00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1244BC-6410-4006-BD76-A43C9360438C}"/>
              </a:ext>
            </a:extLst>
          </p:cNvPr>
          <p:cNvSpPr/>
          <p:nvPr/>
        </p:nvSpPr>
        <p:spPr>
          <a:xfrm>
            <a:off x="251460" y="1077478"/>
            <a:ext cx="4328160" cy="2885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1650" b="1" dirty="0">
                <a:solidFill>
                  <a:prstClr val="white"/>
                </a:solidFill>
                <a:latin typeface="Arial" panose="020B0604020202020204" pitchFamily="34" charset="0"/>
              </a:rPr>
              <a:t>1 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The Revelation of Jesus Christ, which God gave Him to show to His bond-servants, the 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things which must soon take place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; and He sent and communicated it by His angel to His bond-servant John, </a:t>
            </a:r>
            <a:r>
              <a:rPr lang="en-US" sz="165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2 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who testified to the word of God and to the testimony of Jesus Christ, even to all that he saw. </a:t>
            </a:r>
            <a:r>
              <a:rPr lang="en-US" sz="165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3 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Blessed is he who reads and those who hear the words of the prophecy, and heed the things which are written in it; for 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the time is near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.</a:t>
            </a:r>
            <a:endParaRPr lang="en-US" sz="165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6141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4401"/>
          <a:stretch/>
        </p:blipFill>
        <p:spPr bwMode="auto">
          <a:xfrm>
            <a:off x="1143000" y="857250"/>
            <a:ext cx="6809904" cy="453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rot="16200000" flipV="1">
            <a:off x="5172075" y="3171825"/>
            <a:ext cx="342900" cy="1714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5057775" y="2657475"/>
            <a:ext cx="457200" cy="571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372100" y="2400300"/>
            <a:ext cx="514350" cy="1143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5886450" y="2628900"/>
            <a:ext cx="285750" cy="1714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72200" y="2971800"/>
            <a:ext cx="457200" cy="1143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72250" y="3143250"/>
            <a:ext cx="514350" cy="457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743450" y="3543301"/>
            <a:ext cx="628650" cy="45720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66674B7-FA10-4A9F-95F8-65930F28ED9F}"/>
              </a:ext>
            </a:extLst>
          </p:cNvPr>
          <p:cNvSpPr/>
          <p:nvPr/>
        </p:nvSpPr>
        <p:spPr>
          <a:xfrm>
            <a:off x="236499" y="4913988"/>
            <a:ext cx="7764501" cy="110799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65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10 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I was in the Spirit on the Lord’s day, and I heard behind me a loud voice like the sound of a trumpet, </a:t>
            </a:r>
            <a:r>
              <a:rPr lang="en-US" sz="165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11 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saying, “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Write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in a book what you see, and 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send it to the seven churches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: to </a:t>
            </a:r>
            <a:r>
              <a:rPr lang="en-US" sz="1650" b="1" dirty="0">
                <a:solidFill>
                  <a:prstClr val="white"/>
                </a:solidFill>
                <a:latin typeface="Helvetica Neue"/>
              </a:rPr>
              <a:t>Ephesus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and to </a:t>
            </a:r>
            <a:r>
              <a:rPr lang="en-US" sz="1650" b="1" dirty="0">
                <a:solidFill>
                  <a:prstClr val="white"/>
                </a:solidFill>
                <a:latin typeface="Helvetica Neue"/>
              </a:rPr>
              <a:t>Smyrna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and to </a:t>
            </a:r>
            <a:r>
              <a:rPr lang="en-US" sz="1650" b="1" dirty="0">
                <a:solidFill>
                  <a:prstClr val="white"/>
                </a:solidFill>
                <a:latin typeface="Helvetica Neue"/>
              </a:rPr>
              <a:t>Pergamum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and to </a:t>
            </a:r>
            <a:r>
              <a:rPr lang="en-US" sz="1650" b="1" dirty="0">
                <a:solidFill>
                  <a:prstClr val="white"/>
                </a:solidFill>
                <a:latin typeface="Helvetica Neue"/>
              </a:rPr>
              <a:t>Thyatira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and to </a:t>
            </a:r>
            <a:r>
              <a:rPr lang="en-US" sz="1650" b="1" dirty="0">
                <a:solidFill>
                  <a:prstClr val="white"/>
                </a:solidFill>
                <a:latin typeface="Helvetica Neue"/>
              </a:rPr>
              <a:t>Sardis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and to </a:t>
            </a:r>
            <a:r>
              <a:rPr lang="en-US" sz="1650" b="1" dirty="0">
                <a:solidFill>
                  <a:prstClr val="white"/>
                </a:solidFill>
                <a:latin typeface="Helvetica Neue"/>
              </a:rPr>
              <a:t>Philadelphia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and to </a:t>
            </a:r>
            <a:r>
              <a:rPr lang="en-US" sz="1650" b="1" dirty="0">
                <a:solidFill>
                  <a:prstClr val="white"/>
                </a:solidFill>
                <a:latin typeface="Helvetica Neue"/>
              </a:rPr>
              <a:t>Laodicea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.”</a:t>
            </a:r>
            <a:endParaRPr lang="en-US" sz="16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BF9549-F34A-44AD-9AC4-809B19D048CC}"/>
              </a:ext>
            </a:extLst>
          </p:cNvPr>
          <p:cNvSpPr/>
          <p:nvPr/>
        </p:nvSpPr>
        <p:spPr>
          <a:xfrm>
            <a:off x="236500" y="3323985"/>
            <a:ext cx="3910634" cy="161582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65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9 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I, John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, your brother and 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fellow partaker in the tribulation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and kingdom and perseverance which are in Jesus, was on the island called Patmos because of the word of God and the testimony of Jesus.</a:t>
            </a:r>
            <a:endParaRPr lang="en-US" sz="16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F0C476-11BD-42D9-8597-213D65A5D88C}"/>
              </a:ext>
            </a:extLst>
          </p:cNvPr>
          <p:cNvSpPr/>
          <p:nvPr/>
        </p:nvSpPr>
        <p:spPr>
          <a:xfrm>
            <a:off x="156870" y="1077479"/>
            <a:ext cx="3989465" cy="10618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2100" b="1" u="sng" dirty="0">
                <a:solidFill>
                  <a:prstClr val="white"/>
                </a:solidFill>
                <a:latin typeface="Arial" panose="020B0604020202020204" pitchFamily="34" charset="0"/>
              </a:rPr>
              <a:t>Tribulation</a:t>
            </a:r>
          </a:p>
          <a:p>
            <a:pPr defTabSz="685800"/>
            <a:r>
              <a:rPr lang="en-US" sz="2100" b="1" dirty="0">
                <a:solidFill>
                  <a:prstClr val="white"/>
                </a:solidFill>
                <a:latin typeface="Arial" panose="020B0604020202020204" pitchFamily="34" charset="0"/>
              </a:rPr>
              <a:t>Not some tribulation off in the distant future, e.g., in 2020</a:t>
            </a:r>
            <a:endParaRPr lang="en-US" sz="21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DF42C40-A0E6-4315-8AAB-0D3023987B89}"/>
              </a:ext>
            </a:extLst>
          </p:cNvPr>
          <p:cNvSpPr/>
          <p:nvPr/>
        </p:nvSpPr>
        <p:spPr>
          <a:xfrm>
            <a:off x="4572000" y="3820424"/>
            <a:ext cx="293298" cy="457201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3" grpId="0" uiExpand="1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81644-0ED2-40C8-B8EF-9C37426781D3}"/>
              </a:ext>
            </a:extLst>
          </p:cNvPr>
          <p:cNvGrpSpPr/>
          <p:nvPr/>
        </p:nvGrpSpPr>
        <p:grpSpPr>
          <a:xfrm>
            <a:off x="756754" y="857250"/>
            <a:ext cx="7464972" cy="5143500"/>
            <a:chOff x="5188794" y="987972"/>
            <a:chExt cx="5537886" cy="40359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39009" t="15621" b="20565"/>
            <a:stretch/>
          </p:blipFill>
          <p:spPr bwMode="auto">
            <a:xfrm>
              <a:off x="5188794" y="987972"/>
              <a:ext cx="5537886" cy="4035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Arrow Connector 3"/>
            <p:cNvCxnSpPr/>
            <p:nvPr/>
          </p:nvCxnSpPr>
          <p:spPr>
            <a:xfrm rot="16200000" flipV="1">
              <a:off x="7018906" y="3086100"/>
              <a:ext cx="4572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6866509" y="2400300"/>
              <a:ext cx="609600" cy="762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285605" y="2057400"/>
              <a:ext cx="6858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7971407" y="2362200"/>
              <a:ext cx="3810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8352408" y="2819400"/>
              <a:ext cx="6096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885808" y="3048000"/>
              <a:ext cx="685800" cy="609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447406" y="3581401"/>
              <a:ext cx="838200" cy="609601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8D09CB6-008E-466B-8DCE-D62C7704F69B}"/>
              </a:ext>
            </a:extLst>
          </p:cNvPr>
          <p:cNvSpPr/>
          <p:nvPr/>
        </p:nvSpPr>
        <p:spPr>
          <a:xfrm>
            <a:off x="922283" y="2447937"/>
            <a:ext cx="2451538" cy="193899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baseline="30000" dirty="0">
                <a:solidFill>
                  <a:prstClr val="white"/>
                </a:solidFill>
                <a:latin typeface="Calibri"/>
              </a:rPr>
              <a:t>9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 ‘I know </a:t>
            </a:r>
            <a:r>
              <a:rPr lang="en-US" sz="1500" b="1" u="sng" dirty="0">
                <a:solidFill>
                  <a:prstClr val="white"/>
                </a:solidFill>
                <a:latin typeface="Calibri"/>
              </a:rPr>
              <a:t>your tribulation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….</a:t>
            </a:r>
          </a:p>
          <a:p>
            <a:pPr defTabSz="685800"/>
            <a:r>
              <a:rPr lang="en-US" sz="1500" baseline="30000" dirty="0">
                <a:solidFill>
                  <a:prstClr val="white"/>
                </a:solidFill>
                <a:latin typeface="Calibri"/>
              </a:rPr>
              <a:t>10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 Do not fear what you are </a:t>
            </a:r>
            <a:r>
              <a:rPr lang="en-US" sz="1500" b="1" u="sng" dirty="0">
                <a:solidFill>
                  <a:prstClr val="white"/>
                </a:solidFill>
                <a:latin typeface="Calibri"/>
              </a:rPr>
              <a:t>about to suffer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. Behold, the devil is about to cast some of you into prison, so that you will be tested, and you will </a:t>
            </a:r>
            <a:r>
              <a:rPr lang="en-US" sz="1500" b="1" u="sng" dirty="0">
                <a:solidFill>
                  <a:prstClr val="white"/>
                </a:solidFill>
                <a:latin typeface="Calibri"/>
              </a:rPr>
              <a:t>have tribulation for ten days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F554D1-3DA1-4153-905F-E2D731E3C236}"/>
              </a:ext>
            </a:extLst>
          </p:cNvPr>
          <p:cNvSpPr/>
          <p:nvPr/>
        </p:nvSpPr>
        <p:spPr>
          <a:xfrm>
            <a:off x="2074402" y="913599"/>
            <a:ext cx="3210827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baseline="30000" dirty="0">
                <a:solidFill>
                  <a:prstClr val="white"/>
                </a:solidFill>
                <a:latin typeface="Arial" panose="020B0604020202020204" pitchFamily="34" charset="0"/>
              </a:rPr>
              <a:t>13 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…you hold fast My name, and did not deny My faith </a:t>
            </a:r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even in the days of Antipas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, My witness, My faithful one, </a:t>
            </a:r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who was killed among you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,</a:t>
            </a:r>
            <a:endParaRPr lang="en-US" sz="15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255CA9-D7B1-4E61-A2BE-23ECCC0DA7EE}"/>
              </a:ext>
            </a:extLst>
          </p:cNvPr>
          <p:cNvSpPr/>
          <p:nvPr/>
        </p:nvSpPr>
        <p:spPr>
          <a:xfrm>
            <a:off x="6057701" y="1708357"/>
            <a:ext cx="3070449" cy="17081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10 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Because you have kept the word of My perseverance, I also will keep you from </a:t>
            </a:r>
            <a:r>
              <a:rPr lang="en-US" sz="1500" b="1" dirty="0">
                <a:solidFill>
                  <a:prstClr val="white"/>
                </a:solidFill>
                <a:latin typeface="Helvetica Neue"/>
              </a:rPr>
              <a:t>the hour of testing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, that hour which is </a:t>
            </a:r>
            <a:r>
              <a:rPr lang="en-US" sz="1500" b="1" dirty="0">
                <a:solidFill>
                  <a:prstClr val="white"/>
                </a:solidFill>
                <a:latin typeface="Helvetica Neue"/>
              </a:rPr>
              <a:t>about to come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 upon the whole world, to test those who dwell on the earth. </a:t>
            </a:r>
            <a:r>
              <a:rPr lang="en-US" sz="150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11 </a:t>
            </a:r>
            <a:r>
              <a:rPr lang="en-US" sz="1500" b="1" dirty="0">
                <a:solidFill>
                  <a:prstClr val="white"/>
                </a:solidFill>
                <a:latin typeface="Helvetica Neue"/>
              </a:rPr>
              <a:t>I am coming quickly</a:t>
            </a:r>
            <a:endParaRPr lang="en-US" sz="15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BF9549-F34A-44AD-9AC4-809B19D048CC}"/>
              </a:ext>
            </a:extLst>
          </p:cNvPr>
          <p:cNvSpPr/>
          <p:nvPr/>
        </p:nvSpPr>
        <p:spPr>
          <a:xfrm>
            <a:off x="236500" y="3323984"/>
            <a:ext cx="3910634" cy="60016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65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9 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I, John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, your brother and 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fellow partaker in the tribulation</a:t>
            </a:r>
            <a:endParaRPr lang="en-US" sz="165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4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98724E-8 1.85185E-6 L -0.02929 0.3634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1" y="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81644-0ED2-40C8-B8EF-9C37426781D3}"/>
              </a:ext>
            </a:extLst>
          </p:cNvPr>
          <p:cNvGrpSpPr/>
          <p:nvPr/>
        </p:nvGrpSpPr>
        <p:grpSpPr>
          <a:xfrm>
            <a:off x="756754" y="857250"/>
            <a:ext cx="7464972" cy="5143500"/>
            <a:chOff x="5188794" y="987972"/>
            <a:chExt cx="5537886" cy="40359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39009" t="15621" b="20565"/>
            <a:stretch/>
          </p:blipFill>
          <p:spPr bwMode="auto">
            <a:xfrm>
              <a:off x="5188794" y="987972"/>
              <a:ext cx="5537886" cy="4035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Arrow Connector 3"/>
            <p:cNvCxnSpPr/>
            <p:nvPr/>
          </p:nvCxnSpPr>
          <p:spPr>
            <a:xfrm rot="16200000" flipV="1">
              <a:off x="7018906" y="3086100"/>
              <a:ext cx="4572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6866509" y="2400300"/>
              <a:ext cx="609600" cy="762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285605" y="2057400"/>
              <a:ext cx="6858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7971407" y="2362200"/>
              <a:ext cx="3810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8352408" y="2819400"/>
              <a:ext cx="6096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885808" y="3048000"/>
              <a:ext cx="685800" cy="609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447406" y="3581401"/>
              <a:ext cx="838200" cy="609601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-33383" y="5191619"/>
            <a:ext cx="4071983" cy="85408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65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9 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I, John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, your brother and 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fellow partaker in the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tribulation and kingdom and </a:t>
            </a:r>
            <a:r>
              <a:rPr lang="en-US" sz="1650" b="1" u="sng" dirty="0">
                <a:solidFill>
                  <a:prstClr val="white"/>
                </a:solidFill>
                <a:latin typeface="Helvetica Neue"/>
              </a:rPr>
              <a:t>perseverance</a:t>
            </a:r>
            <a:r>
              <a:rPr lang="en-US" sz="1650" dirty="0">
                <a:solidFill>
                  <a:prstClr val="white"/>
                </a:solidFill>
                <a:latin typeface="Helvetica Neue"/>
              </a:rPr>
              <a:t> which are in Jesus </a:t>
            </a:r>
            <a:endParaRPr lang="en-US" sz="16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D720DC-53C2-4442-959B-3597136EA8A2}"/>
              </a:ext>
            </a:extLst>
          </p:cNvPr>
          <p:cNvSpPr/>
          <p:nvPr/>
        </p:nvSpPr>
        <p:spPr>
          <a:xfrm>
            <a:off x="4917130" y="3900580"/>
            <a:ext cx="4060527" cy="1246495"/>
          </a:xfrm>
          <a:prstGeom prst="rect">
            <a:avLst/>
          </a:prstGeom>
          <a:solidFill>
            <a:schemeClr val="tx1"/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685800"/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you have perseverance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 and </a:t>
            </a:r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have endured 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for My name’s sake and have not grown weary. </a:t>
            </a:r>
            <a:r>
              <a:rPr lang="en-US" sz="150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4 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But I have this against you, that you have left your first love. </a:t>
            </a:r>
            <a:r>
              <a:rPr lang="en-US" sz="1500" b="1" baseline="30000" dirty="0">
                <a:solidFill>
                  <a:prstClr val="white"/>
                </a:solidFill>
                <a:latin typeface="Arial" panose="020B0604020202020204" pitchFamily="34" charset="0"/>
              </a:rPr>
              <a:t>5 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Therefore remember from where you have fallen, and repent…</a:t>
            </a:r>
            <a:endParaRPr lang="en-US" sz="15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E8255B-1F66-45B3-8637-0DB64C4D2AF7}"/>
              </a:ext>
            </a:extLst>
          </p:cNvPr>
          <p:cNvSpPr/>
          <p:nvPr/>
        </p:nvSpPr>
        <p:spPr>
          <a:xfrm>
            <a:off x="635620" y="3078176"/>
            <a:ext cx="2685368" cy="553998"/>
          </a:xfrm>
          <a:prstGeom prst="rect">
            <a:avLst/>
          </a:prstGeom>
          <a:solidFill>
            <a:schemeClr val="tx1"/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685800"/>
            <a:r>
              <a:rPr lang="en-US" sz="1500" dirty="0">
                <a:solidFill>
                  <a:prstClr val="white"/>
                </a:solidFill>
                <a:latin typeface="Helvetica Neue"/>
              </a:rPr>
              <a:t>Be faithful until death, and I will give you the crown of life.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5CCA18-598B-435C-99BC-8009C04CFF8F}"/>
              </a:ext>
            </a:extLst>
          </p:cNvPr>
          <p:cNvSpPr/>
          <p:nvPr/>
        </p:nvSpPr>
        <p:spPr>
          <a:xfrm>
            <a:off x="3408529" y="894154"/>
            <a:ext cx="4812708" cy="1477328"/>
          </a:xfrm>
          <a:prstGeom prst="rect">
            <a:avLst/>
          </a:prstGeom>
          <a:solidFill>
            <a:schemeClr val="tx1"/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Helvetica Neue"/>
              </a:rPr>
              <a:t>13 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…you </a:t>
            </a:r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hold fast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 My name, and did not deny My faith...</a:t>
            </a:r>
          </a:p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Helvetica Neue"/>
              </a:rPr>
              <a:t>14 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But I have a few things against you, because you have there some who hold the teaching of Balaam…</a:t>
            </a:r>
          </a:p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Helvetica Neue"/>
              </a:rPr>
              <a:t>15 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So you also have some who in the same way hold the teaching of  the Nicolaitans. </a:t>
            </a:r>
            <a:r>
              <a:rPr lang="en-US" sz="1500" b="1" baseline="30000" dirty="0">
                <a:solidFill>
                  <a:prstClr val="white"/>
                </a:solidFill>
                <a:latin typeface="Helvetica Neue"/>
              </a:rPr>
              <a:t>16 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Therefore repent…</a:t>
            </a:r>
            <a:endParaRPr lang="en-US" sz="2100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BE7547-33DD-4314-89E8-9B4CD5C6CF6D}"/>
              </a:ext>
            </a:extLst>
          </p:cNvPr>
          <p:cNvSpPr/>
          <p:nvPr/>
        </p:nvSpPr>
        <p:spPr>
          <a:xfrm>
            <a:off x="5688421" y="899729"/>
            <a:ext cx="3334448" cy="2169825"/>
          </a:xfrm>
          <a:prstGeom prst="rect">
            <a:avLst/>
          </a:prstGeom>
          <a:solidFill>
            <a:schemeClr val="tx1"/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Calibri"/>
              </a:rPr>
              <a:t>20 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But I have this against you, that you tolerate the woman Jezebel, who calls herself a prophetess, and she teaches and leads My bond-servants astray so that they commit acts of immorality and eat things sacrificed to idols…</a:t>
            </a:r>
          </a:p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Calibri"/>
              </a:rPr>
              <a:t> 24 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But I say to you, the rest who are in Thyatira, who do not hold this teaching… </a:t>
            </a:r>
            <a:r>
              <a:rPr lang="en-US" sz="1500" b="1" baseline="30000" dirty="0">
                <a:solidFill>
                  <a:prstClr val="white"/>
                </a:solidFill>
                <a:latin typeface="Calibri"/>
              </a:rPr>
              <a:t>25 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… </a:t>
            </a:r>
            <a:r>
              <a:rPr lang="en-US" sz="1500" b="1" u="sng" dirty="0">
                <a:solidFill>
                  <a:prstClr val="white"/>
                </a:solidFill>
                <a:latin typeface="Calibri"/>
              </a:rPr>
              <a:t>hold fast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 until I come.</a:t>
            </a:r>
            <a:endParaRPr lang="en-US" sz="1500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50911E-FF5B-4AE2-B977-E7AC6D013FF1}"/>
              </a:ext>
            </a:extLst>
          </p:cNvPr>
          <p:cNvSpPr/>
          <p:nvPr/>
        </p:nvSpPr>
        <p:spPr>
          <a:xfrm>
            <a:off x="5802721" y="2837257"/>
            <a:ext cx="3334448" cy="553998"/>
          </a:xfrm>
          <a:prstGeom prst="rect">
            <a:avLst/>
          </a:prstGeom>
          <a:solidFill>
            <a:schemeClr val="tx1"/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Calibri"/>
              </a:rPr>
              <a:t>3 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So remember what you have received and heard; and keep it, and repent.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BAE286-3621-4773-AB2E-577A0A30601B}"/>
              </a:ext>
            </a:extLst>
          </p:cNvPr>
          <p:cNvSpPr/>
          <p:nvPr/>
        </p:nvSpPr>
        <p:spPr>
          <a:xfrm>
            <a:off x="5917021" y="3662448"/>
            <a:ext cx="3076307" cy="784830"/>
          </a:xfrm>
          <a:prstGeom prst="rect">
            <a:avLst/>
          </a:prstGeom>
          <a:solidFill>
            <a:schemeClr val="tx1"/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Calibri"/>
              </a:rPr>
              <a:t>10 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Because you have kept the word of My perseverance, I also will keep you from the hour of testing</a:t>
            </a:r>
            <a:endParaRPr lang="en-US" sz="2100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08C325-A79A-4152-93B6-AA8854BAF0F0}"/>
              </a:ext>
            </a:extLst>
          </p:cNvPr>
          <p:cNvSpPr/>
          <p:nvPr/>
        </p:nvSpPr>
        <p:spPr>
          <a:xfrm>
            <a:off x="6031320" y="4429093"/>
            <a:ext cx="2946337" cy="784830"/>
          </a:xfrm>
          <a:prstGeom prst="rect">
            <a:avLst/>
          </a:prstGeom>
          <a:solidFill>
            <a:schemeClr val="tx1"/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Calibri"/>
              </a:rPr>
              <a:t>18 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I advise you to buy from Me gold </a:t>
            </a:r>
            <a:r>
              <a:rPr lang="en-US" sz="1500" b="1" u="sng" dirty="0">
                <a:solidFill>
                  <a:prstClr val="white"/>
                </a:solidFill>
                <a:latin typeface="Calibri"/>
              </a:rPr>
              <a:t>refined by fire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 so that you may become rich</a:t>
            </a:r>
            <a:endParaRPr lang="en-US" sz="2400" dirty="0">
              <a:solidFill>
                <a:prstClr val="white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6698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81644-0ED2-40C8-B8EF-9C37426781D3}"/>
              </a:ext>
            </a:extLst>
          </p:cNvPr>
          <p:cNvGrpSpPr/>
          <p:nvPr/>
        </p:nvGrpSpPr>
        <p:grpSpPr>
          <a:xfrm>
            <a:off x="756754" y="857250"/>
            <a:ext cx="7464972" cy="5143500"/>
            <a:chOff x="5188794" y="987972"/>
            <a:chExt cx="5537886" cy="40359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39009" t="15621" b="20565"/>
            <a:stretch/>
          </p:blipFill>
          <p:spPr bwMode="auto">
            <a:xfrm>
              <a:off x="5188794" y="987972"/>
              <a:ext cx="5537886" cy="4035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Arrow Connector 3"/>
            <p:cNvCxnSpPr/>
            <p:nvPr/>
          </p:nvCxnSpPr>
          <p:spPr>
            <a:xfrm rot="16200000" flipV="1">
              <a:off x="7018906" y="3086100"/>
              <a:ext cx="4572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6866509" y="2400300"/>
              <a:ext cx="609600" cy="762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285605" y="2057400"/>
              <a:ext cx="6858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7971407" y="2362200"/>
              <a:ext cx="3810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8352408" y="2819400"/>
              <a:ext cx="6096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885808" y="3048000"/>
              <a:ext cx="685800" cy="609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447406" y="3581401"/>
              <a:ext cx="838200" cy="609601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671871" y="4070233"/>
            <a:ext cx="2859991" cy="7848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dirty="0">
                <a:solidFill>
                  <a:prstClr val="white"/>
                </a:solidFill>
                <a:latin typeface="Calibri"/>
              </a:rPr>
              <a:t>To him who overcomes, I will grant to eat of the tree of life which is in the Paradise of God.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554477" y="3109474"/>
            <a:ext cx="2859991" cy="55399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dirty="0">
                <a:solidFill>
                  <a:prstClr val="white"/>
                </a:solidFill>
                <a:latin typeface="Calibri"/>
              </a:rPr>
              <a:t>He who overcomes will not be hurt by the second death.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2120009" y="1373754"/>
            <a:ext cx="3088404" cy="55399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dirty="0">
                <a:solidFill>
                  <a:prstClr val="white"/>
                </a:solidFill>
                <a:latin typeface="Calibri"/>
              </a:rPr>
              <a:t>To him who overcomes, to him I will give some of the hidden manna…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5656855" y="1943948"/>
            <a:ext cx="3026492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dirty="0">
                <a:solidFill>
                  <a:prstClr val="white"/>
                </a:solidFill>
                <a:latin typeface="Calibri"/>
              </a:rPr>
              <a:t>He who overcomes, and he who keeps My deeds until the end, </a:t>
            </a:r>
            <a:r>
              <a:rPr lang="en-US" sz="1500" cap="small" dirty="0">
                <a:solidFill>
                  <a:prstClr val="white"/>
                </a:solidFill>
                <a:latin typeface="Calibri"/>
              </a:rPr>
              <a:t>to him I will give authority over the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 </a:t>
            </a:r>
            <a:r>
              <a:rPr lang="en-US" sz="1500" cap="small" dirty="0">
                <a:solidFill>
                  <a:prstClr val="white"/>
                </a:solidFill>
                <a:latin typeface="Calibri"/>
              </a:rPr>
              <a:t>nations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5780589" y="2676306"/>
            <a:ext cx="2450572" cy="55399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dirty="0">
                <a:solidFill>
                  <a:prstClr val="white"/>
                </a:solidFill>
                <a:latin typeface="Calibri"/>
              </a:rPr>
              <a:t>He who overcomes will thus be clothed in white garments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5963657" y="3605563"/>
            <a:ext cx="2905405" cy="7848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Calibri"/>
              </a:rPr>
              <a:t> </a:t>
            </a:r>
            <a:r>
              <a:rPr lang="en-US" sz="1500" dirty="0">
                <a:solidFill>
                  <a:prstClr val="white"/>
                </a:solidFill>
                <a:latin typeface="Calibri"/>
              </a:rPr>
              <a:t>He who overcomes, I will make him a pillar in the temple of My God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6068690" y="4442747"/>
            <a:ext cx="2235051" cy="7848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dirty="0">
                <a:solidFill>
                  <a:prstClr val="white"/>
                </a:solidFill>
                <a:latin typeface="Calibri"/>
              </a:rPr>
              <a:t>He who overcomes, I will grant to him to sit down with Me on My throne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0688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81644-0ED2-40C8-B8EF-9C37426781D3}"/>
              </a:ext>
            </a:extLst>
          </p:cNvPr>
          <p:cNvGrpSpPr/>
          <p:nvPr/>
        </p:nvGrpSpPr>
        <p:grpSpPr>
          <a:xfrm>
            <a:off x="756754" y="857250"/>
            <a:ext cx="7464972" cy="5143500"/>
            <a:chOff x="5188794" y="987972"/>
            <a:chExt cx="5537886" cy="40359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39009" t="15621" b="20565"/>
            <a:stretch/>
          </p:blipFill>
          <p:spPr bwMode="auto">
            <a:xfrm>
              <a:off x="5188794" y="987972"/>
              <a:ext cx="5537886" cy="4035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Arrow Connector 3"/>
            <p:cNvCxnSpPr/>
            <p:nvPr/>
          </p:nvCxnSpPr>
          <p:spPr>
            <a:xfrm rot="16200000" flipV="1">
              <a:off x="7018906" y="3086100"/>
              <a:ext cx="4572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6866509" y="2400300"/>
              <a:ext cx="609600" cy="762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285605" y="2057400"/>
              <a:ext cx="6858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7971407" y="2362200"/>
              <a:ext cx="3810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8352408" y="2819400"/>
              <a:ext cx="6096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885808" y="3048000"/>
              <a:ext cx="685800" cy="609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447406" y="3581401"/>
              <a:ext cx="838200" cy="609601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-14847" y="5182351"/>
            <a:ext cx="4706723" cy="7848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Helvetica Neue"/>
              </a:rPr>
              <a:t>19 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Therefore write the things which you have seen, and </a:t>
            </a:r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the things which are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, and the things which will take place after these things. 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707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81644-0ED2-40C8-B8EF-9C37426781D3}"/>
              </a:ext>
            </a:extLst>
          </p:cNvPr>
          <p:cNvGrpSpPr/>
          <p:nvPr/>
        </p:nvGrpSpPr>
        <p:grpSpPr>
          <a:xfrm>
            <a:off x="756754" y="857250"/>
            <a:ext cx="7464972" cy="5143500"/>
            <a:chOff x="5188794" y="987972"/>
            <a:chExt cx="5537886" cy="40359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39009" t="15621" b="20565"/>
            <a:stretch/>
          </p:blipFill>
          <p:spPr bwMode="auto">
            <a:xfrm>
              <a:off x="5188794" y="987972"/>
              <a:ext cx="5537886" cy="4035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Arrow Connector 3"/>
            <p:cNvCxnSpPr/>
            <p:nvPr/>
          </p:nvCxnSpPr>
          <p:spPr>
            <a:xfrm rot="16200000" flipV="1">
              <a:off x="7018906" y="3086100"/>
              <a:ext cx="4572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6866509" y="2400300"/>
              <a:ext cx="609600" cy="762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285605" y="2057400"/>
              <a:ext cx="6858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7971407" y="2362200"/>
              <a:ext cx="3810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8352408" y="2819400"/>
              <a:ext cx="609600" cy="1524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885808" y="3048000"/>
              <a:ext cx="685800" cy="609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6447406" y="3581401"/>
              <a:ext cx="838200" cy="609601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77B82BF-A19B-4790-98DA-26A7B7037B1F}"/>
              </a:ext>
            </a:extLst>
          </p:cNvPr>
          <p:cNvSpPr/>
          <p:nvPr/>
        </p:nvSpPr>
        <p:spPr>
          <a:xfrm>
            <a:off x="-14847" y="5182351"/>
            <a:ext cx="4706723" cy="7848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Helvetica Neue"/>
              </a:rPr>
              <a:t>19 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Therefore write the things which you have seen, and </a:t>
            </a:r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the things which are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, and </a:t>
            </a:r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the things which will take place after these things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. 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2175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1943446" y="1815752"/>
            <a:ext cx="2989616" cy="53803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17220" tIns="342900" bIns="342900" rtlCol="0" anchor="ctr"/>
          <a:lstStyle/>
          <a:p>
            <a:pPr algn="just" defTabSz="685800"/>
            <a:r>
              <a:rPr lang="en-US" b="1" dirty="0">
                <a:solidFill>
                  <a:prstClr val="white"/>
                </a:solidFill>
                <a:latin typeface="Calibri"/>
              </a:rPr>
              <a:t>4:1 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After these things I looked, and behold, a door standing open in heaven, and the first voice which I had heard, like the sound of a trumpet speaking with me, said, “Come up here, and </a:t>
            </a:r>
            <a:r>
              <a:rPr lang="en-US" b="1" u="sng" dirty="0">
                <a:solidFill>
                  <a:prstClr val="white"/>
                </a:solidFill>
                <a:latin typeface="Calibri"/>
              </a:rPr>
              <a:t>I will show you what must take place after these things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.”</a:t>
            </a:r>
          </a:p>
        </p:txBody>
      </p:sp>
      <p:sp>
        <p:nvSpPr>
          <p:cNvPr id="5" name="Rectangle 4"/>
          <p:cNvSpPr/>
          <p:nvPr/>
        </p:nvSpPr>
        <p:spPr>
          <a:xfrm rot="5400000">
            <a:off x="2902272" y="-1309119"/>
            <a:ext cx="1067987" cy="539566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1"/>
          <a:lstStyle/>
          <a:p>
            <a:pPr algn="ctr" defTabSz="6858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John sees the  Lord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2880886" y="-214096"/>
            <a:ext cx="1105106" cy="53900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none" rtlCol="0" anchor="t" anchorCtr="0"/>
          <a:lstStyle/>
          <a:p>
            <a:pPr algn="ctr" defTabSz="685800"/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Messages to the 7 churches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299" y="108585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653" y="2343151"/>
            <a:ext cx="5522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1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2-3</a:t>
            </a:r>
            <a:endParaRPr lang="en-US" sz="13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7" y="3575048"/>
            <a:ext cx="668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1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4-22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89B0EC-6B8A-498B-9F5E-E0351AA5DCC5}"/>
              </a:ext>
            </a:extLst>
          </p:cNvPr>
          <p:cNvSpPr/>
          <p:nvPr/>
        </p:nvSpPr>
        <p:spPr>
          <a:xfrm>
            <a:off x="1148288" y="1174423"/>
            <a:ext cx="4706723" cy="7848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b="1" baseline="30000" dirty="0">
                <a:solidFill>
                  <a:prstClr val="white"/>
                </a:solidFill>
                <a:latin typeface="Helvetica Neue"/>
              </a:rPr>
              <a:t>19 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Therefore write the things which you have seen, and </a:t>
            </a:r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the things which are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, and </a:t>
            </a:r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the things which will take place after these things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. 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E88FBA-287E-44C3-853C-716CB431CED2}"/>
              </a:ext>
            </a:extLst>
          </p:cNvPr>
          <p:cNvSpPr/>
          <p:nvPr/>
        </p:nvSpPr>
        <p:spPr>
          <a:xfrm>
            <a:off x="1160990" y="2292018"/>
            <a:ext cx="4706723" cy="3231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the things which are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3ACDBF5-1E9F-4188-99CE-0A292870B770}"/>
              </a:ext>
            </a:extLst>
          </p:cNvPr>
          <p:cNvSpPr/>
          <p:nvPr/>
        </p:nvSpPr>
        <p:spPr>
          <a:xfrm>
            <a:off x="1160992" y="3282619"/>
            <a:ext cx="4706723" cy="55399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defTabSz="685800"/>
            <a:r>
              <a:rPr lang="en-US" sz="1500" b="1" u="sng" dirty="0">
                <a:solidFill>
                  <a:prstClr val="white"/>
                </a:solidFill>
                <a:latin typeface="Helvetica Neue"/>
              </a:rPr>
              <a:t>the things which will take place after these things</a:t>
            </a:r>
            <a:r>
              <a:rPr lang="en-US" sz="1500" dirty="0">
                <a:solidFill>
                  <a:prstClr val="white"/>
                </a:solidFill>
                <a:latin typeface="Helvetica Neue"/>
              </a:rPr>
              <a:t>. </a:t>
            </a:r>
            <a:endParaRPr lang="en-US" dirty="0">
              <a:solidFill>
                <a:prstClr val="white"/>
              </a:solidFill>
              <a:latin typeface="Helvetica Neue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4F90362-7C9B-4765-A78A-BDFA981205E3}"/>
              </a:ext>
            </a:extLst>
          </p:cNvPr>
          <p:cNvSpPr/>
          <p:nvPr/>
        </p:nvSpPr>
        <p:spPr>
          <a:xfrm>
            <a:off x="6322054" y="3858778"/>
            <a:ext cx="23774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2100" b="1" dirty="0">
                <a:solidFill>
                  <a:prstClr val="black"/>
                </a:solidFill>
                <a:latin typeface="Helvetica Neue"/>
              </a:rPr>
              <a:t>“things which must soon take place</a:t>
            </a:r>
            <a:r>
              <a:rPr lang="en-US" sz="2100" dirty="0">
                <a:solidFill>
                  <a:prstClr val="black"/>
                </a:solidFill>
                <a:latin typeface="Helvetica Neue"/>
              </a:rPr>
              <a:t>“</a:t>
            </a:r>
          </a:p>
          <a:p>
            <a:pPr defTabSz="685800"/>
            <a:endParaRPr lang="en-US" sz="2100" dirty="0">
              <a:solidFill>
                <a:prstClr val="black"/>
              </a:solidFill>
              <a:latin typeface="Helvetica Neue"/>
            </a:endParaRPr>
          </a:p>
          <a:p>
            <a:pPr defTabSz="685800"/>
            <a:r>
              <a:rPr lang="en-US" sz="2100" b="1" dirty="0">
                <a:solidFill>
                  <a:prstClr val="black"/>
                </a:solidFill>
                <a:latin typeface="Helvetica Neue"/>
              </a:rPr>
              <a:t>“the time is near</a:t>
            </a:r>
            <a:r>
              <a:rPr lang="en-US" sz="2100" dirty="0">
                <a:solidFill>
                  <a:prstClr val="black"/>
                </a:solidFill>
                <a:latin typeface="Helvetica Neue"/>
              </a:rPr>
              <a:t>.”</a:t>
            </a:r>
            <a:endParaRPr lang="en-US" sz="2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518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  <p:bldP spid="6" grpId="0" animBg="1"/>
      <p:bldP spid="8" grpId="0"/>
      <p:bldP spid="10" grpId="0"/>
      <p:bldP spid="11" grpId="0"/>
      <p:bldP spid="24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1735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Helvetica Neue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Jeff Smelser</cp:lastModifiedBy>
  <cp:revision>14</cp:revision>
  <dcterms:created xsi:type="dcterms:W3CDTF">2008-03-16T18:22:36Z</dcterms:created>
  <dcterms:modified xsi:type="dcterms:W3CDTF">2020-04-26T17:04:33Z</dcterms:modified>
</cp:coreProperties>
</file>