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7"/>
  </p:notesMasterIdLst>
  <p:sldIdLst>
    <p:sldId id="272" r:id="rId4"/>
    <p:sldId id="271" r:id="rId5"/>
    <p:sldId id="259" r:id="rId6"/>
    <p:sldId id="262" r:id="rId7"/>
    <p:sldId id="261" r:id="rId8"/>
    <p:sldId id="257"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3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6C6F8-BD7B-42A4-B2C5-83F50D8ABFA5}" type="datetimeFigureOut">
              <a:rPr lang="en-US" smtClean="0"/>
              <a:t>3/22/2020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F51AC9-FBED-4B8D-81FD-8F1324AB2A8A}" type="slidenum">
              <a:rPr lang="en-US" smtClean="0"/>
              <a:t>‹#›</a:t>
            </a:fld>
            <a:endParaRPr lang="en-US"/>
          </a:p>
        </p:txBody>
      </p:sp>
    </p:spTree>
    <p:extLst>
      <p:ext uri="{BB962C8B-B14F-4D97-AF65-F5344CB8AC3E}">
        <p14:creationId xmlns:p14="http://schemas.microsoft.com/office/powerpoint/2010/main" val="1130076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F51AC9-FBED-4B8D-81FD-8F1324AB2A8A}" type="slidenum">
              <a:rPr lang="en-US" smtClean="0"/>
              <a:t>13</a:t>
            </a:fld>
            <a:endParaRPr lang="en-US"/>
          </a:p>
        </p:txBody>
      </p:sp>
    </p:spTree>
    <p:extLst>
      <p:ext uri="{BB962C8B-B14F-4D97-AF65-F5344CB8AC3E}">
        <p14:creationId xmlns:p14="http://schemas.microsoft.com/office/powerpoint/2010/main" val="225997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5BAAD85-7403-4E5A-A74C-7E46FF155B8E}"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3C9D5-B1D0-49A6-8D73-67731ECC9E6E}" type="slidenum">
              <a:rPr lang="en-US" smtClean="0"/>
              <a:t>‹#›</a:t>
            </a:fld>
            <a:endParaRPr lang="en-US"/>
          </a:p>
        </p:txBody>
      </p:sp>
    </p:spTree>
    <p:extLst>
      <p:ext uri="{BB962C8B-B14F-4D97-AF65-F5344CB8AC3E}">
        <p14:creationId xmlns:p14="http://schemas.microsoft.com/office/powerpoint/2010/main" val="890649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AAD85-7403-4E5A-A74C-7E46FF155B8E}"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3C9D5-B1D0-49A6-8D73-67731ECC9E6E}" type="slidenum">
              <a:rPr lang="en-US" smtClean="0"/>
              <a:t>‹#›</a:t>
            </a:fld>
            <a:endParaRPr lang="en-US"/>
          </a:p>
        </p:txBody>
      </p:sp>
    </p:spTree>
    <p:extLst>
      <p:ext uri="{BB962C8B-B14F-4D97-AF65-F5344CB8AC3E}">
        <p14:creationId xmlns:p14="http://schemas.microsoft.com/office/powerpoint/2010/main" val="2046854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AAD85-7403-4E5A-A74C-7E46FF155B8E}"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3C9D5-B1D0-49A6-8D73-67731ECC9E6E}" type="slidenum">
              <a:rPr lang="en-US" smtClean="0"/>
              <a:t>‹#›</a:t>
            </a:fld>
            <a:endParaRPr lang="en-US"/>
          </a:p>
        </p:txBody>
      </p:sp>
    </p:spTree>
    <p:extLst>
      <p:ext uri="{BB962C8B-B14F-4D97-AF65-F5344CB8AC3E}">
        <p14:creationId xmlns:p14="http://schemas.microsoft.com/office/powerpoint/2010/main" val="265137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4010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0754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9839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7069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4187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7139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67322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7880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AAD85-7403-4E5A-A74C-7E46FF155B8E}"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3C9D5-B1D0-49A6-8D73-67731ECC9E6E}" type="slidenum">
              <a:rPr lang="en-US" smtClean="0"/>
              <a:t>‹#›</a:t>
            </a:fld>
            <a:endParaRPr lang="en-US"/>
          </a:p>
        </p:txBody>
      </p:sp>
    </p:spTree>
    <p:extLst>
      <p:ext uri="{BB962C8B-B14F-4D97-AF65-F5344CB8AC3E}">
        <p14:creationId xmlns:p14="http://schemas.microsoft.com/office/powerpoint/2010/main" val="31121346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26540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76171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68760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01473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97298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51218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567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98545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92957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7776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AAD85-7403-4E5A-A74C-7E46FF155B8E}"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3C9D5-B1D0-49A6-8D73-67731ECC9E6E}" type="slidenum">
              <a:rPr lang="en-US" smtClean="0"/>
              <a:t>‹#›</a:t>
            </a:fld>
            <a:endParaRPr lang="en-US"/>
          </a:p>
        </p:txBody>
      </p:sp>
    </p:spTree>
    <p:extLst>
      <p:ext uri="{BB962C8B-B14F-4D97-AF65-F5344CB8AC3E}">
        <p14:creationId xmlns:p14="http://schemas.microsoft.com/office/powerpoint/2010/main" val="10144238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42866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43453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06517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1798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5BAAD85-7403-4E5A-A74C-7E46FF155B8E}"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3C9D5-B1D0-49A6-8D73-67731ECC9E6E}" type="slidenum">
              <a:rPr lang="en-US" smtClean="0"/>
              <a:t>‹#›</a:t>
            </a:fld>
            <a:endParaRPr lang="en-US"/>
          </a:p>
        </p:txBody>
      </p:sp>
    </p:spTree>
    <p:extLst>
      <p:ext uri="{BB962C8B-B14F-4D97-AF65-F5344CB8AC3E}">
        <p14:creationId xmlns:p14="http://schemas.microsoft.com/office/powerpoint/2010/main" val="329888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BAAD85-7403-4E5A-A74C-7E46FF155B8E}" type="datetimeFigureOut">
              <a:rPr lang="en-US" smtClean="0"/>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C3C9D5-B1D0-49A6-8D73-67731ECC9E6E}" type="slidenum">
              <a:rPr lang="en-US" smtClean="0"/>
              <a:t>‹#›</a:t>
            </a:fld>
            <a:endParaRPr lang="en-US"/>
          </a:p>
        </p:txBody>
      </p:sp>
    </p:spTree>
    <p:extLst>
      <p:ext uri="{BB962C8B-B14F-4D97-AF65-F5344CB8AC3E}">
        <p14:creationId xmlns:p14="http://schemas.microsoft.com/office/powerpoint/2010/main" val="3747145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BAAD85-7403-4E5A-A74C-7E46FF155B8E}" type="datetimeFigureOut">
              <a:rPr lang="en-US" smtClean="0"/>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C3C9D5-B1D0-49A6-8D73-67731ECC9E6E}" type="slidenum">
              <a:rPr lang="en-US" smtClean="0"/>
              <a:t>‹#›</a:t>
            </a:fld>
            <a:endParaRPr lang="en-US"/>
          </a:p>
        </p:txBody>
      </p:sp>
    </p:spTree>
    <p:extLst>
      <p:ext uri="{BB962C8B-B14F-4D97-AF65-F5344CB8AC3E}">
        <p14:creationId xmlns:p14="http://schemas.microsoft.com/office/powerpoint/2010/main" val="2540484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AAD85-7403-4E5A-A74C-7E46FF155B8E}" type="datetimeFigureOut">
              <a:rPr lang="en-US" smtClean="0"/>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C3C9D5-B1D0-49A6-8D73-67731ECC9E6E}" type="slidenum">
              <a:rPr lang="en-US" smtClean="0"/>
              <a:t>‹#›</a:t>
            </a:fld>
            <a:endParaRPr lang="en-US"/>
          </a:p>
        </p:txBody>
      </p:sp>
    </p:spTree>
    <p:extLst>
      <p:ext uri="{BB962C8B-B14F-4D97-AF65-F5344CB8AC3E}">
        <p14:creationId xmlns:p14="http://schemas.microsoft.com/office/powerpoint/2010/main" val="650722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BAAD85-7403-4E5A-A74C-7E46FF155B8E}"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3C9D5-B1D0-49A6-8D73-67731ECC9E6E}" type="slidenum">
              <a:rPr lang="en-US" smtClean="0"/>
              <a:t>‹#›</a:t>
            </a:fld>
            <a:endParaRPr lang="en-US"/>
          </a:p>
        </p:txBody>
      </p:sp>
    </p:spTree>
    <p:extLst>
      <p:ext uri="{BB962C8B-B14F-4D97-AF65-F5344CB8AC3E}">
        <p14:creationId xmlns:p14="http://schemas.microsoft.com/office/powerpoint/2010/main" val="848391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BAAD85-7403-4E5A-A74C-7E46FF155B8E}"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3C9D5-B1D0-49A6-8D73-67731ECC9E6E}" type="slidenum">
              <a:rPr lang="en-US" smtClean="0"/>
              <a:t>‹#›</a:t>
            </a:fld>
            <a:endParaRPr lang="en-US"/>
          </a:p>
        </p:txBody>
      </p:sp>
    </p:spTree>
    <p:extLst>
      <p:ext uri="{BB962C8B-B14F-4D97-AF65-F5344CB8AC3E}">
        <p14:creationId xmlns:p14="http://schemas.microsoft.com/office/powerpoint/2010/main" val="1359833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BAAD85-7403-4E5A-A74C-7E46FF155B8E}" type="datetimeFigureOut">
              <a:rPr lang="en-US" smtClean="0"/>
              <a:t>3/22/2020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3C9D5-B1D0-49A6-8D73-67731ECC9E6E}" type="slidenum">
              <a:rPr lang="en-US" smtClean="0"/>
              <a:t>‹#›</a:t>
            </a:fld>
            <a:endParaRPr lang="en-US"/>
          </a:p>
        </p:txBody>
      </p:sp>
    </p:spTree>
    <p:extLst>
      <p:ext uri="{BB962C8B-B14F-4D97-AF65-F5344CB8AC3E}">
        <p14:creationId xmlns:p14="http://schemas.microsoft.com/office/powerpoint/2010/main" val="1870344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3633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EB74C-BCA7-4C40-814F-E68BCF56F59B}"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A444B-8222-489D-9F5B-9558E5040B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65091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5926675-E35F-4667-9FCD-F95BFE49B0A0}"/>
              </a:ext>
            </a:extLst>
          </p:cNvPr>
          <p:cNvSpPr/>
          <p:nvPr/>
        </p:nvSpPr>
        <p:spPr>
          <a:xfrm>
            <a:off x="2286000" y="2551837"/>
            <a:ext cx="4572000" cy="3139321"/>
          </a:xfrm>
          <a:prstGeom prst="rect">
            <a:avLst/>
          </a:prstGeom>
        </p:spPr>
        <p:txBody>
          <a:bodyPr>
            <a:spAutoFit/>
          </a:bodyPr>
          <a:lstStyle/>
          <a:p>
            <a:pPr marL="285750" indent="-285750">
              <a:buFont typeface="Arial" panose="020B0604020202020204" pitchFamily="34" charset="0"/>
              <a:buChar char="•"/>
            </a:pPr>
            <a:r>
              <a:rPr lang="en-US" b="1" dirty="0">
                <a:solidFill>
                  <a:srgbClr val="2E2E2E"/>
                </a:solidFill>
                <a:latin typeface="Tahoma" panose="020B0604030504040204" pitchFamily="34" charset="0"/>
              </a:rPr>
              <a:t>Alleluia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2E2E2E"/>
                </a:solidFill>
                <a:effectLst/>
                <a:uLnTx/>
                <a:uFillTx/>
                <a:latin typeface="Tahoma" panose="020B0604030504040204" pitchFamily="34" charset="0"/>
                <a:ea typeface="+mn-ea"/>
                <a:cs typeface="+mn-cs"/>
              </a:rPr>
              <a:t>Lamb of God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solidFill>
                  <a:srgbClr val="2E2E2E"/>
                </a:solidFill>
                <a:latin typeface="Tahoma" panose="020B0604030504040204" pitchFamily="34" charset="0"/>
              </a:rPr>
              <a:t>Opening Prayer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solidFill>
                  <a:srgbClr val="2E2E2E"/>
                </a:solidFill>
                <a:latin typeface="Tahoma" panose="020B0604030504040204" pitchFamily="34" charset="0"/>
              </a:rPr>
              <a:t>Lesson 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solidFill>
                  <a:srgbClr val="2E2E2E"/>
                </a:solidFill>
                <a:latin typeface="Tahoma" panose="020B0604030504040204" pitchFamily="34" charset="0"/>
              </a:rPr>
              <a:t>It is well, 1</a:t>
            </a:r>
            <a:r>
              <a:rPr lang="en-US" b="1" baseline="30000" dirty="0">
                <a:solidFill>
                  <a:srgbClr val="2E2E2E"/>
                </a:solidFill>
                <a:latin typeface="Tahoma" panose="020B0604030504040204" pitchFamily="34" charset="0"/>
              </a:rPr>
              <a:t>st</a:t>
            </a:r>
            <a:r>
              <a:rPr lang="en-US" b="1" dirty="0">
                <a:solidFill>
                  <a:srgbClr val="2E2E2E"/>
                </a:solidFill>
                <a:latin typeface="Tahoma" panose="020B0604030504040204" pitchFamily="34" charset="0"/>
              </a:rPr>
              <a:t> &amp; 4</a:t>
            </a:r>
            <a:r>
              <a:rPr lang="en-US" b="1" baseline="30000" dirty="0">
                <a:solidFill>
                  <a:srgbClr val="2E2E2E"/>
                </a:solidFill>
                <a:latin typeface="Tahoma" panose="020B0604030504040204" pitchFamily="34" charset="0"/>
              </a:rPr>
              <a:t>th</a:t>
            </a:r>
            <a:r>
              <a:rPr lang="en-US" b="1" dirty="0">
                <a:solidFill>
                  <a:srgbClr val="2E2E2E"/>
                </a:solidFill>
                <a:latin typeface="Tahoma" panose="020B0604030504040204" pitchFamily="34" charset="0"/>
              </a:rPr>
              <a:t> Stanza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solidFill>
                  <a:srgbClr val="2E2E2E"/>
                </a:solidFill>
                <a:latin typeface="Tahoma" panose="020B0604030504040204" pitchFamily="34" charset="0"/>
              </a:rPr>
              <a:t>Lesson 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solidFill>
                  <a:srgbClr val="2E2E2E"/>
                </a:solidFill>
                <a:latin typeface="Tahoma" panose="020B0604030504040204" pitchFamily="34" charset="0"/>
              </a:rPr>
              <a:t>It is well, 2</a:t>
            </a:r>
            <a:r>
              <a:rPr lang="en-US" b="1" baseline="30000" dirty="0">
                <a:solidFill>
                  <a:srgbClr val="2E2E2E"/>
                </a:solidFill>
                <a:latin typeface="Tahoma" panose="020B0604030504040204" pitchFamily="34" charset="0"/>
              </a:rPr>
              <a:t>nd</a:t>
            </a:r>
            <a:r>
              <a:rPr lang="en-US" b="1" dirty="0">
                <a:solidFill>
                  <a:srgbClr val="2E2E2E"/>
                </a:solidFill>
                <a:latin typeface="Tahoma" panose="020B0604030504040204" pitchFamily="34" charset="0"/>
              </a:rPr>
              <a:t> &amp; 3</a:t>
            </a:r>
            <a:r>
              <a:rPr lang="en-US" b="1" baseline="30000" dirty="0">
                <a:solidFill>
                  <a:srgbClr val="2E2E2E"/>
                </a:solidFill>
                <a:latin typeface="Tahoma" panose="020B0604030504040204" pitchFamily="34" charset="0"/>
              </a:rPr>
              <a:t>rd</a:t>
            </a:r>
            <a:r>
              <a:rPr lang="en-US" b="1" dirty="0">
                <a:solidFill>
                  <a:srgbClr val="2E2E2E"/>
                </a:solidFill>
                <a:latin typeface="Tahoma" panose="020B0604030504040204" pitchFamily="34" charset="0"/>
              </a:rPr>
              <a:t> Stanzas</a:t>
            </a:r>
          </a:p>
          <a:p>
            <a:pPr marL="285750" indent="-285750">
              <a:buFont typeface="Arial" panose="020B0604020202020204" pitchFamily="34" charset="0"/>
              <a:buChar char="•"/>
            </a:pPr>
            <a:r>
              <a:rPr lang="en-US" b="1" dirty="0">
                <a:solidFill>
                  <a:srgbClr val="2E2E2E"/>
                </a:solidFill>
                <a:latin typeface="Tahoma" panose="020B0604030504040204" pitchFamily="34" charset="0"/>
              </a:rPr>
              <a:t>When I survey the Wondrous Cross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solidFill>
                  <a:srgbClr val="2E2E2E"/>
                </a:solidFill>
                <a:latin typeface="Tahoma" panose="020B0604030504040204" pitchFamily="34" charset="0"/>
              </a:rPr>
              <a:t>Lord’s Supper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solidFill>
                  <a:srgbClr val="2E2E2E"/>
                </a:solidFill>
                <a:latin typeface="Tahoma" panose="020B0604030504040204" pitchFamily="34" charset="0"/>
              </a:rPr>
              <a:t>It is well, 4</a:t>
            </a:r>
            <a:r>
              <a:rPr lang="en-US" b="1" baseline="30000" dirty="0">
                <a:solidFill>
                  <a:srgbClr val="2E2E2E"/>
                </a:solidFill>
                <a:latin typeface="Tahoma" panose="020B0604030504040204" pitchFamily="34" charset="0"/>
              </a:rPr>
              <a:t>th</a:t>
            </a:r>
            <a:r>
              <a:rPr lang="en-US" b="1" dirty="0">
                <a:solidFill>
                  <a:srgbClr val="2E2E2E"/>
                </a:solidFill>
                <a:latin typeface="Tahoma" panose="020B0604030504040204" pitchFamily="34" charset="0"/>
              </a:rPr>
              <a:t> Stanza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2E2E2E"/>
              </a:solidFill>
              <a:latin typeface="Tahoma" panose="020B0604030504040204" pitchFamily="34" charset="0"/>
            </a:endParaRPr>
          </a:p>
        </p:txBody>
      </p:sp>
    </p:spTree>
    <p:extLst>
      <p:ext uri="{BB962C8B-B14F-4D97-AF65-F5344CB8AC3E}">
        <p14:creationId xmlns:p14="http://schemas.microsoft.com/office/powerpoint/2010/main" val="2240977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599DD3C-C509-4DB4-94ED-FDA6773CF7F9}"/>
              </a:ext>
            </a:extLst>
          </p:cNvPr>
          <p:cNvSpPr txBox="1"/>
          <p:nvPr/>
        </p:nvSpPr>
        <p:spPr>
          <a:xfrm>
            <a:off x="609600" y="609600"/>
            <a:ext cx="7543800" cy="584775"/>
          </a:xfrm>
          <a:prstGeom prst="rect">
            <a:avLst/>
          </a:prstGeom>
          <a:noFill/>
        </p:spPr>
        <p:txBody>
          <a:bodyPr wrap="square" rtlCol="0">
            <a:spAutoFit/>
          </a:bodyPr>
          <a:lstStyle/>
          <a:p>
            <a:r>
              <a:rPr lang="en-US" sz="3200" dirty="0">
                <a:solidFill>
                  <a:schemeClr val="bg1"/>
                </a:solidFill>
              </a:rPr>
              <a:t>Jesus’ whole life was a journey to the cross…</a:t>
            </a:r>
            <a:endParaRPr lang="en-US" dirty="0">
              <a:solidFill>
                <a:schemeClr val="bg1"/>
              </a:solidFill>
            </a:endParaRPr>
          </a:p>
        </p:txBody>
      </p:sp>
      <p:sp>
        <p:nvSpPr>
          <p:cNvPr id="2" name="Rectangle 1">
            <a:extLst>
              <a:ext uri="{FF2B5EF4-FFF2-40B4-BE49-F238E27FC236}">
                <a16:creationId xmlns:a16="http://schemas.microsoft.com/office/drawing/2014/main" id="{87A62ED2-CFF5-48C8-BD4E-85A1E17BA814}"/>
              </a:ext>
            </a:extLst>
          </p:cNvPr>
          <p:cNvSpPr/>
          <p:nvPr/>
        </p:nvSpPr>
        <p:spPr>
          <a:xfrm>
            <a:off x="609600" y="1600200"/>
            <a:ext cx="4572000" cy="3416320"/>
          </a:xfrm>
          <a:prstGeom prst="rect">
            <a:avLst/>
          </a:prstGeom>
        </p:spPr>
        <p:txBody>
          <a:bodyPr>
            <a:spAutoFit/>
          </a:bodyPr>
          <a:lstStyle/>
          <a:p>
            <a:r>
              <a:rPr lang="en-US" sz="2400" b="1" u="sng" dirty="0">
                <a:solidFill>
                  <a:schemeClr val="bg1"/>
                </a:solidFill>
              </a:rPr>
              <a:t>Matthew 17</a:t>
            </a:r>
          </a:p>
          <a:p>
            <a:r>
              <a:rPr lang="en-US" sz="2400" b="1" baseline="30000" dirty="0">
                <a:solidFill>
                  <a:schemeClr val="bg1"/>
                </a:solidFill>
              </a:rPr>
              <a:t>9</a:t>
            </a:r>
            <a:r>
              <a:rPr lang="en-US" sz="2400" dirty="0">
                <a:solidFill>
                  <a:schemeClr val="bg1"/>
                </a:solidFill>
              </a:rPr>
              <a:t> As they were coming down from the mountain, Jesus commanded them, saying, “Tell the vision to no one until the Son of Man has risen from the dead.”</a:t>
            </a:r>
          </a:p>
          <a:p>
            <a:endParaRPr lang="en-US" sz="2400" dirty="0">
              <a:solidFill>
                <a:schemeClr val="bg1"/>
              </a:solidFill>
            </a:endParaRPr>
          </a:p>
          <a:p>
            <a:r>
              <a:rPr lang="en-US" sz="2400" b="1" baseline="30000" dirty="0">
                <a:solidFill>
                  <a:schemeClr val="bg1"/>
                </a:solidFill>
              </a:rPr>
              <a:t>12</a:t>
            </a:r>
            <a:r>
              <a:rPr lang="en-US" sz="2400" dirty="0">
                <a:solidFill>
                  <a:schemeClr val="bg1"/>
                </a:solidFill>
              </a:rPr>
              <a:t> “…So also the Son of Man is going to suffer at their hands.”</a:t>
            </a:r>
          </a:p>
        </p:txBody>
      </p:sp>
    </p:spTree>
    <p:extLst>
      <p:ext uri="{BB962C8B-B14F-4D97-AF65-F5344CB8AC3E}">
        <p14:creationId xmlns:p14="http://schemas.microsoft.com/office/powerpoint/2010/main" val="175990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599DD3C-C509-4DB4-94ED-FDA6773CF7F9}"/>
              </a:ext>
            </a:extLst>
          </p:cNvPr>
          <p:cNvSpPr txBox="1"/>
          <p:nvPr/>
        </p:nvSpPr>
        <p:spPr>
          <a:xfrm>
            <a:off x="609600" y="609600"/>
            <a:ext cx="7543800" cy="584775"/>
          </a:xfrm>
          <a:prstGeom prst="rect">
            <a:avLst/>
          </a:prstGeom>
          <a:noFill/>
        </p:spPr>
        <p:txBody>
          <a:bodyPr wrap="square" rtlCol="0">
            <a:spAutoFit/>
          </a:bodyPr>
          <a:lstStyle/>
          <a:p>
            <a:r>
              <a:rPr lang="en-US" sz="3200" dirty="0">
                <a:solidFill>
                  <a:schemeClr val="bg1"/>
                </a:solidFill>
              </a:rPr>
              <a:t>Jesus’ whole life was a journey to the cross…</a:t>
            </a:r>
            <a:endParaRPr lang="en-US" dirty="0">
              <a:solidFill>
                <a:schemeClr val="bg1"/>
              </a:solidFill>
            </a:endParaRPr>
          </a:p>
        </p:txBody>
      </p:sp>
      <p:sp>
        <p:nvSpPr>
          <p:cNvPr id="2" name="Rectangle 1">
            <a:extLst>
              <a:ext uri="{FF2B5EF4-FFF2-40B4-BE49-F238E27FC236}">
                <a16:creationId xmlns:a16="http://schemas.microsoft.com/office/drawing/2014/main" id="{87A62ED2-CFF5-48C8-BD4E-85A1E17BA814}"/>
              </a:ext>
            </a:extLst>
          </p:cNvPr>
          <p:cNvSpPr/>
          <p:nvPr/>
        </p:nvSpPr>
        <p:spPr>
          <a:xfrm>
            <a:off x="609600" y="1600200"/>
            <a:ext cx="4572000" cy="2677656"/>
          </a:xfrm>
          <a:prstGeom prst="rect">
            <a:avLst/>
          </a:prstGeom>
        </p:spPr>
        <p:txBody>
          <a:bodyPr>
            <a:spAutoFit/>
          </a:bodyPr>
          <a:lstStyle/>
          <a:p>
            <a:r>
              <a:rPr lang="en-US" sz="2400" b="1" u="sng" dirty="0">
                <a:solidFill>
                  <a:schemeClr val="bg1"/>
                </a:solidFill>
              </a:rPr>
              <a:t>Matthew 17</a:t>
            </a:r>
          </a:p>
          <a:p>
            <a:r>
              <a:rPr lang="en-US" sz="2400" b="1" baseline="30000" dirty="0">
                <a:solidFill>
                  <a:schemeClr val="bg1"/>
                </a:solidFill>
              </a:rPr>
              <a:t>22</a:t>
            </a:r>
            <a:r>
              <a:rPr lang="en-US" sz="2400" dirty="0">
                <a:solidFill>
                  <a:schemeClr val="bg1"/>
                </a:solidFill>
              </a:rPr>
              <a:t> And while they were gathering together in Galilee, Jesus said to them, “The Son of Man is going to be delivered into the hands of men;  </a:t>
            </a:r>
            <a:r>
              <a:rPr lang="en-US" sz="2400" b="1" baseline="30000" dirty="0">
                <a:solidFill>
                  <a:schemeClr val="bg1"/>
                </a:solidFill>
              </a:rPr>
              <a:t>23</a:t>
            </a:r>
            <a:r>
              <a:rPr lang="en-US" sz="2400" dirty="0">
                <a:solidFill>
                  <a:schemeClr val="bg1"/>
                </a:solidFill>
              </a:rPr>
              <a:t> and they will kill Him, and He will be raised on the third day.”</a:t>
            </a:r>
          </a:p>
        </p:txBody>
      </p:sp>
    </p:spTree>
    <p:extLst>
      <p:ext uri="{BB962C8B-B14F-4D97-AF65-F5344CB8AC3E}">
        <p14:creationId xmlns:p14="http://schemas.microsoft.com/office/powerpoint/2010/main" val="2421612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599DD3C-C509-4DB4-94ED-FDA6773CF7F9}"/>
              </a:ext>
            </a:extLst>
          </p:cNvPr>
          <p:cNvSpPr txBox="1"/>
          <p:nvPr/>
        </p:nvSpPr>
        <p:spPr>
          <a:xfrm>
            <a:off x="609600" y="609600"/>
            <a:ext cx="7543800" cy="584775"/>
          </a:xfrm>
          <a:prstGeom prst="rect">
            <a:avLst/>
          </a:prstGeom>
          <a:noFill/>
        </p:spPr>
        <p:txBody>
          <a:bodyPr wrap="square" rtlCol="0">
            <a:spAutoFit/>
          </a:bodyPr>
          <a:lstStyle/>
          <a:p>
            <a:r>
              <a:rPr lang="en-US" sz="3200" dirty="0">
                <a:solidFill>
                  <a:schemeClr val="bg1"/>
                </a:solidFill>
              </a:rPr>
              <a:t>Jesus’ whole life was a journey to the cross…</a:t>
            </a:r>
            <a:endParaRPr lang="en-US" dirty="0">
              <a:solidFill>
                <a:schemeClr val="bg1"/>
              </a:solidFill>
            </a:endParaRPr>
          </a:p>
        </p:txBody>
      </p:sp>
      <p:sp>
        <p:nvSpPr>
          <p:cNvPr id="2" name="Rectangle 1">
            <a:extLst>
              <a:ext uri="{FF2B5EF4-FFF2-40B4-BE49-F238E27FC236}">
                <a16:creationId xmlns:a16="http://schemas.microsoft.com/office/drawing/2014/main" id="{87A62ED2-CFF5-48C8-BD4E-85A1E17BA814}"/>
              </a:ext>
            </a:extLst>
          </p:cNvPr>
          <p:cNvSpPr/>
          <p:nvPr/>
        </p:nvSpPr>
        <p:spPr>
          <a:xfrm>
            <a:off x="609600" y="1600200"/>
            <a:ext cx="4572000" cy="3416320"/>
          </a:xfrm>
          <a:prstGeom prst="rect">
            <a:avLst/>
          </a:prstGeom>
        </p:spPr>
        <p:txBody>
          <a:bodyPr>
            <a:spAutoFit/>
          </a:bodyPr>
          <a:lstStyle/>
          <a:p>
            <a:r>
              <a:rPr lang="en-US" sz="2400" b="1" u="sng" dirty="0">
                <a:solidFill>
                  <a:schemeClr val="bg1"/>
                </a:solidFill>
              </a:rPr>
              <a:t>Matthew 20</a:t>
            </a:r>
          </a:p>
          <a:p>
            <a:r>
              <a:rPr lang="en-US" sz="2400" b="1" baseline="30000" dirty="0">
                <a:solidFill>
                  <a:schemeClr val="bg1"/>
                </a:solidFill>
              </a:rPr>
              <a:t>18</a:t>
            </a:r>
            <a:r>
              <a:rPr lang="en-US" sz="2400" dirty="0">
                <a:solidFill>
                  <a:schemeClr val="bg1"/>
                </a:solidFill>
              </a:rPr>
              <a:t> “Behold, we are going up to Jerusalem; and the Son of Man will be delivered to the chief priests and scribes, and they will condemn Him to death, </a:t>
            </a:r>
            <a:r>
              <a:rPr lang="en-US" sz="2400" b="1" baseline="30000" dirty="0">
                <a:solidFill>
                  <a:schemeClr val="bg1"/>
                </a:solidFill>
              </a:rPr>
              <a:t>19</a:t>
            </a:r>
            <a:r>
              <a:rPr lang="en-US" sz="2400" dirty="0">
                <a:solidFill>
                  <a:schemeClr val="bg1"/>
                </a:solidFill>
              </a:rPr>
              <a:t> and will hand Him over to the Gentiles to mock and scourge and crucify Him, and on the third day He will be raised up.”</a:t>
            </a:r>
          </a:p>
        </p:txBody>
      </p:sp>
    </p:spTree>
    <p:extLst>
      <p:ext uri="{BB962C8B-B14F-4D97-AF65-F5344CB8AC3E}">
        <p14:creationId xmlns:p14="http://schemas.microsoft.com/office/powerpoint/2010/main" val="2452709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599DD3C-C509-4DB4-94ED-FDA6773CF7F9}"/>
              </a:ext>
            </a:extLst>
          </p:cNvPr>
          <p:cNvSpPr txBox="1"/>
          <p:nvPr/>
        </p:nvSpPr>
        <p:spPr>
          <a:xfrm>
            <a:off x="609600" y="609600"/>
            <a:ext cx="7543800" cy="584775"/>
          </a:xfrm>
          <a:prstGeom prst="rect">
            <a:avLst/>
          </a:prstGeom>
          <a:noFill/>
        </p:spPr>
        <p:txBody>
          <a:bodyPr wrap="square" rtlCol="0">
            <a:spAutoFit/>
          </a:bodyPr>
          <a:lstStyle/>
          <a:p>
            <a:r>
              <a:rPr lang="en-US" sz="3200" dirty="0">
                <a:solidFill>
                  <a:schemeClr val="bg1"/>
                </a:solidFill>
              </a:rPr>
              <a:t>Afflictions Abide Us…</a:t>
            </a:r>
            <a:endParaRPr lang="en-US" dirty="0">
              <a:solidFill>
                <a:schemeClr val="bg1"/>
              </a:solidFill>
            </a:endParaRPr>
          </a:p>
        </p:txBody>
      </p:sp>
      <p:sp>
        <p:nvSpPr>
          <p:cNvPr id="2" name="Rectangle 1">
            <a:extLst>
              <a:ext uri="{FF2B5EF4-FFF2-40B4-BE49-F238E27FC236}">
                <a16:creationId xmlns:a16="http://schemas.microsoft.com/office/drawing/2014/main" id="{87A62ED2-CFF5-48C8-BD4E-85A1E17BA814}"/>
              </a:ext>
            </a:extLst>
          </p:cNvPr>
          <p:cNvSpPr/>
          <p:nvPr/>
        </p:nvSpPr>
        <p:spPr>
          <a:xfrm>
            <a:off x="381000" y="1295400"/>
            <a:ext cx="7467600" cy="5262979"/>
          </a:xfrm>
          <a:prstGeom prst="rect">
            <a:avLst/>
          </a:prstGeom>
        </p:spPr>
        <p:txBody>
          <a:bodyPr wrap="square">
            <a:spAutoFit/>
          </a:bodyPr>
          <a:lstStyle/>
          <a:p>
            <a:r>
              <a:rPr lang="en-US" sz="2400" b="1" u="sng" dirty="0">
                <a:solidFill>
                  <a:schemeClr val="bg1"/>
                </a:solidFill>
              </a:rPr>
              <a:t>Hebrews 12</a:t>
            </a:r>
          </a:p>
          <a:p>
            <a:r>
              <a:rPr lang="en-US" sz="2400" b="1" baseline="30000" dirty="0">
                <a:solidFill>
                  <a:schemeClr val="bg1"/>
                </a:solidFill>
              </a:rPr>
              <a:t>1</a:t>
            </a:r>
            <a:r>
              <a:rPr lang="en-US" sz="2400" dirty="0">
                <a:solidFill>
                  <a:schemeClr val="bg1"/>
                </a:solidFill>
              </a:rPr>
              <a:t> Therefore, since we have so great a cloud of witnesses surrounding us, let us also lay aside every encumbrance and the sin which so easily entangles us, and let us run with endurance the race that is set before us,</a:t>
            </a:r>
          </a:p>
          <a:p>
            <a:r>
              <a:rPr lang="en-US" sz="2400" b="1" baseline="30000" dirty="0">
                <a:solidFill>
                  <a:schemeClr val="bg1"/>
                </a:solidFill>
              </a:rPr>
              <a:t>2</a:t>
            </a:r>
            <a:r>
              <a:rPr lang="en-US" sz="2400" dirty="0">
                <a:solidFill>
                  <a:schemeClr val="bg1"/>
                </a:solidFill>
              </a:rPr>
              <a:t> fixing our eyes on Jesus, the author and perfecter of faith, who for the joy set before Him endured the cross, despising the shame, and has sat down at the right hand of the throne of God. </a:t>
            </a:r>
            <a:r>
              <a:rPr lang="en-US" sz="2400" b="1" baseline="30000" dirty="0">
                <a:solidFill>
                  <a:schemeClr val="bg1"/>
                </a:solidFill>
              </a:rPr>
              <a:t>3</a:t>
            </a:r>
            <a:r>
              <a:rPr lang="en-US" sz="2400" dirty="0">
                <a:solidFill>
                  <a:schemeClr val="bg1"/>
                </a:solidFill>
              </a:rPr>
              <a:t> For consider Him who has endured such hostility by sinners against Himself, so that you will not grow weary and lose heart.</a:t>
            </a:r>
          </a:p>
          <a:p>
            <a:endParaRPr lang="en-US" sz="2400" dirty="0">
              <a:solidFill>
                <a:schemeClr val="bg1"/>
              </a:solidFill>
            </a:endParaRPr>
          </a:p>
          <a:p>
            <a:r>
              <a:rPr lang="en-US" sz="2400" b="1" baseline="30000" dirty="0">
                <a:solidFill>
                  <a:schemeClr val="bg1"/>
                </a:solidFill>
              </a:rPr>
              <a:t>4 </a:t>
            </a:r>
            <a:r>
              <a:rPr lang="en-US" sz="2400" dirty="0">
                <a:solidFill>
                  <a:schemeClr val="bg1"/>
                </a:solidFill>
              </a:rPr>
              <a:t>You have not yet resisted to the point of shedding blood in your striving against sin</a:t>
            </a:r>
          </a:p>
        </p:txBody>
      </p:sp>
      <p:sp>
        <p:nvSpPr>
          <p:cNvPr id="3" name="TextBox 2">
            <a:extLst>
              <a:ext uri="{FF2B5EF4-FFF2-40B4-BE49-F238E27FC236}">
                <a16:creationId xmlns:a16="http://schemas.microsoft.com/office/drawing/2014/main" id="{0917B753-EF5E-4103-87E9-AE06A412F480}"/>
              </a:ext>
            </a:extLst>
          </p:cNvPr>
          <p:cNvSpPr txBox="1"/>
          <p:nvPr/>
        </p:nvSpPr>
        <p:spPr>
          <a:xfrm>
            <a:off x="5638800" y="173534"/>
            <a:ext cx="3505200" cy="523220"/>
          </a:xfrm>
          <a:prstGeom prst="rect">
            <a:avLst/>
          </a:prstGeom>
          <a:solidFill>
            <a:schemeClr val="bg1"/>
          </a:solidFill>
        </p:spPr>
        <p:txBody>
          <a:bodyPr wrap="square" rtlCol="0">
            <a:spAutoFit/>
          </a:bodyPr>
          <a:lstStyle/>
          <a:p>
            <a:r>
              <a:rPr lang="en-US" sz="2800" b="1" dirty="0">
                <a:effectLst>
                  <a:outerShdw blurRad="38100" dist="38100" dir="2700000" algn="tl">
                    <a:srgbClr val="000000">
                      <a:alpha val="43137"/>
                    </a:srgbClr>
                  </a:outerShdw>
                </a:effectLst>
              </a:rPr>
              <a:t>2 Timothy 3:12</a:t>
            </a:r>
          </a:p>
        </p:txBody>
      </p:sp>
      <p:sp>
        <p:nvSpPr>
          <p:cNvPr id="5" name="TextBox 4">
            <a:extLst>
              <a:ext uri="{FF2B5EF4-FFF2-40B4-BE49-F238E27FC236}">
                <a16:creationId xmlns:a16="http://schemas.microsoft.com/office/drawing/2014/main" id="{5BB173D8-32A0-4A25-B5C7-B631596A762D}"/>
              </a:ext>
            </a:extLst>
          </p:cNvPr>
          <p:cNvSpPr txBox="1"/>
          <p:nvPr/>
        </p:nvSpPr>
        <p:spPr>
          <a:xfrm>
            <a:off x="5638800" y="706934"/>
            <a:ext cx="3505200" cy="5016758"/>
          </a:xfrm>
          <a:prstGeom prst="rect">
            <a:avLst/>
          </a:prstGeom>
          <a:solidFill>
            <a:schemeClr val="bg1"/>
          </a:solidFill>
        </p:spPr>
        <p:txBody>
          <a:bodyPr wrap="square" rtlCol="0">
            <a:spAutoFit/>
          </a:bodyPr>
          <a:lstStyle/>
          <a:p>
            <a:pPr algn="ctr"/>
            <a:endParaRPr lang="en-US" sz="2800" b="1" dirty="0">
              <a:effectLst>
                <a:outerShdw blurRad="38100" dist="38100" dir="2700000" algn="tl">
                  <a:srgbClr val="000000">
                    <a:alpha val="43137"/>
                  </a:srgbClr>
                </a:outerShdw>
              </a:effectLst>
            </a:endParaRPr>
          </a:p>
          <a:p>
            <a:pPr algn="ctr"/>
            <a:r>
              <a:rPr lang="en-US" sz="2800" b="1" dirty="0">
                <a:effectLst>
                  <a:outerShdw blurRad="38100" dist="38100" dir="2700000" algn="tl">
                    <a:srgbClr val="000000">
                      <a:alpha val="43137"/>
                    </a:srgbClr>
                  </a:outerShdw>
                </a:effectLst>
              </a:rPr>
              <a:t>our afflictions are </a:t>
            </a:r>
            <a:r>
              <a:rPr lang="en-US" sz="2800" b="1" i="1" u="sng" dirty="0">
                <a:effectLst>
                  <a:outerShdw blurRad="38100" dist="38100" dir="2700000" algn="tl">
                    <a:srgbClr val="000000">
                      <a:alpha val="43137"/>
                    </a:srgbClr>
                  </a:outerShdw>
                </a:effectLst>
              </a:rPr>
              <a:t>not only p</a:t>
            </a:r>
            <a:r>
              <a:rPr lang="en-US" sz="2800" b="1" dirty="0">
                <a:effectLst>
                  <a:outerShdw blurRad="38100" dist="38100" dir="2700000" algn="tl">
                    <a:srgbClr val="000000">
                      <a:alpha val="43137"/>
                    </a:srgbClr>
                  </a:outerShdw>
                </a:effectLst>
              </a:rPr>
              <a:t>ersecution</a:t>
            </a:r>
          </a:p>
          <a:p>
            <a:pPr algn="ctr"/>
            <a:endParaRPr lang="en-US" sz="2800" b="1" dirty="0">
              <a:effectLst>
                <a:outerShdw blurRad="38100" dist="38100" dir="2700000" algn="tl">
                  <a:srgbClr val="000000">
                    <a:alpha val="43137"/>
                  </a:srgbClr>
                </a:outerShdw>
              </a:effectLst>
            </a:endParaRPr>
          </a:p>
          <a:p>
            <a:pPr algn="ctr"/>
            <a:r>
              <a:rPr lang="en-US" sz="2800" b="1" dirty="0">
                <a:effectLst>
                  <a:outerShdw blurRad="38100" dist="38100" dir="2700000" algn="tl">
                    <a:srgbClr val="000000">
                      <a:alpha val="43137"/>
                    </a:srgbClr>
                  </a:outerShdw>
                </a:effectLst>
              </a:rPr>
              <a:t>“TRIALS”</a:t>
            </a:r>
          </a:p>
          <a:p>
            <a:pPr algn="ctr"/>
            <a:r>
              <a:rPr lang="en-US" sz="2800" b="1" dirty="0">
                <a:effectLst>
                  <a:outerShdw blurRad="38100" dist="38100" dir="2700000" algn="tl">
                    <a:srgbClr val="000000">
                      <a:alpha val="43137"/>
                    </a:srgbClr>
                  </a:outerShdw>
                </a:effectLst>
              </a:rPr>
              <a:t>“TEMPTATIONS”</a:t>
            </a:r>
          </a:p>
          <a:p>
            <a:endParaRPr lang="en-US" sz="2800" b="1" dirty="0">
              <a:effectLst>
                <a:outerShdw blurRad="38100" dist="38100" dir="2700000" algn="tl">
                  <a:srgbClr val="000000">
                    <a:alpha val="43137"/>
                  </a:srgbClr>
                </a:outerShdw>
              </a:effectLst>
            </a:endParaRPr>
          </a:p>
          <a:p>
            <a:r>
              <a:rPr lang="en-US" sz="2800" b="1" dirty="0">
                <a:effectLst>
                  <a:outerShdw blurRad="38100" dist="38100" dir="2700000" algn="tl">
                    <a:srgbClr val="000000">
                      <a:alpha val="43137"/>
                    </a:srgbClr>
                  </a:outerShdw>
                </a:effectLst>
              </a:rPr>
              <a:t>Luke 4:13</a:t>
            </a:r>
          </a:p>
          <a:p>
            <a:r>
              <a:rPr lang="en-US" sz="2400" b="1" baseline="30000" dirty="0"/>
              <a:t>13 </a:t>
            </a:r>
            <a:r>
              <a:rPr lang="en-US" sz="2400" dirty="0"/>
              <a:t>When the devil had finished every temptation, he left Him until an opportune time.</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065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bg/>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C43A80C-0887-48A1-8A45-C1195D33C0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9144000" cy="369411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5926675-E35F-4667-9FCD-F95BFE49B0A0}"/>
              </a:ext>
            </a:extLst>
          </p:cNvPr>
          <p:cNvSpPr/>
          <p:nvPr/>
        </p:nvSpPr>
        <p:spPr>
          <a:xfrm>
            <a:off x="1" y="3024850"/>
            <a:ext cx="9144000" cy="2677656"/>
          </a:xfrm>
          <a:prstGeom prst="rect">
            <a:avLst/>
          </a:prstGeom>
          <a:gradFill>
            <a:gsLst>
              <a:gs pos="0">
                <a:srgbClr val="000000">
                  <a:tint val="92000"/>
                  <a:shade val="100000"/>
                  <a:satMod val="150000"/>
                </a:srgbClr>
              </a:gs>
              <a:gs pos="28000">
                <a:srgbClr val="000000">
                  <a:tint val="100000"/>
                  <a:shade val="75000"/>
                  <a:satMod val="150000"/>
                </a:srgbClr>
              </a:gs>
              <a:gs pos="73000">
                <a:srgbClr val="000000">
                  <a:shade val="47000"/>
                  <a:satMod val="150000"/>
                </a:srgbClr>
              </a:gs>
              <a:gs pos="100000">
                <a:srgbClr val="000000">
                  <a:shade val="39000"/>
                  <a:satMod val="150000"/>
                </a:srgbClr>
              </a:gs>
            </a:gsLst>
            <a:lin ang="5400000" scaled="0"/>
          </a:gradFill>
        </p:spPr>
        <p:txBody>
          <a:bodyPr wrap="square">
            <a:spAutoFit/>
          </a:bodyPr>
          <a:lstStyle/>
          <a:p>
            <a:pPr algn="ctr"/>
            <a:endParaRPr lang="en-US" sz="2800" b="1" dirty="0">
              <a:solidFill>
                <a:schemeClr val="bg1"/>
              </a:solidFill>
              <a:latin typeface="Tahoma" panose="020B0604030504040204" pitchFamily="34" charset="0"/>
            </a:endParaRPr>
          </a:p>
          <a:p>
            <a:pPr algn="ctr"/>
            <a:r>
              <a:rPr lang="en-US" sz="2800" b="1" dirty="0">
                <a:solidFill>
                  <a:schemeClr val="bg1"/>
                </a:solidFill>
                <a:latin typeface="Tahoma" panose="020B0604030504040204" pitchFamily="34" charset="0"/>
              </a:rPr>
              <a:t>This Webcast will begin at 11:45</a:t>
            </a:r>
          </a:p>
          <a:p>
            <a:pPr algn="ctr"/>
            <a:endParaRPr lang="en-US" sz="2800" b="1" dirty="0">
              <a:solidFill>
                <a:schemeClr val="bg1"/>
              </a:solidFill>
              <a:latin typeface="Tahoma" panose="020B0604030504040204" pitchFamily="34" charset="0"/>
            </a:endParaRPr>
          </a:p>
          <a:p>
            <a:pPr algn="ctr"/>
            <a:r>
              <a:rPr lang="en-US" sz="2800" b="1" dirty="0">
                <a:solidFill>
                  <a:schemeClr val="bg1"/>
                </a:solidFill>
                <a:latin typeface="Tahoma" panose="020B0604030504040204" pitchFamily="34" charset="0"/>
              </a:rPr>
              <a:t>If you’re watching by Facebook,</a:t>
            </a:r>
          </a:p>
          <a:p>
            <a:pPr algn="ctr"/>
            <a:r>
              <a:rPr lang="en-US" sz="2800" b="1" dirty="0">
                <a:solidFill>
                  <a:schemeClr val="bg1"/>
                </a:solidFill>
                <a:latin typeface="Tahoma" panose="020B0604030504040204" pitchFamily="34" charset="0"/>
              </a:rPr>
              <a:t>you will experience a delay</a:t>
            </a:r>
          </a:p>
          <a:p>
            <a:pPr algn="ctr"/>
            <a:r>
              <a:rPr lang="en-US" sz="2800" b="1" dirty="0">
                <a:solidFill>
                  <a:schemeClr val="bg1"/>
                </a:solidFill>
                <a:latin typeface="Tahoma" panose="020B0604030504040204" pitchFamily="34" charset="0"/>
              </a:rPr>
              <a:t>of approximately 15 or 20 seconds</a:t>
            </a:r>
          </a:p>
        </p:txBody>
      </p:sp>
    </p:spTree>
    <p:extLst>
      <p:ext uri="{BB962C8B-B14F-4D97-AF65-F5344CB8AC3E}">
        <p14:creationId xmlns:p14="http://schemas.microsoft.com/office/powerpoint/2010/main" val="3195504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599DD3C-C509-4DB4-94ED-FDA6773CF7F9}"/>
              </a:ext>
            </a:extLst>
          </p:cNvPr>
          <p:cNvSpPr txBox="1"/>
          <p:nvPr/>
        </p:nvSpPr>
        <p:spPr>
          <a:xfrm>
            <a:off x="609600" y="609600"/>
            <a:ext cx="7543800" cy="584775"/>
          </a:xfrm>
          <a:prstGeom prst="rect">
            <a:avLst/>
          </a:prstGeom>
          <a:noFill/>
        </p:spPr>
        <p:txBody>
          <a:bodyPr wrap="square" rtlCol="0">
            <a:spAutoFit/>
          </a:bodyPr>
          <a:lstStyle/>
          <a:p>
            <a:r>
              <a:rPr lang="en-US" sz="3200" b="1" dirty="0">
                <a:solidFill>
                  <a:schemeClr val="bg1"/>
                </a:solidFill>
              </a:rPr>
              <a:t>“Afflictions Abide Me”</a:t>
            </a:r>
            <a:endParaRPr lang="en-US" b="1" dirty="0">
              <a:solidFill>
                <a:schemeClr val="bg1"/>
              </a:solidFill>
            </a:endParaRPr>
          </a:p>
        </p:txBody>
      </p:sp>
      <p:sp>
        <p:nvSpPr>
          <p:cNvPr id="3" name="TextBox 2">
            <a:extLst>
              <a:ext uri="{FF2B5EF4-FFF2-40B4-BE49-F238E27FC236}">
                <a16:creationId xmlns:a16="http://schemas.microsoft.com/office/drawing/2014/main" id="{C9DDDC5B-D53A-4B56-A526-E25F0BB2A2E8}"/>
              </a:ext>
            </a:extLst>
          </p:cNvPr>
          <p:cNvSpPr txBox="1"/>
          <p:nvPr/>
        </p:nvSpPr>
        <p:spPr>
          <a:xfrm>
            <a:off x="2514600" y="2438400"/>
            <a:ext cx="3962400" cy="1569660"/>
          </a:xfrm>
          <a:prstGeom prst="rect">
            <a:avLst/>
          </a:prstGeom>
          <a:noFill/>
        </p:spPr>
        <p:txBody>
          <a:bodyPr wrap="square" rtlCol="0">
            <a:spAutoFit/>
          </a:bodyPr>
          <a:lstStyle/>
          <a:p>
            <a:pPr algn="ctr"/>
            <a:r>
              <a:rPr lang="en-US" sz="3200" b="1" dirty="0">
                <a:solidFill>
                  <a:schemeClr val="bg1"/>
                </a:solidFill>
                <a:effectLst>
                  <a:outerShdw blurRad="38100" dist="38100" dir="2700000" algn="tl">
                    <a:srgbClr val="000000">
                      <a:alpha val="43137"/>
                    </a:srgbClr>
                  </a:outerShdw>
                </a:effectLst>
              </a:rPr>
              <a:t>Exton</a:t>
            </a:r>
          </a:p>
          <a:p>
            <a:pPr algn="ctr"/>
            <a:r>
              <a:rPr lang="en-US" sz="3200" b="1" dirty="0">
                <a:solidFill>
                  <a:schemeClr val="bg1"/>
                </a:solidFill>
                <a:effectLst>
                  <a:outerShdw blurRad="38100" dist="38100" dir="2700000" algn="tl">
                    <a:srgbClr val="000000">
                      <a:alpha val="43137"/>
                    </a:srgbClr>
                  </a:outerShdw>
                </a:effectLst>
              </a:rPr>
              <a:t>Sunday, 11:45 am</a:t>
            </a:r>
          </a:p>
          <a:p>
            <a:pPr algn="ctr"/>
            <a:r>
              <a:rPr lang="en-US" sz="3200" b="1" dirty="0">
                <a:solidFill>
                  <a:schemeClr val="bg1"/>
                </a:solidFill>
                <a:effectLst>
                  <a:outerShdw blurRad="38100" dist="38100" dir="2700000" algn="tl">
                    <a:srgbClr val="000000">
                      <a:alpha val="43137"/>
                    </a:srgbClr>
                  </a:outerShdw>
                </a:effectLst>
              </a:rPr>
              <a:t>March 22, 2020</a:t>
            </a:r>
          </a:p>
        </p:txBody>
      </p:sp>
    </p:spTree>
    <p:extLst>
      <p:ext uri="{BB962C8B-B14F-4D97-AF65-F5344CB8AC3E}">
        <p14:creationId xmlns:p14="http://schemas.microsoft.com/office/powerpoint/2010/main" val="168323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599DD3C-C509-4DB4-94ED-FDA6773CF7F9}"/>
              </a:ext>
            </a:extLst>
          </p:cNvPr>
          <p:cNvSpPr txBox="1"/>
          <p:nvPr/>
        </p:nvSpPr>
        <p:spPr>
          <a:xfrm>
            <a:off x="609600" y="609600"/>
            <a:ext cx="7543800" cy="584775"/>
          </a:xfrm>
          <a:prstGeom prst="rect">
            <a:avLst/>
          </a:prstGeom>
          <a:noFill/>
        </p:spPr>
        <p:txBody>
          <a:bodyPr wrap="square" rtlCol="0">
            <a:spAutoFit/>
          </a:bodyPr>
          <a:lstStyle/>
          <a:p>
            <a:r>
              <a:rPr lang="en-US" sz="3200" dirty="0">
                <a:solidFill>
                  <a:schemeClr val="bg1"/>
                </a:solidFill>
              </a:rPr>
              <a:t>In our reading…</a:t>
            </a:r>
            <a:endParaRPr lang="en-US" dirty="0">
              <a:solidFill>
                <a:schemeClr val="bg1"/>
              </a:solidFill>
            </a:endParaRPr>
          </a:p>
        </p:txBody>
      </p:sp>
    </p:spTree>
    <p:extLst>
      <p:ext uri="{BB962C8B-B14F-4D97-AF65-F5344CB8AC3E}">
        <p14:creationId xmlns:p14="http://schemas.microsoft.com/office/powerpoint/2010/main" val="3848675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762000" y="277610"/>
            <a:ext cx="7620000" cy="6431411"/>
          </a:xfrm>
          <a:prstGeom prst="rect">
            <a:avLst/>
          </a:prstGeom>
          <a:noFill/>
          <a:ln w="9525">
            <a:noFill/>
            <a:miter lim="800000"/>
            <a:headEnd/>
            <a:tailEnd/>
          </a:ln>
          <a:effectLst/>
        </p:spPr>
      </p:pic>
      <p:sp>
        <p:nvSpPr>
          <p:cNvPr id="7" name="Rectangle 6"/>
          <p:cNvSpPr/>
          <p:nvPr/>
        </p:nvSpPr>
        <p:spPr>
          <a:xfrm>
            <a:off x="609600" y="6248400"/>
            <a:ext cx="7924800" cy="6096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5" name="Picture 2" descr="C:\Users\Jeff Smelser\AppData\Local\Microsoft\Windows\Temporary Internet Files\Content.IE5\090EODH2\MCj01939740000[2].wmf"/>
          <p:cNvPicPr>
            <a:picLocks noChangeAspect="1" noChangeArrowheads="1"/>
          </p:cNvPicPr>
          <p:nvPr/>
        </p:nvPicPr>
        <p:blipFill>
          <a:blip r:embed="rId3"/>
          <a:srcRect/>
          <a:stretch>
            <a:fillRect/>
          </a:stretch>
        </p:blipFill>
        <p:spPr bwMode="auto">
          <a:xfrm>
            <a:off x="5029200" y="2514600"/>
            <a:ext cx="279279" cy="754126"/>
          </a:xfrm>
          <a:prstGeom prst="rect">
            <a:avLst/>
          </a:prstGeom>
          <a:noFill/>
        </p:spPr>
      </p:pic>
      <p:pic>
        <p:nvPicPr>
          <p:cNvPr id="8" name="Picture 2">
            <a:extLst>
              <a:ext uri="{FF2B5EF4-FFF2-40B4-BE49-F238E27FC236}">
                <a16:creationId xmlns:a16="http://schemas.microsoft.com/office/drawing/2014/main" id="{E848934A-D87D-426C-B79D-5CEDE2C2C6E9}"/>
              </a:ext>
            </a:extLst>
          </p:cNvPr>
          <p:cNvPicPr>
            <a:picLocks noChangeAspect="1" noChangeArrowheads="1"/>
          </p:cNvPicPr>
          <p:nvPr/>
        </p:nvPicPr>
        <p:blipFill>
          <a:blip r:embed="rId4"/>
          <a:srcRect/>
          <a:stretch>
            <a:fillRect/>
          </a:stretch>
        </p:blipFill>
        <p:spPr bwMode="auto">
          <a:xfrm>
            <a:off x="4595796" y="0"/>
            <a:ext cx="4548204" cy="6781800"/>
          </a:xfrm>
          <a:prstGeom prst="rect">
            <a:avLst/>
          </a:prstGeom>
          <a:noFill/>
          <a:ln w="9525">
            <a:noFill/>
            <a:miter lim="800000"/>
            <a:headEnd/>
            <a:tailEnd/>
          </a:ln>
          <a:effectLst/>
        </p:spPr>
      </p:pic>
      <p:sp>
        <p:nvSpPr>
          <p:cNvPr id="2" name="Rectangle 1"/>
          <p:cNvSpPr/>
          <p:nvPr/>
        </p:nvSpPr>
        <p:spPr>
          <a:xfrm>
            <a:off x="152400" y="2971800"/>
            <a:ext cx="5334000" cy="3816429"/>
          </a:xfrm>
          <a:prstGeom prst="rect">
            <a:avLst/>
          </a:prstGeom>
          <a:solidFill>
            <a:schemeClr val="bg1"/>
          </a:solidFill>
          <a:ln>
            <a:solidFill>
              <a:schemeClr val="tx1"/>
            </a:solidFill>
          </a:ln>
          <a:effectLst>
            <a:outerShdw blurRad="50800" dist="114300" dir="13500000" algn="br" rotWithShape="0">
              <a:prstClr val="black">
                <a:alpha val="40000"/>
              </a:prstClr>
            </a:outerShdw>
          </a:effectLst>
        </p:spPr>
        <p:txBody>
          <a:bodyPr wrap="square">
            <a:spAutoFit/>
          </a:bodyPr>
          <a:lstStyle/>
          <a:p>
            <a:r>
              <a:rPr lang="en-US" sz="2200" b="1" dirty="0"/>
              <a:t>Acts 20</a:t>
            </a:r>
          </a:p>
          <a:p>
            <a:r>
              <a:rPr lang="en-US" sz="2200" baseline="30000" dirty="0"/>
              <a:t>22</a:t>
            </a:r>
            <a:r>
              <a:rPr lang="en-US" sz="2200" dirty="0"/>
              <a:t> And now, behold, bound by the Spirit, I am on my way to Jerusalem, not knowing what will happen to me there, </a:t>
            </a:r>
            <a:r>
              <a:rPr lang="en-US" sz="2200" baseline="30000" dirty="0"/>
              <a:t>23</a:t>
            </a:r>
            <a:r>
              <a:rPr lang="en-US" sz="2200" dirty="0"/>
              <a:t> except that the Holy Spirit solemnly testifies to me in every city, saying that bonds and afflictions await me. </a:t>
            </a:r>
            <a:r>
              <a:rPr lang="en-US" sz="2200" baseline="30000" dirty="0"/>
              <a:t>24</a:t>
            </a:r>
            <a:r>
              <a:rPr lang="en-US" sz="2200" dirty="0"/>
              <a:t> But I do not consider my life of any account as dear to myself, so that I may finish my course and the ministry which I received from the Lord Jesus, to testify solemnly of the gospel of the grace of God.</a:t>
            </a:r>
          </a:p>
        </p:txBody>
      </p:sp>
    </p:spTree>
    <p:extLst>
      <p:ext uri="{BB962C8B-B14F-4D97-AF65-F5344CB8AC3E}">
        <p14:creationId xmlns:p14="http://schemas.microsoft.com/office/powerpoint/2010/main" val="234284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2.22222E-6 2.22222E-6 L 0.22639 0.22291 " pathEditMode="relative" rAng="0" ptsTypes="AA">
                                      <p:cBhvr>
                                        <p:cTn id="10" dur="2000" fill="hold"/>
                                        <p:tgtEl>
                                          <p:spTgt spid="15"/>
                                        </p:tgtEl>
                                        <p:attrNameLst>
                                          <p:attrName>ppt_x</p:attrName>
                                          <p:attrName>ppt_y</p:attrName>
                                        </p:attrNameLst>
                                      </p:cBhvr>
                                      <p:rCtr x="11319" y="11134"/>
                                    </p:animMotion>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par>
                                <p:cTn id="18" presetID="10" presetClass="exit" presetSubtype="0" fill="hold" nodeType="withEffect">
                                  <p:stCondLst>
                                    <p:cond delay="0"/>
                                  </p:stCondLst>
                                  <p:childTnLst>
                                    <p:animEffect transition="out" filter="fade">
                                      <p:cBhvr>
                                        <p:cTn id="19" dur="500"/>
                                        <p:tgtEl>
                                          <p:spTgt spid="1028"/>
                                        </p:tgtEl>
                                      </p:cBhvr>
                                    </p:animEffect>
                                    <p:set>
                                      <p:cBhvr>
                                        <p:cTn id="20" dur="1" fill="hold">
                                          <p:stCondLst>
                                            <p:cond delay="499"/>
                                          </p:stCondLst>
                                        </p:cTn>
                                        <p:tgtEl>
                                          <p:spTgt spid="1028"/>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2"/>
                                        </p:tgtEl>
                                      </p:cBhvr>
                                    </p:animEffect>
                                    <p:set>
                                      <p:cBhvr>
                                        <p:cTn id="23"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4595796" y="0"/>
            <a:ext cx="4548204" cy="6781800"/>
          </a:xfrm>
          <a:prstGeom prst="rect">
            <a:avLst/>
          </a:prstGeom>
          <a:noFill/>
          <a:ln w="9525">
            <a:noFill/>
            <a:miter lim="800000"/>
            <a:headEnd/>
            <a:tailEnd/>
          </a:ln>
          <a:effectLst/>
        </p:spPr>
      </p:pic>
      <p:sp>
        <p:nvSpPr>
          <p:cNvPr id="6" name="Rectangle 5"/>
          <p:cNvSpPr/>
          <p:nvPr/>
        </p:nvSpPr>
        <p:spPr>
          <a:xfrm>
            <a:off x="7293590" y="838200"/>
            <a:ext cx="821058" cy="461665"/>
          </a:xfrm>
          <a:prstGeom prst="rect">
            <a:avLst/>
          </a:prstGeom>
          <a:noFill/>
        </p:spPr>
        <p:txBody>
          <a:bodyPr wrap="none" lIns="91440" tIns="45720" rIns="91440" bIns="45720">
            <a:spAutoFit/>
          </a:bodyPr>
          <a:lstStyle/>
          <a:p>
            <a:pPr algn="ctr"/>
            <a:r>
              <a:rPr lang="en-US" sz="2400" b="1" dirty="0">
                <a:ln w="17780" cmpd="sng">
                  <a:noFill/>
                  <a:prstDash val="solid"/>
                  <a:miter lim="800000"/>
                </a:ln>
                <a:solidFill>
                  <a:srgbClr val="C00000"/>
                </a:solidFill>
                <a:effectLst>
                  <a:outerShdw blurRad="50800" algn="tl" rotWithShape="0">
                    <a:srgbClr val="000000"/>
                  </a:outerShdw>
                </a:effectLst>
              </a:rPr>
              <a:t>TYRE</a:t>
            </a:r>
            <a:endParaRPr lang="en-US" sz="5400" b="1" dirty="0">
              <a:ln w="17780" cmpd="sng">
                <a:noFill/>
                <a:prstDash val="solid"/>
                <a:miter lim="800000"/>
              </a:ln>
              <a:solidFill>
                <a:srgbClr val="C00000"/>
              </a:solidFill>
              <a:effectLst>
                <a:outerShdw blurRad="50800" algn="tl" rotWithShape="0">
                  <a:srgbClr val="000000"/>
                </a:outerShdw>
              </a:effectLst>
            </a:endParaRPr>
          </a:p>
        </p:txBody>
      </p:sp>
      <p:sp>
        <p:nvSpPr>
          <p:cNvPr id="8" name="Rectangle 7"/>
          <p:cNvSpPr/>
          <p:nvPr/>
        </p:nvSpPr>
        <p:spPr>
          <a:xfrm>
            <a:off x="6370248" y="3429000"/>
            <a:ext cx="1515800" cy="461665"/>
          </a:xfrm>
          <a:prstGeom prst="rect">
            <a:avLst/>
          </a:prstGeom>
          <a:noFill/>
        </p:spPr>
        <p:txBody>
          <a:bodyPr wrap="none" lIns="91440" tIns="45720" rIns="91440" bIns="45720">
            <a:spAutoFit/>
          </a:bodyPr>
          <a:lstStyle/>
          <a:p>
            <a:pPr algn="ctr"/>
            <a:r>
              <a:rPr lang="en-US" sz="2400" b="1" dirty="0">
                <a:ln w="17780" cmpd="sng">
                  <a:noFill/>
                  <a:prstDash val="solid"/>
                  <a:miter lim="800000"/>
                </a:ln>
                <a:solidFill>
                  <a:srgbClr val="C00000"/>
                </a:solidFill>
                <a:effectLst>
                  <a:outerShdw blurRad="50800" algn="tl" rotWithShape="0">
                    <a:srgbClr val="000000"/>
                  </a:outerShdw>
                </a:effectLst>
              </a:rPr>
              <a:t>CAESAREA</a:t>
            </a:r>
          </a:p>
        </p:txBody>
      </p:sp>
      <p:sp>
        <p:nvSpPr>
          <p:cNvPr id="10" name="Oval 9"/>
          <p:cNvSpPr/>
          <p:nvPr/>
        </p:nvSpPr>
        <p:spPr>
          <a:xfrm>
            <a:off x="6743048" y="20574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6209648" y="36576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Oval 11"/>
          <p:cNvSpPr/>
          <p:nvPr/>
        </p:nvSpPr>
        <p:spPr>
          <a:xfrm>
            <a:off x="7200248" y="61722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Oval 12"/>
          <p:cNvSpPr/>
          <p:nvPr/>
        </p:nvSpPr>
        <p:spPr>
          <a:xfrm>
            <a:off x="7124048" y="990600"/>
            <a:ext cx="228600" cy="2286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6819248" y="1900535"/>
            <a:ext cx="1663084" cy="461665"/>
          </a:xfrm>
          <a:prstGeom prst="rect">
            <a:avLst/>
          </a:prstGeom>
          <a:noFill/>
        </p:spPr>
        <p:txBody>
          <a:bodyPr wrap="none" lIns="91440" tIns="45720" rIns="91440" bIns="45720">
            <a:spAutoFit/>
          </a:bodyPr>
          <a:lstStyle/>
          <a:p>
            <a:pPr algn="ctr"/>
            <a:r>
              <a:rPr lang="en-US" sz="2400" b="1" dirty="0">
                <a:ln w="17780" cmpd="sng">
                  <a:noFill/>
                  <a:prstDash val="solid"/>
                  <a:miter lim="800000"/>
                </a:ln>
                <a:solidFill>
                  <a:srgbClr val="C00000"/>
                </a:solidFill>
                <a:effectLst>
                  <a:outerShdw blurRad="50800" algn="tl" rotWithShape="0">
                    <a:srgbClr val="000000"/>
                  </a:outerShdw>
                </a:effectLst>
              </a:rPr>
              <a:t>PTOLEMAIS</a:t>
            </a:r>
          </a:p>
        </p:txBody>
      </p:sp>
      <p:sp>
        <p:nvSpPr>
          <p:cNvPr id="9" name="Rectangle 8"/>
          <p:cNvSpPr/>
          <p:nvPr/>
        </p:nvSpPr>
        <p:spPr>
          <a:xfrm>
            <a:off x="7276448" y="5939135"/>
            <a:ext cx="1689309" cy="461665"/>
          </a:xfrm>
          <a:prstGeom prst="rect">
            <a:avLst/>
          </a:prstGeom>
          <a:noFill/>
        </p:spPr>
        <p:txBody>
          <a:bodyPr wrap="none" lIns="91440" tIns="45720" rIns="91440" bIns="45720">
            <a:spAutoFit/>
          </a:bodyPr>
          <a:lstStyle/>
          <a:p>
            <a:pPr algn="ctr"/>
            <a:r>
              <a:rPr lang="en-US" sz="2400" b="1" dirty="0">
                <a:ln w="17780" cmpd="sng">
                  <a:noFill/>
                  <a:prstDash val="solid"/>
                  <a:miter lim="800000"/>
                </a:ln>
                <a:solidFill>
                  <a:srgbClr val="C00000"/>
                </a:solidFill>
                <a:effectLst>
                  <a:outerShdw blurRad="50800" algn="tl" rotWithShape="0">
                    <a:srgbClr val="000000"/>
                  </a:outerShdw>
                </a:effectLst>
              </a:rPr>
              <a:t>JERUSALEM</a:t>
            </a:r>
          </a:p>
        </p:txBody>
      </p:sp>
      <p:sp>
        <p:nvSpPr>
          <p:cNvPr id="3" name="Rectangle 2"/>
          <p:cNvSpPr/>
          <p:nvPr/>
        </p:nvSpPr>
        <p:spPr>
          <a:xfrm>
            <a:off x="228600" y="228600"/>
            <a:ext cx="6141648" cy="1569660"/>
          </a:xfrm>
          <a:prstGeom prst="rect">
            <a:avLst/>
          </a:prstGeom>
          <a:solidFill>
            <a:schemeClr val="bg1"/>
          </a:solidFill>
          <a:ln>
            <a:solidFill>
              <a:schemeClr val="tx1"/>
            </a:solidFill>
          </a:ln>
          <a:effectLst>
            <a:outerShdw blurRad="50800" dist="114300" dir="13500000" algn="br" rotWithShape="0">
              <a:prstClr val="black">
                <a:alpha val="40000"/>
              </a:prstClr>
            </a:outerShdw>
          </a:effectLst>
        </p:spPr>
        <p:txBody>
          <a:bodyPr wrap="square">
            <a:spAutoFit/>
          </a:bodyPr>
          <a:lstStyle/>
          <a:p>
            <a:r>
              <a:rPr lang="en-US" sz="2400" b="1" dirty="0"/>
              <a:t>Acts 21</a:t>
            </a:r>
          </a:p>
          <a:p>
            <a:r>
              <a:rPr lang="en-US" sz="2400" dirty="0"/>
              <a:t> </a:t>
            </a:r>
            <a:r>
              <a:rPr lang="en-US" sz="2400" b="1" baseline="30000" dirty="0"/>
              <a:t>4 </a:t>
            </a:r>
            <a:r>
              <a:rPr lang="en-US" sz="2400" dirty="0"/>
              <a:t>After looking up the disciples, we stayed there seven days; and they kept telling Paul through the Spirit not to set foot in Jerusalem. </a:t>
            </a:r>
          </a:p>
        </p:txBody>
      </p:sp>
      <p:pic>
        <p:nvPicPr>
          <p:cNvPr id="5" name="Picture 2" descr="C:\Users\Jeff Smelser\AppData\Local\Microsoft\Windows\Temporary Internet Files\Content.IE5\090EODH2\MCj01939740000[2].wmf"/>
          <p:cNvPicPr>
            <a:picLocks noChangeAspect="1" noChangeArrowheads="1"/>
          </p:cNvPicPr>
          <p:nvPr/>
        </p:nvPicPr>
        <p:blipFill>
          <a:blip r:embed="rId3"/>
          <a:srcRect/>
          <a:stretch>
            <a:fillRect/>
          </a:stretch>
        </p:blipFill>
        <p:spPr bwMode="auto">
          <a:xfrm>
            <a:off x="6997169" y="609600"/>
            <a:ext cx="279279" cy="754126"/>
          </a:xfrm>
          <a:prstGeom prst="rect">
            <a:avLst/>
          </a:prstGeom>
          <a:noFill/>
        </p:spPr>
      </p:pic>
      <p:sp>
        <p:nvSpPr>
          <p:cNvPr id="14" name="Rectangle 13">
            <a:extLst>
              <a:ext uri="{FF2B5EF4-FFF2-40B4-BE49-F238E27FC236}">
                <a16:creationId xmlns:a16="http://schemas.microsoft.com/office/drawing/2014/main" id="{380FCA97-3924-44C3-AA7E-A54DCFA93C6B}"/>
              </a:ext>
            </a:extLst>
          </p:cNvPr>
          <p:cNvSpPr/>
          <p:nvPr/>
        </p:nvSpPr>
        <p:spPr>
          <a:xfrm>
            <a:off x="228600" y="1917680"/>
            <a:ext cx="5523848" cy="3416320"/>
          </a:xfrm>
          <a:prstGeom prst="rect">
            <a:avLst/>
          </a:prstGeom>
          <a:solidFill>
            <a:schemeClr val="bg1"/>
          </a:solidFill>
          <a:ln>
            <a:solidFill>
              <a:srgbClr val="FF0000"/>
            </a:solidFill>
          </a:ln>
          <a:effectLst>
            <a:outerShdw blurRad="50800" dist="101600" dir="13500000" algn="br" rotWithShape="0">
              <a:prstClr val="black">
                <a:alpha val="40000"/>
              </a:prstClr>
            </a:outerShdw>
          </a:effectLst>
        </p:spPr>
        <p:txBody>
          <a:bodyPr wrap="square">
            <a:spAutoFit/>
          </a:bodyPr>
          <a:lstStyle/>
          <a:p>
            <a:r>
              <a:rPr lang="en-US" sz="2400" b="1" dirty="0"/>
              <a:t>Acts 21</a:t>
            </a:r>
          </a:p>
          <a:p>
            <a:r>
              <a:rPr lang="en-US" sz="2400" b="1" baseline="30000" dirty="0"/>
              <a:t>10 </a:t>
            </a:r>
            <a:r>
              <a:rPr lang="en-US" sz="2400" dirty="0"/>
              <a:t>As we were staying there for some days, a prophet named </a:t>
            </a:r>
            <a:r>
              <a:rPr lang="en-US" sz="2400" dirty="0" err="1"/>
              <a:t>Agabus</a:t>
            </a:r>
            <a:r>
              <a:rPr lang="en-US" sz="2400" dirty="0"/>
              <a:t> came down from Judea. </a:t>
            </a:r>
            <a:r>
              <a:rPr lang="en-US" sz="2400" b="1" baseline="30000" dirty="0"/>
              <a:t>11 </a:t>
            </a:r>
            <a:r>
              <a:rPr lang="en-US" sz="2400" dirty="0"/>
              <a:t>And coming to us, he took Paul’s belt and bound his own feet and hands, and said, “This is what the Holy Spirit says: ‘In this way the Jews at Jerusalem will bind the man who owns this belt and deliver him into the hands of the Gentiles.’”</a:t>
            </a:r>
          </a:p>
        </p:txBody>
      </p:sp>
      <p:sp>
        <p:nvSpPr>
          <p:cNvPr id="15" name="Rectangle 14">
            <a:extLst>
              <a:ext uri="{FF2B5EF4-FFF2-40B4-BE49-F238E27FC236}">
                <a16:creationId xmlns:a16="http://schemas.microsoft.com/office/drawing/2014/main" id="{E6D3453B-5E8D-40EA-838E-B38EA2272CE4}"/>
              </a:ext>
            </a:extLst>
          </p:cNvPr>
          <p:cNvSpPr/>
          <p:nvPr/>
        </p:nvSpPr>
        <p:spPr>
          <a:xfrm>
            <a:off x="259080" y="3048000"/>
            <a:ext cx="5532120" cy="3046988"/>
          </a:xfrm>
          <a:prstGeom prst="rect">
            <a:avLst/>
          </a:prstGeom>
          <a:solidFill>
            <a:schemeClr val="bg1"/>
          </a:solidFill>
          <a:ln>
            <a:solidFill>
              <a:srgbClr val="FF0000"/>
            </a:solidFill>
          </a:ln>
          <a:effectLst>
            <a:outerShdw blurRad="50800" dist="101600" dir="13500000" algn="br" rotWithShape="0">
              <a:prstClr val="black">
                <a:alpha val="40000"/>
              </a:prstClr>
            </a:outerShdw>
          </a:effectLst>
        </p:spPr>
        <p:txBody>
          <a:bodyPr>
            <a:spAutoFit/>
          </a:bodyPr>
          <a:lstStyle/>
          <a:p>
            <a:r>
              <a:rPr lang="en-US" sz="2400" b="1" dirty="0"/>
              <a:t>Acts 21</a:t>
            </a:r>
          </a:p>
          <a:p>
            <a:r>
              <a:rPr lang="en-US" sz="2400" b="1" baseline="30000" dirty="0"/>
              <a:t>13 </a:t>
            </a:r>
            <a:r>
              <a:rPr lang="en-US" sz="2400" dirty="0"/>
              <a:t>Then Paul answered, “What are you doing, weeping and breaking my heart? For I am ready not only to be bound, but even to die at Jerusalem for the name of the Lord Jesus.” </a:t>
            </a:r>
            <a:r>
              <a:rPr lang="en-US" sz="2400" b="1" baseline="30000" dirty="0"/>
              <a:t>14 </a:t>
            </a:r>
            <a:r>
              <a:rPr lang="en-US" sz="2400" dirty="0"/>
              <a:t>And since he would not be persuaded, we fell silent, remarking, “The will of the Lord be done!”</a:t>
            </a:r>
          </a:p>
        </p:txBody>
      </p:sp>
    </p:spTree>
    <p:extLst>
      <p:ext uri="{BB962C8B-B14F-4D97-AF65-F5344CB8AC3E}">
        <p14:creationId xmlns:p14="http://schemas.microsoft.com/office/powerpoint/2010/main" val="2260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4.44444E-6 0 L -0.02639 0.16736 " pathEditMode="relative" rAng="0" ptsTypes="AA">
                                      <p:cBhvr>
                                        <p:cTn id="18" dur="2000" fill="hold"/>
                                        <p:tgtEl>
                                          <p:spTgt spid="5"/>
                                        </p:tgtEl>
                                        <p:attrNameLst>
                                          <p:attrName>ppt_x</p:attrName>
                                          <p:attrName>ppt_y</p:attrName>
                                        </p:attrNameLst>
                                      </p:cBhvr>
                                      <p:rCtr x="-1319" y="8356"/>
                                    </p:animMotion>
                                  </p:childTnLst>
                                </p:cTn>
                              </p:par>
                              <p:par>
                                <p:cTn id="19" presetID="1" presetClass="exit"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nodeType="clickEffect">
                                  <p:stCondLst>
                                    <p:cond delay="0"/>
                                  </p:stCondLst>
                                  <p:childTnLst>
                                    <p:animMotion origin="layout" path="M -0.02639 0.16736 L -0.08473 0.40069 " pathEditMode="relative" rAng="0" ptsTypes="AA">
                                      <p:cBhvr>
                                        <p:cTn id="28" dur="2000" fill="hold"/>
                                        <p:tgtEl>
                                          <p:spTgt spid="5"/>
                                        </p:tgtEl>
                                        <p:attrNameLst>
                                          <p:attrName>ppt_x</p:attrName>
                                          <p:attrName>ppt_y</p:attrName>
                                        </p:attrNameLst>
                                      </p:cBhvr>
                                      <p:rCtr x="-2917" y="11667"/>
                                    </p:animMotion>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par>
                          <p:cTn id="33" fill="hold">
                            <p:stCondLst>
                              <p:cond delay="2000"/>
                            </p:stCondLst>
                            <p:childTnLst>
                              <p:par>
                                <p:cTn id="34" presetID="53" presetClass="entr" presetSubtype="16"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14"/>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45" fill="hold">
                      <p:stCondLst>
                        <p:cond delay="indefinite"/>
                      </p:stCondLst>
                      <p:childTnLst>
                        <p:par>
                          <p:cTn id="46" fill="hold">
                            <p:stCondLst>
                              <p:cond delay="0"/>
                            </p:stCondLst>
                            <p:childTnLst>
                              <p:par>
                                <p:cTn id="47" presetID="49" presetClass="path" presetSubtype="0" accel="50000" decel="50000" fill="hold" nodeType="clickEffect">
                                  <p:stCondLst>
                                    <p:cond delay="0"/>
                                  </p:stCondLst>
                                  <p:childTnLst>
                                    <p:animMotion origin="layout" path="M -0.08473 0.40069 L 0.02361 0.76736 " pathEditMode="relative" rAng="0" ptsTypes="AA">
                                      <p:cBhvr>
                                        <p:cTn id="48" dur="2000" fill="hold"/>
                                        <p:tgtEl>
                                          <p:spTgt spid="5"/>
                                        </p:tgtEl>
                                        <p:attrNameLst>
                                          <p:attrName>ppt_x</p:attrName>
                                          <p:attrName>ppt_y</p:attrName>
                                        </p:attrNameLst>
                                      </p:cBhvr>
                                      <p:rCtr x="5417" y="18333"/>
                                    </p:animMotion>
                                  </p:childTnLst>
                                </p:cTn>
                              </p:par>
                              <p:par>
                                <p:cTn id="49" presetID="1" presetClass="entr" presetSubtype="0"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animBg="1"/>
      <p:bldP spid="11" grpId="0" animBg="1"/>
      <p:bldP spid="12" grpId="0" animBg="1"/>
      <p:bldP spid="13" grpId="0" animBg="1"/>
      <p:bldP spid="7" grpId="0"/>
      <p:bldP spid="9" grpId="0"/>
      <p:bldP spid="3" grpId="0" animBg="1"/>
      <p:bldP spid="3" grpId="1" animBg="1"/>
      <p:bldP spid="14" grpId="0" animBg="1"/>
      <p:bldP spid="14" grpId="1"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599DD3C-C509-4DB4-94ED-FDA6773CF7F9}"/>
              </a:ext>
            </a:extLst>
          </p:cNvPr>
          <p:cNvSpPr txBox="1"/>
          <p:nvPr/>
        </p:nvSpPr>
        <p:spPr>
          <a:xfrm>
            <a:off x="609600" y="609600"/>
            <a:ext cx="7543800" cy="584775"/>
          </a:xfrm>
          <a:prstGeom prst="rect">
            <a:avLst/>
          </a:prstGeom>
          <a:noFill/>
        </p:spPr>
        <p:txBody>
          <a:bodyPr wrap="square" rtlCol="0">
            <a:spAutoFit/>
          </a:bodyPr>
          <a:lstStyle/>
          <a:p>
            <a:r>
              <a:rPr lang="en-US" sz="3200" dirty="0">
                <a:solidFill>
                  <a:schemeClr val="bg1"/>
                </a:solidFill>
              </a:rPr>
              <a:t>Jesus’ whole life was a journey to the cross…</a:t>
            </a:r>
            <a:endParaRPr lang="en-US" dirty="0">
              <a:solidFill>
                <a:schemeClr val="bg1"/>
              </a:solidFill>
            </a:endParaRPr>
          </a:p>
        </p:txBody>
      </p:sp>
      <p:sp>
        <p:nvSpPr>
          <p:cNvPr id="2" name="Rectangle 1">
            <a:extLst>
              <a:ext uri="{FF2B5EF4-FFF2-40B4-BE49-F238E27FC236}">
                <a16:creationId xmlns:a16="http://schemas.microsoft.com/office/drawing/2014/main" id="{87A62ED2-CFF5-48C8-BD4E-85A1E17BA814}"/>
              </a:ext>
            </a:extLst>
          </p:cNvPr>
          <p:cNvSpPr/>
          <p:nvPr/>
        </p:nvSpPr>
        <p:spPr>
          <a:xfrm>
            <a:off x="609600" y="1600200"/>
            <a:ext cx="4572000" cy="2308324"/>
          </a:xfrm>
          <a:prstGeom prst="rect">
            <a:avLst/>
          </a:prstGeom>
        </p:spPr>
        <p:txBody>
          <a:bodyPr>
            <a:spAutoFit/>
          </a:bodyPr>
          <a:lstStyle/>
          <a:p>
            <a:r>
              <a:rPr lang="en-US" sz="2400" b="1" u="sng" dirty="0">
                <a:solidFill>
                  <a:schemeClr val="bg1"/>
                </a:solidFill>
              </a:rPr>
              <a:t>John 3</a:t>
            </a:r>
            <a:endParaRPr lang="en-US" sz="2400" b="1" u="sng" baseline="30000" dirty="0">
              <a:solidFill>
                <a:schemeClr val="bg1"/>
              </a:solidFill>
            </a:endParaRPr>
          </a:p>
          <a:p>
            <a:r>
              <a:rPr lang="en-US" sz="2400" b="1" baseline="30000" dirty="0">
                <a:solidFill>
                  <a:schemeClr val="bg1"/>
                </a:solidFill>
              </a:rPr>
              <a:t>14 </a:t>
            </a:r>
            <a:r>
              <a:rPr lang="en-US" sz="2400" dirty="0">
                <a:solidFill>
                  <a:schemeClr val="bg1"/>
                </a:solidFill>
              </a:rPr>
              <a:t>As Moses lifted up the serpent in the wilderness, even so must the Son of Man be lifted up; </a:t>
            </a:r>
            <a:r>
              <a:rPr lang="en-US" sz="2400" b="1" baseline="30000" dirty="0">
                <a:solidFill>
                  <a:schemeClr val="bg1"/>
                </a:solidFill>
              </a:rPr>
              <a:t>15 </a:t>
            </a:r>
            <a:r>
              <a:rPr lang="en-US" sz="2400" dirty="0">
                <a:solidFill>
                  <a:schemeClr val="bg1"/>
                </a:solidFill>
              </a:rPr>
              <a:t>so that whoever believes will in Him have eternal life.</a:t>
            </a:r>
          </a:p>
        </p:txBody>
      </p:sp>
    </p:spTree>
    <p:extLst>
      <p:ext uri="{BB962C8B-B14F-4D97-AF65-F5344CB8AC3E}">
        <p14:creationId xmlns:p14="http://schemas.microsoft.com/office/powerpoint/2010/main" val="70858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599DD3C-C509-4DB4-94ED-FDA6773CF7F9}"/>
              </a:ext>
            </a:extLst>
          </p:cNvPr>
          <p:cNvSpPr txBox="1"/>
          <p:nvPr/>
        </p:nvSpPr>
        <p:spPr>
          <a:xfrm>
            <a:off x="609600" y="609600"/>
            <a:ext cx="7543800" cy="584775"/>
          </a:xfrm>
          <a:prstGeom prst="rect">
            <a:avLst/>
          </a:prstGeom>
          <a:noFill/>
        </p:spPr>
        <p:txBody>
          <a:bodyPr wrap="square" rtlCol="0">
            <a:spAutoFit/>
          </a:bodyPr>
          <a:lstStyle/>
          <a:p>
            <a:r>
              <a:rPr lang="en-US" sz="3200" dirty="0">
                <a:solidFill>
                  <a:schemeClr val="bg1"/>
                </a:solidFill>
              </a:rPr>
              <a:t>Jesus’ whole life was a journey to the cross…</a:t>
            </a:r>
            <a:endParaRPr lang="en-US" dirty="0">
              <a:solidFill>
                <a:schemeClr val="bg1"/>
              </a:solidFill>
            </a:endParaRPr>
          </a:p>
        </p:txBody>
      </p:sp>
      <p:sp>
        <p:nvSpPr>
          <p:cNvPr id="2" name="Rectangle 1">
            <a:extLst>
              <a:ext uri="{FF2B5EF4-FFF2-40B4-BE49-F238E27FC236}">
                <a16:creationId xmlns:a16="http://schemas.microsoft.com/office/drawing/2014/main" id="{87A62ED2-CFF5-48C8-BD4E-85A1E17BA814}"/>
              </a:ext>
            </a:extLst>
          </p:cNvPr>
          <p:cNvSpPr/>
          <p:nvPr/>
        </p:nvSpPr>
        <p:spPr>
          <a:xfrm>
            <a:off x="609600" y="1600200"/>
            <a:ext cx="4572000" cy="2308324"/>
          </a:xfrm>
          <a:prstGeom prst="rect">
            <a:avLst/>
          </a:prstGeom>
        </p:spPr>
        <p:txBody>
          <a:bodyPr>
            <a:spAutoFit/>
          </a:bodyPr>
          <a:lstStyle/>
          <a:p>
            <a:r>
              <a:rPr lang="en-US" sz="2400" b="1" u="sng" dirty="0">
                <a:solidFill>
                  <a:schemeClr val="bg1"/>
                </a:solidFill>
              </a:rPr>
              <a:t>Matthew 12</a:t>
            </a:r>
          </a:p>
          <a:p>
            <a:r>
              <a:rPr lang="en-US" sz="2400" b="1" baseline="30000" dirty="0">
                <a:solidFill>
                  <a:schemeClr val="bg1"/>
                </a:solidFill>
              </a:rPr>
              <a:t>40</a:t>
            </a:r>
            <a:r>
              <a:rPr lang="en-US" sz="2400" dirty="0">
                <a:solidFill>
                  <a:schemeClr val="bg1"/>
                </a:solidFill>
              </a:rPr>
              <a:t> for just as Jonah was three days and three nights in the belly of the sea monster, so will the Son of Man be three days and three nights in the heart of the earth. </a:t>
            </a:r>
          </a:p>
        </p:txBody>
      </p:sp>
    </p:spTree>
    <p:extLst>
      <p:ext uri="{BB962C8B-B14F-4D97-AF65-F5344CB8AC3E}">
        <p14:creationId xmlns:p14="http://schemas.microsoft.com/office/powerpoint/2010/main" val="2011384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599DD3C-C509-4DB4-94ED-FDA6773CF7F9}"/>
              </a:ext>
            </a:extLst>
          </p:cNvPr>
          <p:cNvSpPr txBox="1"/>
          <p:nvPr/>
        </p:nvSpPr>
        <p:spPr>
          <a:xfrm>
            <a:off x="609600" y="609600"/>
            <a:ext cx="7543800" cy="584775"/>
          </a:xfrm>
          <a:prstGeom prst="rect">
            <a:avLst/>
          </a:prstGeom>
          <a:noFill/>
        </p:spPr>
        <p:txBody>
          <a:bodyPr wrap="square" rtlCol="0">
            <a:spAutoFit/>
          </a:bodyPr>
          <a:lstStyle/>
          <a:p>
            <a:r>
              <a:rPr lang="en-US" sz="3200" dirty="0">
                <a:solidFill>
                  <a:schemeClr val="bg1"/>
                </a:solidFill>
              </a:rPr>
              <a:t>Jesus’ whole life was a journey to the cross…</a:t>
            </a:r>
            <a:endParaRPr lang="en-US" dirty="0">
              <a:solidFill>
                <a:schemeClr val="bg1"/>
              </a:solidFill>
            </a:endParaRPr>
          </a:p>
        </p:txBody>
      </p:sp>
      <p:sp>
        <p:nvSpPr>
          <p:cNvPr id="2" name="Rectangle 1">
            <a:extLst>
              <a:ext uri="{FF2B5EF4-FFF2-40B4-BE49-F238E27FC236}">
                <a16:creationId xmlns:a16="http://schemas.microsoft.com/office/drawing/2014/main" id="{87A62ED2-CFF5-48C8-BD4E-85A1E17BA814}"/>
              </a:ext>
            </a:extLst>
          </p:cNvPr>
          <p:cNvSpPr/>
          <p:nvPr/>
        </p:nvSpPr>
        <p:spPr>
          <a:xfrm>
            <a:off x="609600" y="1600200"/>
            <a:ext cx="4572000" cy="2677656"/>
          </a:xfrm>
          <a:prstGeom prst="rect">
            <a:avLst/>
          </a:prstGeom>
        </p:spPr>
        <p:txBody>
          <a:bodyPr>
            <a:spAutoFit/>
          </a:bodyPr>
          <a:lstStyle/>
          <a:p>
            <a:r>
              <a:rPr lang="en-US" sz="2400" b="1" u="sng" dirty="0">
                <a:solidFill>
                  <a:schemeClr val="bg1"/>
                </a:solidFill>
              </a:rPr>
              <a:t>Matthew 16</a:t>
            </a:r>
          </a:p>
          <a:p>
            <a:r>
              <a:rPr lang="en-US" sz="2400" b="1" baseline="30000" dirty="0">
                <a:solidFill>
                  <a:schemeClr val="bg1"/>
                </a:solidFill>
              </a:rPr>
              <a:t>21</a:t>
            </a:r>
            <a:r>
              <a:rPr lang="en-US" sz="2400" dirty="0">
                <a:solidFill>
                  <a:schemeClr val="bg1"/>
                </a:solidFill>
              </a:rPr>
              <a:t>  From that time Jesus began to show His disciples that He must go to Jerusalem, and suffer many things from the elders and chief priests and scribes, and be killed, and be raised up on the third day. </a:t>
            </a:r>
          </a:p>
        </p:txBody>
      </p:sp>
    </p:spTree>
    <p:extLst>
      <p:ext uri="{BB962C8B-B14F-4D97-AF65-F5344CB8AC3E}">
        <p14:creationId xmlns:p14="http://schemas.microsoft.com/office/powerpoint/2010/main" val="3718250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819</TotalTime>
  <Words>882</Words>
  <Application>Microsoft Office PowerPoint</Application>
  <PresentationFormat>On-screen Show (4:3)</PresentationFormat>
  <Paragraphs>69</Paragraphs>
  <Slides>13</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13</vt:i4>
      </vt:variant>
    </vt:vector>
  </HeadingPairs>
  <TitlesOfParts>
    <vt:vector size="19" baseType="lpstr">
      <vt:lpstr>Arial</vt:lpstr>
      <vt:lpstr>Calibri</vt:lpstr>
      <vt:lpstr>Tahoma</vt: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29</cp:revision>
  <dcterms:created xsi:type="dcterms:W3CDTF">2020-03-13T01:35:57Z</dcterms:created>
  <dcterms:modified xsi:type="dcterms:W3CDTF">2020-03-22T14:41:20Z</dcterms:modified>
</cp:coreProperties>
</file>