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6" r:id="rId3"/>
  </p:sldMasterIdLst>
  <p:notesMasterIdLst>
    <p:notesMasterId r:id="rId57"/>
  </p:notesMasterIdLst>
  <p:sldIdLst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256" r:id="rId48"/>
    <p:sldId id="257" r:id="rId49"/>
    <p:sldId id="258" r:id="rId50"/>
    <p:sldId id="259" r:id="rId51"/>
    <p:sldId id="260" r:id="rId52"/>
    <p:sldId id="261" r:id="rId53"/>
    <p:sldId id="262" r:id="rId54"/>
    <p:sldId id="263" r:id="rId55"/>
    <p:sldId id="264" r:id="rId5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0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3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0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1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0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5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1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4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0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2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4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05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9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6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9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1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95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5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2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699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4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42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8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1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4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1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15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587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035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66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7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6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5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788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1216641" cy="1885246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75360">
              <a:lnSpc>
                <a:spcPct val="9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3488" y="9145864"/>
            <a:ext cx="297233" cy="3078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7603-FFB8-425C-B52B-D14F763C5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58377-1F5D-4668-AA78-6EFEAB44D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1D5C-9B41-44C9-903F-3E8B4C17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52FE-EA68-4C6C-A4CF-58CC31C8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CBDE-40F1-42D8-89FE-5F38B6AC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3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5B6B-5D73-438C-A588-25F8F932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C76A-CA26-4FF9-BC58-B0B1CE6F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88A4-4DF0-4856-A379-1847443D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C3BB-F337-4817-8C16-82B1A5D3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2232-90B3-4C94-A543-2596FB0A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6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D514-7DE8-4A44-BF6E-AF6BF69D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4C9A1-F249-4A40-9C99-F7C454776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4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6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3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03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70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37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ED447-7042-4C94-B382-8239CD30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B653-EE16-4719-A183-27B4C3AA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4D2A-C11E-4A4F-B74A-9F0C3A39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7995-416A-4052-8273-EB45062F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F042-77B0-4DDD-B75B-3FB767870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8FD98-DA8C-48ED-BA4A-F5BE77A54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75E49-ED73-40D4-A576-7DE5A7BB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02919-F8C4-4F7D-9E31-65F2E450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027E3-BBAD-4A35-9CEC-AB5E5236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1FCB-CFA7-4BF2-8D32-6E2A8733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C323-CB77-4B77-A9DE-F4C3D32B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197CD-C3C3-40A1-A2C7-30D25960D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CB2F-069E-4FFE-BB94-1351705CF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8FC22-23C6-4F54-AF2A-DD8E9C3A3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7E0AD-8F4B-40CC-8571-C2802276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2A2BE-A93B-421A-AA3D-8B9DDB89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084D8-696E-4E46-9E04-F92721F2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F5BC-15FC-4752-A2DE-E3C61AA7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AE924-A6B2-48FA-8C8A-49FF7D49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574DB-BDD0-4DC1-985C-59385A62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A9FF1-5E3D-4CAB-833E-143ADCD6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C6BB2-4545-4898-84F0-CF26AA1A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20486-7E80-4FB9-BB77-1DCDA1EF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1E37-1F4B-43F1-A852-5492B84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3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676F-322C-42C7-B7F8-6245F83D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00DC-8C47-497E-872A-0FCBB93C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9DB84-5CC7-4E05-8D87-6DBC8DDC5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09528-8A6F-4682-A807-44DA580B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36C45-FBDC-4BB0-98B3-E23920DB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8A815-F2FB-45A0-8910-F12F486F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7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AD8C-8AB9-4F85-BD02-86FC84B6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55823-F35B-4326-A76D-B75106EED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813A-FAD5-473C-A621-D9567D2F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1A0CA-6EA8-43EE-B9B2-DC1D62F9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366F-6FE0-4003-9C95-AD775C59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9CB39-5564-4AD9-925F-E08AF628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55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9DD1-CB4E-4D7E-A42C-039914D1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568BF-0C46-4894-BB73-245ED95EF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A475-4D1C-4EF8-9FC2-0293F89D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B4425-D4FA-49A4-9ACF-9F318ACF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8B82-246A-4FDE-ACD3-B4887B17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52CF5-BBF8-4874-9CB8-128729A66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0FD56-9AA8-4ED5-A9C4-DA4E8BB9A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00BBB-7818-46C6-9369-78974FCC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FA298-B714-40FE-B7AD-DF719258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1174-E76E-4EAD-9EE8-DD710759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70DDF-663F-43E2-B018-3AF92CE6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703BE-F4BD-4769-AB7A-60DB0702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82420-F243-4C12-8AD7-F8F5206EA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9FFD-0BFF-4827-82F8-CD8EE437D0A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1CB8-8A89-488A-8365-2A542CDE2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47157-427A-4B88-AF05-33A61D6C3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307B-99EC-411D-A5AD-A808B46F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Verse 3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7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BB774-FE68-401C-AB7A-AD72CA1DABA0}"/>
              </a:ext>
            </a:extLst>
          </p:cNvPr>
          <p:cNvSpPr txBox="1"/>
          <p:nvPr/>
        </p:nvSpPr>
        <p:spPr>
          <a:xfrm>
            <a:off x="0" y="4064000"/>
            <a:ext cx="13004800" cy="7708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1300460" hangingPunct="1"/>
            <a:r>
              <a:rPr lang="en-US" sz="4409" kern="1200">
                <a:solidFill>
                  <a:srgbClr val="FFFFFF"/>
                </a:solidFill>
                <a:latin typeface="Palatino Linotype" panose="02040502050505030304" pitchFamily="18" charset="0"/>
                <a:ea typeface="+mn-ea"/>
                <a:cs typeface="+mn-cs"/>
              </a:rPr>
              <a:t>You Are My All in 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7A585-FB6D-468B-B5BF-0F6D34DA4007}"/>
              </a:ext>
            </a:extLst>
          </p:cNvPr>
          <p:cNvSpPr txBox="1"/>
          <p:nvPr/>
        </p:nvSpPr>
        <p:spPr>
          <a:xfrm>
            <a:off x="0" y="4876800"/>
            <a:ext cx="13004800" cy="661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1300460" hangingPunct="1"/>
            <a:r>
              <a:rPr lang="en-US" sz="3698" b="0" kern="1200">
                <a:solidFill>
                  <a:srgbClr val="FFFFFF"/>
                </a:solidFill>
                <a:latin typeface="Palatino Linotype" panose="02040502050505030304" pitchFamily="18" charset="0"/>
                <a:ea typeface="+mn-ea"/>
                <a:cs typeface="+mn-cs"/>
              </a:rPr>
              <a:t>180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1E141-91F8-4075-A289-BFAD85C99AE5}"/>
              </a:ext>
            </a:extLst>
          </p:cNvPr>
          <p:cNvSpPr txBox="1"/>
          <p:nvPr/>
        </p:nvSpPr>
        <p:spPr>
          <a:xfrm>
            <a:off x="144498" y="8760179"/>
            <a:ext cx="13004800" cy="4425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276" b="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© 1991 Shepherd's Heart Music (admin. by Praisecharts Publishing, Inc.)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5542D-DE54-4CFD-9BF6-D217C0409F9C}"/>
              </a:ext>
            </a:extLst>
          </p:cNvPr>
          <p:cNvSpPr txBox="1"/>
          <p:nvPr/>
        </p:nvSpPr>
        <p:spPr>
          <a:xfrm>
            <a:off x="144498" y="8398934"/>
            <a:ext cx="13004800" cy="4425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276" b="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Tune: Dennis Jernigan (1991)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3A711-CD3A-4F85-867D-FA0242A6148E}"/>
              </a:ext>
            </a:extLst>
          </p:cNvPr>
          <p:cNvSpPr txBox="1"/>
          <p:nvPr/>
        </p:nvSpPr>
        <p:spPr>
          <a:xfrm>
            <a:off x="144498" y="8037690"/>
            <a:ext cx="13004800" cy="4425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276" b="0" kern="12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Hymn: Dennis Jernigan (1991)</a:t>
            </a:r>
          </a:p>
        </p:txBody>
      </p:sp>
    </p:spTree>
    <p:extLst>
      <p:ext uri="{BB962C8B-B14F-4D97-AF65-F5344CB8AC3E}">
        <p14:creationId xmlns:p14="http://schemas.microsoft.com/office/powerpoint/2010/main" val="184118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5C08-0A99-4D0D-BC35-349D9A17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407F0-29E4-48C2-A39C-20605CEC25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F36A0-08D0-42AE-8F80-00A52902601D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4BE86-B7D8-4BB5-B469-D5E6B67E2B2C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33575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01E0-888D-41F6-94A2-235D38C1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F73A2-AD15-4A6D-9D20-8197FFC2A6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B2555-B069-448A-86AE-342CB3C430CB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331B-352F-4E3A-90CC-2D9E26337B6E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02390673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92FA-94F6-4B58-A5D1-358782FF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7305C-6420-4B4D-9F13-B54DFEC07A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B372A-E64A-482B-BAB2-2A34C002DAEF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0B98F-ADC2-4EF2-8DF2-306F4E9CC945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569702862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2E81-7F98-4EC4-958C-7DA04BDD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YouAreMyAllInAll_st2_c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F7312-A327-4001-8E39-332D565364C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FC2D8-2D52-4F0D-A949-5EDC4F10F5E2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52E6C-69BA-4AE5-A1EC-E1763A6105AE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045842977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831B-1C34-4A1F-BFD3-FBFF244C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6CDE7-A36D-405B-9708-1E6F3A184E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8D4B1-0E3A-404F-9FB2-0A41A660C4D1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DA9B1-3732-4C1B-BEAD-1F689187C93D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763113336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906C-53A5-4573-B62C-D934ABE1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A22C0-1506-43DC-AE95-319CAE93EE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7DA2E-F6FF-40B0-9A06-C66EC10CEBB0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68B7A-3F46-4D57-AEBA-1712C9AF8DEE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754843677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AFB-DF3A-4EDD-983F-262E65C2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YouAreMyAllInAll_st3_c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D5B9-B598-4848-B1EB-401497708E7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726A7-47C9-4D3C-8A28-6FC01033A840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7774C-D9D5-406F-A2C8-2A57522D4CDB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128254613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EA88-9947-4F80-84C1-B649F7B1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YouAreMyAllInAll_coda_a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67F98-4A81-483F-913B-E6289860EC5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32821-7F6B-476A-AB62-E83199CE58A1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Coda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E284A-CF93-47AE-BC89-F8F154DDBA1E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96221342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2F38-25F8-43AA-897E-4E8D92DB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YouAreMyAllInAll_coda_b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C341F-DB0F-4339-B429-B8F702BAF8A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5757AD-D70F-408D-8824-153DEDC55FB0}"/>
              </a:ext>
            </a:extLst>
          </p:cNvPr>
          <p:cNvSpPr txBox="1"/>
          <p:nvPr/>
        </p:nvSpPr>
        <p:spPr>
          <a:xfrm>
            <a:off x="180622" y="9112392"/>
            <a:ext cx="3612444" cy="5300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2844" b="0" kern="1200">
                <a:solidFill>
                  <a:prstClr val="black"/>
                </a:solidFill>
                <a:latin typeface="Palatino Linotype" panose="02040502050505030304" pitchFamily="18" charset="0"/>
                <a:ea typeface="+mn-ea"/>
                <a:cs typeface="+mn-cs"/>
              </a:rPr>
              <a:t>Coda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50846-356A-4FB5-8348-899C87C53583}"/>
              </a:ext>
            </a:extLst>
          </p:cNvPr>
          <p:cNvSpPr txBox="1"/>
          <p:nvPr/>
        </p:nvSpPr>
        <p:spPr>
          <a:xfrm>
            <a:off x="3666631" y="9247858"/>
            <a:ext cx="6321778" cy="355034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algn="l" defTabSz="1300460" hangingPunct="1"/>
            <a:r>
              <a:rPr lang="en-US" sz="1707" b="0" kern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  <a:ea typeface="+mn-ea"/>
                <a:cs typeface="+mn-cs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7435C-CCD1-44DB-BB84-DE82EE435EC2}"/>
              </a:ext>
            </a:extLst>
          </p:cNvPr>
          <p:cNvSpPr txBox="1"/>
          <p:nvPr/>
        </p:nvSpPr>
        <p:spPr>
          <a:xfrm>
            <a:off x="11921067" y="9121423"/>
            <a:ext cx="812800" cy="398699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pPr algn="l" defTabSz="1300460" hangingPunct="1"/>
            <a:r>
              <a:rPr lang="en-US" sz="1991" b="0" kern="120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57658620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- 1.6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- 2.5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- 2.6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- 3.5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087 - Be Still My Soul - 3.6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95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ORSHIP"/>
          <p:cNvSpPr txBox="1">
            <a:spLocks noGrp="1"/>
          </p:cNvSpPr>
          <p:nvPr>
            <p:ph type="title"/>
          </p:nvPr>
        </p:nvSpPr>
        <p:spPr>
          <a:xfrm>
            <a:off x="239844" y="1690984"/>
            <a:ext cx="12525112" cy="3136149"/>
          </a:xfrm>
          <a:prstGeom prst="rect">
            <a:avLst/>
          </a:prstGeom>
        </p:spPr>
        <p:txBody>
          <a:bodyPr anchor="t"/>
          <a:lstStyle>
            <a:lvl1pPr>
              <a:defRPr sz="88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WORSHIP</a:t>
            </a:r>
          </a:p>
        </p:txBody>
      </p:sp>
      <p:sp>
        <p:nvSpPr>
          <p:cNvPr id="146" name="WITHIN THE VEIL"/>
          <p:cNvSpPr txBox="1"/>
          <p:nvPr/>
        </p:nvSpPr>
        <p:spPr>
          <a:xfrm>
            <a:off x="239844" y="2963985"/>
            <a:ext cx="12525112" cy="365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80000"/>
              </a:lnSpc>
              <a:defRPr sz="12400">
                <a:solidFill>
                  <a:srgbClr val="16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WITHIN THE</a:t>
            </a:r>
            <a:br/>
            <a:r>
              <a:t>VEIL</a:t>
            </a:r>
          </a:p>
        </p:txBody>
      </p:sp>
      <p:sp>
        <p:nvSpPr>
          <p:cNvPr id="147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148" name="HEB 10:19"/>
          <p:cNvSpPr/>
          <p:nvPr/>
        </p:nvSpPr>
        <p:spPr>
          <a:xfrm>
            <a:off x="4443924" y="6928866"/>
            <a:ext cx="4116952" cy="1220566"/>
          </a:xfrm>
          <a:prstGeom prst="roundRect">
            <a:avLst>
              <a:gd name="adj" fmla="val 15608"/>
            </a:avLst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5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HEB 10:19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1" name="A NATION OF PRIESTS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 NATION OF PRIESTS</a:t>
            </a:r>
          </a:p>
        </p:txBody>
      </p:sp>
      <p:sp>
        <p:nvSpPr>
          <p:cNvPr id="152" name="The priesthood: showing what holiness looks like…"/>
          <p:cNvSpPr txBox="1"/>
          <p:nvPr/>
        </p:nvSpPr>
        <p:spPr>
          <a:xfrm>
            <a:off x="315517" y="5211998"/>
            <a:ext cx="12373766" cy="380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marL="467777" indent="-467777" algn="l" defTabSz="543305">
              <a:lnSpc>
                <a:spcPct val="140000"/>
              </a:lnSpc>
              <a:buSzPct val="75000"/>
              <a:buChar char="•"/>
              <a:defRPr sz="4092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priesthood: showing what holiness looks like</a:t>
            </a:r>
          </a:p>
          <a:p>
            <a:pPr marL="467777" indent="-467777" algn="l" defTabSz="543305">
              <a:lnSpc>
                <a:spcPct val="140000"/>
              </a:lnSpc>
              <a:buSzPct val="75000"/>
              <a:buChar char="•"/>
              <a:defRPr sz="4092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Ex 19:6 - </a:t>
            </a:r>
            <a:r>
              <a:rPr u="sng"/>
              <a:t>Israel</a:t>
            </a:r>
            <a:r>
              <a:t>: “a kingdom of priests and a holy nation”</a:t>
            </a:r>
            <a:endParaRPr b="1"/>
          </a:p>
          <a:p>
            <a:pPr marL="467777" indent="-467777" algn="l" defTabSz="543305">
              <a:lnSpc>
                <a:spcPct val="140000"/>
              </a:lnSpc>
              <a:buSzPct val="75000"/>
              <a:buChar char="•"/>
              <a:defRPr sz="4092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Pt 2:5,9 - </a:t>
            </a:r>
            <a:r>
              <a:rPr u="sng"/>
              <a:t>Christians</a:t>
            </a:r>
            <a:r>
              <a:t>:  “a holy priesthood…</a:t>
            </a:r>
            <a:br/>
            <a:r>
              <a:t>a royal priesthood”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5626679" y="2366968"/>
            <a:ext cx="1751442" cy="2097801"/>
            <a:chOff x="0" y="0"/>
            <a:chExt cx="1751440" cy="2097800"/>
          </a:xfrm>
        </p:grpSpPr>
        <p:sp>
          <p:nvSpPr>
            <p:cNvPr id="153" name="Rounded Rectangle"/>
            <p:cNvSpPr/>
            <p:nvPr/>
          </p:nvSpPr>
          <p:spPr>
            <a:xfrm rot="791021">
              <a:off x="1090898" y="1665496"/>
              <a:ext cx="641842" cy="238159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4" name="Rounded Rectangle"/>
            <p:cNvSpPr/>
            <p:nvPr/>
          </p:nvSpPr>
          <p:spPr>
            <a:xfrm rot="20936494">
              <a:off x="17484" y="1641537"/>
              <a:ext cx="641842" cy="244440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5" name="Rounded Rectangle"/>
            <p:cNvSpPr/>
            <p:nvPr/>
          </p:nvSpPr>
          <p:spPr>
            <a:xfrm>
              <a:off x="396660" y="1028585"/>
              <a:ext cx="993680" cy="756823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6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7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8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9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0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1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2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3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4" name="Line"/>
            <p:cNvSpPr/>
            <p:nvPr/>
          </p:nvSpPr>
          <p:spPr>
            <a:xfrm flipH="1">
              <a:off x="1110340" y="261109"/>
              <a:ext cx="301531" cy="9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5" name="Rounded Rectangle"/>
            <p:cNvSpPr/>
            <p:nvPr/>
          </p:nvSpPr>
          <p:spPr>
            <a:xfrm rot="20936494">
              <a:off x="169813" y="1541876"/>
              <a:ext cx="641842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6" name="Rounded Rectangle"/>
            <p:cNvSpPr/>
            <p:nvPr/>
          </p:nvSpPr>
          <p:spPr>
            <a:xfrm rot="791021">
              <a:off x="933487" y="1551233"/>
              <a:ext cx="641843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7" name="Rounded Rectangle"/>
            <p:cNvSpPr/>
            <p:nvPr/>
          </p:nvSpPr>
          <p:spPr>
            <a:xfrm>
              <a:off x="534874" y="1392168"/>
              <a:ext cx="731322" cy="705633"/>
            </a:xfrm>
            <a:prstGeom prst="roundRect">
              <a:avLst>
                <a:gd name="adj" fmla="val 8003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8" name="Rounded Rectangle"/>
            <p:cNvSpPr/>
            <p:nvPr/>
          </p:nvSpPr>
          <p:spPr>
            <a:xfrm>
              <a:off x="502368" y="1325308"/>
              <a:ext cx="801780" cy="163376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9" name="Rounded Rectangle"/>
            <p:cNvSpPr/>
            <p:nvPr/>
          </p:nvSpPr>
          <p:spPr>
            <a:xfrm>
              <a:off x="410293" y="1490408"/>
              <a:ext cx="111837" cy="16337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0" name="Rounded Rectangle"/>
            <p:cNvSpPr/>
            <p:nvPr/>
          </p:nvSpPr>
          <p:spPr>
            <a:xfrm>
              <a:off x="1277061" y="1498171"/>
              <a:ext cx="100092" cy="163376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172" name="Screen Shot 2017-02-01 at 2.24.49 PM.png" descr="Screen Shot 2017-02-01 at 2.24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86" y="2113804"/>
            <a:ext cx="4717192" cy="260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reen Shot 2017-02-01 at 2.26.20 PM.png" descr="Screen Shot 2017-02-01 at 2.26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868" y="1824691"/>
            <a:ext cx="3648673" cy="292921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If you are a Christian,…"/>
          <p:cNvSpPr/>
          <p:nvPr/>
        </p:nvSpPr>
        <p:spPr>
          <a:xfrm>
            <a:off x="3546473" y="5049531"/>
            <a:ext cx="5911854" cy="4127554"/>
          </a:xfrm>
          <a:prstGeom prst="roundRect">
            <a:avLst>
              <a:gd name="adj" fmla="val 17860"/>
            </a:avLst>
          </a:prstGeom>
          <a:solidFill>
            <a:srgbClr val="0039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If you are a </a:t>
            </a:r>
            <a:r>
              <a:rPr u="sng"/>
              <a:t>Christian</a:t>
            </a:r>
            <a:r>
              <a:t>,</a:t>
            </a:r>
          </a:p>
          <a:p>
            <a:pPr>
              <a:defRPr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are a </a:t>
            </a:r>
            <a:r>
              <a:rPr u="sng"/>
              <a:t>priest</a:t>
            </a:r>
            <a:r>
              <a:t> of God Almighty!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  <p:bldP spid="171" grpId="3" animBg="1" advAuto="0"/>
      <p:bldP spid="172" grpId="2" animBg="1" advAuto="0"/>
      <p:bldP spid="173" grpId="4" animBg="1" advAuto="0"/>
      <p:bldP spid="174" grpId="5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7" name="A NATION OF PRIESTS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 NATION OF PRIESTS</a:t>
            </a:r>
          </a:p>
        </p:txBody>
      </p:sp>
      <p:sp>
        <p:nvSpPr>
          <p:cNvPr id="178" name="Arrow"/>
          <p:cNvSpPr/>
          <p:nvPr/>
        </p:nvSpPr>
        <p:spPr>
          <a:xfrm rot="5400000">
            <a:off x="10294209" y="6247010"/>
            <a:ext cx="1796874" cy="1129119"/>
          </a:xfrm>
          <a:prstGeom prst="rightArrow">
            <a:avLst>
              <a:gd name="adj1" fmla="val 43735"/>
              <a:gd name="adj2" fmla="val 43716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9" name="Arrow"/>
          <p:cNvSpPr/>
          <p:nvPr/>
        </p:nvSpPr>
        <p:spPr>
          <a:xfrm rot="16200000">
            <a:off x="10266742" y="3430188"/>
            <a:ext cx="1796734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98" name="Group"/>
          <p:cNvGrpSpPr/>
          <p:nvPr/>
        </p:nvGrpSpPr>
        <p:grpSpPr>
          <a:xfrm>
            <a:off x="10289388" y="4055547"/>
            <a:ext cx="1751441" cy="2675299"/>
            <a:chOff x="0" y="0"/>
            <a:chExt cx="1751440" cy="2675297"/>
          </a:xfrm>
        </p:grpSpPr>
        <p:sp>
          <p:nvSpPr>
            <p:cNvPr id="180" name="Rounded Rectangle"/>
            <p:cNvSpPr/>
            <p:nvPr/>
          </p:nvSpPr>
          <p:spPr>
            <a:xfrm rot="791021">
              <a:off x="1090898" y="1665496"/>
              <a:ext cx="641842" cy="238159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1" name="Rounded Rectangle"/>
            <p:cNvSpPr/>
            <p:nvPr/>
          </p:nvSpPr>
          <p:spPr>
            <a:xfrm rot="20936494">
              <a:off x="17484" y="1641537"/>
              <a:ext cx="641842" cy="244440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2" name="Rounded Rectangle"/>
            <p:cNvSpPr/>
            <p:nvPr/>
          </p:nvSpPr>
          <p:spPr>
            <a:xfrm>
              <a:off x="396660" y="1028585"/>
              <a:ext cx="993680" cy="756823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3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4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5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6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7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8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9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0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1" name="Line"/>
            <p:cNvSpPr/>
            <p:nvPr/>
          </p:nvSpPr>
          <p:spPr>
            <a:xfrm flipH="1">
              <a:off x="1110340" y="261109"/>
              <a:ext cx="301531" cy="9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2" name="Rounded Rectangle"/>
            <p:cNvSpPr/>
            <p:nvPr/>
          </p:nvSpPr>
          <p:spPr>
            <a:xfrm rot="20936494">
              <a:off x="169813" y="1541876"/>
              <a:ext cx="641842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3" name="Rounded Rectangle"/>
            <p:cNvSpPr/>
            <p:nvPr/>
          </p:nvSpPr>
          <p:spPr>
            <a:xfrm rot="791021">
              <a:off x="933487" y="1551233"/>
              <a:ext cx="641843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4" name="Rounded Rectangle"/>
            <p:cNvSpPr/>
            <p:nvPr/>
          </p:nvSpPr>
          <p:spPr>
            <a:xfrm>
              <a:off x="534874" y="1392168"/>
              <a:ext cx="731322" cy="1283130"/>
            </a:xfrm>
            <a:prstGeom prst="roundRect">
              <a:avLst>
                <a:gd name="adj" fmla="val 7722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5" name="Rounded Rectangle"/>
            <p:cNvSpPr/>
            <p:nvPr/>
          </p:nvSpPr>
          <p:spPr>
            <a:xfrm>
              <a:off x="502368" y="1325308"/>
              <a:ext cx="801780" cy="163376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6" name="Rounded Rectangle"/>
            <p:cNvSpPr/>
            <p:nvPr/>
          </p:nvSpPr>
          <p:spPr>
            <a:xfrm>
              <a:off x="410293" y="1490408"/>
              <a:ext cx="111837" cy="16337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7" name="Rounded Rectangle"/>
            <p:cNvSpPr/>
            <p:nvPr/>
          </p:nvSpPr>
          <p:spPr>
            <a:xfrm>
              <a:off x="1277061" y="1498171"/>
              <a:ext cx="100092" cy="163376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99" name="God"/>
          <p:cNvSpPr/>
          <p:nvPr/>
        </p:nvSpPr>
        <p:spPr>
          <a:xfrm>
            <a:off x="9893950" y="1677217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sz="5000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  <a:br/>
            <a:endParaRPr/>
          </a:p>
        </p:txBody>
      </p:sp>
      <p:grpSp>
        <p:nvGrpSpPr>
          <p:cNvPr id="215" name="Group"/>
          <p:cNvGrpSpPr/>
          <p:nvPr/>
        </p:nvGrpSpPr>
        <p:grpSpPr>
          <a:xfrm>
            <a:off x="9692798" y="7846355"/>
            <a:ext cx="2961685" cy="1802731"/>
            <a:chOff x="0" y="0"/>
            <a:chExt cx="2961684" cy="1802729"/>
          </a:xfrm>
        </p:grpSpPr>
        <p:grpSp>
          <p:nvGrpSpPr>
            <p:cNvPr id="204" name="Group"/>
            <p:cNvGrpSpPr/>
            <p:nvPr/>
          </p:nvGrpSpPr>
          <p:grpSpPr>
            <a:xfrm>
              <a:off x="0" y="342527"/>
              <a:ext cx="993680" cy="1342837"/>
              <a:chOff x="0" y="0"/>
              <a:chExt cx="993679" cy="1342836"/>
            </a:xfrm>
          </p:grpSpPr>
          <p:sp>
            <p:nvSpPr>
              <p:cNvPr id="200" name="Rounded Rectangle"/>
              <p:cNvSpPr/>
              <p:nvPr/>
            </p:nvSpPr>
            <p:spPr>
              <a:xfrm>
                <a:off x="0" y="906347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1" name="Circle"/>
              <p:cNvSpPr/>
              <p:nvPr/>
            </p:nvSpPr>
            <p:spPr>
              <a:xfrm>
                <a:off x="28952" y="0"/>
                <a:ext cx="935775" cy="935774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2" name="Shape"/>
              <p:cNvSpPr/>
              <p:nvPr/>
            </p:nvSpPr>
            <p:spPr>
              <a:xfrm>
                <a:off x="4641" y="375401"/>
                <a:ext cx="978114" cy="82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563" extrusionOk="0">
                    <a:moveTo>
                      <a:pt x="307" y="0"/>
                    </a:moveTo>
                    <a:cubicBezTo>
                      <a:pt x="-358" y="3764"/>
                      <a:pt x="65" y="7692"/>
                      <a:pt x="1504" y="11121"/>
                    </a:cubicBezTo>
                    <a:cubicBezTo>
                      <a:pt x="2878" y="14397"/>
                      <a:pt x="5081" y="16988"/>
                      <a:pt x="7364" y="19390"/>
                    </a:cubicBezTo>
                    <a:cubicBezTo>
                      <a:pt x="8380" y="20459"/>
                      <a:pt x="9488" y="21523"/>
                      <a:pt x="10830" y="21562"/>
                    </a:cubicBezTo>
                    <a:cubicBezTo>
                      <a:pt x="12163" y="21600"/>
                      <a:pt x="13311" y="20615"/>
                      <a:pt x="14317" y="19544"/>
                    </a:cubicBezTo>
                    <a:cubicBezTo>
                      <a:pt x="16172" y="17570"/>
                      <a:pt x="17767" y="15249"/>
                      <a:pt x="18917" y="12595"/>
                    </a:cubicBezTo>
                    <a:cubicBezTo>
                      <a:pt x="20570" y="8784"/>
                      <a:pt x="21242" y="4456"/>
                      <a:pt x="20846" y="174"/>
                    </a:cubicBezTo>
                    <a:lnTo>
                      <a:pt x="19179" y="174"/>
                    </a:lnTo>
                    <a:cubicBezTo>
                      <a:pt x="19234" y="1624"/>
                      <a:pt x="19160" y="3078"/>
                      <a:pt x="18958" y="4508"/>
                    </a:cubicBezTo>
                    <a:cubicBezTo>
                      <a:pt x="18775" y="5802"/>
                      <a:pt x="18488" y="7072"/>
                      <a:pt x="18101" y="8298"/>
                    </a:cubicBezTo>
                    <a:cubicBezTo>
                      <a:pt x="17620" y="8617"/>
                      <a:pt x="17052" y="8685"/>
                      <a:pt x="16529" y="8485"/>
                    </a:cubicBezTo>
                    <a:cubicBezTo>
                      <a:pt x="15565" y="8116"/>
                      <a:pt x="15003" y="6978"/>
                      <a:pt x="14205" y="6243"/>
                    </a:cubicBezTo>
                    <a:cubicBezTo>
                      <a:pt x="13281" y="5393"/>
                      <a:pt x="12107" y="5123"/>
                      <a:pt x="10948" y="5132"/>
                    </a:cubicBezTo>
                    <a:cubicBezTo>
                      <a:pt x="9918" y="5139"/>
                      <a:pt x="8892" y="5358"/>
                      <a:pt x="7940" y="5840"/>
                    </a:cubicBezTo>
                    <a:cubicBezTo>
                      <a:pt x="7159" y="6236"/>
                      <a:pt x="6444" y="6800"/>
                      <a:pt x="5814" y="7488"/>
                    </a:cubicBezTo>
                    <a:cubicBezTo>
                      <a:pt x="5348" y="7998"/>
                      <a:pt x="4891" y="8592"/>
                      <a:pt x="4265" y="8671"/>
                    </a:cubicBezTo>
                    <a:cubicBezTo>
                      <a:pt x="2912" y="8842"/>
                      <a:pt x="2164" y="6977"/>
                      <a:pt x="2072" y="5070"/>
                    </a:cubicBezTo>
                    <a:cubicBezTo>
                      <a:pt x="1998" y="3540"/>
                      <a:pt x="2081" y="2005"/>
                      <a:pt x="2319" y="500"/>
                    </a:cubicBez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3" name="Oval"/>
              <p:cNvSpPr/>
              <p:nvPr/>
            </p:nvSpPr>
            <p:spPr>
              <a:xfrm>
                <a:off x="289282" y="695959"/>
                <a:ext cx="415115" cy="191814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209" name="Group"/>
            <p:cNvGrpSpPr/>
            <p:nvPr/>
          </p:nvGrpSpPr>
          <p:grpSpPr>
            <a:xfrm>
              <a:off x="1003008" y="-1"/>
              <a:ext cx="993680" cy="1347446"/>
              <a:chOff x="0" y="0"/>
              <a:chExt cx="993679" cy="1347444"/>
            </a:xfrm>
          </p:grpSpPr>
          <p:sp>
            <p:nvSpPr>
              <p:cNvPr id="205" name="Rounded Rectangle"/>
              <p:cNvSpPr/>
              <p:nvPr/>
            </p:nvSpPr>
            <p:spPr>
              <a:xfrm>
                <a:off x="0" y="910955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6" name="Circle"/>
              <p:cNvSpPr/>
              <p:nvPr/>
            </p:nvSpPr>
            <p:spPr>
              <a:xfrm>
                <a:off x="28952" y="17308"/>
                <a:ext cx="935775" cy="935775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7" name="Shape"/>
              <p:cNvSpPr/>
              <p:nvPr/>
            </p:nvSpPr>
            <p:spPr>
              <a:xfrm>
                <a:off x="4641" y="-1"/>
                <a:ext cx="978114" cy="120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484" extrusionOk="0">
                    <a:moveTo>
                      <a:pt x="307" y="6765"/>
                    </a:moveTo>
                    <a:cubicBezTo>
                      <a:pt x="-358" y="9334"/>
                      <a:pt x="65" y="12016"/>
                      <a:pt x="1504" y="14357"/>
                    </a:cubicBezTo>
                    <a:cubicBezTo>
                      <a:pt x="2878" y="16593"/>
                      <a:pt x="5081" y="18361"/>
                      <a:pt x="7364" y="20001"/>
                    </a:cubicBezTo>
                    <a:cubicBezTo>
                      <a:pt x="8380" y="20731"/>
                      <a:pt x="9488" y="21457"/>
                      <a:pt x="10830" y="21484"/>
                    </a:cubicBezTo>
                    <a:cubicBezTo>
                      <a:pt x="12163" y="21510"/>
                      <a:pt x="13311" y="20838"/>
                      <a:pt x="14317" y="20107"/>
                    </a:cubicBezTo>
                    <a:cubicBezTo>
                      <a:pt x="16172" y="18759"/>
                      <a:pt x="17767" y="17174"/>
                      <a:pt x="18917" y="15363"/>
                    </a:cubicBezTo>
                    <a:cubicBezTo>
                      <a:pt x="20570" y="12762"/>
                      <a:pt x="21242" y="9807"/>
                      <a:pt x="20846" y="6884"/>
                    </a:cubicBezTo>
                    <a:cubicBezTo>
                      <a:pt x="20482" y="5352"/>
                      <a:pt x="19680" y="3935"/>
                      <a:pt x="18468" y="2760"/>
                    </a:cubicBezTo>
                    <a:cubicBezTo>
                      <a:pt x="16753" y="1096"/>
                      <a:pt x="14286" y="72"/>
                      <a:pt x="11700" y="126"/>
                    </a:cubicBezTo>
                    <a:cubicBezTo>
                      <a:pt x="11525" y="130"/>
                      <a:pt x="11346" y="140"/>
                      <a:pt x="11184" y="197"/>
                    </a:cubicBezTo>
                    <a:cubicBezTo>
                      <a:pt x="11068" y="238"/>
                      <a:pt x="10966" y="301"/>
                      <a:pt x="10872" y="371"/>
                    </a:cubicBezTo>
                    <a:cubicBezTo>
                      <a:pt x="8591" y="2088"/>
                      <a:pt x="11088" y="5171"/>
                      <a:pt x="15469" y="6145"/>
                    </a:cubicBezTo>
                    <a:cubicBezTo>
                      <a:pt x="16740" y="6427"/>
                      <a:pt x="17874" y="6770"/>
                      <a:pt x="19179" y="6884"/>
                    </a:cubicBezTo>
                    <a:cubicBezTo>
                      <a:pt x="19234" y="7874"/>
                      <a:pt x="19160" y="8866"/>
                      <a:pt x="18958" y="9842"/>
                    </a:cubicBezTo>
                    <a:cubicBezTo>
                      <a:pt x="18775" y="10726"/>
                      <a:pt x="18488" y="11592"/>
                      <a:pt x="18101" y="12429"/>
                    </a:cubicBezTo>
                    <a:cubicBezTo>
                      <a:pt x="17620" y="12647"/>
                      <a:pt x="17052" y="12694"/>
                      <a:pt x="16529" y="12557"/>
                    </a:cubicBezTo>
                    <a:cubicBezTo>
                      <a:pt x="15565" y="12305"/>
                      <a:pt x="15003" y="11528"/>
                      <a:pt x="14205" y="11027"/>
                    </a:cubicBezTo>
                    <a:cubicBezTo>
                      <a:pt x="13281" y="10446"/>
                      <a:pt x="12107" y="10262"/>
                      <a:pt x="10948" y="10268"/>
                    </a:cubicBezTo>
                    <a:cubicBezTo>
                      <a:pt x="9918" y="10273"/>
                      <a:pt x="8892" y="10423"/>
                      <a:pt x="7940" y="10752"/>
                    </a:cubicBezTo>
                    <a:cubicBezTo>
                      <a:pt x="7159" y="11022"/>
                      <a:pt x="6444" y="11407"/>
                      <a:pt x="5814" y="11877"/>
                    </a:cubicBezTo>
                    <a:cubicBezTo>
                      <a:pt x="5348" y="12225"/>
                      <a:pt x="4891" y="12630"/>
                      <a:pt x="4265" y="12684"/>
                    </a:cubicBezTo>
                    <a:cubicBezTo>
                      <a:pt x="2912" y="12801"/>
                      <a:pt x="2164" y="11528"/>
                      <a:pt x="2072" y="10226"/>
                    </a:cubicBezTo>
                    <a:cubicBezTo>
                      <a:pt x="1998" y="9181"/>
                      <a:pt x="2081" y="8133"/>
                      <a:pt x="2319" y="7106"/>
                    </a:cubicBezTo>
                    <a:cubicBezTo>
                      <a:pt x="3271" y="6680"/>
                      <a:pt x="4308" y="6425"/>
                      <a:pt x="5331" y="6135"/>
                    </a:cubicBezTo>
                    <a:cubicBezTo>
                      <a:pt x="10158" y="4766"/>
                      <a:pt x="13771" y="1151"/>
                      <a:pt x="10363" y="109"/>
                    </a:cubicBezTo>
                    <a:cubicBezTo>
                      <a:pt x="9713" y="-90"/>
                      <a:pt x="9050" y="22"/>
                      <a:pt x="8407" y="149"/>
                    </a:cubicBezTo>
                    <a:cubicBezTo>
                      <a:pt x="6762" y="476"/>
                      <a:pt x="5066" y="951"/>
                      <a:pt x="3684" y="1799"/>
                    </a:cubicBezTo>
                    <a:cubicBezTo>
                      <a:pt x="1778" y="2968"/>
                      <a:pt x="543" y="4738"/>
                      <a:pt x="307" y="6765"/>
                    </a:cubicBezTo>
                    <a:close/>
                  </a:path>
                </a:pathLst>
              </a:custGeom>
              <a:solidFill>
                <a:srgbClr val="613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8" name="Oval"/>
              <p:cNvSpPr/>
              <p:nvPr/>
            </p:nvSpPr>
            <p:spPr>
              <a:xfrm>
                <a:off x="289282" y="700568"/>
                <a:ext cx="415115" cy="191813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214" name="Group"/>
            <p:cNvGrpSpPr/>
            <p:nvPr/>
          </p:nvGrpSpPr>
          <p:grpSpPr>
            <a:xfrm>
              <a:off x="1920995" y="458186"/>
              <a:ext cx="1040690" cy="1344544"/>
              <a:chOff x="0" y="0"/>
              <a:chExt cx="1040689" cy="1344542"/>
            </a:xfrm>
          </p:grpSpPr>
          <p:sp>
            <p:nvSpPr>
              <p:cNvPr id="210" name="Rounded Rectangle"/>
              <p:cNvSpPr/>
              <p:nvPr/>
            </p:nvSpPr>
            <p:spPr>
              <a:xfrm>
                <a:off x="0" y="904090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1" name="Circle"/>
              <p:cNvSpPr/>
              <p:nvPr/>
            </p:nvSpPr>
            <p:spPr>
              <a:xfrm>
                <a:off x="28952" y="10443"/>
                <a:ext cx="935775" cy="935775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2" name="Oval"/>
              <p:cNvSpPr/>
              <p:nvPr/>
            </p:nvSpPr>
            <p:spPr>
              <a:xfrm>
                <a:off x="289282" y="693703"/>
                <a:ext cx="415115" cy="191813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3" name="Shape"/>
              <p:cNvSpPr/>
              <p:nvPr/>
            </p:nvSpPr>
            <p:spPr>
              <a:xfrm>
                <a:off x="26141" y="-1"/>
                <a:ext cx="1014549" cy="1344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538" extrusionOk="0">
                    <a:moveTo>
                      <a:pt x="8855" y="92"/>
                    </a:moveTo>
                    <a:cubicBezTo>
                      <a:pt x="7067" y="277"/>
                      <a:pt x="5334" y="738"/>
                      <a:pt x="3889" y="1563"/>
                    </a:cubicBezTo>
                    <a:cubicBezTo>
                      <a:pt x="1950" y="2670"/>
                      <a:pt x="698" y="4323"/>
                      <a:pt x="220" y="6135"/>
                    </a:cubicBezTo>
                    <a:cubicBezTo>
                      <a:pt x="-312" y="8148"/>
                      <a:pt x="130" y="10240"/>
                      <a:pt x="1464" y="12023"/>
                    </a:cubicBezTo>
                    <a:lnTo>
                      <a:pt x="1821" y="14527"/>
                    </a:lnTo>
                    <a:lnTo>
                      <a:pt x="800" y="15288"/>
                    </a:lnTo>
                    <a:cubicBezTo>
                      <a:pt x="990" y="15353"/>
                      <a:pt x="1176" y="15428"/>
                      <a:pt x="1354" y="15511"/>
                    </a:cubicBezTo>
                    <a:cubicBezTo>
                      <a:pt x="2082" y="15852"/>
                      <a:pt x="2680" y="16326"/>
                      <a:pt x="3196" y="16845"/>
                    </a:cubicBezTo>
                    <a:cubicBezTo>
                      <a:pt x="3933" y="17587"/>
                      <a:pt x="4505" y="18423"/>
                      <a:pt x="4737" y="19337"/>
                    </a:cubicBezTo>
                    <a:cubicBezTo>
                      <a:pt x="4896" y="19965"/>
                      <a:pt x="4887" y="20611"/>
                      <a:pt x="4710" y="21236"/>
                    </a:cubicBezTo>
                    <a:lnTo>
                      <a:pt x="7829" y="21522"/>
                    </a:lnTo>
                    <a:lnTo>
                      <a:pt x="8192" y="18850"/>
                    </a:lnTo>
                    <a:cubicBezTo>
                      <a:pt x="8562" y="17799"/>
                      <a:pt x="8546" y="16690"/>
                      <a:pt x="8146" y="15645"/>
                    </a:cubicBezTo>
                    <a:cubicBezTo>
                      <a:pt x="7917" y="15050"/>
                      <a:pt x="7568" y="14488"/>
                      <a:pt x="7203" y="13934"/>
                    </a:cubicBezTo>
                    <a:cubicBezTo>
                      <a:pt x="6287" y="12543"/>
                      <a:pt x="5266" y="11190"/>
                      <a:pt x="4529" y="9738"/>
                    </a:cubicBezTo>
                    <a:cubicBezTo>
                      <a:pt x="4127" y="8946"/>
                      <a:pt x="3814" y="8093"/>
                      <a:pt x="4155" y="7285"/>
                    </a:cubicBezTo>
                    <a:cubicBezTo>
                      <a:pt x="4638" y="6142"/>
                      <a:pt x="6171" y="5574"/>
                      <a:pt x="7416" y="4854"/>
                    </a:cubicBezTo>
                    <a:cubicBezTo>
                      <a:pt x="8475" y="4242"/>
                      <a:pt x="9359" y="3471"/>
                      <a:pt x="10014" y="2590"/>
                    </a:cubicBezTo>
                    <a:cubicBezTo>
                      <a:pt x="11174" y="3336"/>
                      <a:pt x="12413" y="4009"/>
                      <a:pt x="13717" y="4601"/>
                    </a:cubicBezTo>
                    <a:cubicBezTo>
                      <a:pt x="14967" y="5170"/>
                      <a:pt x="16309" y="5689"/>
                      <a:pt x="17127" y="6612"/>
                    </a:cubicBezTo>
                    <a:cubicBezTo>
                      <a:pt x="18068" y="7672"/>
                      <a:pt x="18125" y="9014"/>
                      <a:pt x="17768" y="10269"/>
                    </a:cubicBezTo>
                    <a:cubicBezTo>
                      <a:pt x="17450" y="11391"/>
                      <a:pt x="16823" y="12444"/>
                      <a:pt x="16054" y="13430"/>
                    </a:cubicBezTo>
                    <a:cubicBezTo>
                      <a:pt x="15496" y="14146"/>
                      <a:pt x="14859" y="14833"/>
                      <a:pt x="14474" y="15614"/>
                    </a:cubicBezTo>
                    <a:cubicBezTo>
                      <a:pt x="14155" y="16262"/>
                      <a:pt x="14021" y="16951"/>
                      <a:pt x="14007" y="17643"/>
                    </a:cubicBezTo>
                    <a:cubicBezTo>
                      <a:pt x="13995" y="18221"/>
                      <a:pt x="14068" y="18799"/>
                      <a:pt x="14224" y="19366"/>
                    </a:cubicBezTo>
                    <a:lnTo>
                      <a:pt x="14224" y="21538"/>
                    </a:lnTo>
                    <a:lnTo>
                      <a:pt x="16766" y="21320"/>
                    </a:lnTo>
                    <a:lnTo>
                      <a:pt x="17354" y="18903"/>
                    </a:lnTo>
                    <a:lnTo>
                      <a:pt x="18144" y="16732"/>
                    </a:lnTo>
                    <a:lnTo>
                      <a:pt x="19297" y="15177"/>
                    </a:lnTo>
                    <a:lnTo>
                      <a:pt x="20364" y="12636"/>
                    </a:lnTo>
                    <a:lnTo>
                      <a:pt x="21288" y="6535"/>
                    </a:lnTo>
                    <a:lnTo>
                      <a:pt x="19425" y="3010"/>
                    </a:lnTo>
                    <a:cubicBezTo>
                      <a:pt x="18692" y="2415"/>
                      <a:pt x="17867" y="1891"/>
                      <a:pt x="16967" y="1450"/>
                    </a:cubicBezTo>
                    <a:cubicBezTo>
                      <a:pt x="15835" y="894"/>
                      <a:pt x="14596" y="474"/>
                      <a:pt x="13286" y="236"/>
                    </a:cubicBezTo>
                    <a:cubicBezTo>
                      <a:pt x="11836" y="-28"/>
                      <a:pt x="10332" y="-62"/>
                      <a:pt x="8855" y="92"/>
                    </a:cubicBezTo>
                    <a:close/>
                  </a:path>
                </a:pathLst>
              </a:custGeom>
              <a:solidFill>
                <a:srgbClr val="613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216" name="The role of priest had 2 dimensions:…"/>
          <p:cNvSpPr txBox="1"/>
          <p:nvPr/>
        </p:nvSpPr>
        <p:spPr>
          <a:xfrm>
            <a:off x="554300" y="1735287"/>
            <a:ext cx="8808170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487897" indent="-487897" algn="l" defTabSz="566674">
              <a:lnSpc>
                <a:spcPct val="120000"/>
              </a:lnSpc>
              <a:buSzPct val="75000"/>
              <a:buChar char="•"/>
              <a:defRPr sz="4268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role of priest had 2 dimensions:</a:t>
            </a:r>
            <a:br/>
            <a:endParaRPr b="1"/>
          </a:p>
          <a:p>
            <a:pPr marL="752827" indent="-752827" algn="l" defTabSz="566674">
              <a:lnSpc>
                <a:spcPct val="120000"/>
              </a:lnSpc>
              <a:buSzPct val="100000"/>
              <a:buAutoNum type="arabicPeriod"/>
              <a:defRPr sz="4268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Represent the people to God</a:t>
            </a:r>
            <a:br>
              <a:rPr b="1"/>
            </a:br>
            <a:r>
              <a:t>(draw near, offer sacrifices, intercede, etc.)</a:t>
            </a:r>
            <a:br/>
            <a:endParaRPr b="1"/>
          </a:p>
          <a:p>
            <a:pPr marL="752827" indent="-752827" algn="l" defTabSz="566674">
              <a:lnSpc>
                <a:spcPct val="120000"/>
              </a:lnSpc>
              <a:buSzPct val="100000"/>
              <a:buAutoNum type="arabicPeriod"/>
              <a:defRPr sz="4268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Represent God to the people</a:t>
            </a:r>
            <a:br>
              <a:rPr b="1"/>
            </a:br>
            <a:r>
              <a:t>(holy clothing, conduct, </a:t>
            </a:r>
            <a:r>
              <a:rPr i="1"/>
              <a:t>teaching</a:t>
            </a:r>
            <a:r>
              <a:t> about holiness [</a:t>
            </a:r>
            <a:r>
              <a:rPr b="1"/>
              <a:t>Lv 10:8ff; Dt 17:8ff</a:t>
            </a:r>
            <a:r>
              <a:t>])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99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6" animBg="1" advAuto="0"/>
      <p:bldP spid="179" grpId="4" animBg="1" advAuto="0"/>
      <p:bldP spid="198" grpId="3" animBg="1" advAuto="0"/>
      <p:bldP spid="199" grpId="5" animBg="1" advAuto="0"/>
      <p:bldP spid="215" grpId="2" animBg="1" advAuto="0"/>
      <p:bldP spid="216" grpId="1" build="p" bldLvl="5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9" name="APPROACHING GOD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APPROACHING GOD</a:t>
            </a:r>
          </a:p>
        </p:txBody>
      </p:sp>
      <p:sp>
        <p:nvSpPr>
          <p:cNvPr id="220" name="Arrow"/>
          <p:cNvSpPr/>
          <p:nvPr/>
        </p:nvSpPr>
        <p:spPr>
          <a:xfrm rot="16200000">
            <a:off x="8807427" y="5309415"/>
            <a:ext cx="5597023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31" name="Group"/>
          <p:cNvGrpSpPr/>
          <p:nvPr/>
        </p:nvGrpSpPr>
        <p:grpSpPr>
          <a:xfrm>
            <a:off x="11106757" y="8148752"/>
            <a:ext cx="1053437" cy="1467055"/>
            <a:chOff x="0" y="0"/>
            <a:chExt cx="1053436" cy="1467053"/>
          </a:xfrm>
        </p:grpSpPr>
        <p:sp>
          <p:nvSpPr>
            <p:cNvPr id="221" name="Rounded Rectangle"/>
            <p:cNvSpPr/>
            <p:nvPr/>
          </p:nvSpPr>
          <p:spPr>
            <a:xfrm>
              <a:off x="19511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2" name="Circle"/>
            <p:cNvSpPr/>
            <p:nvPr/>
          </p:nvSpPr>
          <p:spPr>
            <a:xfrm>
              <a:off x="48464" y="122237"/>
              <a:ext cx="935774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3" name="Shape"/>
            <p:cNvSpPr/>
            <p:nvPr/>
          </p:nvSpPr>
          <p:spPr>
            <a:xfrm>
              <a:off x="24152" y="497640"/>
              <a:ext cx="978114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4" name="Oval"/>
            <p:cNvSpPr/>
            <p:nvPr/>
          </p:nvSpPr>
          <p:spPr>
            <a:xfrm>
              <a:off x="30879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5" name="Shape"/>
            <p:cNvSpPr/>
            <p:nvPr/>
          </p:nvSpPr>
          <p:spPr>
            <a:xfrm>
              <a:off x="0" y="17417"/>
              <a:ext cx="1046771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6" name="Line"/>
            <p:cNvSpPr/>
            <p:nvPr/>
          </p:nvSpPr>
          <p:spPr>
            <a:xfrm>
              <a:off x="8667" y="39687"/>
              <a:ext cx="625507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7" name="Line"/>
            <p:cNvSpPr/>
            <p:nvPr/>
          </p:nvSpPr>
          <p:spPr>
            <a:xfrm>
              <a:off x="553721" y="100362"/>
              <a:ext cx="232957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8" name="Line"/>
            <p:cNvSpPr/>
            <p:nvPr/>
          </p:nvSpPr>
          <p:spPr>
            <a:xfrm>
              <a:off x="9937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9" name="Line"/>
            <p:cNvSpPr/>
            <p:nvPr/>
          </p:nvSpPr>
          <p:spPr>
            <a:xfrm flipH="1">
              <a:off x="675114" y="349150"/>
              <a:ext cx="378323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30" name="Line"/>
            <p:cNvSpPr/>
            <p:nvPr/>
          </p:nvSpPr>
          <p:spPr>
            <a:xfrm flipH="1">
              <a:off x="73319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32" name="God"/>
          <p:cNvSpPr/>
          <p:nvPr/>
        </p:nvSpPr>
        <p:spPr>
          <a:xfrm>
            <a:off x="10334780" y="1677217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sz="5000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God</a:t>
            </a:r>
            <a:br/>
            <a:endParaRPr/>
          </a:p>
        </p:txBody>
      </p:sp>
      <p:grpSp>
        <p:nvGrpSpPr>
          <p:cNvPr id="253" name="Group"/>
          <p:cNvGrpSpPr/>
          <p:nvPr/>
        </p:nvGrpSpPr>
        <p:grpSpPr>
          <a:xfrm>
            <a:off x="10748013" y="4375380"/>
            <a:ext cx="1715851" cy="1467054"/>
            <a:chOff x="0" y="0"/>
            <a:chExt cx="1715849" cy="1467053"/>
          </a:xfrm>
        </p:grpSpPr>
        <p:sp>
          <p:nvSpPr>
            <p:cNvPr id="233" name="Shape"/>
            <p:cNvSpPr/>
            <p:nvPr/>
          </p:nvSpPr>
          <p:spPr>
            <a:xfrm>
              <a:off x="0" y="1026961"/>
              <a:ext cx="1715850" cy="4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239" name="Group"/>
            <p:cNvGrpSpPr/>
            <p:nvPr/>
          </p:nvGrpSpPr>
          <p:grpSpPr>
            <a:xfrm>
              <a:off x="93247" y="-1"/>
              <a:ext cx="1415196" cy="1123045"/>
              <a:chOff x="0" y="0"/>
              <a:chExt cx="1415194" cy="1123043"/>
            </a:xfrm>
          </p:grpSpPr>
          <p:sp>
            <p:nvSpPr>
              <p:cNvPr id="234" name="Shape"/>
              <p:cNvSpPr/>
              <p:nvPr/>
            </p:nvSpPr>
            <p:spPr>
              <a:xfrm>
                <a:off x="968450" y="172369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5" name="Shape"/>
              <p:cNvSpPr/>
              <p:nvPr/>
            </p:nvSpPr>
            <p:spPr>
              <a:xfrm>
                <a:off x="542690" y="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6" name="Shape"/>
              <p:cNvSpPr/>
              <p:nvPr/>
            </p:nvSpPr>
            <p:spPr>
              <a:xfrm>
                <a:off x="240211" y="287388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7" name="Shape"/>
              <p:cNvSpPr/>
              <p:nvPr/>
            </p:nvSpPr>
            <p:spPr>
              <a:xfrm>
                <a:off x="826126" y="23041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8" name="Shape"/>
              <p:cNvSpPr/>
              <p:nvPr/>
            </p:nvSpPr>
            <p:spPr>
              <a:xfrm>
                <a:off x="-1" y="17578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244" name="Group"/>
            <p:cNvGrpSpPr/>
            <p:nvPr/>
          </p:nvGrpSpPr>
          <p:grpSpPr>
            <a:xfrm>
              <a:off x="58871" y="647855"/>
              <a:ext cx="1600879" cy="502001"/>
              <a:chOff x="0" y="0"/>
              <a:chExt cx="1600878" cy="502000"/>
            </a:xfrm>
          </p:grpSpPr>
          <p:sp>
            <p:nvSpPr>
              <p:cNvPr id="240" name="Rounded Rectangle"/>
              <p:cNvSpPr/>
              <p:nvPr/>
            </p:nvSpPr>
            <p:spPr>
              <a:xfrm rot="910930" flipH="1">
                <a:off x="497164" y="141105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1" name="Rounded Rectangle"/>
              <p:cNvSpPr/>
              <p:nvPr/>
            </p:nvSpPr>
            <p:spPr>
              <a:xfrm rot="910930" flipH="1">
                <a:off x="257214" y="189371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2" name="Rounded Rectangle"/>
              <p:cNvSpPr/>
              <p:nvPr/>
            </p:nvSpPr>
            <p:spPr>
              <a:xfrm rot="20778005" flipH="1">
                <a:off x="4657" y="169274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3" name="Rounded Rectangle"/>
              <p:cNvSpPr/>
              <p:nvPr/>
            </p:nvSpPr>
            <p:spPr>
              <a:xfrm rot="20860834" flipH="1">
                <a:off x="290225" y="191998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251" name="Group"/>
            <p:cNvGrpSpPr/>
            <p:nvPr/>
          </p:nvGrpSpPr>
          <p:grpSpPr>
            <a:xfrm>
              <a:off x="364615" y="581801"/>
              <a:ext cx="863856" cy="440094"/>
              <a:chOff x="0" y="0"/>
              <a:chExt cx="863854" cy="440092"/>
            </a:xfrm>
          </p:grpSpPr>
          <p:sp>
            <p:nvSpPr>
              <p:cNvPr id="245" name="Oval"/>
              <p:cNvSpPr/>
              <p:nvPr/>
            </p:nvSpPr>
            <p:spPr>
              <a:xfrm>
                <a:off x="212038" y="9735"/>
                <a:ext cx="614202" cy="318630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6" name="Oval"/>
              <p:cNvSpPr/>
              <p:nvPr/>
            </p:nvSpPr>
            <p:spPr>
              <a:xfrm rot="19351939">
                <a:off x="27665" y="72185"/>
                <a:ext cx="303032" cy="19373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7" name="Rounded Rectangle"/>
              <p:cNvSpPr/>
              <p:nvPr/>
            </p:nvSpPr>
            <p:spPr>
              <a:xfrm rot="17317123" flipH="1">
                <a:off x="223566" y="310107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8" name="Rounded Rectangle"/>
              <p:cNvSpPr/>
              <p:nvPr/>
            </p:nvSpPr>
            <p:spPr>
              <a:xfrm rot="16478207" flipH="1">
                <a:off x="621282" y="294981"/>
                <a:ext cx="187795" cy="621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9" name="Rounded Rectangle"/>
              <p:cNvSpPr/>
              <p:nvPr/>
            </p:nvSpPr>
            <p:spPr>
              <a:xfrm rot="14786675" flipH="1">
                <a:off x="703943" y="261840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50" name="Rounded Rectangle"/>
              <p:cNvSpPr/>
              <p:nvPr/>
            </p:nvSpPr>
            <p:spPr>
              <a:xfrm rot="14786675" flipH="1">
                <a:off x="318411" y="286264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252" name="Shape"/>
            <p:cNvSpPr/>
            <p:nvPr/>
          </p:nvSpPr>
          <p:spPr>
            <a:xfrm>
              <a:off x="331763" y="719212"/>
              <a:ext cx="1055096" cy="29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rgbClr val="971817">
                <a:alpha val="6796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10914845" y="6741498"/>
            <a:ext cx="1382186" cy="1021200"/>
            <a:chOff x="0" y="0"/>
            <a:chExt cx="1382185" cy="1021198"/>
          </a:xfrm>
        </p:grpSpPr>
        <p:sp>
          <p:nvSpPr>
            <p:cNvPr id="254" name="Shape"/>
            <p:cNvSpPr/>
            <p:nvPr/>
          </p:nvSpPr>
          <p:spPr>
            <a:xfrm>
              <a:off x="-1" y="0"/>
              <a:ext cx="1382187" cy="102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6" extrusionOk="0">
                  <a:moveTo>
                    <a:pt x="10629" y="0"/>
                  </a:moveTo>
                  <a:cubicBezTo>
                    <a:pt x="7830" y="23"/>
                    <a:pt x="5036" y="683"/>
                    <a:pt x="2509" y="2327"/>
                  </a:cubicBezTo>
                  <a:cubicBezTo>
                    <a:pt x="1539" y="2958"/>
                    <a:pt x="590" y="3786"/>
                    <a:pt x="199" y="5144"/>
                  </a:cubicBezTo>
                  <a:cubicBezTo>
                    <a:pt x="-61" y="6047"/>
                    <a:pt x="-27" y="6982"/>
                    <a:pt x="81" y="7925"/>
                  </a:cubicBezTo>
                  <a:cubicBezTo>
                    <a:pt x="389" y="10628"/>
                    <a:pt x="1224" y="13366"/>
                    <a:pt x="2533" y="15615"/>
                  </a:cubicBezTo>
                  <a:cubicBezTo>
                    <a:pt x="4577" y="19128"/>
                    <a:pt x="7555" y="21506"/>
                    <a:pt x="10842" y="21545"/>
                  </a:cubicBezTo>
                  <a:cubicBezTo>
                    <a:pt x="13517" y="21577"/>
                    <a:pt x="16045" y="20017"/>
                    <a:pt x="17953" y="17468"/>
                  </a:cubicBezTo>
                  <a:cubicBezTo>
                    <a:pt x="19801" y="14999"/>
                    <a:pt x="20867" y="11660"/>
                    <a:pt x="21312" y="8431"/>
                  </a:cubicBezTo>
                  <a:cubicBezTo>
                    <a:pt x="21476" y="7243"/>
                    <a:pt x="21539" y="6057"/>
                    <a:pt x="21164" y="4937"/>
                  </a:cubicBezTo>
                  <a:cubicBezTo>
                    <a:pt x="20732" y="3644"/>
                    <a:pt x="19807" y="2858"/>
                    <a:pt x="18861" y="2252"/>
                  </a:cubicBezTo>
                  <a:cubicBezTo>
                    <a:pt x="16297" y="609"/>
                    <a:pt x="13463" y="-23"/>
                    <a:pt x="106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5" name="Oval"/>
            <p:cNvSpPr/>
            <p:nvPr/>
          </p:nvSpPr>
          <p:spPr>
            <a:xfrm>
              <a:off x="59842" y="33296"/>
              <a:ext cx="1270001" cy="507322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61" name="Group"/>
          <p:cNvGrpSpPr/>
          <p:nvPr/>
        </p:nvGrpSpPr>
        <p:grpSpPr>
          <a:xfrm>
            <a:off x="10677501" y="1501413"/>
            <a:ext cx="1911949" cy="1441182"/>
            <a:chOff x="0" y="0"/>
            <a:chExt cx="1911948" cy="1441180"/>
          </a:xfrm>
        </p:grpSpPr>
        <p:sp>
          <p:nvSpPr>
            <p:cNvPr id="257" name="Shape"/>
            <p:cNvSpPr/>
            <p:nvPr/>
          </p:nvSpPr>
          <p:spPr>
            <a:xfrm>
              <a:off x="0" y="-1"/>
              <a:ext cx="1911949" cy="144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0" y="20257"/>
                  </a:moveTo>
                  <a:cubicBezTo>
                    <a:pt x="861" y="20682"/>
                    <a:pt x="1818" y="20726"/>
                    <a:pt x="2703" y="20381"/>
                  </a:cubicBezTo>
                  <a:cubicBezTo>
                    <a:pt x="3312" y="20143"/>
                    <a:pt x="3867" y="19725"/>
                    <a:pt x="4488" y="19536"/>
                  </a:cubicBezTo>
                  <a:cubicBezTo>
                    <a:pt x="5457" y="19241"/>
                    <a:pt x="6467" y="19515"/>
                    <a:pt x="7352" y="20077"/>
                  </a:cubicBezTo>
                  <a:cubicBezTo>
                    <a:pt x="8040" y="20515"/>
                    <a:pt x="8673" y="21129"/>
                    <a:pt x="9448" y="21250"/>
                  </a:cubicBezTo>
                  <a:cubicBezTo>
                    <a:pt x="10579" y="21427"/>
                    <a:pt x="11565" y="20555"/>
                    <a:pt x="12480" y="19728"/>
                  </a:cubicBezTo>
                  <a:cubicBezTo>
                    <a:pt x="13247" y="19033"/>
                    <a:pt x="14149" y="18381"/>
                    <a:pt x="15006" y="18835"/>
                  </a:cubicBezTo>
                  <a:cubicBezTo>
                    <a:pt x="15605" y="19151"/>
                    <a:pt x="15906" y="19936"/>
                    <a:pt x="16427" y="20404"/>
                  </a:cubicBezTo>
                  <a:cubicBezTo>
                    <a:pt x="17160" y="21063"/>
                    <a:pt x="18129" y="20992"/>
                    <a:pt x="19040" y="20873"/>
                  </a:cubicBezTo>
                  <a:cubicBezTo>
                    <a:pt x="19895" y="20761"/>
                    <a:pt x="20749" y="20630"/>
                    <a:pt x="21600" y="20479"/>
                  </a:cubicBezTo>
                  <a:lnTo>
                    <a:pt x="21230" y="1457"/>
                  </a:lnTo>
                  <a:cubicBezTo>
                    <a:pt x="20677" y="2091"/>
                    <a:pt x="19948" y="2455"/>
                    <a:pt x="19184" y="2477"/>
                  </a:cubicBezTo>
                  <a:cubicBezTo>
                    <a:pt x="18471" y="2498"/>
                    <a:pt x="17778" y="2219"/>
                    <a:pt x="17192" y="1728"/>
                  </a:cubicBezTo>
                  <a:cubicBezTo>
                    <a:pt x="16571" y="1208"/>
                    <a:pt x="16075" y="454"/>
                    <a:pt x="15358" y="150"/>
                  </a:cubicBezTo>
                  <a:cubicBezTo>
                    <a:pt x="14598" y="-173"/>
                    <a:pt x="13780" y="69"/>
                    <a:pt x="13041" y="460"/>
                  </a:cubicBezTo>
                  <a:cubicBezTo>
                    <a:pt x="12006" y="1006"/>
                    <a:pt x="11038" y="1841"/>
                    <a:pt x="9902" y="1879"/>
                  </a:cubicBezTo>
                  <a:cubicBezTo>
                    <a:pt x="9223" y="1902"/>
                    <a:pt x="8570" y="1631"/>
                    <a:pt x="7954" y="1289"/>
                  </a:cubicBezTo>
                  <a:cubicBezTo>
                    <a:pt x="7368" y="965"/>
                    <a:pt x="6800" y="574"/>
                    <a:pt x="6166" y="428"/>
                  </a:cubicBezTo>
                  <a:cubicBezTo>
                    <a:pt x="5141" y="192"/>
                    <a:pt x="4088" y="610"/>
                    <a:pt x="3378" y="1533"/>
                  </a:cubicBezTo>
                  <a:cubicBezTo>
                    <a:pt x="2915" y="2007"/>
                    <a:pt x="2323" y="2255"/>
                    <a:pt x="1717" y="2229"/>
                  </a:cubicBezTo>
                  <a:cubicBezTo>
                    <a:pt x="1175" y="2206"/>
                    <a:pt x="655" y="1965"/>
                    <a:pt x="241" y="1544"/>
                  </a:cubicBezTo>
                  <a:lnTo>
                    <a:pt x="0" y="20257"/>
                  </a:lnTo>
                  <a:close/>
                </a:path>
              </a:pathLst>
            </a:custGeom>
            <a:solidFill>
              <a:srgbClr val="00397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8" name="Line"/>
            <p:cNvSpPr/>
            <p:nvPr/>
          </p:nvSpPr>
          <p:spPr>
            <a:xfrm>
              <a:off x="20058" y="1046788"/>
              <a:ext cx="1865571" cy="2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9" extrusionOk="0">
                  <a:moveTo>
                    <a:pt x="0" y="5309"/>
                  </a:moveTo>
                  <a:cubicBezTo>
                    <a:pt x="352" y="6282"/>
                    <a:pt x="726" y="6740"/>
                    <a:pt x="1102" y="6659"/>
                  </a:cubicBezTo>
                  <a:cubicBezTo>
                    <a:pt x="2100" y="6444"/>
                    <a:pt x="2994" y="2541"/>
                    <a:pt x="3964" y="904"/>
                  </a:cubicBezTo>
                  <a:cubicBezTo>
                    <a:pt x="5256" y="-1280"/>
                    <a:pt x="6606" y="582"/>
                    <a:pt x="7749" y="5535"/>
                  </a:cubicBezTo>
                  <a:cubicBezTo>
                    <a:pt x="8438" y="8523"/>
                    <a:pt x="9077" y="12669"/>
                    <a:pt x="9881" y="12962"/>
                  </a:cubicBezTo>
                  <a:cubicBezTo>
                    <a:pt x="11396" y="13512"/>
                    <a:pt x="12361" y="865"/>
                    <a:pt x="13854" y="379"/>
                  </a:cubicBezTo>
                  <a:cubicBezTo>
                    <a:pt x="15249" y="-75"/>
                    <a:pt x="16155" y="9619"/>
                    <a:pt x="17338" y="14658"/>
                  </a:cubicBezTo>
                  <a:cubicBezTo>
                    <a:pt x="18668" y="20320"/>
                    <a:pt x="20320" y="19948"/>
                    <a:pt x="21600" y="13698"/>
                  </a:cubicBezTo>
                </a:path>
              </a:pathLst>
            </a:custGeom>
            <a:noFill/>
            <a:ln w="635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29915" y="1146595"/>
              <a:ext cx="1852115" cy="19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0" y="5709"/>
                  </a:moveTo>
                  <a:cubicBezTo>
                    <a:pt x="360" y="6647"/>
                    <a:pt x="733" y="7167"/>
                    <a:pt x="1110" y="7254"/>
                  </a:cubicBezTo>
                  <a:cubicBezTo>
                    <a:pt x="2099" y="7484"/>
                    <a:pt x="3052" y="4765"/>
                    <a:pt x="4021" y="3174"/>
                  </a:cubicBezTo>
                  <a:cubicBezTo>
                    <a:pt x="5300" y="1074"/>
                    <a:pt x="6646" y="997"/>
                    <a:pt x="7805" y="5968"/>
                  </a:cubicBezTo>
                  <a:cubicBezTo>
                    <a:pt x="8519" y="9032"/>
                    <a:pt x="9145" y="13983"/>
                    <a:pt x="9953" y="14466"/>
                  </a:cubicBezTo>
                  <a:cubicBezTo>
                    <a:pt x="10716" y="14923"/>
                    <a:pt x="11344" y="11533"/>
                    <a:pt x="11966" y="7950"/>
                  </a:cubicBezTo>
                  <a:cubicBezTo>
                    <a:pt x="12588" y="4372"/>
                    <a:pt x="13208" y="599"/>
                    <a:pt x="13955" y="68"/>
                  </a:cubicBezTo>
                  <a:cubicBezTo>
                    <a:pt x="15277" y="-871"/>
                    <a:pt x="16276" y="8185"/>
                    <a:pt x="17421" y="13515"/>
                  </a:cubicBezTo>
                  <a:cubicBezTo>
                    <a:pt x="18695" y="19452"/>
                    <a:pt x="20208" y="20729"/>
                    <a:pt x="21600" y="17042"/>
                  </a:cubicBezTo>
                </a:path>
              </a:pathLst>
            </a:custGeom>
            <a:noFill/>
            <a:ln w="635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0" name="Line"/>
            <p:cNvSpPr/>
            <p:nvPr/>
          </p:nvSpPr>
          <p:spPr>
            <a:xfrm>
              <a:off x="24565" y="931541"/>
              <a:ext cx="1870954" cy="20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1" extrusionOk="0">
                  <a:moveTo>
                    <a:pt x="0" y="6452"/>
                  </a:moveTo>
                  <a:cubicBezTo>
                    <a:pt x="377" y="8352"/>
                    <a:pt x="821" y="9261"/>
                    <a:pt x="1269" y="9048"/>
                  </a:cubicBezTo>
                  <a:cubicBezTo>
                    <a:pt x="2260" y="8577"/>
                    <a:pt x="3056" y="2888"/>
                    <a:pt x="4008" y="875"/>
                  </a:cubicBezTo>
                  <a:cubicBezTo>
                    <a:pt x="5227" y="-1702"/>
                    <a:pt x="6471" y="1828"/>
                    <a:pt x="7613" y="6073"/>
                  </a:cubicBezTo>
                  <a:cubicBezTo>
                    <a:pt x="8293" y="8600"/>
                    <a:pt x="8973" y="11409"/>
                    <a:pt x="9725" y="11853"/>
                  </a:cubicBezTo>
                  <a:cubicBezTo>
                    <a:pt x="10446" y="12279"/>
                    <a:pt x="11104" y="10607"/>
                    <a:pt x="11732" y="7919"/>
                  </a:cubicBezTo>
                  <a:cubicBezTo>
                    <a:pt x="12384" y="5133"/>
                    <a:pt x="12968" y="1284"/>
                    <a:pt x="13701" y="580"/>
                  </a:cubicBezTo>
                  <a:cubicBezTo>
                    <a:pt x="14980" y="-648"/>
                    <a:pt x="15968" y="7521"/>
                    <a:pt x="17073" y="12499"/>
                  </a:cubicBezTo>
                  <a:cubicBezTo>
                    <a:pt x="18449" y="18700"/>
                    <a:pt x="20102" y="19898"/>
                    <a:pt x="21600" y="15781"/>
                  </a:cubicBezTo>
                </a:path>
              </a:pathLst>
            </a:custGeom>
            <a:noFill/>
            <a:ln w="762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62" name="Ex 25:8 - Lessons from the tabernacle:…"/>
          <p:cNvSpPr txBox="1"/>
          <p:nvPr/>
        </p:nvSpPr>
        <p:spPr>
          <a:xfrm>
            <a:off x="737979" y="1964892"/>
            <a:ext cx="7674024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02986" indent="-502986" algn="l">
              <a:lnSpc>
                <a:spcPct val="140000"/>
              </a:lnSpc>
              <a:buSzPct val="75000"/>
              <a:buChar char="•"/>
              <a:defRPr sz="44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Ex 25:8</a:t>
            </a:r>
            <a:r>
              <a:t> - Lessons from the tabernacle:</a:t>
            </a:r>
          </a:p>
          <a:p>
            <a:pPr marL="502986" indent="-502986" algn="l">
              <a:lnSpc>
                <a:spcPct val="140000"/>
              </a:lnSpc>
              <a:buSzPct val="75000"/>
              <a:buChar char="•"/>
              <a:defRPr sz="44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must have clean hands &amp; </a:t>
            </a:r>
            <a:br/>
            <a:r>
              <a:t>a pure heart</a:t>
            </a:r>
          </a:p>
          <a:p>
            <a:pPr marL="502986" indent="-502986" algn="l">
              <a:lnSpc>
                <a:spcPct val="140000"/>
              </a:lnSpc>
              <a:buSzPct val="75000"/>
              <a:buChar char="•"/>
              <a:defRPr sz="44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death occurred to allow me to come near</a:t>
            </a:r>
          </a:p>
          <a:p>
            <a:pPr marL="502986" indent="-502986" algn="l">
              <a:lnSpc>
                <a:spcPct val="140000"/>
              </a:lnSpc>
              <a:buSzPct val="75000"/>
              <a:buChar char="•"/>
              <a:defRPr sz="44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still cannot see God Himself</a:t>
            </a:r>
          </a:p>
        </p:txBody>
      </p:sp>
      <p:sp>
        <p:nvSpPr>
          <p:cNvPr id="263" name="The tabernacle/temple said:…"/>
          <p:cNvSpPr/>
          <p:nvPr/>
        </p:nvSpPr>
        <p:spPr>
          <a:xfrm>
            <a:off x="2526291" y="3347643"/>
            <a:ext cx="7952218" cy="3522527"/>
          </a:xfrm>
          <a:prstGeom prst="roundRect">
            <a:avLst>
              <a:gd name="adj" fmla="val 20927"/>
            </a:avLst>
          </a:prstGeom>
          <a:solidFill>
            <a:srgbClr val="0039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tabernacle/temple said:</a:t>
            </a:r>
          </a:p>
          <a:p>
            <a:pPr>
              <a:defRPr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God is with you</a:t>
            </a:r>
          </a:p>
          <a:p>
            <a:pPr>
              <a:defRPr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…But </a:t>
            </a:r>
            <a:r>
              <a:rPr u="sng"/>
              <a:t>keep your distance</a:t>
            </a:r>
            <a: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99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99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99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99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3" animBg="1" advAuto="0"/>
      <p:bldP spid="231" grpId="2" animBg="1" advAuto="0"/>
      <p:bldP spid="232" grpId="4" animBg="1" advAuto="0"/>
      <p:bldP spid="253" grpId="6" animBg="1" advAuto="0"/>
      <p:bldP spid="256" grpId="5" animBg="1" advAuto="0"/>
      <p:bldP spid="261" grpId="7" animBg="1" advAuto="0"/>
      <p:bldP spid="262" grpId="1" build="p" bldLvl="5" animBg="1" advAuto="0"/>
      <p:bldP spid="263" grpId="8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6" name="APPROACHING GOD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APPROACHING GOD</a:t>
            </a:r>
          </a:p>
        </p:txBody>
      </p:sp>
      <p:pic>
        <p:nvPicPr>
          <p:cNvPr id="267" name="veil torn 2.png" descr="veil tor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55" y="1119018"/>
            <a:ext cx="7110090" cy="8630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veil torn 1.jpg" descr="veil torn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4346"/>
            <a:ext cx="13004800" cy="7084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  <p:bldP spid="26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1" name="WORSHIP WITHIN THE VEIL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WORSHIP WITHIN THE VEIL</a:t>
            </a:r>
          </a:p>
        </p:txBody>
      </p:sp>
      <p:sp>
        <p:nvSpPr>
          <p:cNvPr id="272" name="Arrow"/>
          <p:cNvSpPr/>
          <p:nvPr/>
        </p:nvSpPr>
        <p:spPr>
          <a:xfrm rot="16200000">
            <a:off x="8180190" y="5290569"/>
            <a:ext cx="5597023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83" name="Group"/>
          <p:cNvGrpSpPr/>
          <p:nvPr/>
        </p:nvGrpSpPr>
        <p:grpSpPr>
          <a:xfrm>
            <a:off x="10479520" y="8129906"/>
            <a:ext cx="1053437" cy="1467055"/>
            <a:chOff x="0" y="0"/>
            <a:chExt cx="1053436" cy="1467053"/>
          </a:xfrm>
        </p:grpSpPr>
        <p:sp>
          <p:nvSpPr>
            <p:cNvPr id="273" name="Rounded Rectangle"/>
            <p:cNvSpPr/>
            <p:nvPr/>
          </p:nvSpPr>
          <p:spPr>
            <a:xfrm>
              <a:off x="19511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4" name="Circle"/>
            <p:cNvSpPr/>
            <p:nvPr/>
          </p:nvSpPr>
          <p:spPr>
            <a:xfrm>
              <a:off x="48464" y="122237"/>
              <a:ext cx="935774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24152" y="497640"/>
              <a:ext cx="978114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6" name="Oval"/>
            <p:cNvSpPr/>
            <p:nvPr/>
          </p:nvSpPr>
          <p:spPr>
            <a:xfrm>
              <a:off x="30879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0" y="17417"/>
              <a:ext cx="1046771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8" name="Line"/>
            <p:cNvSpPr/>
            <p:nvPr/>
          </p:nvSpPr>
          <p:spPr>
            <a:xfrm>
              <a:off x="8667" y="39687"/>
              <a:ext cx="625507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9" name="Line"/>
            <p:cNvSpPr/>
            <p:nvPr/>
          </p:nvSpPr>
          <p:spPr>
            <a:xfrm>
              <a:off x="553721" y="100362"/>
              <a:ext cx="232957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0" name="Line"/>
            <p:cNvSpPr/>
            <p:nvPr/>
          </p:nvSpPr>
          <p:spPr>
            <a:xfrm>
              <a:off x="9937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1" name="Line"/>
            <p:cNvSpPr/>
            <p:nvPr/>
          </p:nvSpPr>
          <p:spPr>
            <a:xfrm flipH="1">
              <a:off x="675114" y="349150"/>
              <a:ext cx="378323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2" name="Line"/>
            <p:cNvSpPr/>
            <p:nvPr/>
          </p:nvSpPr>
          <p:spPr>
            <a:xfrm flipH="1">
              <a:off x="73319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84" name="God"/>
          <p:cNvSpPr/>
          <p:nvPr/>
        </p:nvSpPr>
        <p:spPr>
          <a:xfrm>
            <a:off x="9680005" y="1604439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sz="5000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  <a:br/>
            <a:endParaRPr/>
          </a:p>
        </p:txBody>
      </p:sp>
      <p:grpSp>
        <p:nvGrpSpPr>
          <p:cNvPr id="289" name="Group"/>
          <p:cNvGrpSpPr/>
          <p:nvPr/>
        </p:nvGrpSpPr>
        <p:grpSpPr>
          <a:xfrm>
            <a:off x="10060432" y="1549218"/>
            <a:ext cx="994610" cy="1326726"/>
            <a:chOff x="0" y="0"/>
            <a:chExt cx="994609" cy="1326725"/>
          </a:xfrm>
        </p:grpSpPr>
        <p:sp>
          <p:nvSpPr>
            <p:cNvPr id="285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6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7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8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10736101" y="1567216"/>
            <a:ext cx="1215945" cy="1295553"/>
            <a:chOff x="0" y="0"/>
            <a:chExt cx="1215944" cy="1295552"/>
          </a:xfrm>
        </p:grpSpPr>
        <p:sp>
          <p:nvSpPr>
            <p:cNvPr id="290" name="Shape"/>
            <p:cNvSpPr/>
            <p:nvPr/>
          </p:nvSpPr>
          <p:spPr>
            <a:xfrm>
              <a:off x="0" y="0"/>
              <a:ext cx="1215945" cy="129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1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2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3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95" name="Mk 15:38 - When Jesus died, the veil was torn open.…"/>
          <p:cNvSpPr txBox="1"/>
          <p:nvPr/>
        </p:nvSpPr>
        <p:spPr>
          <a:xfrm>
            <a:off x="480828" y="1964892"/>
            <a:ext cx="8808170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02986" indent="-502986" algn="l">
              <a:lnSpc>
                <a:spcPct val="120000"/>
              </a:lnSpc>
              <a:buSzPct val="75000"/>
              <a:buChar char="•"/>
              <a:defRPr sz="48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Mk 15:38</a:t>
            </a:r>
            <a:r>
              <a:t> - When Jesus died, the veil was torn open.</a:t>
            </a:r>
          </a:p>
          <a:p>
            <a:pPr marL="502986" indent="-502986" algn="l">
              <a:lnSpc>
                <a:spcPct val="120000"/>
              </a:lnSpc>
              <a:buSzPct val="75000"/>
              <a:buChar char="•"/>
              <a:defRPr sz="48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10:19-20</a:t>
            </a:r>
            <a:r>
              <a:t> - We now have an unbelievable privilege:</a:t>
            </a:r>
          </a:p>
          <a:p>
            <a:pPr marL="947486" lvl="1" indent="-502986" algn="l">
              <a:lnSpc>
                <a:spcPct val="120000"/>
              </a:lnSpc>
              <a:buSzPct val="75000"/>
              <a:buChar char="•"/>
              <a:defRPr sz="48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By the blood of Jesus, we can enter the most holy place!</a:t>
            </a:r>
          </a:p>
          <a:p>
            <a:pPr marL="947486" lvl="1" indent="-502986" algn="l">
              <a:lnSpc>
                <a:spcPct val="120000"/>
              </a:lnSpc>
              <a:buSzPct val="75000"/>
              <a:buChar char="•"/>
              <a:defRPr sz="48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 does this perspective transform our worship?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9065 -0.000000" pathEditMode="relative">
                                      <p:cBhvr>
                                        <p:cTn id="1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72219 -0.000245" pathEditMode="relative">
                                      <p:cBhvr>
                                        <p:cTn id="1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99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99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build="p" bldLvl="5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8" name="WORSHIP WITHIN THE VEIL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WORSHIP WITHIN THE VEIL</a:t>
            </a:r>
          </a:p>
        </p:txBody>
      </p:sp>
      <p:sp>
        <p:nvSpPr>
          <p:cNvPr id="299" name="Heb 13:15-16 - How is our praise described?…"/>
          <p:cNvSpPr txBox="1"/>
          <p:nvPr/>
        </p:nvSpPr>
        <p:spPr>
          <a:xfrm>
            <a:off x="462461" y="1964892"/>
            <a:ext cx="8315823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502986" indent="-502986" algn="l">
              <a:buSzPct val="75000"/>
              <a:buChar char="•"/>
              <a:defRPr sz="46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13:15-16 </a:t>
            </a:r>
            <a:r>
              <a:t>- How is our praise described?</a:t>
            </a:r>
          </a:p>
          <a:p>
            <a:pPr marL="1391986" lvl="2" indent="-502986" algn="l">
              <a:buSzPct val="75000"/>
              <a:buChar char="•"/>
              <a:defRPr sz="46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qualities of a pleasing sacrifice to God?</a:t>
            </a:r>
          </a:p>
          <a:p>
            <a:pPr marL="1391986" lvl="2" indent="-502986" algn="l">
              <a:buSzPct val="75000"/>
              <a:buChar char="•"/>
              <a:defRPr sz="46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qualities of pleasing worship to God?</a:t>
            </a:r>
          </a:p>
          <a:p>
            <a:pPr marL="1391986" lvl="2" indent="-502986" algn="l">
              <a:buSzPct val="75000"/>
              <a:buChar char="•"/>
              <a:defRPr sz="46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Chr 16:4-36</a:t>
            </a:r>
            <a:r>
              <a:t> - David’s song service for the ark</a:t>
            </a:r>
          </a:p>
          <a:p>
            <a:pPr marL="1391986" lvl="2" indent="-502986" algn="l">
              <a:buSzPct val="75000"/>
              <a:buChar char="•"/>
              <a:defRPr sz="46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 can leaders &amp; followers offer a better sacrifice?</a:t>
            </a:r>
          </a:p>
        </p:txBody>
      </p:sp>
      <p:sp>
        <p:nvSpPr>
          <p:cNvPr id="300" name="Arrow"/>
          <p:cNvSpPr/>
          <p:nvPr/>
        </p:nvSpPr>
        <p:spPr>
          <a:xfrm rot="16200000">
            <a:off x="8187645" y="5291047"/>
            <a:ext cx="5597022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11" name="Group"/>
          <p:cNvGrpSpPr/>
          <p:nvPr/>
        </p:nvGrpSpPr>
        <p:grpSpPr>
          <a:xfrm>
            <a:off x="10486974" y="8130385"/>
            <a:ext cx="1053438" cy="1467054"/>
            <a:chOff x="0" y="0"/>
            <a:chExt cx="1053436" cy="1467053"/>
          </a:xfrm>
        </p:grpSpPr>
        <p:sp>
          <p:nvSpPr>
            <p:cNvPr id="301" name="Rounded Rectangle"/>
            <p:cNvSpPr/>
            <p:nvPr/>
          </p:nvSpPr>
          <p:spPr>
            <a:xfrm>
              <a:off x="19511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2" name="Circle"/>
            <p:cNvSpPr/>
            <p:nvPr/>
          </p:nvSpPr>
          <p:spPr>
            <a:xfrm>
              <a:off x="48464" y="122237"/>
              <a:ext cx="935774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3" name="Shape"/>
            <p:cNvSpPr/>
            <p:nvPr/>
          </p:nvSpPr>
          <p:spPr>
            <a:xfrm>
              <a:off x="24152" y="497640"/>
              <a:ext cx="978114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Oval"/>
            <p:cNvSpPr/>
            <p:nvPr/>
          </p:nvSpPr>
          <p:spPr>
            <a:xfrm>
              <a:off x="30879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hape"/>
            <p:cNvSpPr/>
            <p:nvPr/>
          </p:nvSpPr>
          <p:spPr>
            <a:xfrm>
              <a:off x="0" y="17417"/>
              <a:ext cx="1046771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Line"/>
            <p:cNvSpPr/>
            <p:nvPr/>
          </p:nvSpPr>
          <p:spPr>
            <a:xfrm>
              <a:off x="8667" y="39687"/>
              <a:ext cx="625507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7" name="Line"/>
            <p:cNvSpPr/>
            <p:nvPr/>
          </p:nvSpPr>
          <p:spPr>
            <a:xfrm>
              <a:off x="553721" y="100362"/>
              <a:ext cx="232957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8" name="Line"/>
            <p:cNvSpPr/>
            <p:nvPr/>
          </p:nvSpPr>
          <p:spPr>
            <a:xfrm>
              <a:off x="9937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9" name="Line"/>
            <p:cNvSpPr/>
            <p:nvPr/>
          </p:nvSpPr>
          <p:spPr>
            <a:xfrm flipH="1">
              <a:off x="675114" y="349150"/>
              <a:ext cx="378323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0" name="Line"/>
            <p:cNvSpPr/>
            <p:nvPr/>
          </p:nvSpPr>
          <p:spPr>
            <a:xfrm flipH="1">
              <a:off x="73319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12" name="God"/>
          <p:cNvSpPr/>
          <p:nvPr/>
        </p:nvSpPr>
        <p:spPr>
          <a:xfrm>
            <a:off x="9714996" y="1595350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sz="5000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God</a:t>
            </a:r>
            <a:br/>
            <a:endParaRPr/>
          </a:p>
        </p:txBody>
      </p:sp>
      <p:grpSp>
        <p:nvGrpSpPr>
          <p:cNvPr id="317" name="Group"/>
          <p:cNvGrpSpPr/>
          <p:nvPr/>
        </p:nvGrpSpPr>
        <p:grpSpPr>
          <a:xfrm>
            <a:off x="9314353" y="1558228"/>
            <a:ext cx="994610" cy="1326727"/>
            <a:chOff x="0" y="0"/>
            <a:chExt cx="994609" cy="1326725"/>
          </a:xfrm>
        </p:grpSpPr>
        <p:sp>
          <p:nvSpPr>
            <p:cNvPr id="313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4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5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6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11676770" y="1573836"/>
            <a:ext cx="1215945" cy="1295554"/>
            <a:chOff x="0" y="0"/>
            <a:chExt cx="1215944" cy="1295552"/>
          </a:xfrm>
        </p:grpSpPr>
        <p:sp>
          <p:nvSpPr>
            <p:cNvPr id="318" name="Shape"/>
            <p:cNvSpPr/>
            <p:nvPr/>
          </p:nvSpPr>
          <p:spPr>
            <a:xfrm>
              <a:off x="0" y="0"/>
              <a:ext cx="1215945" cy="129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9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20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21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43" name="Group"/>
          <p:cNvGrpSpPr/>
          <p:nvPr/>
        </p:nvGrpSpPr>
        <p:grpSpPr>
          <a:xfrm>
            <a:off x="10155768" y="4867173"/>
            <a:ext cx="1715851" cy="1467054"/>
            <a:chOff x="0" y="0"/>
            <a:chExt cx="1715849" cy="1467053"/>
          </a:xfrm>
        </p:grpSpPr>
        <p:sp>
          <p:nvSpPr>
            <p:cNvPr id="323" name="Shape"/>
            <p:cNvSpPr/>
            <p:nvPr/>
          </p:nvSpPr>
          <p:spPr>
            <a:xfrm>
              <a:off x="0" y="1026961"/>
              <a:ext cx="1715850" cy="4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329" name="Group"/>
            <p:cNvGrpSpPr/>
            <p:nvPr/>
          </p:nvGrpSpPr>
          <p:grpSpPr>
            <a:xfrm>
              <a:off x="93247" y="-1"/>
              <a:ext cx="1415196" cy="1123045"/>
              <a:chOff x="0" y="0"/>
              <a:chExt cx="1415194" cy="1123043"/>
            </a:xfrm>
          </p:grpSpPr>
          <p:sp>
            <p:nvSpPr>
              <p:cNvPr id="324" name="Shape"/>
              <p:cNvSpPr/>
              <p:nvPr/>
            </p:nvSpPr>
            <p:spPr>
              <a:xfrm>
                <a:off x="968450" y="172369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5" name="Shape"/>
              <p:cNvSpPr/>
              <p:nvPr/>
            </p:nvSpPr>
            <p:spPr>
              <a:xfrm>
                <a:off x="542690" y="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6" name="Shape"/>
              <p:cNvSpPr/>
              <p:nvPr/>
            </p:nvSpPr>
            <p:spPr>
              <a:xfrm>
                <a:off x="240211" y="287388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7" name="Shape"/>
              <p:cNvSpPr/>
              <p:nvPr/>
            </p:nvSpPr>
            <p:spPr>
              <a:xfrm>
                <a:off x="826126" y="23041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8" name="Shape"/>
              <p:cNvSpPr/>
              <p:nvPr/>
            </p:nvSpPr>
            <p:spPr>
              <a:xfrm>
                <a:off x="-1" y="17578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34" name="Group"/>
            <p:cNvGrpSpPr/>
            <p:nvPr/>
          </p:nvGrpSpPr>
          <p:grpSpPr>
            <a:xfrm>
              <a:off x="58871" y="647855"/>
              <a:ext cx="1600879" cy="502001"/>
              <a:chOff x="0" y="0"/>
              <a:chExt cx="1600878" cy="502000"/>
            </a:xfrm>
          </p:grpSpPr>
          <p:sp>
            <p:nvSpPr>
              <p:cNvPr id="330" name="Rounded Rectangle"/>
              <p:cNvSpPr/>
              <p:nvPr/>
            </p:nvSpPr>
            <p:spPr>
              <a:xfrm rot="910930" flipH="1">
                <a:off x="497164" y="141105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1" name="Rounded Rectangle"/>
              <p:cNvSpPr/>
              <p:nvPr/>
            </p:nvSpPr>
            <p:spPr>
              <a:xfrm rot="910930" flipH="1">
                <a:off x="257214" y="189371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2" name="Rounded Rectangle"/>
              <p:cNvSpPr/>
              <p:nvPr/>
            </p:nvSpPr>
            <p:spPr>
              <a:xfrm rot="20778005" flipH="1">
                <a:off x="4657" y="169274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3" name="Rounded Rectangle"/>
              <p:cNvSpPr/>
              <p:nvPr/>
            </p:nvSpPr>
            <p:spPr>
              <a:xfrm rot="20860834" flipH="1">
                <a:off x="290225" y="191998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41" name="Group"/>
            <p:cNvGrpSpPr/>
            <p:nvPr/>
          </p:nvGrpSpPr>
          <p:grpSpPr>
            <a:xfrm>
              <a:off x="364615" y="581801"/>
              <a:ext cx="863856" cy="440094"/>
              <a:chOff x="0" y="0"/>
              <a:chExt cx="863854" cy="440092"/>
            </a:xfrm>
          </p:grpSpPr>
          <p:sp>
            <p:nvSpPr>
              <p:cNvPr id="335" name="Oval"/>
              <p:cNvSpPr/>
              <p:nvPr/>
            </p:nvSpPr>
            <p:spPr>
              <a:xfrm>
                <a:off x="212038" y="9735"/>
                <a:ext cx="614202" cy="318630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6" name="Oval"/>
              <p:cNvSpPr/>
              <p:nvPr/>
            </p:nvSpPr>
            <p:spPr>
              <a:xfrm rot="19351939">
                <a:off x="27665" y="72185"/>
                <a:ext cx="303032" cy="19373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7" name="Rounded Rectangle"/>
              <p:cNvSpPr/>
              <p:nvPr/>
            </p:nvSpPr>
            <p:spPr>
              <a:xfrm rot="17317123" flipH="1">
                <a:off x="223566" y="310107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8" name="Rounded Rectangle"/>
              <p:cNvSpPr/>
              <p:nvPr/>
            </p:nvSpPr>
            <p:spPr>
              <a:xfrm rot="16478207" flipH="1">
                <a:off x="621282" y="294981"/>
                <a:ext cx="187795" cy="621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9" name="Rounded Rectangle"/>
              <p:cNvSpPr/>
              <p:nvPr/>
            </p:nvSpPr>
            <p:spPr>
              <a:xfrm rot="14786675" flipH="1">
                <a:off x="703943" y="261840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0" name="Rounded Rectangle"/>
              <p:cNvSpPr/>
              <p:nvPr/>
            </p:nvSpPr>
            <p:spPr>
              <a:xfrm rot="14786675" flipH="1">
                <a:off x="318411" y="286264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342" name="Shape"/>
            <p:cNvSpPr/>
            <p:nvPr/>
          </p:nvSpPr>
          <p:spPr>
            <a:xfrm>
              <a:off x="331763" y="719212"/>
              <a:ext cx="1055096" cy="29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rgbClr val="971817">
                <a:alpha val="6796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build="p" bldLvl="5" animBg="1" advAuto="0"/>
      <p:bldP spid="343" grpId="2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46" name="WORSHIP WITHIN THE VEIL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WORSHIP WITHIN THE VEIL</a:t>
            </a:r>
          </a:p>
        </p:txBody>
      </p:sp>
      <p:sp>
        <p:nvSpPr>
          <p:cNvPr id="347" name="Preparation:  Get your heart ready…"/>
          <p:cNvSpPr txBox="1"/>
          <p:nvPr/>
        </p:nvSpPr>
        <p:spPr>
          <a:xfrm>
            <a:off x="462461" y="1964892"/>
            <a:ext cx="8666329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47486" lvl="1" indent="-502986" algn="l">
              <a:lnSpc>
                <a:spcPct val="130000"/>
              </a:lnSpc>
              <a:buSzPct val="75000"/>
              <a:buChar char="•"/>
              <a:defRPr sz="4400" b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 u="sng"/>
              <a:t>Preparation</a:t>
            </a:r>
            <a:r>
              <a:t>: </a:t>
            </a:r>
            <a:br/>
            <a:r>
              <a:t>Get your heart ready</a:t>
            </a:r>
          </a:p>
          <a:p>
            <a:pPr marL="947486" lvl="1" indent="-502986" algn="l">
              <a:lnSpc>
                <a:spcPct val="13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u="sng"/>
              <a:t>Perspective</a:t>
            </a:r>
            <a:r>
              <a:rPr b="0"/>
              <a:t>:</a:t>
            </a:r>
            <a:br>
              <a:rPr b="0"/>
            </a:br>
            <a:r>
              <a:rPr b="0"/>
              <a:t>God’s holy presence</a:t>
            </a:r>
          </a:p>
          <a:p>
            <a:pPr marL="947486" lvl="1" indent="-502986" algn="l">
              <a:lnSpc>
                <a:spcPct val="13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u="sng"/>
              <a:t>Participation</a:t>
            </a:r>
            <a:r>
              <a:rPr b="0"/>
              <a:t>: The more you give, the more you &amp; others benefit</a:t>
            </a:r>
          </a:p>
          <a:p>
            <a:pPr marL="947486" lvl="1" indent="-502986" algn="l">
              <a:lnSpc>
                <a:spcPct val="13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u="sng"/>
              <a:t>Practice</a:t>
            </a:r>
            <a:r>
              <a:rPr b="0"/>
              <a:t>: Make hymns a habit, work at it</a:t>
            </a:r>
          </a:p>
        </p:txBody>
      </p:sp>
      <p:sp>
        <p:nvSpPr>
          <p:cNvPr id="348" name="Arrow"/>
          <p:cNvSpPr/>
          <p:nvPr/>
        </p:nvSpPr>
        <p:spPr>
          <a:xfrm rot="16200000">
            <a:off x="8187645" y="5291047"/>
            <a:ext cx="5597022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59" name="Group"/>
          <p:cNvGrpSpPr/>
          <p:nvPr/>
        </p:nvGrpSpPr>
        <p:grpSpPr>
          <a:xfrm>
            <a:off x="10486974" y="8130385"/>
            <a:ext cx="1053438" cy="1467054"/>
            <a:chOff x="0" y="0"/>
            <a:chExt cx="1053436" cy="1467053"/>
          </a:xfrm>
        </p:grpSpPr>
        <p:sp>
          <p:nvSpPr>
            <p:cNvPr id="349" name="Rounded Rectangle"/>
            <p:cNvSpPr/>
            <p:nvPr/>
          </p:nvSpPr>
          <p:spPr>
            <a:xfrm>
              <a:off x="19511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0" name="Circle"/>
            <p:cNvSpPr/>
            <p:nvPr/>
          </p:nvSpPr>
          <p:spPr>
            <a:xfrm>
              <a:off x="48464" y="122237"/>
              <a:ext cx="935774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1" name="Shape"/>
            <p:cNvSpPr/>
            <p:nvPr/>
          </p:nvSpPr>
          <p:spPr>
            <a:xfrm>
              <a:off x="24152" y="497640"/>
              <a:ext cx="978114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2" name="Oval"/>
            <p:cNvSpPr/>
            <p:nvPr/>
          </p:nvSpPr>
          <p:spPr>
            <a:xfrm>
              <a:off x="30879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3" name="Shape"/>
            <p:cNvSpPr/>
            <p:nvPr/>
          </p:nvSpPr>
          <p:spPr>
            <a:xfrm>
              <a:off x="0" y="17417"/>
              <a:ext cx="1046771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4" name="Line"/>
            <p:cNvSpPr/>
            <p:nvPr/>
          </p:nvSpPr>
          <p:spPr>
            <a:xfrm>
              <a:off x="8667" y="39687"/>
              <a:ext cx="625507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5" name="Line"/>
            <p:cNvSpPr/>
            <p:nvPr/>
          </p:nvSpPr>
          <p:spPr>
            <a:xfrm>
              <a:off x="553721" y="100362"/>
              <a:ext cx="232957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6" name="Line"/>
            <p:cNvSpPr/>
            <p:nvPr/>
          </p:nvSpPr>
          <p:spPr>
            <a:xfrm>
              <a:off x="9937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7" name="Line"/>
            <p:cNvSpPr/>
            <p:nvPr/>
          </p:nvSpPr>
          <p:spPr>
            <a:xfrm flipH="1">
              <a:off x="675114" y="349150"/>
              <a:ext cx="378323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8" name="Line"/>
            <p:cNvSpPr/>
            <p:nvPr/>
          </p:nvSpPr>
          <p:spPr>
            <a:xfrm flipH="1">
              <a:off x="73319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60" name="God"/>
          <p:cNvSpPr/>
          <p:nvPr/>
        </p:nvSpPr>
        <p:spPr>
          <a:xfrm>
            <a:off x="9714996" y="1595350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sz="5000">
                <a:solidFill>
                  <a:srgbClr val="FFFFFF"/>
                </a:solidFill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God</a:t>
            </a:r>
            <a:br/>
            <a:endParaRPr/>
          </a:p>
        </p:txBody>
      </p:sp>
      <p:grpSp>
        <p:nvGrpSpPr>
          <p:cNvPr id="365" name="Group"/>
          <p:cNvGrpSpPr/>
          <p:nvPr/>
        </p:nvGrpSpPr>
        <p:grpSpPr>
          <a:xfrm>
            <a:off x="9314353" y="1558228"/>
            <a:ext cx="994610" cy="1326727"/>
            <a:chOff x="0" y="0"/>
            <a:chExt cx="994609" cy="1326725"/>
          </a:xfrm>
        </p:grpSpPr>
        <p:sp>
          <p:nvSpPr>
            <p:cNvPr id="361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2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3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4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70" name="Group"/>
          <p:cNvGrpSpPr/>
          <p:nvPr/>
        </p:nvGrpSpPr>
        <p:grpSpPr>
          <a:xfrm>
            <a:off x="11676770" y="1573836"/>
            <a:ext cx="1215945" cy="1295554"/>
            <a:chOff x="0" y="0"/>
            <a:chExt cx="1215944" cy="1295552"/>
          </a:xfrm>
        </p:grpSpPr>
        <p:sp>
          <p:nvSpPr>
            <p:cNvPr id="366" name="Shape"/>
            <p:cNvSpPr/>
            <p:nvPr/>
          </p:nvSpPr>
          <p:spPr>
            <a:xfrm>
              <a:off x="0" y="0"/>
              <a:ext cx="1215945" cy="129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8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9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91" name="Group"/>
          <p:cNvGrpSpPr/>
          <p:nvPr/>
        </p:nvGrpSpPr>
        <p:grpSpPr>
          <a:xfrm>
            <a:off x="10155768" y="4867173"/>
            <a:ext cx="1715851" cy="1467054"/>
            <a:chOff x="0" y="0"/>
            <a:chExt cx="1715849" cy="1467053"/>
          </a:xfrm>
        </p:grpSpPr>
        <p:sp>
          <p:nvSpPr>
            <p:cNvPr id="371" name="Shape"/>
            <p:cNvSpPr/>
            <p:nvPr/>
          </p:nvSpPr>
          <p:spPr>
            <a:xfrm>
              <a:off x="0" y="1026961"/>
              <a:ext cx="1715850" cy="4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377" name="Group"/>
            <p:cNvGrpSpPr/>
            <p:nvPr/>
          </p:nvGrpSpPr>
          <p:grpSpPr>
            <a:xfrm>
              <a:off x="93247" y="-1"/>
              <a:ext cx="1415196" cy="1123045"/>
              <a:chOff x="0" y="0"/>
              <a:chExt cx="1415194" cy="1123043"/>
            </a:xfrm>
          </p:grpSpPr>
          <p:sp>
            <p:nvSpPr>
              <p:cNvPr id="372" name="Shape"/>
              <p:cNvSpPr/>
              <p:nvPr/>
            </p:nvSpPr>
            <p:spPr>
              <a:xfrm>
                <a:off x="968450" y="172369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3" name="Shape"/>
              <p:cNvSpPr/>
              <p:nvPr/>
            </p:nvSpPr>
            <p:spPr>
              <a:xfrm>
                <a:off x="542690" y="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4" name="Shape"/>
              <p:cNvSpPr/>
              <p:nvPr/>
            </p:nvSpPr>
            <p:spPr>
              <a:xfrm>
                <a:off x="240211" y="287388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5" name="Shape"/>
              <p:cNvSpPr/>
              <p:nvPr/>
            </p:nvSpPr>
            <p:spPr>
              <a:xfrm>
                <a:off x="826126" y="23041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6" name="Shape"/>
              <p:cNvSpPr/>
              <p:nvPr/>
            </p:nvSpPr>
            <p:spPr>
              <a:xfrm>
                <a:off x="-1" y="17578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82" name="Group"/>
            <p:cNvGrpSpPr/>
            <p:nvPr/>
          </p:nvGrpSpPr>
          <p:grpSpPr>
            <a:xfrm>
              <a:off x="58871" y="647855"/>
              <a:ext cx="1600879" cy="502001"/>
              <a:chOff x="0" y="0"/>
              <a:chExt cx="1600878" cy="502000"/>
            </a:xfrm>
          </p:grpSpPr>
          <p:sp>
            <p:nvSpPr>
              <p:cNvPr id="378" name="Rounded Rectangle"/>
              <p:cNvSpPr/>
              <p:nvPr/>
            </p:nvSpPr>
            <p:spPr>
              <a:xfrm rot="910930" flipH="1">
                <a:off x="497164" y="141105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9" name="Rounded Rectangle"/>
              <p:cNvSpPr/>
              <p:nvPr/>
            </p:nvSpPr>
            <p:spPr>
              <a:xfrm rot="910930" flipH="1">
                <a:off x="257214" y="189371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0" name="Rounded Rectangle"/>
              <p:cNvSpPr/>
              <p:nvPr/>
            </p:nvSpPr>
            <p:spPr>
              <a:xfrm rot="20778005" flipH="1">
                <a:off x="4657" y="169274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1" name="Rounded Rectangle"/>
              <p:cNvSpPr/>
              <p:nvPr/>
            </p:nvSpPr>
            <p:spPr>
              <a:xfrm rot="20860834" flipH="1">
                <a:off x="290225" y="191998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89" name="Group"/>
            <p:cNvGrpSpPr/>
            <p:nvPr/>
          </p:nvGrpSpPr>
          <p:grpSpPr>
            <a:xfrm>
              <a:off x="364615" y="581801"/>
              <a:ext cx="863856" cy="440094"/>
              <a:chOff x="0" y="0"/>
              <a:chExt cx="863854" cy="440092"/>
            </a:xfrm>
          </p:grpSpPr>
          <p:sp>
            <p:nvSpPr>
              <p:cNvPr id="383" name="Oval"/>
              <p:cNvSpPr/>
              <p:nvPr/>
            </p:nvSpPr>
            <p:spPr>
              <a:xfrm>
                <a:off x="212038" y="9735"/>
                <a:ext cx="614202" cy="318630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4" name="Oval"/>
              <p:cNvSpPr/>
              <p:nvPr/>
            </p:nvSpPr>
            <p:spPr>
              <a:xfrm rot="19351939">
                <a:off x="27665" y="72185"/>
                <a:ext cx="303032" cy="19373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5" name="Rounded Rectangle"/>
              <p:cNvSpPr/>
              <p:nvPr/>
            </p:nvSpPr>
            <p:spPr>
              <a:xfrm rot="17317123" flipH="1">
                <a:off x="223566" y="310107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6" name="Rounded Rectangle"/>
              <p:cNvSpPr/>
              <p:nvPr/>
            </p:nvSpPr>
            <p:spPr>
              <a:xfrm rot="16478207" flipH="1">
                <a:off x="621282" y="294981"/>
                <a:ext cx="187795" cy="621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7" name="Rounded Rectangle"/>
              <p:cNvSpPr/>
              <p:nvPr/>
            </p:nvSpPr>
            <p:spPr>
              <a:xfrm rot="14786675" flipH="1">
                <a:off x="703943" y="261840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8" name="Rounded Rectangle"/>
              <p:cNvSpPr/>
              <p:nvPr/>
            </p:nvSpPr>
            <p:spPr>
              <a:xfrm rot="14786675" flipH="1">
                <a:off x="318411" y="286264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390" name="Shape"/>
            <p:cNvSpPr/>
            <p:nvPr/>
          </p:nvSpPr>
          <p:spPr>
            <a:xfrm>
              <a:off x="331763" y="719212"/>
              <a:ext cx="1055096" cy="29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rgbClr val="971817">
                <a:alpha val="6796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1" build="p" bldLvl="5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16747" y="9103361"/>
            <a:ext cx="125713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60" hangingPunct="1"/>
            <a:r>
              <a:rPr lang="en-US" sz="256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434 - All Hail The Power Of Jesus' Name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856</Words>
  <Application>Microsoft Office PowerPoint</Application>
  <PresentationFormat>Custom</PresentationFormat>
  <Paragraphs>118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Alegreya SC</vt:lpstr>
      <vt:lpstr>Arial</vt:lpstr>
      <vt:lpstr>Arial Black</vt:lpstr>
      <vt:lpstr>Arial Narrow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Palatino Linotype</vt:lpstr>
      <vt:lpstr>White</vt:lpstr>
      <vt:lpstr>Office Theme</vt:lpstr>
      <vt:lpstr>1_Office Theme</vt:lpstr>
      <vt:lpstr>434 - All Hail The Power Of Jesus' Name - Title</vt:lpstr>
      <vt:lpstr>434 - All Hail The Power Of Jesus' Name - 1.1</vt:lpstr>
      <vt:lpstr>434 - All Hail The Power Of Jesus' Name - 1.2</vt:lpstr>
      <vt:lpstr>434 - All Hail The Power Of Jesus' Name - 1.3</vt:lpstr>
      <vt:lpstr>434 - All Hail The Power Of Jesus' Name - 2.1</vt:lpstr>
      <vt:lpstr>434 - All Hail The Power Of Jesus' Name - 2.2</vt:lpstr>
      <vt:lpstr>434 - All Hail The Power Of Jesus' Name - 2.3</vt:lpstr>
      <vt:lpstr>434 - All Hail The Power Of Jesus' Name - 3.1</vt:lpstr>
      <vt:lpstr>434 - All Hail The Power Of Jesus' Name - 3.2</vt:lpstr>
      <vt:lpstr>434 - All Hail The Power Of Jesus' Name - 3.3</vt:lpstr>
      <vt:lpstr>434 - All Hail The Power Of Jesus' Name - 4.1</vt:lpstr>
      <vt:lpstr>434 - All Hail The Power Of Jesus' Name - 4.2</vt:lpstr>
      <vt:lpstr>434 - All Hail The Power Of Jesus' Name - 4.3</vt:lpstr>
      <vt:lpstr>PowerPoint Presentation</vt:lpstr>
      <vt:lpstr>PowerPoint Presentation</vt:lpstr>
      <vt:lpstr>YouAreMyAllInAll_st1_a</vt:lpstr>
      <vt:lpstr>YouAreMyAllInAll_st2_a</vt:lpstr>
      <vt:lpstr>YouAreMyAllInAll_st2_b</vt:lpstr>
      <vt:lpstr>YouAreMyAllInAll_st2_c</vt:lpstr>
      <vt:lpstr>YouAreMyAllInAll_st3_a</vt:lpstr>
      <vt:lpstr>YouAreMyAllInAll_st3_b</vt:lpstr>
      <vt:lpstr>YouAreMyAllInAll_st3_c</vt:lpstr>
      <vt:lpstr>YouAreMyAllInAll_coda_a</vt:lpstr>
      <vt:lpstr>YouAreMyAllInAll_coda_b</vt:lpstr>
      <vt:lpstr>087 - Be Still My Soul - Title</vt:lpstr>
      <vt:lpstr>087 - Be Still My Soul - 1.1</vt:lpstr>
      <vt:lpstr>087 - Be Still My Soul - 1.2</vt:lpstr>
      <vt:lpstr>087 - Be Still My Soul - 1.3</vt:lpstr>
      <vt:lpstr>087 - Be Still My Soul - 1.4</vt:lpstr>
      <vt:lpstr>087 - Be Still My Soul - 1.5</vt:lpstr>
      <vt:lpstr>087 - Be Still My Soul - 1.6</vt:lpstr>
      <vt:lpstr>087 - Be Still My Soul - 2.1</vt:lpstr>
      <vt:lpstr>087 - Be Still My Soul - 2.2</vt:lpstr>
      <vt:lpstr>087 - Be Still My Soul - 2.3</vt:lpstr>
      <vt:lpstr>087 - Be Still My Soul - 2.4</vt:lpstr>
      <vt:lpstr>087 - Be Still My Soul - 2.5</vt:lpstr>
      <vt:lpstr>087 - Be Still My Soul - 2.6</vt:lpstr>
      <vt:lpstr>087 - Be Still My Soul - 3.1</vt:lpstr>
      <vt:lpstr>087 - Be Still My Soul - 3.2</vt:lpstr>
      <vt:lpstr>087 - Be Still My Soul - 3.3</vt:lpstr>
      <vt:lpstr>087 - Be Still My Soul - 3.4</vt:lpstr>
      <vt:lpstr>087 - Be Still My Soul - 3.5</vt:lpstr>
      <vt:lpstr>087 - Be Still My Soul - 3.6</vt:lpstr>
      <vt:lpstr>PowerPoint Presentation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434 - All Hail The Power Of Jesus' Name - Title</dc:title>
  <dc:creator>Jeff Smelser</dc:creator>
  <cp:lastModifiedBy>Jeff Smelser</cp:lastModifiedBy>
  <cp:revision>2</cp:revision>
  <dcterms:modified xsi:type="dcterms:W3CDTF">2020-03-01T18:09:14Z</dcterms:modified>
</cp:coreProperties>
</file>