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65"/>
  </p:notesMasterIdLst>
  <p:sldIdLst>
    <p:sldId id="317" r:id="rId5"/>
    <p:sldId id="375" r:id="rId6"/>
    <p:sldId id="372" r:id="rId7"/>
    <p:sldId id="296" r:id="rId8"/>
    <p:sldId id="298" r:id="rId9"/>
    <p:sldId id="299" r:id="rId10"/>
    <p:sldId id="301" r:id="rId11"/>
    <p:sldId id="302" r:id="rId12"/>
    <p:sldId id="300" r:id="rId13"/>
    <p:sldId id="303" r:id="rId14"/>
    <p:sldId id="305" r:id="rId15"/>
    <p:sldId id="306" r:id="rId16"/>
    <p:sldId id="307" r:id="rId17"/>
    <p:sldId id="308" r:id="rId18"/>
    <p:sldId id="309" r:id="rId19"/>
    <p:sldId id="311" r:id="rId20"/>
    <p:sldId id="310" r:id="rId21"/>
    <p:sldId id="312" r:id="rId22"/>
    <p:sldId id="313" r:id="rId23"/>
    <p:sldId id="318" r:id="rId24"/>
    <p:sldId id="319" r:id="rId25"/>
    <p:sldId id="297" r:id="rId26"/>
    <p:sldId id="367" r:id="rId27"/>
    <p:sldId id="369" r:id="rId28"/>
    <p:sldId id="370" r:id="rId29"/>
    <p:sldId id="371" r:id="rId30"/>
    <p:sldId id="315" r:id="rId31"/>
    <p:sldId id="316" r:id="rId32"/>
    <p:sldId id="321" r:id="rId33"/>
    <p:sldId id="342" r:id="rId34"/>
    <p:sldId id="327" r:id="rId35"/>
    <p:sldId id="328" r:id="rId36"/>
    <p:sldId id="332" r:id="rId37"/>
    <p:sldId id="338" r:id="rId38"/>
    <p:sldId id="339" r:id="rId39"/>
    <p:sldId id="340" r:id="rId40"/>
    <p:sldId id="341" r:id="rId41"/>
    <p:sldId id="344" r:id="rId42"/>
    <p:sldId id="345" r:id="rId43"/>
    <p:sldId id="374" r:id="rId44"/>
    <p:sldId id="373" r:id="rId45"/>
    <p:sldId id="346" r:id="rId46"/>
    <p:sldId id="347" r:id="rId47"/>
    <p:sldId id="348" r:id="rId48"/>
    <p:sldId id="349" r:id="rId49"/>
    <p:sldId id="350" r:id="rId50"/>
    <p:sldId id="351" r:id="rId51"/>
    <p:sldId id="352" r:id="rId52"/>
    <p:sldId id="353" r:id="rId53"/>
    <p:sldId id="354" r:id="rId54"/>
    <p:sldId id="355" r:id="rId55"/>
    <p:sldId id="356" r:id="rId56"/>
    <p:sldId id="357" r:id="rId57"/>
    <p:sldId id="358" r:id="rId58"/>
    <p:sldId id="359" r:id="rId59"/>
    <p:sldId id="360" r:id="rId60"/>
    <p:sldId id="363" r:id="rId61"/>
    <p:sldId id="361" r:id="rId62"/>
    <p:sldId id="362" r:id="rId63"/>
    <p:sldId id="285"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BE9219-1746-4CDB-ACC4-EC54F85D4F22}" v="13" dt="2020-03-08T01:25:39.2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DF6B8-2027-49CE-B881-EC86952A240A}" type="datetimeFigureOut">
              <a:rPr lang="en-US" smtClean="0"/>
              <a:t>3/8/2020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8CF4B-F484-4812-B264-0C317610FEDE}" type="slidenum">
              <a:rPr lang="en-US" smtClean="0"/>
              <a:t>‹#›</a:t>
            </a:fld>
            <a:endParaRPr lang="en-US"/>
          </a:p>
        </p:txBody>
      </p:sp>
    </p:spTree>
    <p:extLst>
      <p:ext uri="{BB962C8B-B14F-4D97-AF65-F5344CB8AC3E}">
        <p14:creationId xmlns:p14="http://schemas.microsoft.com/office/powerpoint/2010/main" val="4154383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48CF4B-F484-4812-B264-0C317610FEDE}" type="slidenum">
              <a:rPr lang="en-US" smtClean="0"/>
              <a:t>27</a:t>
            </a:fld>
            <a:endParaRPr lang="en-US"/>
          </a:p>
        </p:txBody>
      </p:sp>
    </p:spTree>
    <p:extLst>
      <p:ext uri="{BB962C8B-B14F-4D97-AF65-F5344CB8AC3E}">
        <p14:creationId xmlns:p14="http://schemas.microsoft.com/office/powerpoint/2010/main" val="366382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081E8A-2BA0-484E-AD03-4C9D9C3E9F4B}"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208498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285451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139055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7559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6903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1004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0028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1646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5452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3599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973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1540985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4100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1046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790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20584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48585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3416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69035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12341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3829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981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81E8A-2BA0-484E-AD03-4C9D9C3E9F4B}"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27855903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68235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8539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934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1377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59804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763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09485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68247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9178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52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081E8A-2BA0-484E-AD03-4C9D9C3E9F4B}"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39904053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6237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8889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00224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9585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0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081E8A-2BA0-484E-AD03-4C9D9C3E9F4B}" type="datetimeFigureOut">
              <a:rPr lang="en-US" smtClean="0"/>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406117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081E8A-2BA0-484E-AD03-4C9D9C3E9F4B}" type="datetimeFigureOut">
              <a:rPr lang="en-US" smtClean="0"/>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98156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1E8A-2BA0-484E-AD03-4C9D9C3E9F4B}" type="datetimeFigureOut">
              <a:rPr lang="en-US" smtClean="0"/>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35610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85595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081E8A-2BA0-484E-AD03-4C9D9C3E9F4B}"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CB50-0B2B-4BB6-9051-0BF19A0A6B84}" type="slidenum">
              <a:rPr lang="en-US" smtClean="0"/>
              <a:t>‹#›</a:t>
            </a:fld>
            <a:endParaRPr lang="en-US"/>
          </a:p>
        </p:txBody>
      </p:sp>
    </p:spTree>
    <p:extLst>
      <p:ext uri="{BB962C8B-B14F-4D97-AF65-F5344CB8AC3E}">
        <p14:creationId xmlns:p14="http://schemas.microsoft.com/office/powerpoint/2010/main" val="68907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81E8A-2BA0-484E-AD03-4C9D9C3E9F4B}" type="datetimeFigureOut">
              <a:rPr lang="en-US" smtClean="0"/>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CB50-0B2B-4BB6-9051-0BF19A0A6B84}" type="slidenum">
              <a:rPr lang="en-US" smtClean="0"/>
              <a:t>‹#›</a:t>
            </a:fld>
            <a:endParaRPr lang="en-US"/>
          </a:p>
        </p:txBody>
      </p:sp>
    </p:spTree>
    <p:extLst>
      <p:ext uri="{BB962C8B-B14F-4D97-AF65-F5344CB8AC3E}">
        <p14:creationId xmlns:p14="http://schemas.microsoft.com/office/powerpoint/2010/main" val="127779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104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45827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81E8A-2BA0-484E-AD03-4C9D9C3E9F4B}" type="datetimeFigureOut">
              <a:rPr lang="en-US" smtClean="0">
                <a:solidFill>
                  <a:prstClr val="black">
                    <a:tint val="75000"/>
                  </a:prstClr>
                </a:solidFill>
              </a:rPr>
              <a:pPr/>
              <a:t>3/8/2020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CB50-0B2B-4BB6-9051-0BF19A0A6B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36244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638800" cy="3810000"/>
          </a:xfrm>
          <a:prstGeom prst="rect">
            <a:avLst/>
          </a:prstGeom>
          <a:gradFill flip="none" rotWithShape="1">
            <a:gsLst>
              <a:gs pos="0">
                <a:schemeClr val="accent1">
                  <a:tint val="66000"/>
                  <a:satMod val="160000"/>
                  <a:lumMod val="65000"/>
                </a:schemeClr>
              </a:gs>
              <a:gs pos="50000">
                <a:schemeClr val="accent1">
                  <a:tint val="44500"/>
                  <a:satMod val="160000"/>
                  <a:lumMod val="65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u="sng" dirty="0">
                <a:solidFill>
                  <a:schemeClr val="bg1"/>
                </a:solidFill>
                <a:effectLst>
                  <a:outerShdw blurRad="38100" dist="38100" dir="2700000" algn="tl">
                    <a:srgbClr val="000000">
                      <a:alpha val="43137"/>
                    </a:srgbClr>
                  </a:outerShdw>
                </a:effectLst>
              </a:rPr>
              <a:t>Ephesians 1:3</a:t>
            </a:r>
          </a:p>
          <a:p>
            <a:pPr algn="ctr"/>
            <a:r>
              <a:rPr lang="en-US" sz="3200" b="1" dirty="0">
                <a:effectLst>
                  <a:outerShdw blurRad="38100" dist="38100" dir="2700000" algn="tl">
                    <a:srgbClr val="000000">
                      <a:alpha val="43137"/>
                    </a:srgbClr>
                  </a:outerShdw>
                </a:effectLst>
              </a:rPr>
              <a:t>Blessed be the God and Father of our Lord Jesus Christ,</a:t>
            </a:r>
          </a:p>
          <a:p>
            <a:pPr algn="ctr"/>
            <a:r>
              <a:rPr lang="en-US" sz="3200" b="1" dirty="0">
                <a:effectLst>
                  <a:outerShdw blurRad="38100" dist="38100" dir="2700000" algn="tl">
                    <a:srgbClr val="000000">
                      <a:alpha val="43137"/>
                    </a:srgbClr>
                  </a:outerShdw>
                </a:effectLst>
              </a:rPr>
              <a:t>who has blessed us</a:t>
            </a:r>
          </a:p>
          <a:p>
            <a:pPr algn="ctr"/>
            <a:r>
              <a:rPr lang="en-US" sz="3200" b="1" dirty="0">
                <a:effectLst>
                  <a:outerShdw blurRad="38100" dist="38100" dir="2700000" algn="tl">
                    <a:srgbClr val="000000">
                      <a:alpha val="43137"/>
                    </a:srgbClr>
                  </a:outerShdw>
                </a:effectLst>
              </a:rPr>
              <a:t> with every spiritual blessing in the heavenly places</a:t>
            </a:r>
          </a:p>
          <a:p>
            <a:pPr algn="ctr"/>
            <a:r>
              <a:rPr lang="en-US" sz="3200" b="1" dirty="0">
                <a:effectLst>
                  <a:outerShdw blurRad="38100" dist="38100" dir="2700000" algn="tl">
                    <a:srgbClr val="000000">
                      <a:alpha val="43137"/>
                    </a:srgbClr>
                  </a:outerShdw>
                </a:effectLst>
              </a:rPr>
              <a:t>in Christ</a:t>
            </a:r>
            <a:endParaRPr lang="en-US" sz="5400" b="1" dirty="0">
              <a:solidFill>
                <a:prstClr val="black"/>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892038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6324600" cy="1569660"/>
          </a:xfrm>
          <a:prstGeom prst="rect">
            <a:avLst/>
          </a:prstGeom>
        </p:spPr>
        <p:txBody>
          <a:bodyPr wrap="square">
            <a:spAutoFit/>
          </a:bodyPr>
          <a:lstStyle/>
          <a:p>
            <a:r>
              <a:rPr lang="en-US" sz="2400" b="1" dirty="0" err="1"/>
              <a:t>Shebna</a:t>
            </a:r>
            <a:r>
              <a:rPr lang="en-US" sz="2400" b="1" dirty="0"/>
              <a:t> </a:t>
            </a:r>
            <a:r>
              <a:rPr lang="en-US" sz="2400" dirty="0"/>
              <a:t>(Isaiah 22.15)</a:t>
            </a:r>
          </a:p>
          <a:p>
            <a:pPr marL="342900" indent="-342900">
              <a:buFont typeface="Arial" panose="020B0604020202020204" pitchFamily="34" charset="0"/>
              <a:buChar char="•"/>
            </a:pPr>
            <a:r>
              <a:rPr lang="en-US" sz="2400" dirty="0"/>
              <a:t>“in charge of the royal household”</a:t>
            </a:r>
          </a:p>
          <a:p>
            <a:pPr marL="342900" indent="-342900">
              <a:buFont typeface="Arial" panose="020B0604020202020204" pitchFamily="34" charset="0"/>
              <a:buChar char="•"/>
            </a:pPr>
            <a:r>
              <a:rPr lang="en-US" sz="2400" dirty="0"/>
              <a:t>was about to be deposed from his </a:t>
            </a:r>
            <a:r>
              <a:rPr lang="en-US" sz="2400" i="1" dirty="0" err="1">
                <a:latin typeface="Palatino Linotype" panose="02040502050505030304" pitchFamily="18" charset="0"/>
              </a:rPr>
              <a:t>oikonomia</a:t>
            </a:r>
            <a:r>
              <a:rPr lang="en-US" sz="2400" dirty="0"/>
              <a:t>,  </a:t>
            </a:r>
            <a:r>
              <a:rPr lang="en-US" sz="2400" i="1" dirty="0"/>
              <a:t>i.e.</a:t>
            </a:r>
            <a:r>
              <a:rPr lang="en-US" sz="2400" dirty="0"/>
              <a:t>, his stewardship </a:t>
            </a:r>
          </a:p>
        </p:txBody>
      </p:sp>
    </p:spTree>
    <p:extLst>
      <p:ext uri="{BB962C8B-B14F-4D97-AF65-F5344CB8AC3E}">
        <p14:creationId xmlns:p14="http://schemas.microsoft.com/office/powerpoint/2010/main" val="229442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7162800" cy="830997"/>
          </a:xfrm>
          <a:prstGeom prst="rect">
            <a:avLst/>
          </a:prstGeom>
        </p:spPr>
        <p:txBody>
          <a:bodyPr wrap="square">
            <a:spAutoFit/>
          </a:bodyPr>
          <a:lstStyle/>
          <a:p>
            <a:r>
              <a:rPr lang="en-US" sz="2400" b="1" dirty="0"/>
              <a:t>Erastus</a:t>
            </a:r>
            <a:endParaRPr lang="en-US" sz="2400" dirty="0"/>
          </a:p>
          <a:p>
            <a:pPr marL="342900" indent="-342900">
              <a:buFont typeface="Arial" panose="020B0604020202020204" pitchFamily="34" charset="0"/>
              <a:buChar char="•"/>
            </a:pPr>
            <a:r>
              <a:rPr lang="en-US" sz="2400" dirty="0"/>
              <a:t>The </a:t>
            </a:r>
            <a:r>
              <a:rPr lang="en-US" sz="2400" i="1" dirty="0" err="1">
                <a:latin typeface="Palatino Linotype" panose="02040502050505030304" pitchFamily="18" charset="0"/>
              </a:rPr>
              <a:t>oikonomos</a:t>
            </a:r>
            <a:r>
              <a:rPr lang="en-US" sz="2400" dirty="0"/>
              <a:t> of the city of Corinth (Romans 16:23)</a:t>
            </a:r>
          </a:p>
        </p:txBody>
      </p:sp>
    </p:spTree>
    <p:extLst>
      <p:ext uri="{BB962C8B-B14F-4D97-AF65-F5344CB8AC3E}">
        <p14:creationId xmlns:p14="http://schemas.microsoft.com/office/powerpoint/2010/main" val="336991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8001000" cy="1446550"/>
          </a:xfrm>
          <a:prstGeom prst="rect">
            <a:avLst/>
          </a:prstGeom>
        </p:spPr>
        <p:txBody>
          <a:bodyPr wrap="square">
            <a:spAutoFit/>
          </a:bodyPr>
          <a:lstStyle/>
          <a:p>
            <a:r>
              <a:rPr lang="en-US" sz="2400" b="1" dirty="0"/>
              <a:t>Joseph</a:t>
            </a:r>
            <a:endParaRPr lang="en-US" sz="2400" dirty="0"/>
          </a:p>
          <a:p>
            <a:pPr marL="342900" indent="-342900">
              <a:buFont typeface="Arial" panose="020B0604020202020204" pitchFamily="34" charset="0"/>
              <a:buChar char="•"/>
            </a:pPr>
            <a:r>
              <a:rPr lang="en-US" sz="2400" dirty="0"/>
              <a:t>In order to prepare Egypt for the coming famine, Pharaoh gave him the </a:t>
            </a:r>
            <a:r>
              <a:rPr lang="en-US" sz="2400" i="1" dirty="0" err="1">
                <a:latin typeface="Palatino Linotype" panose="02040502050505030304" pitchFamily="18" charset="0"/>
              </a:rPr>
              <a:t>oikonomia</a:t>
            </a:r>
            <a:r>
              <a:rPr lang="en-US" sz="2400" i="1" dirty="0">
                <a:latin typeface="Palatino Linotype" panose="02040502050505030304" pitchFamily="18" charset="0"/>
              </a:rPr>
              <a:t>   </a:t>
            </a:r>
          </a:p>
          <a:p>
            <a:pPr algn="r"/>
            <a:r>
              <a:rPr lang="en-US" sz="1600" dirty="0"/>
              <a:t>(Josephus, Antiquities 2, 89)</a:t>
            </a:r>
            <a:endParaRPr lang="en-US" sz="2400" dirty="0"/>
          </a:p>
        </p:txBody>
      </p:sp>
    </p:spTree>
    <p:extLst>
      <p:ext uri="{BB962C8B-B14F-4D97-AF65-F5344CB8AC3E}">
        <p14:creationId xmlns:p14="http://schemas.microsoft.com/office/powerpoint/2010/main" val="397351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8001000" cy="2308324"/>
          </a:xfrm>
          <a:prstGeom prst="rect">
            <a:avLst/>
          </a:prstGeom>
        </p:spPr>
        <p:txBody>
          <a:bodyPr wrap="square">
            <a:spAutoFit/>
          </a:bodyPr>
          <a:lstStyle/>
          <a:p>
            <a:r>
              <a:rPr lang="en-US" sz="2400" b="1" dirty="0"/>
              <a:t>The Unrighteous Steward (Lk 16)</a:t>
            </a:r>
            <a:endParaRPr lang="en-US" sz="2400" dirty="0"/>
          </a:p>
          <a:p>
            <a:pPr marL="342900" indent="-342900">
              <a:buFont typeface="Arial" panose="020B0604020202020204" pitchFamily="34" charset="0"/>
              <a:buChar char="•"/>
            </a:pPr>
            <a:r>
              <a:rPr lang="en-US" sz="2400" dirty="0"/>
              <a:t>Was called to give account of his </a:t>
            </a:r>
            <a:r>
              <a:rPr lang="en-US" sz="2400" i="1" dirty="0" err="1">
                <a:latin typeface="Palatino Linotype" panose="02040502050505030304" pitchFamily="18" charset="0"/>
              </a:rPr>
              <a:t>oikonomia</a:t>
            </a:r>
            <a:r>
              <a:rPr lang="en-US" sz="2400" i="1" dirty="0">
                <a:latin typeface="Palatino Linotype" panose="02040502050505030304" pitchFamily="18" charset="0"/>
              </a:rPr>
              <a:t> </a:t>
            </a:r>
            <a:r>
              <a:rPr lang="en-US" sz="2400" dirty="0"/>
              <a:t>(vs. 2)</a:t>
            </a:r>
            <a:endParaRPr lang="en-US" sz="2400" i="1" dirty="0">
              <a:latin typeface="Palatino Linotype" panose="02040502050505030304" pitchFamily="18" charset="0"/>
            </a:endParaRPr>
          </a:p>
          <a:p>
            <a:pPr marL="342900" indent="-342900">
              <a:buFont typeface="Arial" panose="020B0604020202020204" pitchFamily="34" charset="0"/>
              <a:buChar char="•"/>
            </a:pPr>
            <a:r>
              <a:rPr lang="en-US" sz="2400" dirty="0"/>
              <a:t>He could no longer </a:t>
            </a:r>
            <a:r>
              <a:rPr lang="en-US" sz="2400" i="1" dirty="0" err="1">
                <a:latin typeface="Palatino Linotype" panose="02040502050505030304" pitchFamily="18" charset="0"/>
              </a:rPr>
              <a:t>oikonomein</a:t>
            </a:r>
            <a:r>
              <a:rPr lang="en-US" sz="2400" i="1" dirty="0">
                <a:latin typeface="Palatino Linotype" panose="02040502050505030304" pitchFamily="18" charset="0"/>
              </a:rPr>
              <a:t> </a:t>
            </a:r>
            <a:r>
              <a:rPr lang="en-US" sz="2400" dirty="0"/>
              <a:t>(vs. 2)</a:t>
            </a:r>
            <a:endParaRPr lang="en-US" sz="2400" i="1" dirty="0">
              <a:latin typeface="Palatino Linotype" panose="02040502050505030304" pitchFamily="18" charset="0"/>
            </a:endParaRPr>
          </a:p>
          <a:p>
            <a:pPr marL="342900" indent="-342900">
              <a:buFont typeface="Arial" panose="020B0604020202020204" pitchFamily="34" charset="0"/>
              <a:buChar char="•"/>
            </a:pPr>
            <a:r>
              <a:rPr lang="en-US" sz="2400" dirty="0"/>
              <a:t>The </a:t>
            </a:r>
            <a:r>
              <a:rPr lang="en-US" sz="2400" i="1" dirty="0" err="1">
                <a:latin typeface="Palatino Linotype" panose="02040502050505030304" pitchFamily="18" charset="0"/>
              </a:rPr>
              <a:t>oikonomos</a:t>
            </a:r>
            <a:r>
              <a:rPr lang="en-US" sz="2400" i="1" dirty="0">
                <a:latin typeface="Palatino Linotype" panose="02040502050505030304" pitchFamily="18" charset="0"/>
              </a:rPr>
              <a:t> </a:t>
            </a:r>
            <a:r>
              <a:rPr lang="en-US" sz="2400" dirty="0"/>
              <a:t>said to himself, “what will I do?” (vs. 3)</a:t>
            </a:r>
          </a:p>
          <a:p>
            <a:pPr marL="342900" indent="-342900">
              <a:buFont typeface="Arial" panose="020B0604020202020204" pitchFamily="34" charset="0"/>
              <a:buChar char="•"/>
            </a:pPr>
            <a:r>
              <a:rPr lang="en-US" sz="2400" dirty="0"/>
              <a:t>What he did sheds light on his role as </a:t>
            </a:r>
            <a:r>
              <a:rPr lang="en-US" sz="2400" i="1" dirty="0" err="1">
                <a:latin typeface="Palatino Linotype" panose="02040502050505030304" pitchFamily="18" charset="0"/>
              </a:rPr>
              <a:t>oikonomos</a:t>
            </a:r>
            <a:r>
              <a:rPr lang="en-US" sz="2400" i="1" dirty="0">
                <a:latin typeface="Palatino Linotype" panose="02040502050505030304" pitchFamily="18" charset="0"/>
              </a:rPr>
              <a:t>;</a:t>
            </a:r>
            <a:r>
              <a:rPr lang="en-US" sz="2400" dirty="0"/>
              <a:t> he managed the wealth</a:t>
            </a:r>
          </a:p>
        </p:txBody>
      </p:sp>
    </p:spTree>
    <p:extLst>
      <p:ext uri="{BB962C8B-B14F-4D97-AF65-F5344CB8AC3E}">
        <p14:creationId xmlns:p14="http://schemas.microsoft.com/office/powerpoint/2010/main" val="23478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8001000" cy="1200329"/>
          </a:xfrm>
          <a:prstGeom prst="rect">
            <a:avLst/>
          </a:prstGeom>
        </p:spPr>
        <p:txBody>
          <a:bodyPr wrap="square">
            <a:spAutoFit/>
          </a:bodyPr>
          <a:lstStyle/>
          <a:p>
            <a:r>
              <a:rPr lang="en-US" sz="2400" b="1" dirty="0"/>
              <a:t>The Faithful Steward (Lk 12.42)</a:t>
            </a:r>
            <a:endParaRPr lang="en-US" sz="2400" dirty="0"/>
          </a:p>
          <a:p>
            <a:pPr marL="342900" lvl="2" indent="-342900">
              <a:buFont typeface="Arial" panose="020B0604020202020204" pitchFamily="34" charset="0"/>
              <a:buChar char="•"/>
            </a:pPr>
            <a:r>
              <a:rPr lang="en-US" sz="2400" dirty="0"/>
              <a:t>the faithful </a:t>
            </a:r>
            <a:r>
              <a:rPr lang="en-US" sz="2400" i="1" dirty="0" err="1">
                <a:latin typeface="Palatino Linotype" panose="02040502050505030304" pitchFamily="18" charset="0"/>
              </a:rPr>
              <a:t>oikonomos</a:t>
            </a:r>
            <a:r>
              <a:rPr lang="en-US" sz="2400" dirty="0"/>
              <a:t> whom the Lord puts over the service of dispensing appropriate food allowances</a:t>
            </a:r>
          </a:p>
        </p:txBody>
      </p:sp>
    </p:spTree>
    <p:extLst>
      <p:ext uri="{BB962C8B-B14F-4D97-AF65-F5344CB8AC3E}">
        <p14:creationId xmlns:p14="http://schemas.microsoft.com/office/powerpoint/2010/main" val="394460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998893"/>
            <a:ext cx="8001000" cy="954107"/>
          </a:xfrm>
          <a:prstGeom prst="rect">
            <a:avLst/>
          </a:prstGeom>
        </p:spPr>
        <p:txBody>
          <a:bodyPr wrap="square">
            <a:spAutoFit/>
          </a:bodyPr>
          <a:lstStyle/>
          <a:p>
            <a:pPr marL="0" lvl="2" algn="ctr"/>
            <a:r>
              <a:rPr lang="en-US" sz="2800" dirty="0"/>
              <a:t>Paul uses this vocabulary to speak of the distribution of God’s wealth to those of His household</a:t>
            </a:r>
            <a:endParaRPr lang="en-US" sz="2400" dirty="0"/>
          </a:p>
        </p:txBody>
      </p:sp>
    </p:spTree>
    <p:extLst>
      <p:ext uri="{BB962C8B-B14F-4D97-AF65-F5344CB8AC3E}">
        <p14:creationId xmlns:p14="http://schemas.microsoft.com/office/powerpoint/2010/main" val="380805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8229600" cy="1200329"/>
          </a:xfrm>
          <a:prstGeom prst="rect">
            <a:avLst/>
          </a:prstGeom>
        </p:spPr>
        <p:txBody>
          <a:bodyPr wrap="square">
            <a:spAutoFit/>
          </a:bodyPr>
          <a:lstStyle/>
          <a:p>
            <a:r>
              <a:rPr lang="en-US" sz="2400" b="1" dirty="0"/>
              <a:t>Paul, as an agent of the Lord, distributing the Lord’s wealth</a:t>
            </a:r>
            <a:endParaRPr lang="en-US" sz="2400" dirty="0"/>
          </a:p>
          <a:p>
            <a:pPr marL="0" lvl="2"/>
            <a:r>
              <a:rPr lang="en-US" sz="2400" dirty="0"/>
              <a:t>“the </a:t>
            </a:r>
            <a:r>
              <a:rPr lang="en-US" sz="2400" i="1" dirty="0" err="1">
                <a:latin typeface="Palatino Linotype" panose="02040502050505030304" pitchFamily="18" charset="0"/>
              </a:rPr>
              <a:t>oikonomia</a:t>
            </a:r>
            <a:r>
              <a:rPr lang="en-US" sz="2400" i="1" dirty="0">
                <a:latin typeface="Palatino Linotype" panose="02040502050505030304" pitchFamily="18" charset="0"/>
              </a:rPr>
              <a:t> </a:t>
            </a:r>
            <a:r>
              <a:rPr lang="en-US" sz="2400" dirty="0"/>
              <a:t>of the grace of God that was given to me for you”</a:t>
            </a:r>
          </a:p>
          <a:p>
            <a:pPr marL="0" lvl="2" algn="r"/>
            <a:r>
              <a:rPr lang="en-US" sz="2400" dirty="0"/>
              <a:t>(Ephesians 3.2)</a:t>
            </a:r>
          </a:p>
        </p:txBody>
      </p:sp>
    </p:spTree>
    <p:extLst>
      <p:ext uri="{BB962C8B-B14F-4D97-AF65-F5344CB8AC3E}">
        <p14:creationId xmlns:p14="http://schemas.microsoft.com/office/powerpoint/2010/main" val="395205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6" name="Rectangle 5"/>
          <p:cNvSpPr/>
          <p:nvPr/>
        </p:nvSpPr>
        <p:spPr>
          <a:xfrm>
            <a:off x="3733800" y="2713672"/>
            <a:ext cx="5410200" cy="769441"/>
          </a:xfrm>
          <a:prstGeom prst="rect">
            <a:avLst/>
          </a:prstGeom>
        </p:spPr>
        <p:txBody>
          <a:bodyPr wrap="square">
            <a:spAutoFit/>
          </a:bodyPr>
          <a:lstStyle/>
          <a:p>
            <a:r>
              <a:rPr lang="en-US" sz="2200" i="1" dirty="0" err="1">
                <a:latin typeface="Palatino Linotype" panose="02040502050505030304" pitchFamily="18" charset="0"/>
              </a:rPr>
              <a:t>oikonomia</a:t>
            </a:r>
            <a:r>
              <a:rPr lang="en-US" sz="2200" dirty="0"/>
              <a:t> = stewardship, estate management</a:t>
            </a:r>
          </a:p>
          <a:p>
            <a:r>
              <a:rPr lang="en-US" sz="2200" i="1" dirty="0" err="1">
                <a:latin typeface="Palatino Linotype" panose="02040502050505030304" pitchFamily="18" charset="0"/>
              </a:rPr>
              <a:t>oikonomos</a:t>
            </a:r>
            <a:r>
              <a:rPr lang="en-US" sz="2200" dirty="0"/>
              <a:t> = steward, estate manager</a:t>
            </a:r>
          </a:p>
        </p:txBody>
      </p:sp>
      <p:sp>
        <p:nvSpPr>
          <p:cNvPr id="7" name="Rectangle 6"/>
          <p:cNvSpPr/>
          <p:nvPr/>
        </p:nvSpPr>
        <p:spPr>
          <a:xfrm>
            <a:off x="762000" y="3505200"/>
            <a:ext cx="8001000" cy="461665"/>
          </a:xfrm>
          <a:prstGeom prst="rect">
            <a:avLst/>
          </a:prstGeom>
        </p:spPr>
        <p:txBody>
          <a:bodyPr wrap="square">
            <a:spAutoFit/>
          </a:bodyPr>
          <a:lstStyle/>
          <a:p>
            <a:r>
              <a:rPr lang="en-US" sz="2400" b="1" dirty="0"/>
              <a:t>The Lord Himself</a:t>
            </a:r>
            <a:endParaRPr lang="en-US" sz="2400" dirty="0"/>
          </a:p>
        </p:txBody>
      </p:sp>
    </p:spTree>
    <p:extLst>
      <p:ext uri="{BB962C8B-B14F-4D97-AF65-F5344CB8AC3E}">
        <p14:creationId xmlns:p14="http://schemas.microsoft.com/office/powerpoint/2010/main" val="259928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7" name="Rectangle 6"/>
          <p:cNvSpPr/>
          <p:nvPr/>
        </p:nvSpPr>
        <p:spPr>
          <a:xfrm>
            <a:off x="762000" y="3505200"/>
            <a:ext cx="8001000" cy="461665"/>
          </a:xfrm>
          <a:prstGeom prst="rect">
            <a:avLst/>
          </a:prstGeom>
        </p:spPr>
        <p:txBody>
          <a:bodyPr wrap="square">
            <a:spAutoFit/>
          </a:bodyPr>
          <a:lstStyle/>
          <a:p>
            <a:r>
              <a:rPr lang="en-US" sz="2400" b="1" dirty="0"/>
              <a:t>The Lord Himself</a:t>
            </a:r>
            <a:endParaRPr lang="en-US" sz="2400" dirty="0"/>
          </a:p>
        </p:txBody>
      </p:sp>
      <p:sp>
        <p:nvSpPr>
          <p:cNvPr id="5" name="Rectangle 4"/>
          <p:cNvSpPr/>
          <p:nvPr/>
        </p:nvSpPr>
        <p:spPr>
          <a:xfrm>
            <a:off x="3634740" y="717113"/>
            <a:ext cx="5532120" cy="6186309"/>
          </a:xfrm>
          <a:prstGeom prst="rect">
            <a:avLst/>
          </a:prstGeom>
        </p:spPr>
        <p:txBody>
          <a:bodyPr>
            <a:spAutoFit/>
          </a:bodyPr>
          <a:lstStyle/>
          <a:p>
            <a:r>
              <a:rPr lang="en-US" sz="2200" dirty="0">
                <a:latin typeface="Palatino Linotype" panose="02040502050505030304" pitchFamily="18" charset="0"/>
              </a:rPr>
              <a:t>having foreordained us to </a:t>
            </a:r>
            <a:r>
              <a:rPr lang="en-US" sz="2800" b="1" dirty="0">
                <a:latin typeface="Palatino Linotype" panose="02040502050505030304" pitchFamily="18" charset="0"/>
              </a:rPr>
              <a:t>adoption</a:t>
            </a:r>
          </a:p>
          <a:p>
            <a:r>
              <a:rPr lang="en-US" sz="2400" dirty="0">
                <a:latin typeface="Palatino Linotype" panose="02040502050505030304" pitchFamily="18" charset="0"/>
              </a:rPr>
              <a:t>through Jesus Christ</a:t>
            </a:r>
            <a:r>
              <a:rPr lang="en-US" sz="2200" dirty="0">
                <a:latin typeface="Palatino Linotype" panose="02040502050505030304" pitchFamily="18" charset="0"/>
              </a:rPr>
              <a:t> unto himself according to the good pleasure of his will,</a:t>
            </a:r>
          </a:p>
          <a:p>
            <a:r>
              <a:rPr lang="en-US" sz="2200" dirty="0">
                <a:latin typeface="Palatino Linotype" panose="02040502050505030304" pitchFamily="18" charset="0"/>
              </a:rPr>
              <a:t>unto praise of the glory of </a:t>
            </a:r>
            <a:r>
              <a:rPr lang="en-US" sz="2800" b="1" dirty="0">
                <a:latin typeface="Palatino Linotype" panose="02040502050505030304" pitchFamily="18" charset="0"/>
              </a:rPr>
              <a:t>his grace which he graced us</a:t>
            </a:r>
            <a:r>
              <a:rPr lang="en-US" sz="2400" dirty="0">
                <a:latin typeface="Palatino Linotype" panose="02040502050505030304" pitchFamily="18" charset="0"/>
              </a:rPr>
              <a:t> in the Beloved</a:t>
            </a:r>
          </a:p>
          <a:p>
            <a:r>
              <a:rPr lang="en-US" sz="2400" dirty="0">
                <a:latin typeface="Palatino Linotype" panose="02040502050505030304" pitchFamily="18" charset="0"/>
              </a:rPr>
              <a:t>One, in whom </a:t>
            </a:r>
            <a:r>
              <a:rPr lang="en-US" sz="2800" b="1" dirty="0">
                <a:latin typeface="Palatino Linotype" panose="02040502050505030304" pitchFamily="18" charset="0"/>
              </a:rPr>
              <a:t>we have the redemption</a:t>
            </a:r>
            <a:r>
              <a:rPr lang="en-US" sz="2200" dirty="0">
                <a:latin typeface="Palatino Linotype" panose="02040502050505030304" pitchFamily="18" charset="0"/>
              </a:rPr>
              <a:t> through his blood, the</a:t>
            </a:r>
          </a:p>
          <a:p>
            <a:r>
              <a:rPr lang="en-US" sz="2800" b="1" dirty="0">
                <a:latin typeface="Palatino Linotype" panose="02040502050505030304" pitchFamily="18" charset="0"/>
              </a:rPr>
              <a:t>forgiveness of the trespasses</a:t>
            </a:r>
            <a:r>
              <a:rPr lang="en-US" sz="2400" dirty="0">
                <a:latin typeface="Palatino Linotype" panose="02040502050505030304" pitchFamily="18" charset="0"/>
              </a:rPr>
              <a:t>,</a:t>
            </a:r>
          </a:p>
          <a:p>
            <a:r>
              <a:rPr lang="en-US" sz="2200" dirty="0">
                <a:latin typeface="Palatino Linotype" panose="02040502050505030304" pitchFamily="18" charset="0"/>
              </a:rPr>
              <a:t>according to </a:t>
            </a:r>
            <a:r>
              <a:rPr lang="en-US" sz="2800" b="1" dirty="0">
                <a:latin typeface="Palatino Linotype" panose="02040502050505030304" pitchFamily="18" charset="0"/>
              </a:rPr>
              <a:t>the wealth of his grace</a:t>
            </a:r>
            <a:r>
              <a:rPr lang="en-US" sz="2400" dirty="0">
                <a:latin typeface="Palatino Linotype" panose="02040502050505030304" pitchFamily="18" charset="0"/>
              </a:rPr>
              <a:t>,</a:t>
            </a:r>
          </a:p>
          <a:p>
            <a:r>
              <a:rPr lang="en-US" sz="2200" dirty="0">
                <a:latin typeface="Palatino Linotype" panose="02040502050505030304" pitchFamily="18" charset="0"/>
              </a:rPr>
              <a:t>which </a:t>
            </a:r>
            <a:r>
              <a:rPr lang="en-US" sz="2800" b="1" dirty="0">
                <a:latin typeface="Palatino Linotype" panose="02040502050505030304" pitchFamily="18" charset="0"/>
              </a:rPr>
              <a:t>he abundantly supplied to us</a:t>
            </a:r>
            <a:r>
              <a:rPr lang="en-US" sz="2200" dirty="0">
                <a:latin typeface="Palatino Linotype" panose="02040502050505030304" pitchFamily="18" charset="0"/>
              </a:rPr>
              <a:t> in all wisdom and insight, having</a:t>
            </a:r>
          </a:p>
          <a:p>
            <a:r>
              <a:rPr lang="en-US" sz="2200" dirty="0">
                <a:latin typeface="Palatino Linotype" panose="02040502050505030304" pitchFamily="18" charset="0"/>
              </a:rPr>
              <a:t>made known to us the mystery of his will, according to his good pleasure, which he</a:t>
            </a:r>
          </a:p>
          <a:p>
            <a:r>
              <a:rPr lang="en-US" sz="2200" dirty="0">
                <a:latin typeface="Palatino Linotype" panose="02040502050505030304" pitchFamily="18" charset="0"/>
              </a:rPr>
              <a:t>planned in him unto an </a:t>
            </a:r>
            <a:r>
              <a:rPr lang="en-US" sz="3200" b="1" i="1" dirty="0" err="1">
                <a:latin typeface="Palatino Linotype" panose="02040502050505030304" pitchFamily="18" charset="0"/>
              </a:rPr>
              <a:t>oikonomia</a:t>
            </a:r>
            <a:endParaRPr lang="en-US" sz="3200" b="1" i="1" dirty="0">
              <a:latin typeface="Palatino Linotype" panose="02040502050505030304" pitchFamily="18" charset="0"/>
            </a:endParaRPr>
          </a:p>
          <a:p>
            <a:r>
              <a:rPr lang="en-US" sz="2200" dirty="0">
                <a:latin typeface="Palatino Linotype" panose="02040502050505030304" pitchFamily="18" charset="0"/>
              </a:rPr>
              <a:t>of the fullness of the times</a:t>
            </a:r>
          </a:p>
        </p:txBody>
      </p:sp>
    </p:spTree>
    <p:extLst>
      <p:ext uri="{BB962C8B-B14F-4D97-AF65-F5344CB8AC3E}">
        <p14:creationId xmlns:p14="http://schemas.microsoft.com/office/powerpoint/2010/main" val="316449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7" name="Rectangle 6"/>
          <p:cNvSpPr/>
          <p:nvPr/>
        </p:nvSpPr>
        <p:spPr>
          <a:xfrm>
            <a:off x="762000" y="3505200"/>
            <a:ext cx="8001000" cy="461665"/>
          </a:xfrm>
          <a:prstGeom prst="rect">
            <a:avLst/>
          </a:prstGeom>
        </p:spPr>
        <p:txBody>
          <a:bodyPr wrap="square">
            <a:spAutoFit/>
          </a:bodyPr>
          <a:lstStyle/>
          <a:p>
            <a:r>
              <a:rPr lang="en-US" sz="2400" b="1" dirty="0"/>
              <a:t>The Lord Himself</a:t>
            </a:r>
            <a:endParaRPr lang="en-US" sz="2400" dirty="0"/>
          </a:p>
        </p:txBody>
      </p:sp>
      <p:sp>
        <p:nvSpPr>
          <p:cNvPr id="5" name="Rectangle 4"/>
          <p:cNvSpPr/>
          <p:nvPr/>
        </p:nvSpPr>
        <p:spPr>
          <a:xfrm>
            <a:off x="3634740" y="717113"/>
            <a:ext cx="5532120" cy="6186309"/>
          </a:xfrm>
          <a:prstGeom prst="rect">
            <a:avLst/>
          </a:prstGeom>
        </p:spPr>
        <p:txBody>
          <a:bodyPr>
            <a:spAutoFit/>
          </a:bodyPr>
          <a:lstStyle/>
          <a:p>
            <a:r>
              <a:rPr lang="en-US" sz="2200" dirty="0">
                <a:latin typeface="Palatino Linotype" panose="02040502050505030304" pitchFamily="18" charset="0"/>
              </a:rPr>
              <a:t>having foreordained us to </a:t>
            </a:r>
            <a:r>
              <a:rPr lang="en-US" sz="2800" b="1" dirty="0">
                <a:latin typeface="Palatino Linotype" panose="02040502050505030304" pitchFamily="18" charset="0"/>
              </a:rPr>
              <a:t>adoption </a:t>
            </a:r>
            <a:r>
              <a:rPr lang="en-US" sz="2400" dirty="0">
                <a:latin typeface="Palatino Linotype" panose="02040502050505030304" pitchFamily="18" charset="0"/>
              </a:rPr>
              <a:t>through Jesus Christ</a:t>
            </a:r>
            <a:r>
              <a:rPr lang="en-US" sz="2200" dirty="0">
                <a:latin typeface="Palatino Linotype" panose="02040502050505030304" pitchFamily="18" charset="0"/>
              </a:rPr>
              <a:t> unto himself according to the good pleasure of his will, unto praise of the glory of </a:t>
            </a:r>
            <a:r>
              <a:rPr lang="en-US" sz="2800" b="1" dirty="0">
                <a:latin typeface="Palatino Linotype" panose="02040502050505030304" pitchFamily="18" charset="0"/>
              </a:rPr>
              <a:t>his grace which he graced us</a:t>
            </a:r>
            <a:r>
              <a:rPr lang="en-US" sz="2400" dirty="0">
                <a:latin typeface="Palatino Linotype" panose="02040502050505030304" pitchFamily="18" charset="0"/>
              </a:rPr>
              <a:t> in the Beloved One, in whom </a:t>
            </a:r>
            <a:r>
              <a:rPr lang="en-US" sz="2800" b="1" dirty="0">
                <a:latin typeface="Palatino Linotype" panose="02040502050505030304" pitchFamily="18" charset="0"/>
              </a:rPr>
              <a:t>we have the redemption</a:t>
            </a:r>
            <a:r>
              <a:rPr lang="en-US" sz="2200" dirty="0">
                <a:latin typeface="Palatino Linotype" panose="02040502050505030304" pitchFamily="18" charset="0"/>
              </a:rPr>
              <a:t> through his blood, the </a:t>
            </a:r>
            <a:r>
              <a:rPr lang="en-US" sz="2800" b="1" dirty="0">
                <a:latin typeface="Palatino Linotype" panose="02040502050505030304" pitchFamily="18" charset="0"/>
              </a:rPr>
              <a:t>forgiveness of the trespasses</a:t>
            </a:r>
            <a:r>
              <a:rPr lang="en-US" sz="2400" dirty="0">
                <a:latin typeface="Palatino Linotype" panose="02040502050505030304" pitchFamily="18" charset="0"/>
              </a:rPr>
              <a:t>, </a:t>
            </a:r>
            <a:r>
              <a:rPr lang="en-US" sz="2200" dirty="0">
                <a:latin typeface="Palatino Linotype" panose="02040502050505030304" pitchFamily="18" charset="0"/>
              </a:rPr>
              <a:t>according to </a:t>
            </a:r>
            <a:r>
              <a:rPr lang="en-US" sz="2800" b="1" dirty="0">
                <a:latin typeface="Palatino Linotype" panose="02040502050505030304" pitchFamily="18" charset="0"/>
              </a:rPr>
              <a:t>the wealth of his grace</a:t>
            </a:r>
            <a:r>
              <a:rPr lang="en-US" sz="2400" dirty="0">
                <a:latin typeface="Palatino Linotype" panose="02040502050505030304" pitchFamily="18" charset="0"/>
              </a:rPr>
              <a:t>, </a:t>
            </a:r>
            <a:r>
              <a:rPr lang="en-US" sz="2200" dirty="0">
                <a:latin typeface="Palatino Linotype" panose="02040502050505030304" pitchFamily="18" charset="0"/>
              </a:rPr>
              <a:t>which </a:t>
            </a:r>
            <a:r>
              <a:rPr lang="en-US" sz="2800" b="1" dirty="0">
                <a:latin typeface="Palatino Linotype" panose="02040502050505030304" pitchFamily="18" charset="0"/>
              </a:rPr>
              <a:t>he abundantly supplied to us</a:t>
            </a:r>
            <a:r>
              <a:rPr lang="en-US" sz="2200" dirty="0">
                <a:latin typeface="Palatino Linotype" panose="02040502050505030304" pitchFamily="18" charset="0"/>
              </a:rPr>
              <a:t> in all wisdom and insight, having made known to us the mystery of his will, according to his good pleasure, which he planned in him unto a </a:t>
            </a:r>
            <a:r>
              <a:rPr lang="en-US" sz="3200" b="1" dirty="0">
                <a:latin typeface="Palatino Linotype" panose="02040502050505030304" pitchFamily="18" charset="0"/>
              </a:rPr>
              <a:t>dispensation</a:t>
            </a:r>
            <a:r>
              <a:rPr lang="en-US" sz="2400" b="1" dirty="0">
                <a:latin typeface="Palatino Linotype" panose="02040502050505030304" pitchFamily="18" charset="0"/>
              </a:rPr>
              <a:t> </a:t>
            </a:r>
            <a:r>
              <a:rPr lang="en-US" sz="2200" dirty="0">
                <a:latin typeface="Palatino Linotype" panose="02040502050505030304" pitchFamily="18" charset="0"/>
              </a:rPr>
              <a:t>of the fullness of the times</a:t>
            </a:r>
          </a:p>
        </p:txBody>
      </p:sp>
    </p:spTree>
    <p:extLst>
      <p:ext uri="{BB962C8B-B14F-4D97-AF65-F5344CB8AC3E}">
        <p14:creationId xmlns:p14="http://schemas.microsoft.com/office/powerpoint/2010/main" val="71130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9BBB59">
                    <a:lumMod val="50000"/>
                  </a:srgbClr>
                </a:solidFill>
                <a:effectLst>
                  <a:outerShdw blurRad="38100" dist="38100" dir="2700000" algn="tl">
                    <a:srgbClr val="000000">
                      <a:alpha val="43137"/>
                    </a:srgbClr>
                  </a:outerShdw>
                </a:effectLst>
              </a:rPr>
              <a:t>EPHESIANS</a:t>
            </a:r>
          </a:p>
        </p:txBody>
      </p:sp>
      <p:sp>
        <p:nvSpPr>
          <p:cNvPr id="5" name="TextBox 4"/>
          <p:cNvSpPr txBox="1"/>
          <p:nvPr/>
        </p:nvSpPr>
        <p:spPr>
          <a:xfrm>
            <a:off x="5664620" y="162580"/>
            <a:ext cx="3148760" cy="523220"/>
          </a:xfrm>
          <a:prstGeom prst="rect">
            <a:avLst/>
          </a:prstGeom>
          <a:noFill/>
        </p:spPr>
        <p:txBody>
          <a:bodyPr wrap="square" rtlCol="0">
            <a:spAutoFit/>
          </a:bodyPr>
          <a:lstStyle/>
          <a:p>
            <a:pPr algn="ctr"/>
            <a:r>
              <a:rPr lang="en-US" sz="2800" b="1" i="1" dirty="0">
                <a:solidFill>
                  <a:prstClr val="black"/>
                </a:solidFill>
                <a:effectLst>
                  <a:outerShdw blurRad="38100" dist="38100" dir="2700000" algn="tl">
                    <a:srgbClr val="000000">
                      <a:alpha val="43137"/>
                    </a:srgbClr>
                  </a:outerShdw>
                </a:effectLst>
              </a:rPr>
              <a:t>The Message</a:t>
            </a:r>
          </a:p>
        </p:txBody>
      </p:sp>
      <p:sp>
        <p:nvSpPr>
          <p:cNvPr id="2" name="TextBox 1"/>
          <p:cNvSpPr txBox="1"/>
          <p:nvPr/>
        </p:nvSpPr>
        <p:spPr>
          <a:xfrm>
            <a:off x="152400" y="1219200"/>
            <a:ext cx="8660980" cy="5447645"/>
          </a:xfrm>
          <a:prstGeom prst="rect">
            <a:avLst/>
          </a:prstGeom>
          <a:noFill/>
        </p:spPr>
        <p:txBody>
          <a:bodyPr wrap="square" rtlCol="0">
            <a:spAutoFit/>
          </a:bodyPr>
          <a:lstStyle/>
          <a:p>
            <a:r>
              <a:rPr lang="en-US" sz="2400" b="1" u="sng" dirty="0">
                <a:solidFill>
                  <a:prstClr val="black"/>
                </a:solidFill>
              </a:rPr>
              <a:t>Chapters 1-3	Look What God Has Done For You</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1	blessings in Christ; you are God’s inheritance</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2	you Gentiles were alienated, separated from God’s house,</a:t>
            </a:r>
          </a:p>
          <a:p>
            <a:r>
              <a:rPr lang="en-US" sz="2000" b="1" dirty="0">
                <a:solidFill>
                  <a:prstClr val="black"/>
                </a:solidFill>
              </a:rPr>
              <a:t>		but now you ARE God’s house!</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3	 I, Paul, have the great privilege of 	bringing this good news to 		you Gentiles</a:t>
            </a:r>
          </a:p>
          <a:p>
            <a:endParaRPr lang="en-US" sz="2000" b="1" dirty="0">
              <a:solidFill>
                <a:prstClr val="black"/>
              </a:solidFill>
            </a:endParaRPr>
          </a:p>
          <a:p>
            <a:r>
              <a:rPr lang="en-US" sz="2400" b="1" u="sng" dirty="0">
                <a:solidFill>
                  <a:prstClr val="black"/>
                </a:solidFill>
              </a:rPr>
              <a:t>Chapters 4-6	Therefore, Walk Worthily of Your Calling</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4:1-16	The Teachers: Gifts, whose teaching will produce 				unity, teaching you how to walk worthily</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4:17-6:9	The Teaching: No longer walk as Gentiles walk</a:t>
            </a:r>
          </a:p>
          <a:p>
            <a:pPr lvl="4"/>
            <a:r>
              <a:rPr lang="en-US" sz="2000" dirty="0">
                <a:solidFill>
                  <a:prstClr val="black"/>
                </a:solidFill>
              </a:rPr>
              <a:t>Put on the new man, Don’t lie, Speak grace, be Kind, Be sexually pure, don’t participate in others’ sin, Be wise not drunk, Be filled with the spirit, wives submit to husbands, husbands love wives, children obey parents, fathers teach children, servants obey your masters, masters be kind to servants</a:t>
            </a:r>
          </a:p>
          <a:p>
            <a:pPr marL="342900" indent="-342900">
              <a:buFont typeface="Arial" panose="020B0604020202020204" pitchFamily="34" charset="0"/>
              <a:buChar char="•"/>
            </a:pPr>
            <a:r>
              <a:rPr lang="en-US" sz="2000" b="1" dirty="0" err="1">
                <a:solidFill>
                  <a:prstClr val="black"/>
                </a:solidFill>
              </a:rPr>
              <a:t>chpt</a:t>
            </a:r>
            <a:r>
              <a:rPr lang="en-US" sz="2000" b="1" dirty="0">
                <a:solidFill>
                  <a:prstClr val="black"/>
                </a:solidFill>
              </a:rPr>
              <a:t> 6:10-20	Spiritual Armor</a:t>
            </a:r>
            <a:endParaRPr lang="en-US" dirty="0">
              <a:solidFill>
                <a:prstClr val="black"/>
              </a:solidFill>
            </a:endParaRPr>
          </a:p>
        </p:txBody>
      </p:sp>
      <p:sp>
        <p:nvSpPr>
          <p:cNvPr id="3" name="TextBox 2"/>
          <p:cNvSpPr txBox="1"/>
          <p:nvPr/>
        </p:nvSpPr>
        <p:spPr>
          <a:xfrm>
            <a:off x="685800" y="3938587"/>
            <a:ext cx="8305800" cy="2462213"/>
          </a:xfrm>
          <a:prstGeom prst="rect">
            <a:avLst/>
          </a:prstGeom>
          <a:gradFill flip="none" rotWithShape="1">
            <a:gsLst>
              <a:gs pos="0">
                <a:srgbClr val="FFEFD1"/>
              </a:gs>
              <a:gs pos="64999">
                <a:srgbClr val="F0EBD5"/>
              </a:gs>
              <a:gs pos="100000">
                <a:srgbClr val="D1C39F"/>
              </a:gs>
            </a:gsLst>
            <a:lin ang="2700000" scaled="1"/>
            <a:tileRect/>
          </a:gradFill>
          <a:effectLst>
            <a:outerShdw blurRad="50800" dist="88900" dir="13500000" algn="br" rotWithShape="0">
              <a:prstClr val="black">
                <a:alpha val="40000"/>
              </a:prstClr>
            </a:outerShdw>
          </a:effectLst>
        </p:spPr>
        <p:txBody>
          <a:bodyPr wrap="square" rtlCol="0">
            <a:spAutoFit/>
          </a:bodyPr>
          <a:lstStyle/>
          <a:p>
            <a:r>
              <a:rPr lang="en-US" sz="2200" dirty="0">
                <a:solidFill>
                  <a:prstClr val="black"/>
                </a:solidFill>
              </a:rPr>
              <a:t>2:2	you formerly </a:t>
            </a:r>
            <a:r>
              <a:rPr lang="en-US" sz="2200" b="1" dirty="0">
                <a:solidFill>
                  <a:prstClr val="black"/>
                </a:solidFill>
              </a:rPr>
              <a:t>walked</a:t>
            </a:r>
            <a:r>
              <a:rPr lang="en-US" sz="2200" dirty="0">
                <a:solidFill>
                  <a:prstClr val="black"/>
                </a:solidFill>
              </a:rPr>
              <a:t> according to the course of this world </a:t>
            </a:r>
          </a:p>
          <a:p>
            <a:r>
              <a:rPr lang="en-US" sz="2200" dirty="0">
                <a:solidFill>
                  <a:prstClr val="black"/>
                </a:solidFill>
              </a:rPr>
              <a:t>2:10	God afore prepared [good works] that we should </a:t>
            </a:r>
            <a:r>
              <a:rPr lang="en-US" sz="2200" b="1" dirty="0">
                <a:solidFill>
                  <a:prstClr val="black"/>
                </a:solidFill>
              </a:rPr>
              <a:t>walk</a:t>
            </a:r>
            <a:r>
              <a:rPr lang="en-US" sz="2200" dirty="0">
                <a:solidFill>
                  <a:prstClr val="black"/>
                </a:solidFill>
              </a:rPr>
              <a:t> in them</a:t>
            </a:r>
          </a:p>
          <a:p>
            <a:r>
              <a:rPr lang="en-US" sz="2200" dirty="0">
                <a:solidFill>
                  <a:prstClr val="black"/>
                </a:solidFill>
              </a:rPr>
              <a:t>4:1	</a:t>
            </a:r>
            <a:r>
              <a:rPr lang="en-US" sz="2200" b="1" dirty="0">
                <a:solidFill>
                  <a:prstClr val="black"/>
                </a:solidFill>
              </a:rPr>
              <a:t>walk</a:t>
            </a:r>
            <a:r>
              <a:rPr lang="en-US" sz="2200" dirty="0">
                <a:solidFill>
                  <a:prstClr val="black"/>
                </a:solidFill>
              </a:rPr>
              <a:t> in a manner worthy of the calling </a:t>
            </a:r>
          </a:p>
          <a:p>
            <a:r>
              <a:rPr lang="en-US" sz="2200" dirty="0">
                <a:solidFill>
                  <a:prstClr val="black"/>
                </a:solidFill>
              </a:rPr>
              <a:t>4:17	</a:t>
            </a:r>
            <a:r>
              <a:rPr lang="en-US" sz="2200" b="1" dirty="0">
                <a:solidFill>
                  <a:prstClr val="black"/>
                </a:solidFill>
              </a:rPr>
              <a:t>walk</a:t>
            </a:r>
            <a:r>
              <a:rPr lang="en-US" sz="2200" dirty="0">
                <a:solidFill>
                  <a:prstClr val="black"/>
                </a:solidFill>
              </a:rPr>
              <a:t> no longer just as the Gentiles also </a:t>
            </a:r>
            <a:r>
              <a:rPr lang="en-US" sz="2200" b="1" dirty="0">
                <a:solidFill>
                  <a:prstClr val="black"/>
                </a:solidFill>
              </a:rPr>
              <a:t>walk</a:t>
            </a:r>
          </a:p>
          <a:p>
            <a:r>
              <a:rPr lang="en-US" sz="2200" dirty="0">
                <a:solidFill>
                  <a:prstClr val="black"/>
                </a:solidFill>
              </a:rPr>
              <a:t>5:2	</a:t>
            </a:r>
            <a:r>
              <a:rPr lang="en-US" sz="2200" b="1" dirty="0">
                <a:solidFill>
                  <a:prstClr val="black"/>
                </a:solidFill>
              </a:rPr>
              <a:t>walk</a:t>
            </a:r>
            <a:r>
              <a:rPr lang="en-US" sz="2200" dirty="0">
                <a:solidFill>
                  <a:prstClr val="black"/>
                </a:solidFill>
              </a:rPr>
              <a:t> in love</a:t>
            </a:r>
          </a:p>
          <a:p>
            <a:r>
              <a:rPr lang="en-US" sz="2200" dirty="0">
                <a:solidFill>
                  <a:prstClr val="black"/>
                </a:solidFill>
              </a:rPr>
              <a:t>5:8	</a:t>
            </a:r>
            <a:r>
              <a:rPr lang="en-US" sz="2200" b="1" dirty="0">
                <a:solidFill>
                  <a:prstClr val="black"/>
                </a:solidFill>
              </a:rPr>
              <a:t>walk</a:t>
            </a:r>
            <a:r>
              <a:rPr lang="en-US" sz="2200" dirty="0">
                <a:solidFill>
                  <a:prstClr val="black"/>
                </a:solidFill>
              </a:rPr>
              <a:t> as children of Light</a:t>
            </a:r>
          </a:p>
          <a:p>
            <a:r>
              <a:rPr lang="en-US" sz="2200" dirty="0">
                <a:solidFill>
                  <a:prstClr val="black"/>
                </a:solidFill>
              </a:rPr>
              <a:t>5:15	be careful how you </a:t>
            </a:r>
            <a:r>
              <a:rPr lang="en-US" sz="2200" b="1" dirty="0">
                <a:solidFill>
                  <a:prstClr val="black"/>
                </a:solidFill>
              </a:rPr>
              <a:t>walk</a:t>
            </a:r>
          </a:p>
        </p:txBody>
      </p:sp>
    </p:spTree>
    <p:extLst>
      <p:ext uri="{BB962C8B-B14F-4D97-AF65-F5344CB8AC3E}">
        <p14:creationId xmlns:p14="http://schemas.microsoft.com/office/powerpoint/2010/main" val="294776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
                                            <p:txEl>
                                              <p:pRg st="1" end="1"/>
                                            </p:txEl>
                                          </p:spTgt>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3">
                                            <p:txEl>
                                              <p:pRg st="2" end="2"/>
                                            </p:txEl>
                                          </p:spTgt>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3">
                                            <p:txEl>
                                              <p:pRg st="3" end="3"/>
                                            </p:txEl>
                                          </p:spTgt>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3">
                                            <p:txEl>
                                              <p:pRg st="4" end="4"/>
                                            </p:txEl>
                                          </p:spTgt>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
                                            <p:txEl>
                                              <p:pRg st="5" end="5"/>
                                            </p:txEl>
                                          </p:spTgt>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
                                            <p:txEl>
                                              <p:pRg st="6" end="6"/>
                                            </p:txEl>
                                          </p:spTgt>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
                                            <p:bg/>
                                          </p:spTgt>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
                                            <p:txEl>
                                              <p:pRg st="8" end="8"/>
                                            </p:tx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animBg="1"/>
      <p:bldP spid="3" grpId="1"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7" name="Rectangle 6"/>
          <p:cNvSpPr/>
          <p:nvPr/>
        </p:nvSpPr>
        <p:spPr>
          <a:xfrm>
            <a:off x="762000" y="3505200"/>
            <a:ext cx="8001000" cy="461665"/>
          </a:xfrm>
          <a:prstGeom prst="rect">
            <a:avLst/>
          </a:prstGeom>
        </p:spPr>
        <p:txBody>
          <a:bodyPr wrap="square">
            <a:spAutoFit/>
          </a:bodyPr>
          <a:lstStyle/>
          <a:p>
            <a:r>
              <a:rPr lang="en-US" sz="2400" b="1" dirty="0"/>
              <a:t>The Lord Himself</a:t>
            </a:r>
            <a:endParaRPr lang="en-US" sz="2400" dirty="0"/>
          </a:p>
        </p:txBody>
      </p:sp>
      <p:sp>
        <p:nvSpPr>
          <p:cNvPr id="5" name="Rectangle 4"/>
          <p:cNvSpPr/>
          <p:nvPr/>
        </p:nvSpPr>
        <p:spPr>
          <a:xfrm>
            <a:off x="3634740" y="717113"/>
            <a:ext cx="5532120" cy="6186309"/>
          </a:xfrm>
          <a:prstGeom prst="rect">
            <a:avLst/>
          </a:prstGeom>
        </p:spPr>
        <p:txBody>
          <a:bodyPr>
            <a:spAutoFit/>
          </a:bodyPr>
          <a:lstStyle/>
          <a:p>
            <a:r>
              <a:rPr lang="en-US" sz="2200" dirty="0">
                <a:solidFill>
                  <a:schemeClr val="tx1">
                    <a:alpha val="0"/>
                  </a:schemeClr>
                </a:solidFill>
                <a:latin typeface="Palatino Linotype" panose="02040502050505030304" pitchFamily="18" charset="0"/>
              </a:rPr>
              <a:t>having foreordained us to </a:t>
            </a:r>
            <a:r>
              <a:rPr lang="en-US" sz="2800" b="1" dirty="0">
                <a:solidFill>
                  <a:schemeClr val="tx1">
                    <a:alpha val="0"/>
                  </a:schemeClr>
                </a:solidFill>
                <a:latin typeface="Palatino Linotype" panose="02040502050505030304" pitchFamily="18" charset="0"/>
              </a:rPr>
              <a:t>adoption </a:t>
            </a:r>
            <a:r>
              <a:rPr lang="en-US" sz="2400" dirty="0">
                <a:solidFill>
                  <a:schemeClr val="tx1">
                    <a:alpha val="0"/>
                  </a:schemeClr>
                </a:solidFill>
                <a:latin typeface="Palatino Linotype" panose="02040502050505030304" pitchFamily="18" charset="0"/>
              </a:rPr>
              <a:t>through Jesus Christ</a:t>
            </a:r>
            <a:r>
              <a:rPr lang="en-US" sz="2200" dirty="0">
                <a:solidFill>
                  <a:schemeClr val="tx1">
                    <a:alpha val="0"/>
                  </a:schemeClr>
                </a:solidFill>
                <a:latin typeface="Palatino Linotype" panose="02040502050505030304" pitchFamily="18" charset="0"/>
              </a:rPr>
              <a:t> unto himself according to </a:t>
            </a:r>
            <a:r>
              <a:rPr lang="en-US" sz="2200" dirty="0">
                <a:latin typeface="Palatino Linotype" panose="02040502050505030304" pitchFamily="18" charset="0"/>
              </a:rPr>
              <a:t>the good pleasure of his will</a:t>
            </a:r>
            <a:r>
              <a:rPr lang="en-US" sz="2200" dirty="0">
                <a:solidFill>
                  <a:schemeClr val="tx1">
                    <a:alpha val="0"/>
                  </a:schemeClr>
                </a:solidFill>
                <a:latin typeface="Palatino Linotype" panose="02040502050505030304" pitchFamily="18" charset="0"/>
              </a:rPr>
              <a:t>,</a:t>
            </a:r>
            <a:r>
              <a:rPr lang="en-US" sz="2200" dirty="0">
                <a:latin typeface="Palatino Linotype" panose="02040502050505030304" pitchFamily="18" charset="0"/>
              </a:rPr>
              <a:t> </a:t>
            </a:r>
            <a:r>
              <a:rPr lang="en-US" sz="2200" dirty="0">
                <a:solidFill>
                  <a:schemeClr val="tx1">
                    <a:alpha val="0"/>
                  </a:schemeClr>
                </a:solidFill>
                <a:latin typeface="Palatino Linotype" panose="02040502050505030304" pitchFamily="18" charset="0"/>
              </a:rPr>
              <a:t>unto praise of the glory of </a:t>
            </a:r>
            <a:r>
              <a:rPr lang="en-US" sz="2800" b="1" dirty="0">
                <a:latin typeface="Palatino Linotype" panose="02040502050505030304" pitchFamily="18" charset="0"/>
              </a:rPr>
              <a:t>his grace which he graced us</a:t>
            </a:r>
            <a:r>
              <a:rPr lang="en-US" sz="2400" dirty="0">
                <a:latin typeface="Palatino Linotype" panose="02040502050505030304" pitchFamily="18" charset="0"/>
              </a:rPr>
              <a:t> </a:t>
            </a:r>
            <a:r>
              <a:rPr lang="en-US" sz="2400" dirty="0">
                <a:solidFill>
                  <a:schemeClr val="tx1">
                    <a:alpha val="0"/>
                  </a:schemeClr>
                </a:solidFill>
                <a:latin typeface="Palatino Linotype" panose="02040502050505030304" pitchFamily="18" charset="0"/>
              </a:rPr>
              <a:t>in the Beloved One, in whom </a:t>
            </a:r>
            <a:r>
              <a:rPr lang="en-US" sz="2800" b="1" dirty="0">
                <a:solidFill>
                  <a:schemeClr val="tx1">
                    <a:alpha val="0"/>
                  </a:schemeClr>
                </a:solidFill>
                <a:latin typeface="Palatino Linotype" panose="02040502050505030304" pitchFamily="18" charset="0"/>
              </a:rPr>
              <a:t>we have the redemption</a:t>
            </a:r>
            <a:r>
              <a:rPr lang="en-US" sz="2200" dirty="0">
                <a:solidFill>
                  <a:schemeClr val="tx1">
                    <a:alpha val="0"/>
                  </a:schemeClr>
                </a:solidFill>
                <a:latin typeface="Palatino Linotype" panose="02040502050505030304" pitchFamily="18" charset="0"/>
              </a:rPr>
              <a:t> through his blood, </a:t>
            </a:r>
            <a:r>
              <a:rPr lang="en-US" sz="2800" b="1" dirty="0">
                <a:solidFill>
                  <a:schemeClr val="tx1">
                    <a:alpha val="0"/>
                  </a:schemeClr>
                </a:solidFill>
                <a:latin typeface="Palatino Linotype" panose="02040502050505030304" pitchFamily="18" charset="0"/>
              </a:rPr>
              <a:t>the forgiveness of the trespasses</a:t>
            </a:r>
            <a:r>
              <a:rPr lang="en-US" sz="2400" dirty="0">
                <a:solidFill>
                  <a:schemeClr val="tx1">
                    <a:alpha val="0"/>
                  </a:schemeClr>
                </a:solidFill>
                <a:latin typeface="Palatino Linotype" panose="02040502050505030304" pitchFamily="18" charset="0"/>
              </a:rPr>
              <a:t>, </a:t>
            </a:r>
            <a:r>
              <a:rPr lang="en-US" sz="2200" dirty="0">
                <a:solidFill>
                  <a:schemeClr val="tx1">
                    <a:alpha val="0"/>
                  </a:schemeClr>
                </a:solidFill>
                <a:latin typeface="Palatino Linotype" panose="02040502050505030304" pitchFamily="18" charset="0"/>
              </a:rPr>
              <a:t>according to </a:t>
            </a:r>
            <a:r>
              <a:rPr lang="en-US" sz="2800" b="1" dirty="0">
                <a:solidFill>
                  <a:schemeClr val="tx1">
                    <a:alpha val="0"/>
                  </a:schemeClr>
                </a:solidFill>
                <a:latin typeface="Palatino Linotype" panose="02040502050505030304" pitchFamily="18" charset="0"/>
              </a:rPr>
              <a:t>the wealth of his grace</a:t>
            </a:r>
            <a:r>
              <a:rPr lang="en-US" sz="2400" dirty="0">
                <a:solidFill>
                  <a:schemeClr val="tx1">
                    <a:alpha val="0"/>
                  </a:schemeClr>
                </a:solidFill>
                <a:latin typeface="Palatino Linotype" panose="02040502050505030304" pitchFamily="18" charset="0"/>
              </a:rPr>
              <a:t>, </a:t>
            </a:r>
            <a:r>
              <a:rPr lang="en-US" sz="2200" dirty="0">
                <a:solidFill>
                  <a:schemeClr val="tx1">
                    <a:alpha val="0"/>
                  </a:schemeClr>
                </a:solidFill>
                <a:latin typeface="Palatino Linotype" panose="02040502050505030304" pitchFamily="18" charset="0"/>
              </a:rPr>
              <a:t>which </a:t>
            </a:r>
            <a:r>
              <a:rPr lang="en-US" sz="2800" b="1" dirty="0">
                <a:solidFill>
                  <a:schemeClr val="tx1">
                    <a:alpha val="0"/>
                  </a:schemeClr>
                </a:solidFill>
                <a:latin typeface="Palatino Linotype" panose="02040502050505030304" pitchFamily="18" charset="0"/>
              </a:rPr>
              <a:t>he abundantly supplied to us</a:t>
            </a:r>
            <a:r>
              <a:rPr lang="en-US" sz="2200" dirty="0">
                <a:solidFill>
                  <a:schemeClr val="tx1">
                    <a:alpha val="0"/>
                  </a:schemeClr>
                </a:solidFill>
                <a:latin typeface="Palatino Linotype" panose="02040502050505030304" pitchFamily="18" charset="0"/>
              </a:rPr>
              <a:t> in all wisdom and insight, having made known to us the mystery of his will, according to his </a:t>
            </a:r>
            <a:r>
              <a:rPr lang="en-US" sz="2200" dirty="0">
                <a:latin typeface="Palatino Linotype" panose="02040502050505030304" pitchFamily="18" charset="0"/>
              </a:rPr>
              <a:t>good pleasure</a:t>
            </a:r>
            <a:r>
              <a:rPr lang="en-US" sz="2200" dirty="0">
                <a:solidFill>
                  <a:schemeClr val="tx1">
                    <a:alpha val="0"/>
                  </a:schemeClr>
                </a:solidFill>
                <a:latin typeface="Palatino Linotype" panose="02040502050505030304" pitchFamily="18" charset="0"/>
              </a:rPr>
              <a:t>, which he planned in him unto </a:t>
            </a:r>
            <a:r>
              <a:rPr lang="en-US" sz="3200" b="1" dirty="0">
                <a:solidFill>
                  <a:schemeClr val="tx1">
                    <a:alpha val="0"/>
                  </a:schemeClr>
                </a:solidFill>
                <a:latin typeface="Palatino Linotype" panose="02040502050505030304" pitchFamily="18" charset="0"/>
              </a:rPr>
              <a:t>a dispensation</a:t>
            </a:r>
            <a:r>
              <a:rPr lang="en-US" sz="2400" b="1" dirty="0">
                <a:solidFill>
                  <a:schemeClr val="tx1">
                    <a:alpha val="0"/>
                  </a:schemeClr>
                </a:solidFill>
                <a:latin typeface="Palatino Linotype" panose="02040502050505030304" pitchFamily="18" charset="0"/>
              </a:rPr>
              <a:t> </a:t>
            </a:r>
            <a:r>
              <a:rPr lang="en-US" sz="2200" dirty="0">
                <a:solidFill>
                  <a:schemeClr val="tx1">
                    <a:alpha val="0"/>
                  </a:schemeClr>
                </a:solidFill>
                <a:latin typeface="Palatino Linotype" panose="02040502050505030304" pitchFamily="18" charset="0"/>
              </a:rPr>
              <a:t>of the fullness of the times</a:t>
            </a:r>
          </a:p>
        </p:txBody>
      </p:sp>
    </p:spTree>
    <p:extLst>
      <p:ext uri="{BB962C8B-B14F-4D97-AF65-F5344CB8AC3E}">
        <p14:creationId xmlns:p14="http://schemas.microsoft.com/office/powerpoint/2010/main" val="240509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7" name="Rectangle 6"/>
          <p:cNvSpPr/>
          <p:nvPr/>
        </p:nvSpPr>
        <p:spPr>
          <a:xfrm>
            <a:off x="762000" y="3505200"/>
            <a:ext cx="8001000" cy="461665"/>
          </a:xfrm>
          <a:prstGeom prst="rect">
            <a:avLst/>
          </a:prstGeom>
        </p:spPr>
        <p:txBody>
          <a:bodyPr wrap="square">
            <a:spAutoFit/>
          </a:bodyPr>
          <a:lstStyle/>
          <a:p>
            <a:r>
              <a:rPr lang="en-US" sz="2400" b="1" dirty="0"/>
              <a:t>The Lord Himself</a:t>
            </a:r>
            <a:endParaRPr lang="en-US" sz="2400" dirty="0"/>
          </a:p>
        </p:txBody>
      </p:sp>
      <p:sp>
        <p:nvSpPr>
          <p:cNvPr id="5" name="Rectangle 4"/>
          <p:cNvSpPr/>
          <p:nvPr/>
        </p:nvSpPr>
        <p:spPr>
          <a:xfrm>
            <a:off x="3634740" y="717113"/>
            <a:ext cx="5532120" cy="6186309"/>
          </a:xfrm>
          <a:prstGeom prst="rect">
            <a:avLst/>
          </a:prstGeom>
        </p:spPr>
        <p:txBody>
          <a:bodyPr>
            <a:spAutoFit/>
          </a:bodyPr>
          <a:lstStyle/>
          <a:p>
            <a:r>
              <a:rPr lang="en-US" sz="2200" dirty="0">
                <a:latin typeface="Palatino Linotype" panose="02040502050505030304" pitchFamily="18" charset="0"/>
              </a:rPr>
              <a:t>having foreordained us to </a:t>
            </a:r>
            <a:r>
              <a:rPr lang="en-US" sz="2800" b="1" dirty="0">
                <a:latin typeface="Palatino Linotype" panose="02040502050505030304" pitchFamily="18" charset="0"/>
              </a:rPr>
              <a:t>adoption </a:t>
            </a:r>
            <a:r>
              <a:rPr lang="en-US" sz="2400" dirty="0">
                <a:latin typeface="Palatino Linotype" panose="02040502050505030304" pitchFamily="18" charset="0"/>
              </a:rPr>
              <a:t>through Jesus Christ</a:t>
            </a:r>
            <a:r>
              <a:rPr lang="en-US" sz="2200" dirty="0">
                <a:latin typeface="Palatino Linotype" panose="02040502050505030304" pitchFamily="18" charset="0"/>
              </a:rPr>
              <a:t> unto himself according to the good pleasure of his will, unto praise of the glory of </a:t>
            </a:r>
            <a:r>
              <a:rPr lang="en-US" sz="2800" b="1" dirty="0">
                <a:latin typeface="Palatino Linotype" panose="02040502050505030304" pitchFamily="18" charset="0"/>
              </a:rPr>
              <a:t>his grace which he graced us</a:t>
            </a:r>
            <a:r>
              <a:rPr lang="en-US" sz="2400" dirty="0">
                <a:latin typeface="Palatino Linotype" panose="02040502050505030304" pitchFamily="18" charset="0"/>
              </a:rPr>
              <a:t> in the Beloved One, in whom </a:t>
            </a:r>
            <a:r>
              <a:rPr lang="en-US" sz="2800" b="1" dirty="0">
                <a:latin typeface="Palatino Linotype" panose="02040502050505030304" pitchFamily="18" charset="0"/>
              </a:rPr>
              <a:t>we have the redemption</a:t>
            </a:r>
            <a:r>
              <a:rPr lang="en-US" sz="2200" dirty="0">
                <a:latin typeface="Palatino Linotype" panose="02040502050505030304" pitchFamily="18" charset="0"/>
              </a:rPr>
              <a:t> through his blood, the </a:t>
            </a:r>
            <a:r>
              <a:rPr lang="en-US" sz="2800" b="1" dirty="0">
                <a:latin typeface="Palatino Linotype" panose="02040502050505030304" pitchFamily="18" charset="0"/>
              </a:rPr>
              <a:t>forgiveness of the trespasses</a:t>
            </a:r>
            <a:r>
              <a:rPr lang="en-US" sz="2400" dirty="0">
                <a:latin typeface="Palatino Linotype" panose="02040502050505030304" pitchFamily="18" charset="0"/>
              </a:rPr>
              <a:t>, </a:t>
            </a:r>
            <a:r>
              <a:rPr lang="en-US" sz="2200" dirty="0">
                <a:latin typeface="Palatino Linotype" panose="02040502050505030304" pitchFamily="18" charset="0"/>
              </a:rPr>
              <a:t>according to </a:t>
            </a:r>
            <a:r>
              <a:rPr lang="en-US" sz="2800" b="1" dirty="0">
                <a:latin typeface="Palatino Linotype" panose="02040502050505030304" pitchFamily="18" charset="0"/>
              </a:rPr>
              <a:t>the wealth of his grace</a:t>
            </a:r>
            <a:r>
              <a:rPr lang="en-US" sz="2400" dirty="0">
                <a:latin typeface="Palatino Linotype" panose="02040502050505030304" pitchFamily="18" charset="0"/>
              </a:rPr>
              <a:t>, </a:t>
            </a:r>
            <a:r>
              <a:rPr lang="en-US" sz="2200" dirty="0">
                <a:latin typeface="Palatino Linotype" panose="02040502050505030304" pitchFamily="18" charset="0"/>
              </a:rPr>
              <a:t>which </a:t>
            </a:r>
            <a:r>
              <a:rPr lang="en-US" sz="2800" b="1" dirty="0">
                <a:latin typeface="Palatino Linotype" panose="02040502050505030304" pitchFamily="18" charset="0"/>
              </a:rPr>
              <a:t>he abundantly supplied to us</a:t>
            </a:r>
            <a:r>
              <a:rPr lang="en-US" sz="2200" dirty="0">
                <a:latin typeface="Palatino Linotype" panose="02040502050505030304" pitchFamily="18" charset="0"/>
              </a:rPr>
              <a:t> in all wisdom and insight, having made known to us the mystery of his will, according to his good pleasure, which he planned in him unto a </a:t>
            </a:r>
            <a:r>
              <a:rPr lang="en-US" sz="3200" b="1" dirty="0">
                <a:latin typeface="Palatino Linotype" panose="02040502050505030304" pitchFamily="18" charset="0"/>
              </a:rPr>
              <a:t>dispensation</a:t>
            </a:r>
            <a:r>
              <a:rPr lang="en-US" sz="2400" b="1" dirty="0">
                <a:latin typeface="Palatino Linotype" panose="02040502050505030304" pitchFamily="18" charset="0"/>
              </a:rPr>
              <a:t> </a:t>
            </a:r>
            <a:r>
              <a:rPr lang="en-US" sz="2200" dirty="0">
                <a:latin typeface="Palatino Linotype" panose="02040502050505030304" pitchFamily="18" charset="0"/>
              </a:rPr>
              <a:t>of the fullness of the times</a:t>
            </a:r>
          </a:p>
        </p:txBody>
      </p:sp>
    </p:spTree>
    <p:extLst>
      <p:ext uri="{BB962C8B-B14F-4D97-AF65-F5344CB8AC3E}">
        <p14:creationId xmlns:p14="http://schemas.microsoft.com/office/powerpoint/2010/main" val="72795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heavens</a:t>
            </a:r>
          </a:p>
        </p:txBody>
      </p:sp>
    </p:spTree>
    <p:extLst>
      <p:ext uri="{BB962C8B-B14F-4D97-AF65-F5344CB8AC3E}">
        <p14:creationId xmlns:p14="http://schemas.microsoft.com/office/powerpoint/2010/main" val="1227470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heavens</a:t>
            </a:r>
          </a:p>
        </p:txBody>
      </p:sp>
      <p:sp>
        <p:nvSpPr>
          <p:cNvPr id="6" name="Rectangle 5"/>
          <p:cNvSpPr/>
          <p:nvPr/>
        </p:nvSpPr>
        <p:spPr>
          <a:xfrm>
            <a:off x="3962400" y="848142"/>
            <a:ext cx="5105400" cy="2123658"/>
          </a:xfrm>
          <a:prstGeom prst="rect">
            <a:avLst/>
          </a:prstGeom>
        </p:spPr>
        <p:txBody>
          <a:bodyPr wrap="square">
            <a:spAutoFit/>
          </a:bodyPr>
          <a:lstStyle/>
          <a:p>
            <a:r>
              <a:rPr lang="en-US" sz="2200" b="1" u="sng" dirty="0"/>
              <a:t>Ephesians 1.20</a:t>
            </a:r>
          </a:p>
          <a:p>
            <a:pPr algn="ctr"/>
            <a:r>
              <a:rPr lang="en-US" sz="2200" dirty="0"/>
              <a:t>which He brought about in Christ, when He </a:t>
            </a:r>
            <a:r>
              <a:rPr lang="en-US" sz="2200" b="1" i="1" dirty="0"/>
              <a:t>raised Him from the dead</a:t>
            </a:r>
          </a:p>
          <a:p>
            <a:pPr algn="ctr"/>
            <a:r>
              <a:rPr lang="en-US" sz="2200" dirty="0"/>
              <a:t>and</a:t>
            </a:r>
          </a:p>
          <a:p>
            <a:pPr algn="ctr"/>
            <a:r>
              <a:rPr lang="en-US" sz="2200" b="1" i="1" dirty="0"/>
              <a:t>seated Him at His right hand in the heavenly places</a:t>
            </a:r>
            <a:endParaRPr lang="en-US" sz="2200" dirty="0"/>
          </a:p>
        </p:txBody>
      </p:sp>
      <p:sp>
        <p:nvSpPr>
          <p:cNvPr id="7" name="Rectangle 6"/>
          <p:cNvSpPr/>
          <p:nvPr/>
        </p:nvSpPr>
        <p:spPr>
          <a:xfrm>
            <a:off x="3962400" y="2971800"/>
            <a:ext cx="5105400" cy="1785104"/>
          </a:xfrm>
          <a:prstGeom prst="rect">
            <a:avLst/>
          </a:prstGeom>
        </p:spPr>
        <p:txBody>
          <a:bodyPr wrap="square">
            <a:spAutoFit/>
          </a:bodyPr>
          <a:lstStyle/>
          <a:p>
            <a:r>
              <a:rPr lang="en-US" sz="2200" b="1" u="sng" dirty="0"/>
              <a:t>Ephesians 2.6</a:t>
            </a:r>
          </a:p>
          <a:p>
            <a:pPr algn="ctr"/>
            <a:r>
              <a:rPr lang="en-US" sz="2200" b="1" i="1" dirty="0"/>
              <a:t>raised us up with Him</a:t>
            </a:r>
          </a:p>
          <a:p>
            <a:pPr algn="ctr"/>
            <a:r>
              <a:rPr lang="en-US" sz="2200" dirty="0"/>
              <a:t> and</a:t>
            </a:r>
          </a:p>
          <a:p>
            <a:pPr algn="ctr"/>
            <a:r>
              <a:rPr lang="en-US" sz="2200" b="1" i="1" dirty="0"/>
              <a:t>seated us with Him in the heavenly places</a:t>
            </a:r>
          </a:p>
          <a:p>
            <a:pPr algn="ctr"/>
            <a:r>
              <a:rPr lang="en-US" sz="2200" dirty="0"/>
              <a:t>in Christ Jesus,</a:t>
            </a:r>
          </a:p>
        </p:txBody>
      </p:sp>
      <p:sp>
        <p:nvSpPr>
          <p:cNvPr id="9" name="Rectangle 8"/>
          <p:cNvSpPr/>
          <p:nvPr/>
        </p:nvSpPr>
        <p:spPr>
          <a:xfrm>
            <a:off x="3962400" y="4724400"/>
            <a:ext cx="5105399" cy="2123658"/>
          </a:xfrm>
          <a:prstGeom prst="rect">
            <a:avLst/>
          </a:prstGeom>
        </p:spPr>
        <p:txBody>
          <a:bodyPr wrap="square">
            <a:spAutoFit/>
          </a:bodyPr>
          <a:lstStyle/>
          <a:p>
            <a:r>
              <a:rPr lang="en-US" sz="2200" b="1" u="sng" dirty="0"/>
              <a:t>Colossians 3.1</a:t>
            </a:r>
          </a:p>
          <a:p>
            <a:r>
              <a:rPr lang="en-US" sz="2200" dirty="0"/>
              <a:t>Therefore if</a:t>
            </a:r>
          </a:p>
          <a:p>
            <a:pPr algn="ctr"/>
            <a:r>
              <a:rPr lang="en-US" sz="2200" b="1" i="1" dirty="0"/>
              <a:t>you have been raised up with Christ,</a:t>
            </a:r>
          </a:p>
          <a:p>
            <a:pPr algn="ctr"/>
            <a:r>
              <a:rPr lang="en-US" sz="2200" b="1" u="sng" dirty="0"/>
              <a:t>keep seeking the things above,</a:t>
            </a:r>
          </a:p>
          <a:p>
            <a:pPr algn="ctr"/>
            <a:r>
              <a:rPr lang="en-US" sz="2200" b="1" u="sng" dirty="0"/>
              <a:t>where Christ is,</a:t>
            </a:r>
          </a:p>
          <a:p>
            <a:pPr algn="ctr"/>
            <a:r>
              <a:rPr lang="en-US" sz="2200" dirty="0"/>
              <a:t>seated at the right hand of God.</a:t>
            </a:r>
          </a:p>
        </p:txBody>
      </p:sp>
      <p:sp>
        <p:nvSpPr>
          <p:cNvPr id="11" name="Left Brace 10"/>
          <p:cNvSpPr/>
          <p:nvPr/>
        </p:nvSpPr>
        <p:spPr>
          <a:xfrm>
            <a:off x="3607893" y="851656"/>
            <a:ext cx="659307" cy="5996402"/>
          </a:xfrm>
          <a:prstGeom prst="leftBrace">
            <a:avLst>
              <a:gd name="adj1" fmla="val 8333"/>
              <a:gd name="adj2" fmla="val 58398"/>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9288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
                                            <p:txEl>
                                              <p:pRg st="4" end="4"/>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9" grpId="0" uiExpand="1" build="p"/>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heavens</a:t>
            </a:r>
          </a:p>
        </p:txBody>
      </p:sp>
      <p:sp>
        <p:nvSpPr>
          <p:cNvPr id="8" name="Rectangle 7"/>
          <p:cNvSpPr/>
          <p:nvPr/>
        </p:nvSpPr>
        <p:spPr>
          <a:xfrm>
            <a:off x="228600" y="4915793"/>
            <a:ext cx="8915400" cy="1569660"/>
          </a:xfrm>
          <a:prstGeom prst="rect">
            <a:avLst/>
          </a:prstGeom>
        </p:spPr>
        <p:txBody>
          <a:bodyPr wrap="square">
            <a:spAutoFit/>
          </a:bodyPr>
          <a:lstStyle/>
          <a:p>
            <a:pPr algn="ctr"/>
            <a:r>
              <a:rPr lang="en-US" sz="2400" b="1" dirty="0"/>
              <a:t>spiritual things</a:t>
            </a:r>
            <a:r>
              <a:rPr lang="en-US" sz="2400" dirty="0"/>
              <a:t> </a:t>
            </a:r>
            <a:r>
              <a:rPr lang="en-US" sz="2400" i="1" dirty="0"/>
              <a:t>vs</a:t>
            </a:r>
            <a:r>
              <a:rPr lang="en-US" sz="2400" dirty="0"/>
              <a:t> </a:t>
            </a:r>
            <a:r>
              <a:rPr lang="en-US" sz="2400" b="1" dirty="0"/>
              <a:t>things of this earth</a:t>
            </a:r>
          </a:p>
          <a:p>
            <a:pPr algn="ctr"/>
            <a:endParaRPr lang="en-US" sz="2400" dirty="0"/>
          </a:p>
          <a:p>
            <a:pPr algn="ctr"/>
            <a:r>
              <a:rPr lang="en-US" sz="2400" dirty="0"/>
              <a:t>Colossians 3:2 </a:t>
            </a:r>
          </a:p>
          <a:p>
            <a:pPr lvl="1" algn="ctr"/>
            <a:r>
              <a:rPr lang="en-US" sz="2400" b="1" dirty="0"/>
              <a:t>“the things above”</a:t>
            </a:r>
            <a:r>
              <a:rPr lang="en-US" sz="2400" dirty="0"/>
              <a:t> </a:t>
            </a:r>
            <a:r>
              <a:rPr lang="en-US" sz="2400" i="1" dirty="0"/>
              <a:t>vs</a:t>
            </a:r>
            <a:r>
              <a:rPr lang="en-US" sz="2400" dirty="0"/>
              <a:t> </a:t>
            </a:r>
            <a:r>
              <a:rPr lang="en-US" sz="2400" b="1" dirty="0"/>
              <a:t>“the things upon the earth”</a:t>
            </a:r>
          </a:p>
        </p:txBody>
      </p:sp>
    </p:spTree>
    <p:extLst>
      <p:ext uri="{BB962C8B-B14F-4D97-AF65-F5344CB8AC3E}">
        <p14:creationId xmlns:p14="http://schemas.microsoft.com/office/powerpoint/2010/main" val="392268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heavens</a:t>
            </a:r>
          </a:p>
        </p:txBody>
      </p:sp>
      <p:sp>
        <p:nvSpPr>
          <p:cNvPr id="8" name="Rectangle 7"/>
          <p:cNvSpPr/>
          <p:nvPr/>
        </p:nvSpPr>
        <p:spPr>
          <a:xfrm>
            <a:off x="228600" y="4915793"/>
            <a:ext cx="8915400" cy="461665"/>
          </a:xfrm>
          <a:prstGeom prst="rect">
            <a:avLst/>
          </a:prstGeom>
        </p:spPr>
        <p:txBody>
          <a:bodyPr wrap="square">
            <a:spAutoFit/>
          </a:bodyPr>
          <a:lstStyle/>
          <a:p>
            <a:pPr algn="ctr"/>
            <a:r>
              <a:rPr lang="en-US" sz="2400" b="1" dirty="0"/>
              <a:t>spiritual things</a:t>
            </a:r>
            <a:r>
              <a:rPr lang="en-US" sz="2400" dirty="0"/>
              <a:t> </a:t>
            </a:r>
            <a:r>
              <a:rPr lang="en-US" sz="2400" i="1" dirty="0"/>
              <a:t>vs</a:t>
            </a:r>
            <a:r>
              <a:rPr lang="en-US" sz="2400" dirty="0"/>
              <a:t> </a:t>
            </a:r>
            <a:r>
              <a:rPr lang="en-US" sz="2400" b="1" dirty="0"/>
              <a:t>things of this earth</a:t>
            </a:r>
          </a:p>
        </p:txBody>
      </p:sp>
      <p:sp>
        <p:nvSpPr>
          <p:cNvPr id="9" name="Rectangle 8"/>
          <p:cNvSpPr/>
          <p:nvPr/>
        </p:nvSpPr>
        <p:spPr>
          <a:xfrm>
            <a:off x="304800" y="5305754"/>
            <a:ext cx="4495800" cy="1446550"/>
          </a:xfrm>
          <a:prstGeom prst="rect">
            <a:avLst/>
          </a:prstGeom>
        </p:spPr>
        <p:txBody>
          <a:bodyPr wrap="square" lIns="0" rIns="0">
            <a:spAutoFit/>
          </a:bodyPr>
          <a:lstStyle/>
          <a:p>
            <a:r>
              <a:rPr lang="en-US" sz="2400" dirty="0"/>
              <a:t>blessings in the heavens</a:t>
            </a:r>
            <a:r>
              <a:rPr lang="en-US" sz="2200" dirty="0"/>
              <a:t> </a:t>
            </a:r>
            <a:r>
              <a:rPr lang="en-US" sz="2000" i="1" dirty="0"/>
              <a:t>(being made holy and blameless, adoption, being graced with grace, redemption, forgiveness of our trespasses)</a:t>
            </a:r>
            <a:r>
              <a:rPr lang="en-US" sz="2200" dirty="0"/>
              <a:t> </a:t>
            </a:r>
            <a:r>
              <a:rPr lang="en-US" sz="2400" dirty="0"/>
              <a:t>are in Christ.</a:t>
            </a:r>
          </a:p>
        </p:txBody>
      </p:sp>
      <p:sp>
        <p:nvSpPr>
          <p:cNvPr id="10" name="Rectangle 9"/>
          <p:cNvSpPr/>
          <p:nvPr/>
        </p:nvSpPr>
        <p:spPr>
          <a:xfrm>
            <a:off x="5410200" y="5325070"/>
            <a:ext cx="3581400" cy="1446550"/>
          </a:xfrm>
          <a:prstGeom prst="rect">
            <a:avLst/>
          </a:prstGeom>
        </p:spPr>
        <p:txBody>
          <a:bodyPr wrap="square">
            <a:spAutoFit/>
          </a:bodyPr>
          <a:lstStyle/>
          <a:p>
            <a:r>
              <a:rPr lang="en-US" sz="2200" dirty="0"/>
              <a:t>God causes his sun to shine on the evil and the good and gives rain to the righteous and the unrighteous</a:t>
            </a:r>
          </a:p>
        </p:txBody>
      </p:sp>
    </p:spTree>
    <p:extLst>
      <p:ext uri="{BB962C8B-B14F-4D97-AF65-F5344CB8AC3E}">
        <p14:creationId xmlns:p14="http://schemas.microsoft.com/office/powerpoint/2010/main" val="237648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heavens</a:t>
            </a:r>
          </a:p>
        </p:txBody>
      </p:sp>
      <p:sp>
        <p:nvSpPr>
          <p:cNvPr id="8" name="Rectangle 7"/>
          <p:cNvSpPr/>
          <p:nvPr/>
        </p:nvSpPr>
        <p:spPr>
          <a:xfrm>
            <a:off x="228600" y="4915793"/>
            <a:ext cx="8915400" cy="461665"/>
          </a:xfrm>
          <a:prstGeom prst="rect">
            <a:avLst/>
          </a:prstGeom>
        </p:spPr>
        <p:txBody>
          <a:bodyPr wrap="square">
            <a:spAutoFit/>
          </a:bodyPr>
          <a:lstStyle/>
          <a:p>
            <a:pPr algn="ctr"/>
            <a:r>
              <a:rPr lang="en-US" sz="2400" b="1" dirty="0"/>
              <a:t>spiritual things</a:t>
            </a:r>
            <a:r>
              <a:rPr lang="en-US" sz="2400" dirty="0">
                <a:solidFill>
                  <a:schemeClr val="tx1">
                    <a:alpha val="0"/>
                  </a:schemeClr>
                </a:solidFill>
              </a:rPr>
              <a:t> </a:t>
            </a:r>
            <a:r>
              <a:rPr lang="en-US" sz="2400" i="1" dirty="0">
                <a:solidFill>
                  <a:schemeClr val="tx1">
                    <a:alpha val="0"/>
                  </a:schemeClr>
                </a:solidFill>
              </a:rPr>
              <a:t>vs</a:t>
            </a:r>
            <a:r>
              <a:rPr lang="en-US" sz="2400" dirty="0">
                <a:solidFill>
                  <a:schemeClr val="tx1">
                    <a:alpha val="0"/>
                  </a:schemeClr>
                </a:solidFill>
              </a:rPr>
              <a:t> </a:t>
            </a:r>
            <a:r>
              <a:rPr lang="en-US" sz="2400" b="1" dirty="0">
                <a:solidFill>
                  <a:schemeClr val="tx1">
                    <a:alpha val="0"/>
                  </a:schemeClr>
                </a:solidFill>
              </a:rPr>
              <a:t>things of this earth</a:t>
            </a:r>
          </a:p>
        </p:txBody>
      </p:sp>
      <p:sp>
        <p:nvSpPr>
          <p:cNvPr id="9" name="Rectangle 8"/>
          <p:cNvSpPr/>
          <p:nvPr/>
        </p:nvSpPr>
        <p:spPr>
          <a:xfrm>
            <a:off x="304800" y="5305754"/>
            <a:ext cx="4495800" cy="1446550"/>
          </a:xfrm>
          <a:prstGeom prst="rect">
            <a:avLst/>
          </a:prstGeom>
        </p:spPr>
        <p:txBody>
          <a:bodyPr wrap="square" lIns="0" rIns="0">
            <a:spAutoFit/>
          </a:bodyPr>
          <a:lstStyle/>
          <a:p>
            <a:r>
              <a:rPr lang="en-US" sz="2400" dirty="0"/>
              <a:t>blessings in the heavens</a:t>
            </a:r>
            <a:r>
              <a:rPr lang="en-US" sz="2200" dirty="0"/>
              <a:t> </a:t>
            </a:r>
            <a:r>
              <a:rPr lang="en-US" sz="2000" i="1" dirty="0"/>
              <a:t>(being made holy and blameless, adoption, being graced with grace, redemption, forgiveness of our trespasses)</a:t>
            </a:r>
            <a:r>
              <a:rPr lang="en-US" sz="2200" dirty="0"/>
              <a:t> </a:t>
            </a:r>
            <a:r>
              <a:rPr lang="en-US" sz="2400" dirty="0"/>
              <a:t>are in Christ.</a:t>
            </a:r>
          </a:p>
        </p:txBody>
      </p:sp>
      <p:sp>
        <p:nvSpPr>
          <p:cNvPr id="7" name="TextBox 6"/>
          <p:cNvSpPr txBox="1"/>
          <p:nvPr/>
        </p:nvSpPr>
        <p:spPr>
          <a:xfrm>
            <a:off x="5440704" y="5442916"/>
            <a:ext cx="2331696" cy="805484"/>
          </a:xfrm>
          <a:prstGeom prst="rect">
            <a:avLst/>
          </a:prstGeom>
          <a:noFill/>
        </p:spPr>
        <p:txBody>
          <a:bodyPr wrap="square" rtlCol="0">
            <a:spAutoFit/>
          </a:bodyPr>
          <a:lstStyle/>
          <a:p>
            <a:pPr algn="ctr"/>
            <a:r>
              <a:rPr lang="en-US" sz="2400" b="1" dirty="0"/>
              <a:t>THESE ARE THE EXALTED THINGS</a:t>
            </a:r>
          </a:p>
        </p:txBody>
      </p:sp>
      <p:sp>
        <p:nvSpPr>
          <p:cNvPr id="11" name="Right Brace 10"/>
          <p:cNvSpPr/>
          <p:nvPr/>
        </p:nvSpPr>
        <p:spPr>
          <a:xfrm>
            <a:off x="4343400" y="4915793"/>
            <a:ext cx="990600" cy="183651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55987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7" name="Rounded Rectangle 6"/>
          <p:cNvSpPr/>
          <p:nvPr/>
        </p:nvSpPr>
        <p:spPr>
          <a:xfrm>
            <a:off x="4082765" y="1524000"/>
            <a:ext cx="4680235" cy="762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82765" y="990600"/>
            <a:ext cx="4908835" cy="4401205"/>
          </a:xfrm>
          <a:prstGeom prst="rect">
            <a:avLst/>
          </a:prstGeom>
          <a:noFill/>
        </p:spPr>
        <p:txBody>
          <a:bodyPr wrap="square" rtlCol="0">
            <a:spAutoFit/>
          </a:bodyPr>
          <a:lstStyle/>
          <a:p>
            <a:r>
              <a:rPr lang="en-US" sz="2800" b="1" u="sng" dirty="0"/>
              <a:t>God’s house</a:t>
            </a:r>
          </a:p>
          <a:p>
            <a:r>
              <a:rPr lang="en-US" sz="2800" b="1" dirty="0"/>
              <a:t>His inheritance </a:t>
            </a:r>
            <a:r>
              <a:rPr lang="en-US" sz="2800" dirty="0"/>
              <a:t>1:11, 18</a:t>
            </a:r>
          </a:p>
          <a:p>
            <a:r>
              <a:rPr lang="en-US" sz="2800" b="1" dirty="0"/>
              <a:t>His redeemed possession</a:t>
            </a:r>
            <a:r>
              <a:rPr lang="en-US" sz="2800" dirty="0"/>
              <a:t> 1:14</a:t>
            </a:r>
          </a:p>
          <a:p>
            <a:r>
              <a:rPr lang="en-US" sz="2800" b="1" dirty="0"/>
              <a:t>His household</a:t>
            </a:r>
            <a:r>
              <a:rPr lang="en-US" sz="2800" dirty="0"/>
              <a:t>  2:20</a:t>
            </a:r>
          </a:p>
          <a:p>
            <a:endParaRPr lang="en-US" sz="2800" b="1" dirty="0"/>
          </a:p>
          <a:p>
            <a:pPr algn="ctr"/>
            <a:r>
              <a:rPr lang="en-US" sz="2800" b="1" dirty="0"/>
              <a:t>Ephesians 1:3-14</a:t>
            </a:r>
          </a:p>
          <a:p>
            <a:pPr algn="ctr"/>
            <a:r>
              <a:rPr lang="en-US" sz="2800" b="1" dirty="0"/>
              <a:t>is a picture of God</a:t>
            </a:r>
          </a:p>
          <a:p>
            <a:pPr algn="ctr"/>
            <a:r>
              <a:rPr lang="en-US" sz="2800" b="1" dirty="0"/>
              <a:t>dispensing heavenly wealth</a:t>
            </a:r>
          </a:p>
          <a:p>
            <a:pPr algn="ctr"/>
            <a:r>
              <a:rPr lang="en-US" sz="2800" b="1" dirty="0"/>
              <a:t>to those of His house</a:t>
            </a:r>
          </a:p>
          <a:p>
            <a:pPr algn="ctr"/>
            <a:r>
              <a:rPr lang="en-US" sz="2800" b="1" dirty="0"/>
              <a:t>in Christ</a:t>
            </a:r>
          </a:p>
        </p:txBody>
      </p:sp>
      <p:sp>
        <p:nvSpPr>
          <p:cNvPr id="8" name="Bent Arrow 7"/>
          <p:cNvSpPr/>
          <p:nvPr/>
        </p:nvSpPr>
        <p:spPr>
          <a:xfrm>
            <a:off x="2057400" y="1295400"/>
            <a:ext cx="2057400" cy="3534696"/>
          </a:xfrm>
          <a:prstGeom prst="bentArrow">
            <a:avLst>
              <a:gd name="adj1" fmla="val 25000"/>
              <a:gd name="adj2" fmla="val 25000"/>
              <a:gd name="adj3" fmla="val 19265"/>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of heavenly</a:t>
            </a:r>
          </a:p>
        </p:txBody>
      </p:sp>
    </p:spTree>
    <p:extLst>
      <p:ext uri="{BB962C8B-B14F-4D97-AF65-F5344CB8AC3E}">
        <p14:creationId xmlns:p14="http://schemas.microsoft.com/office/powerpoint/2010/main" val="383304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grpId="0" nodeType="afterEffect">
                                  <p:stCondLst>
                                    <p:cond delay="0"/>
                                  </p:stCondLst>
                                  <p:childTnLst>
                                    <p:animMotion origin="layout" path="M 0.00208 -4.44444E-6 L 0.00208 0.2 " pathEditMode="relative" rAng="0" ptsTypes="AA">
                                      <p:cBhvr>
                                        <p:cTn id="6" dur="1000" fill="hold"/>
                                        <p:tgtEl>
                                          <p:spTgt spid="4"/>
                                        </p:tgtEl>
                                        <p:attrNameLst>
                                          <p:attrName>ppt_x</p:attrName>
                                          <p:attrName>ppt_y</p:attrName>
                                        </p:attrNameLst>
                                      </p:cBhvr>
                                      <p:rCtr x="0" y="10000"/>
                                    </p:animMotion>
                                  </p:childTnLst>
                                </p:cTn>
                              </p:par>
                              <p:par>
                                <p:cTn id="7" presetID="43" presetClass="path" presetSubtype="0" fill="hold" grpId="0" nodeType="withEffect">
                                  <p:stCondLst>
                                    <p:cond delay="0"/>
                                  </p:stCondLst>
                                  <p:childTnLst>
                                    <p:animMotion origin="layout" path="M 0.0052 -1.48148E-6 L 0.13021 -1.48148E-6 C 0.18612 -1.48148E-6 0.25521 -0.05393 0.25521 -0.09722 L 0.25521 -0.19329 " pathEditMode="relative" rAng="0" ptsTypes="FfFF">
                                      <p:cBhvr>
                                        <p:cTn id="8" dur="1000" fill="hold"/>
                                        <p:tgtEl>
                                          <p:spTgt spid="5"/>
                                        </p:tgtEl>
                                        <p:attrNameLst>
                                          <p:attrName>ppt_x</p:attrName>
                                          <p:attrName>ppt_y</p:attrName>
                                        </p:attrNameLst>
                                      </p:cBhvr>
                                      <p:rCtr x="12500" y="-9676"/>
                                    </p:animMotion>
                                  </p:childTnLst>
                                </p:cTn>
                              </p:par>
                            </p:childTnLst>
                          </p:cTn>
                        </p:par>
                        <p:par>
                          <p:cTn id="9" fill="hold">
                            <p:stCondLst>
                              <p:cond delay="1000"/>
                            </p:stCondLst>
                            <p:childTnLst>
                              <p:par>
                                <p:cTn id="10" presetID="35" presetClass="path" presetSubtype="0" fill="hold" grpId="1" nodeType="afterEffect">
                                  <p:stCondLst>
                                    <p:cond delay="0"/>
                                  </p:stCondLst>
                                  <p:childTnLst>
                                    <p:animMotion origin="layout" path="M 0.25209 -0.19329 L 0.00209 -0.19329 " pathEditMode="relative" rAng="0" ptsTypes="AA">
                                      <p:cBhvr>
                                        <p:cTn id="11" dur="1000" fill="hold"/>
                                        <p:tgtEl>
                                          <p:spTgt spid="5"/>
                                        </p:tgtEl>
                                        <p:attrNameLst>
                                          <p:attrName>ppt_x</p:attrName>
                                          <p:attrName>ppt_y</p:attrName>
                                        </p:attrNameLst>
                                      </p:cBhvr>
                                      <p:rCtr x="-12500" y="0"/>
                                    </p:animMotion>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2500"/>
                            </p:stCondLst>
                            <p:childTnLst>
                              <p:par>
                                <p:cTn id="17" presetID="1" presetClass="entr" presetSubtype="0" fill="hold"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4" grpId="0" animBg="1"/>
      <p:bldP spid="5" grpId="0" animBg="1"/>
      <p:bldP spid="5"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7" name="TextBox 6"/>
          <p:cNvSpPr txBox="1"/>
          <p:nvPr/>
        </p:nvSpPr>
        <p:spPr>
          <a:xfrm>
            <a:off x="4082765" y="990600"/>
            <a:ext cx="4908835" cy="954107"/>
          </a:xfrm>
          <a:prstGeom prst="rect">
            <a:avLst/>
          </a:prstGeom>
          <a:noFill/>
        </p:spPr>
        <p:txBody>
          <a:bodyPr wrap="square" rtlCol="0">
            <a:spAutoFit/>
          </a:bodyPr>
          <a:lstStyle/>
          <a:p>
            <a:r>
              <a:rPr lang="en-US" sz="2800" b="1" u="sng" dirty="0"/>
              <a:t>God’s house</a:t>
            </a:r>
          </a:p>
          <a:p>
            <a:r>
              <a:rPr lang="en-US" sz="2800" b="1" dirty="0"/>
              <a:t>His inheritance </a:t>
            </a:r>
            <a:r>
              <a:rPr lang="en-US" sz="2800" dirty="0"/>
              <a:t>1:11</a:t>
            </a:r>
            <a:endParaRPr lang="en-US" sz="2800" b="1" dirty="0"/>
          </a:p>
        </p:txBody>
      </p:sp>
      <p:sp>
        <p:nvSpPr>
          <p:cNvPr id="8" name="Rectangle 7"/>
          <p:cNvSpPr/>
          <p:nvPr/>
        </p:nvSpPr>
        <p:spPr>
          <a:xfrm>
            <a:off x="5184225" y="934045"/>
            <a:ext cx="3654975" cy="5847755"/>
          </a:xfrm>
          <a:prstGeom prst="rect">
            <a:avLst/>
          </a:prstGeom>
        </p:spPr>
        <p:txBody>
          <a:bodyPr wrap="none">
            <a:spAutoFit/>
          </a:bodyPr>
          <a:lstStyle/>
          <a:p>
            <a:r>
              <a:rPr lang="en-US" sz="2200" b="1" dirty="0"/>
              <a:t>ESV</a:t>
            </a:r>
            <a:r>
              <a:rPr lang="en-US" sz="2200" dirty="0"/>
              <a:t>	we have obtained</a:t>
            </a:r>
          </a:p>
          <a:p>
            <a:r>
              <a:rPr lang="en-US" sz="2200" dirty="0"/>
              <a:t>	an inheritance</a:t>
            </a:r>
          </a:p>
          <a:p>
            <a:endParaRPr lang="en-US" sz="2200" dirty="0"/>
          </a:p>
          <a:p>
            <a:r>
              <a:rPr lang="en-US" sz="2200" b="1" dirty="0"/>
              <a:t>NASB</a:t>
            </a:r>
            <a:r>
              <a:rPr lang="en-US" sz="2200" dirty="0"/>
              <a:t>	we have obtained</a:t>
            </a:r>
          </a:p>
          <a:p>
            <a:r>
              <a:rPr lang="en-US" sz="2200" dirty="0"/>
              <a:t>	an inheritance</a:t>
            </a:r>
          </a:p>
          <a:p>
            <a:endParaRPr lang="en-US" sz="2200" dirty="0"/>
          </a:p>
          <a:p>
            <a:r>
              <a:rPr lang="en-US" sz="2200" b="1" dirty="0"/>
              <a:t>NKJV</a:t>
            </a:r>
            <a:r>
              <a:rPr lang="en-US" sz="2200" dirty="0"/>
              <a:t>	we have obtained</a:t>
            </a:r>
          </a:p>
          <a:p>
            <a:r>
              <a:rPr lang="en-US" sz="2200" dirty="0"/>
              <a:t>	an inheritance</a:t>
            </a:r>
          </a:p>
          <a:p>
            <a:endParaRPr lang="en-US" sz="2200" dirty="0"/>
          </a:p>
          <a:p>
            <a:r>
              <a:rPr lang="en-US" sz="2200" b="1" dirty="0"/>
              <a:t>KJV</a:t>
            </a:r>
            <a:r>
              <a:rPr lang="en-US" sz="2200" dirty="0"/>
              <a:t>	we have obtained</a:t>
            </a:r>
          </a:p>
          <a:p>
            <a:r>
              <a:rPr lang="en-US" sz="2200" dirty="0"/>
              <a:t>	an inheritance</a:t>
            </a:r>
          </a:p>
          <a:p>
            <a:endParaRPr lang="en-US" sz="2200" dirty="0"/>
          </a:p>
          <a:p>
            <a:r>
              <a:rPr lang="en-US" sz="2200" b="1" dirty="0"/>
              <a:t>CSB</a:t>
            </a:r>
            <a:r>
              <a:rPr lang="en-US" sz="2200" dirty="0"/>
              <a:t>	we have also received</a:t>
            </a:r>
          </a:p>
          <a:p>
            <a:r>
              <a:rPr lang="en-US" sz="2200" dirty="0"/>
              <a:t>	an inheritance</a:t>
            </a:r>
          </a:p>
          <a:p>
            <a:endParaRPr lang="en-US" sz="2200" dirty="0"/>
          </a:p>
          <a:p>
            <a:r>
              <a:rPr lang="en-US" sz="2200" b="1" dirty="0"/>
              <a:t>HCSB</a:t>
            </a:r>
            <a:r>
              <a:rPr lang="en-US" sz="2200" dirty="0"/>
              <a:t>	We have also received</a:t>
            </a:r>
          </a:p>
          <a:p>
            <a:r>
              <a:rPr lang="en-US" sz="2200" dirty="0"/>
              <a:t>	an inheritance</a:t>
            </a:r>
            <a:endParaRPr lang="en-US" sz="2400" dirty="0"/>
          </a:p>
        </p:txBody>
      </p:sp>
      <p:sp>
        <p:nvSpPr>
          <p:cNvPr id="9" name="Rectangle 8"/>
          <p:cNvSpPr/>
          <p:nvPr/>
        </p:nvSpPr>
        <p:spPr>
          <a:xfrm>
            <a:off x="102291" y="929148"/>
            <a:ext cx="4241109" cy="4493538"/>
          </a:xfrm>
          <a:prstGeom prst="rect">
            <a:avLst/>
          </a:prstGeom>
        </p:spPr>
        <p:txBody>
          <a:bodyPr wrap="square">
            <a:spAutoFit/>
          </a:bodyPr>
          <a:lstStyle/>
          <a:p>
            <a:r>
              <a:rPr lang="en-US" sz="2200" b="1" dirty="0"/>
              <a:t>ASV</a:t>
            </a:r>
            <a:r>
              <a:rPr lang="en-US" sz="2200" dirty="0"/>
              <a:t>	we were made</a:t>
            </a:r>
          </a:p>
          <a:p>
            <a:r>
              <a:rPr lang="en-US" sz="2200" dirty="0"/>
              <a:t>	a heritage</a:t>
            </a:r>
          </a:p>
          <a:p>
            <a:endParaRPr lang="en-US" sz="2200" dirty="0"/>
          </a:p>
          <a:p>
            <a:r>
              <a:rPr lang="en-US" sz="2200" b="1" dirty="0"/>
              <a:t>DR</a:t>
            </a:r>
            <a:r>
              <a:rPr lang="en-US" sz="2200" dirty="0"/>
              <a:t>	we also are called</a:t>
            </a:r>
          </a:p>
          <a:p>
            <a:r>
              <a:rPr lang="en-US" sz="2200" dirty="0"/>
              <a:t>	by lot</a:t>
            </a:r>
          </a:p>
          <a:p>
            <a:endParaRPr lang="en-US" sz="2200" dirty="0"/>
          </a:p>
          <a:p>
            <a:r>
              <a:rPr lang="en-US" sz="2200" b="1" dirty="0"/>
              <a:t>RV</a:t>
            </a:r>
            <a:r>
              <a:rPr lang="en-US" sz="2200" dirty="0"/>
              <a:t>	we were made</a:t>
            </a:r>
          </a:p>
          <a:p>
            <a:r>
              <a:rPr lang="en-US" sz="2200" dirty="0"/>
              <a:t>	a heritage</a:t>
            </a:r>
          </a:p>
          <a:p>
            <a:endParaRPr lang="en-US" sz="2200" dirty="0"/>
          </a:p>
          <a:p>
            <a:r>
              <a:rPr lang="en-US" sz="2200" b="1" dirty="0"/>
              <a:t>NET</a:t>
            </a:r>
            <a:r>
              <a:rPr lang="en-US" sz="2200" dirty="0"/>
              <a:t>	we too have been claimed</a:t>
            </a:r>
          </a:p>
          <a:p>
            <a:r>
              <a:rPr lang="en-US" sz="2200" dirty="0"/>
              <a:t> 	as God’s own possession</a:t>
            </a:r>
          </a:p>
          <a:p>
            <a:endParaRPr lang="en-US" sz="2200" dirty="0"/>
          </a:p>
          <a:p>
            <a:r>
              <a:rPr lang="en-US" sz="2200" b="1" dirty="0"/>
              <a:t>NIV</a:t>
            </a:r>
            <a:r>
              <a:rPr lang="en-US" sz="2200" dirty="0"/>
              <a:t>	we were also chosen</a:t>
            </a:r>
          </a:p>
        </p:txBody>
      </p:sp>
      <p:sp>
        <p:nvSpPr>
          <p:cNvPr id="10" name="TextBox 9"/>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
        <p:nvSpPr>
          <p:cNvPr id="11" name="TextBox 10"/>
          <p:cNvSpPr txBox="1"/>
          <p:nvPr/>
        </p:nvSpPr>
        <p:spPr>
          <a:xfrm>
            <a:off x="5071032" y="228600"/>
            <a:ext cx="4071942" cy="461665"/>
          </a:xfrm>
          <a:prstGeom prst="rect">
            <a:avLst/>
          </a:prstGeom>
          <a:solidFill>
            <a:schemeClr val="tx1"/>
          </a:solidFill>
        </p:spPr>
        <p:txBody>
          <a:bodyPr wrap="square" rtlCol="0">
            <a:spAutoFit/>
          </a:bodyPr>
          <a:lstStyle>
            <a:defPPr>
              <a:defRPr lang="en-US"/>
            </a:defPPr>
            <a:lvl1pPr>
              <a:defRPr sz="2400" b="1" u="sng">
                <a:solidFill>
                  <a:schemeClr val="bg1"/>
                </a:solidFill>
              </a:defRPr>
            </a:lvl1pPr>
          </a:lstStyle>
          <a:p>
            <a:pPr algn="ctr"/>
            <a:r>
              <a:rPr lang="en-US" u="none" dirty="0"/>
              <a:t>We inherit something</a:t>
            </a:r>
          </a:p>
        </p:txBody>
      </p:sp>
    </p:spTree>
    <p:extLst>
      <p:ext uri="{BB962C8B-B14F-4D97-AF65-F5344CB8AC3E}">
        <p14:creationId xmlns:p14="http://schemas.microsoft.com/office/powerpoint/2010/main" val="362551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8" name="Rectangle 7"/>
          <p:cNvSpPr/>
          <p:nvPr/>
        </p:nvSpPr>
        <p:spPr>
          <a:xfrm>
            <a:off x="5184225" y="934045"/>
            <a:ext cx="3654975" cy="5847755"/>
          </a:xfrm>
          <a:prstGeom prst="rect">
            <a:avLst/>
          </a:prstGeom>
        </p:spPr>
        <p:txBody>
          <a:bodyPr wrap="none">
            <a:spAutoFit/>
          </a:bodyPr>
          <a:lstStyle/>
          <a:p>
            <a:r>
              <a:rPr lang="en-US" sz="2200" b="1" dirty="0"/>
              <a:t>ESV</a:t>
            </a:r>
            <a:r>
              <a:rPr lang="en-US" sz="2200" dirty="0"/>
              <a:t>	we have obtained</a:t>
            </a:r>
          </a:p>
          <a:p>
            <a:r>
              <a:rPr lang="en-US" sz="2200" dirty="0"/>
              <a:t>	an inheritance</a:t>
            </a:r>
          </a:p>
          <a:p>
            <a:endParaRPr lang="en-US" sz="2200" dirty="0"/>
          </a:p>
          <a:p>
            <a:r>
              <a:rPr lang="en-US" sz="2200" b="1" dirty="0"/>
              <a:t>NASB</a:t>
            </a:r>
            <a:r>
              <a:rPr lang="en-US" sz="2200" dirty="0"/>
              <a:t>	we have obtained</a:t>
            </a:r>
          </a:p>
          <a:p>
            <a:r>
              <a:rPr lang="en-US" sz="2200" dirty="0"/>
              <a:t>	an inheritance</a:t>
            </a:r>
          </a:p>
          <a:p>
            <a:endParaRPr lang="en-US" sz="2200" dirty="0"/>
          </a:p>
          <a:p>
            <a:r>
              <a:rPr lang="en-US" sz="2200" b="1" dirty="0"/>
              <a:t>NKJV</a:t>
            </a:r>
            <a:r>
              <a:rPr lang="en-US" sz="2200" dirty="0"/>
              <a:t>	we have obtained</a:t>
            </a:r>
          </a:p>
          <a:p>
            <a:r>
              <a:rPr lang="en-US" sz="2200" dirty="0"/>
              <a:t>	an inheritance</a:t>
            </a:r>
          </a:p>
          <a:p>
            <a:endParaRPr lang="en-US" sz="2200" dirty="0"/>
          </a:p>
          <a:p>
            <a:r>
              <a:rPr lang="en-US" sz="2200" b="1" dirty="0"/>
              <a:t>KJV</a:t>
            </a:r>
            <a:r>
              <a:rPr lang="en-US" sz="2200" dirty="0"/>
              <a:t>	we have obtained</a:t>
            </a:r>
          </a:p>
          <a:p>
            <a:r>
              <a:rPr lang="en-US" sz="2200" dirty="0"/>
              <a:t>	an inheritance</a:t>
            </a:r>
          </a:p>
          <a:p>
            <a:endParaRPr lang="en-US" sz="2200" dirty="0"/>
          </a:p>
          <a:p>
            <a:r>
              <a:rPr lang="en-US" sz="2200" b="1" dirty="0"/>
              <a:t>CSB</a:t>
            </a:r>
            <a:r>
              <a:rPr lang="en-US" sz="2200" dirty="0"/>
              <a:t>	we have also received</a:t>
            </a:r>
          </a:p>
          <a:p>
            <a:r>
              <a:rPr lang="en-US" sz="2200" dirty="0"/>
              <a:t>	an inheritance</a:t>
            </a:r>
          </a:p>
          <a:p>
            <a:endParaRPr lang="en-US" sz="2200" dirty="0"/>
          </a:p>
          <a:p>
            <a:r>
              <a:rPr lang="en-US" sz="2200" b="1" dirty="0"/>
              <a:t>HCSB</a:t>
            </a:r>
            <a:r>
              <a:rPr lang="en-US" sz="2200" dirty="0"/>
              <a:t>	We have also received</a:t>
            </a:r>
          </a:p>
          <a:p>
            <a:r>
              <a:rPr lang="en-US" sz="2200" dirty="0"/>
              <a:t>	an inheritance</a:t>
            </a:r>
            <a:endParaRPr lang="en-US" sz="2400" dirty="0"/>
          </a:p>
        </p:txBody>
      </p:sp>
      <p:sp>
        <p:nvSpPr>
          <p:cNvPr id="9" name="Rectangle 8"/>
          <p:cNvSpPr/>
          <p:nvPr/>
        </p:nvSpPr>
        <p:spPr>
          <a:xfrm>
            <a:off x="102291" y="929148"/>
            <a:ext cx="4241109" cy="4493538"/>
          </a:xfrm>
          <a:prstGeom prst="rect">
            <a:avLst/>
          </a:prstGeom>
        </p:spPr>
        <p:txBody>
          <a:bodyPr wrap="square">
            <a:spAutoFit/>
          </a:bodyPr>
          <a:lstStyle/>
          <a:p>
            <a:r>
              <a:rPr lang="en-US" sz="2200" b="1" dirty="0"/>
              <a:t>ASV</a:t>
            </a:r>
            <a:r>
              <a:rPr lang="en-US" sz="2200" dirty="0"/>
              <a:t>	we were made</a:t>
            </a:r>
          </a:p>
          <a:p>
            <a:r>
              <a:rPr lang="en-US" sz="2200" dirty="0"/>
              <a:t>	a heritage</a:t>
            </a:r>
          </a:p>
          <a:p>
            <a:endParaRPr lang="en-US" sz="2200" dirty="0"/>
          </a:p>
          <a:p>
            <a:r>
              <a:rPr lang="en-US" sz="2200" b="1" dirty="0"/>
              <a:t>DR</a:t>
            </a:r>
            <a:r>
              <a:rPr lang="en-US" sz="2200" dirty="0"/>
              <a:t>	we also are called</a:t>
            </a:r>
          </a:p>
          <a:p>
            <a:r>
              <a:rPr lang="en-US" sz="2200" dirty="0"/>
              <a:t>	by lot</a:t>
            </a:r>
          </a:p>
          <a:p>
            <a:endParaRPr lang="en-US" sz="2200" dirty="0"/>
          </a:p>
          <a:p>
            <a:r>
              <a:rPr lang="en-US" sz="2200" b="1" dirty="0"/>
              <a:t>RV</a:t>
            </a:r>
            <a:r>
              <a:rPr lang="en-US" sz="2200" dirty="0"/>
              <a:t>	we were made</a:t>
            </a:r>
          </a:p>
          <a:p>
            <a:r>
              <a:rPr lang="en-US" sz="2200" dirty="0"/>
              <a:t>	a heritage</a:t>
            </a:r>
          </a:p>
          <a:p>
            <a:endParaRPr lang="en-US" sz="2200" dirty="0"/>
          </a:p>
          <a:p>
            <a:r>
              <a:rPr lang="en-US" sz="2200" b="1" dirty="0"/>
              <a:t>NET</a:t>
            </a:r>
            <a:r>
              <a:rPr lang="en-US" sz="2200" dirty="0"/>
              <a:t>	we too have been claimed</a:t>
            </a:r>
          </a:p>
          <a:p>
            <a:r>
              <a:rPr lang="en-US" sz="2200" dirty="0"/>
              <a:t> 	as God’s own possession</a:t>
            </a:r>
          </a:p>
          <a:p>
            <a:endParaRPr lang="en-US" sz="2200" dirty="0"/>
          </a:p>
          <a:p>
            <a:r>
              <a:rPr lang="en-US" sz="2200" b="1" dirty="0"/>
              <a:t>NIV</a:t>
            </a:r>
            <a:r>
              <a:rPr lang="en-US" sz="2200" dirty="0"/>
              <a:t>	we were also chosen</a:t>
            </a:r>
          </a:p>
        </p:txBody>
      </p:sp>
      <p:sp>
        <p:nvSpPr>
          <p:cNvPr id="10" name="TextBox 9"/>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God gets us</a:t>
            </a:r>
          </a:p>
        </p:txBody>
      </p:sp>
      <p:sp>
        <p:nvSpPr>
          <p:cNvPr id="11" name="TextBox 10"/>
          <p:cNvSpPr txBox="1"/>
          <p:nvPr/>
        </p:nvSpPr>
        <p:spPr>
          <a:xfrm>
            <a:off x="5071032" y="228600"/>
            <a:ext cx="4071942" cy="461665"/>
          </a:xfrm>
          <a:prstGeom prst="rect">
            <a:avLst/>
          </a:prstGeom>
          <a:solidFill>
            <a:schemeClr val="tx1"/>
          </a:solidFill>
        </p:spPr>
        <p:txBody>
          <a:bodyPr wrap="square" rtlCol="0">
            <a:spAutoFit/>
          </a:bodyPr>
          <a:lstStyle>
            <a:defPPr>
              <a:defRPr lang="en-US"/>
            </a:defPPr>
            <a:lvl1pPr>
              <a:defRPr sz="2400" b="1" u="sng">
                <a:solidFill>
                  <a:schemeClr val="bg1"/>
                </a:solidFill>
              </a:defRPr>
            </a:lvl1pPr>
          </a:lstStyle>
          <a:p>
            <a:pPr algn="ctr"/>
            <a:r>
              <a:rPr lang="en-US" u="none" dirty="0"/>
              <a:t>We get something</a:t>
            </a:r>
          </a:p>
        </p:txBody>
      </p:sp>
    </p:spTree>
    <p:extLst>
      <p:ext uri="{BB962C8B-B14F-4D97-AF65-F5344CB8AC3E}">
        <p14:creationId xmlns:p14="http://schemas.microsoft.com/office/powerpoint/2010/main" val="89221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dispensation</a:t>
            </a:r>
          </a:p>
        </p:txBody>
      </p:sp>
      <p:sp>
        <p:nvSpPr>
          <p:cNvPr id="5" name="Rounded Rectangle 4"/>
          <p:cNvSpPr/>
          <p:nvPr/>
        </p:nvSpPr>
        <p:spPr>
          <a:xfrm>
            <a:off x="685800" y="3915696"/>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heavens</a:t>
            </a:r>
          </a:p>
        </p:txBody>
      </p:sp>
      <p:sp>
        <p:nvSpPr>
          <p:cNvPr id="6" name="Rectangle 5"/>
          <p:cNvSpPr/>
          <p:nvPr/>
        </p:nvSpPr>
        <p:spPr>
          <a:xfrm>
            <a:off x="0" y="66260"/>
            <a:ext cx="5334000" cy="127576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Elevated Themes</a:t>
            </a:r>
          </a:p>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for an Elevated People</a:t>
            </a:r>
          </a:p>
        </p:txBody>
      </p:sp>
    </p:spTree>
    <p:extLst>
      <p:ext uri="{BB962C8B-B14F-4D97-AF65-F5344CB8AC3E}">
        <p14:creationId xmlns:p14="http://schemas.microsoft.com/office/powerpoint/2010/main" val="243126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9" name="Rectangle 8"/>
          <p:cNvSpPr/>
          <p:nvPr/>
        </p:nvSpPr>
        <p:spPr>
          <a:xfrm>
            <a:off x="102291" y="929148"/>
            <a:ext cx="4241109" cy="4493538"/>
          </a:xfrm>
          <a:prstGeom prst="rect">
            <a:avLst/>
          </a:prstGeom>
        </p:spPr>
        <p:txBody>
          <a:bodyPr wrap="square">
            <a:spAutoFit/>
          </a:bodyPr>
          <a:lstStyle/>
          <a:p>
            <a:r>
              <a:rPr lang="en-US" sz="2200" b="1" dirty="0"/>
              <a:t>ASV</a:t>
            </a:r>
            <a:r>
              <a:rPr lang="en-US" sz="2200" dirty="0"/>
              <a:t>	we were made</a:t>
            </a:r>
          </a:p>
          <a:p>
            <a:r>
              <a:rPr lang="en-US" sz="2200" dirty="0"/>
              <a:t>	a heritage</a:t>
            </a:r>
          </a:p>
          <a:p>
            <a:endParaRPr lang="en-US" sz="2200" dirty="0"/>
          </a:p>
          <a:p>
            <a:r>
              <a:rPr lang="en-US" sz="2200" b="1" dirty="0"/>
              <a:t>DR</a:t>
            </a:r>
            <a:r>
              <a:rPr lang="en-US" sz="2200" dirty="0"/>
              <a:t>	we also are called</a:t>
            </a:r>
          </a:p>
          <a:p>
            <a:r>
              <a:rPr lang="en-US" sz="2200" dirty="0"/>
              <a:t>	by lot</a:t>
            </a:r>
          </a:p>
          <a:p>
            <a:endParaRPr lang="en-US" sz="2200" dirty="0"/>
          </a:p>
          <a:p>
            <a:r>
              <a:rPr lang="en-US" sz="2200" b="1" dirty="0"/>
              <a:t>RV</a:t>
            </a:r>
            <a:r>
              <a:rPr lang="en-US" sz="2200" dirty="0"/>
              <a:t>	we were made</a:t>
            </a:r>
          </a:p>
          <a:p>
            <a:r>
              <a:rPr lang="en-US" sz="2200" dirty="0"/>
              <a:t>	a heritage</a:t>
            </a:r>
          </a:p>
          <a:p>
            <a:endParaRPr lang="en-US" sz="2200" dirty="0"/>
          </a:p>
          <a:p>
            <a:r>
              <a:rPr lang="en-US" sz="2200" b="1" dirty="0"/>
              <a:t>NET</a:t>
            </a:r>
            <a:r>
              <a:rPr lang="en-US" sz="2200" dirty="0"/>
              <a:t>	we too have been claimed</a:t>
            </a:r>
          </a:p>
          <a:p>
            <a:r>
              <a:rPr lang="en-US" sz="2200" dirty="0"/>
              <a:t> 	as God’s own possession</a:t>
            </a:r>
          </a:p>
          <a:p>
            <a:endParaRPr lang="en-US" sz="2200" dirty="0"/>
          </a:p>
          <a:p>
            <a:r>
              <a:rPr lang="en-US" sz="2200" b="1" dirty="0"/>
              <a:t>NIV</a:t>
            </a:r>
            <a:r>
              <a:rPr lang="en-US" sz="2200" dirty="0"/>
              <a:t>	we were also chosen</a:t>
            </a:r>
          </a:p>
        </p:txBody>
      </p:sp>
      <p:sp>
        <p:nvSpPr>
          <p:cNvPr id="6" name="TextBox 5"/>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413268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0" name="TextBox 19"/>
          <p:cNvSpPr txBox="1"/>
          <p:nvPr/>
        </p:nvSpPr>
        <p:spPr>
          <a:xfrm>
            <a:off x="838200" y="929148"/>
            <a:ext cx="6172200" cy="954107"/>
          </a:xfrm>
          <a:prstGeom prst="rect">
            <a:avLst/>
          </a:prstGeom>
          <a:noFill/>
        </p:spPr>
        <p:txBody>
          <a:bodyPr wrap="square" rtlCol="0">
            <a:spAutoFit/>
          </a:bodyPr>
          <a:lstStyle/>
          <a:p>
            <a:r>
              <a:rPr lang="en-US" sz="2800" dirty="0"/>
              <a:t>in whom also </a:t>
            </a:r>
            <a:r>
              <a:rPr lang="en-US" sz="2800" b="1" dirty="0"/>
              <a:t>we were allotted</a:t>
            </a:r>
          </a:p>
          <a:p>
            <a:r>
              <a:rPr lang="en-US" sz="2800" i="1" dirty="0"/>
              <a:t>unto our being for the praise of his glory</a:t>
            </a:r>
            <a:endParaRPr lang="en-US" sz="2800" b="1" dirty="0"/>
          </a:p>
        </p:txBody>
      </p:sp>
      <p:sp>
        <p:nvSpPr>
          <p:cNvPr id="14" name="Oval 13"/>
          <p:cNvSpPr/>
          <p:nvPr/>
        </p:nvSpPr>
        <p:spPr>
          <a:xfrm>
            <a:off x="838200" y="1295400"/>
            <a:ext cx="2286000" cy="762000"/>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38200" y="1905000"/>
            <a:ext cx="7315200" cy="1938992"/>
          </a:xfrm>
          <a:prstGeom prst="rect">
            <a:avLst/>
          </a:prstGeom>
          <a:solidFill>
            <a:schemeClr val="bg1"/>
          </a:solidFill>
          <a:effectLst>
            <a:outerShdw blurRad="50800" dist="101600" dir="13500000" algn="br" rotWithShape="0">
              <a:prstClr val="black">
                <a:alpha val="40000"/>
              </a:prstClr>
            </a:outerShdw>
          </a:effectLst>
        </p:spPr>
        <p:txBody>
          <a:bodyPr wrap="square" rtlCol="0">
            <a:spAutoFit/>
          </a:bodyPr>
          <a:lstStyle/>
          <a:p>
            <a:r>
              <a:rPr lang="en-US" sz="2400" dirty="0"/>
              <a:t>Alford (translated):</a:t>
            </a:r>
          </a:p>
          <a:p>
            <a:pPr lvl="1"/>
            <a:r>
              <a:rPr lang="en-US" sz="2400" dirty="0">
                <a:latin typeface="Palatino Linotype" panose="02040502050505030304" pitchFamily="18" charset="0"/>
              </a:rPr>
              <a:t>“followed…not by </a:t>
            </a:r>
            <a:r>
              <a:rPr lang="en-US" sz="2400" i="1" dirty="0">
                <a:latin typeface="Palatino Linotype" panose="02040502050505030304" pitchFamily="18" charset="0"/>
              </a:rPr>
              <a:t>unto our </a:t>
            </a:r>
            <a:r>
              <a:rPr lang="en-US" sz="2400" b="1" i="1" dirty="0">
                <a:latin typeface="Palatino Linotype" panose="02040502050505030304" pitchFamily="18" charset="0"/>
              </a:rPr>
              <a:t>having</a:t>
            </a:r>
            <a:r>
              <a:rPr lang="en-US" sz="2400" i="1" dirty="0">
                <a:latin typeface="Palatino Linotype" panose="02040502050505030304" pitchFamily="18" charset="0"/>
              </a:rPr>
              <a:t> something</a:t>
            </a:r>
            <a:r>
              <a:rPr lang="en-US" sz="2400" dirty="0">
                <a:latin typeface="Palatino Linotype" panose="02040502050505030304" pitchFamily="18" charset="0"/>
              </a:rPr>
              <a:t>, </a:t>
            </a:r>
          </a:p>
          <a:p>
            <a:pPr lvl="1"/>
            <a:r>
              <a:rPr lang="en-US" sz="2400" dirty="0">
                <a:latin typeface="Palatino Linotype" panose="02040502050505030304" pitchFamily="18" charset="0"/>
              </a:rPr>
              <a:t>		 but by </a:t>
            </a:r>
            <a:r>
              <a:rPr lang="en-US" sz="2400" i="1" dirty="0">
                <a:latin typeface="Palatino Linotype" panose="02040502050505030304" pitchFamily="18" charset="0"/>
              </a:rPr>
              <a:t>unto our </a:t>
            </a:r>
            <a:r>
              <a:rPr lang="en-US" sz="2400" b="1" i="1" dirty="0">
                <a:latin typeface="Palatino Linotype" panose="02040502050505030304" pitchFamily="18" charset="0"/>
              </a:rPr>
              <a:t>being</a:t>
            </a:r>
            <a:r>
              <a:rPr lang="en-US" sz="2400" i="1" dirty="0">
                <a:latin typeface="Palatino Linotype" panose="02040502050505030304" pitchFamily="18" charset="0"/>
              </a:rPr>
              <a:t> something</a:t>
            </a:r>
            <a:r>
              <a:rPr lang="en-US" sz="2400" dirty="0">
                <a:latin typeface="Palatino Linotype" panose="02040502050505030304" pitchFamily="18" charset="0"/>
              </a:rPr>
              <a:t>,</a:t>
            </a:r>
          </a:p>
          <a:p>
            <a:pPr lvl="1"/>
            <a:r>
              <a:rPr lang="en-US" sz="2400" dirty="0">
                <a:latin typeface="Palatino Linotype" panose="02040502050505030304" pitchFamily="18" charset="0"/>
              </a:rPr>
              <a:t>and thus pointing at something which</a:t>
            </a:r>
          </a:p>
          <a:p>
            <a:pPr lvl="1"/>
            <a:r>
              <a:rPr lang="en-US" sz="2400" dirty="0">
                <a:latin typeface="Palatino Linotype" panose="02040502050505030304" pitchFamily="18" charset="0"/>
              </a:rPr>
              <a:t>‘we’ are to </a:t>
            </a:r>
            <a:r>
              <a:rPr lang="en-US" sz="2400" i="1" dirty="0">
                <a:latin typeface="Palatino Linotype" panose="02040502050505030304" pitchFamily="18" charset="0"/>
              </a:rPr>
              <a:t>become</a:t>
            </a:r>
            <a:r>
              <a:rPr lang="en-US" sz="2400" dirty="0">
                <a:latin typeface="Palatino Linotype" panose="02040502050505030304" pitchFamily="18" charset="0"/>
              </a:rPr>
              <a:t>, not to </a:t>
            </a:r>
            <a:r>
              <a:rPr lang="en-US" sz="2400" i="1" dirty="0">
                <a:latin typeface="Palatino Linotype" panose="02040502050505030304" pitchFamily="18" charset="0"/>
              </a:rPr>
              <a:t>possess</a:t>
            </a:r>
            <a:r>
              <a:rPr lang="en-US" sz="2400" dirty="0">
                <a:latin typeface="Palatino Linotype" panose="02040502050505030304" pitchFamily="18" charset="0"/>
              </a:rPr>
              <a:t>.”</a:t>
            </a:r>
          </a:p>
        </p:txBody>
      </p:sp>
      <p:sp>
        <p:nvSpPr>
          <p:cNvPr id="21" name="TextBox 20"/>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284197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6" name="Rectangle 25"/>
          <p:cNvSpPr/>
          <p:nvPr/>
        </p:nvSpPr>
        <p:spPr>
          <a:xfrm>
            <a:off x="231058" y="3365718"/>
            <a:ext cx="7924800" cy="892552"/>
          </a:xfrm>
          <a:prstGeom prst="rect">
            <a:avLst/>
          </a:prstGeom>
          <a:solidFill>
            <a:schemeClr val="bg1"/>
          </a:solidFill>
        </p:spPr>
        <p:txBody>
          <a:bodyPr wrap="square">
            <a:spAutoFit/>
          </a:bodyPr>
          <a:lstStyle/>
          <a:p>
            <a:r>
              <a:rPr lang="en-US" sz="2600" dirty="0"/>
              <a:t>the </a:t>
            </a:r>
            <a:r>
              <a:rPr lang="en-US" sz="2600" cap="small" dirty="0"/>
              <a:t>Lord</a:t>
            </a:r>
            <a:r>
              <a:rPr lang="en-US" sz="2600" dirty="0"/>
              <a:t> has taken you… to be a people for His own possession (</a:t>
            </a:r>
            <a:r>
              <a:rPr lang="en-US" sz="2600" b="1" dirty="0"/>
              <a:t>Dt 4.20)</a:t>
            </a:r>
          </a:p>
        </p:txBody>
      </p:sp>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7162800" cy="830997"/>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p:txBody>
      </p:sp>
      <p:sp>
        <p:nvSpPr>
          <p:cNvPr id="27" name="Rectangle 26"/>
          <p:cNvSpPr/>
          <p:nvPr/>
        </p:nvSpPr>
        <p:spPr>
          <a:xfrm>
            <a:off x="228600" y="3343870"/>
            <a:ext cx="7924800" cy="923330"/>
          </a:xfrm>
          <a:prstGeom prst="rect">
            <a:avLst/>
          </a:prstGeom>
          <a:solidFill>
            <a:schemeClr val="bg1"/>
          </a:solidFill>
        </p:spPr>
        <p:txBody>
          <a:bodyPr wrap="square">
            <a:spAutoFit/>
          </a:bodyPr>
          <a:lstStyle/>
          <a:p>
            <a:r>
              <a:rPr lang="en-US" sz="2800" dirty="0"/>
              <a:t>they are Your people, even Your inheritance</a:t>
            </a:r>
            <a:r>
              <a:rPr lang="en-US" sz="2600" dirty="0"/>
              <a:t> </a:t>
            </a:r>
            <a:r>
              <a:rPr lang="en-US" sz="2600" b="1" dirty="0"/>
              <a:t>(Dt 9.29)</a:t>
            </a:r>
          </a:p>
          <a:p>
            <a:endParaRPr lang="en-US" sz="2600" b="1" dirty="0"/>
          </a:p>
        </p:txBody>
      </p:sp>
      <p:sp>
        <p:nvSpPr>
          <p:cNvPr id="11" name="Rectangle 10"/>
          <p:cNvSpPr/>
          <p:nvPr/>
        </p:nvSpPr>
        <p:spPr>
          <a:xfrm>
            <a:off x="228600" y="3343870"/>
            <a:ext cx="7924800" cy="892552"/>
          </a:xfrm>
          <a:prstGeom prst="rect">
            <a:avLst/>
          </a:prstGeom>
          <a:solidFill>
            <a:schemeClr val="bg1"/>
          </a:solidFill>
        </p:spPr>
        <p:txBody>
          <a:bodyPr wrap="square">
            <a:spAutoFit/>
          </a:bodyPr>
          <a:lstStyle/>
          <a:p>
            <a:r>
              <a:rPr lang="en-US" sz="2600" dirty="0"/>
              <a:t>the </a:t>
            </a:r>
            <a:r>
              <a:rPr lang="en-US" sz="2600" cap="small" dirty="0"/>
              <a:t>Lord</a:t>
            </a:r>
            <a:r>
              <a:rPr lang="en-US" sz="2600" dirty="0"/>
              <a:t> anointed you a ruler over His inheritance </a:t>
            </a:r>
            <a:r>
              <a:rPr lang="en-US" sz="2600" b="1" dirty="0"/>
              <a:t>(1 Sam 10.1)</a:t>
            </a:r>
          </a:p>
        </p:txBody>
      </p:sp>
      <p:sp>
        <p:nvSpPr>
          <p:cNvPr id="12" name="Rectangle 11"/>
          <p:cNvSpPr/>
          <p:nvPr/>
        </p:nvSpPr>
        <p:spPr>
          <a:xfrm>
            <a:off x="228600" y="3365718"/>
            <a:ext cx="7924800" cy="892552"/>
          </a:xfrm>
          <a:prstGeom prst="rect">
            <a:avLst/>
          </a:prstGeom>
          <a:solidFill>
            <a:schemeClr val="bg1"/>
          </a:solidFill>
        </p:spPr>
        <p:txBody>
          <a:bodyPr wrap="square">
            <a:spAutoFit/>
          </a:bodyPr>
          <a:lstStyle/>
          <a:p>
            <a:r>
              <a:rPr lang="en-US" sz="2600" dirty="0"/>
              <a:t>they are Your people and Your inheritance </a:t>
            </a:r>
            <a:r>
              <a:rPr lang="en-US" sz="2600" b="1" dirty="0"/>
              <a:t>(1 Ki 8.51)</a:t>
            </a:r>
          </a:p>
          <a:p>
            <a:endParaRPr lang="en-US" sz="2600" b="1" dirty="0"/>
          </a:p>
        </p:txBody>
      </p:sp>
      <p:sp>
        <p:nvSpPr>
          <p:cNvPr id="16" name="Rectangle 15"/>
          <p:cNvSpPr/>
          <p:nvPr/>
        </p:nvSpPr>
        <p:spPr>
          <a:xfrm>
            <a:off x="228600" y="3343870"/>
            <a:ext cx="7924800" cy="892552"/>
          </a:xfrm>
          <a:prstGeom prst="rect">
            <a:avLst/>
          </a:prstGeom>
          <a:solidFill>
            <a:schemeClr val="bg1"/>
          </a:solidFill>
        </p:spPr>
        <p:txBody>
          <a:bodyPr wrap="square">
            <a:spAutoFit/>
          </a:bodyPr>
          <a:lstStyle/>
          <a:p>
            <a:r>
              <a:rPr lang="en-US" sz="2600" dirty="0"/>
              <a:t>You have separated them from all the peoples of the earth as Your inheritance </a:t>
            </a:r>
            <a:r>
              <a:rPr lang="en-US" sz="2600" b="1" dirty="0"/>
              <a:t>(1 Ki 8.53)</a:t>
            </a:r>
          </a:p>
        </p:txBody>
      </p:sp>
      <p:sp>
        <p:nvSpPr>
          <p:cNvPr id="17" name="Rectangle 16"/>
          <p:cNvSpPr/>
          <p:nvPr/>
        </p:nvSpPr>
        <p:spPr>
          <a:xfrm>
            <a:off x="228600" y="3365718"/>
            <a:ext cx="7924800" cy="892552"/>
          </a:xfrm>
          <a:prstGeom prst="rect">
            <a:avLst/>
          </a:prstGeom>
          <a:solidFill>
            <a:schemeClr val="bg1"/>
          </a:solidFill>
        </p:spPr>
        <p:txBody>
          <a:bodyPr wrap="square">
            <a:spAutoFit/>
          </a:bodyPr>
          <a:lstStyle/>
          <a:p>
            <a:r>
              <a:rPr lang="en-US" sz="2600" dirty="0"/>
              <a:t>I will abandon the remnant of My inheritance </a:t>
            </a:r>
            <a:r>
              <a:rPr lang="en-US" sz="2600" b="1" dirty="0"/>
              <a:t>(2 Ki 21.14)</a:t>
            </a:r>
          </a:p>
          <a:p>
            <a:endParaRPr lang="en-US" sz="2600" b="1" dirty="0"/>
          </a:p>
        </p:txBody>
      </p:sp>
      <p:sp>
        <p:nvSpPr>
          <p:cNvPr id="19" name="Rectangle 18"/>
          <p:cNvSpPr/>
          <p:nvPr/>
        </p:nvSpPr>
        <p:spPr>
          <a:xfrm>
            <a:off x="228600" y="3343870"/>
            <a:ext cx="8305800" cy="892552"/>
          </a:xfrm>
          <a:prstGeom prst="rect">
            <a:avLst/>
          </a:prstGeom>
          <a:solidFill>
            <a:schemeClr val="bg1"/>
          </a:solidFill>
        </p:spPr>
        <p:txBody>
          <a:bodyPr wrap="square">
            <a:spAutoFit/>
          </a:bodyPr>
          <a:lstStyle/>
          <a:p>
            <a:r>
              <a:rPr lang="en-US" sz="2600" dirty="0"/>
              <a:t>The people whom He has chosen for His own inheritance</a:t>
            </a:r>
          </a:p>
          <a:p>
            <a:r>
              <a:rPr lang="en-US" sz="2600" b="1" dirty="0"/>
              <a:t>(Ps 33.12)</a:t>
            </a:r>
          </a:p>
        </p:txBody>
      </p:sp>
      <p:sp>
        <p:nvSpPr>
          <p:cNvPr id="21" name="Rectangle 20"/>
          <p:cNvSpPr/>
          <p:nvPr/>
        </p:nvSpPr>
        <p:spPr>
          <a:xfrm>
            <a:off x="228600" y="3365718"/>
            <a:ext cx="8305800" cy="892552"/>
          </a:xfrm>
          <a:prstGeom prst="rect">
            <a:avLst/>
          </a:prstGeom>
          <a:solidFill>
            <a:schemeClr val="bg1"/>
          </a:solidFill>
        </p:spPr>
        <p:txBody>
          <a:bodyPr wrap="square">
            <a:spAutoFit/>
          </a:bodyPr>
          <a:lstStyle/>
          <a:p>
            <a:r>
              <a:rPr lang="en-US" sz="2600" dirty="0"/>
              <a:t>O God, You confirmed Your inheritance </a:t>
            </a:r>
            <a:r>
              <a:rPr lang="en-US" sz="2600" b="1" dirty="0"/>
              <a:t>(Ps 68.9)</a:t>
            </a:r>
          </a:p>
          <a:p>
            <a:endParaRPr lang="en-US" sz="2600" b="1" dirty="0"/>
          </a:p>
        </p:txBody>
      </p:sp>
      <p:sp>
        <p:nvSpPr>
          <p:cNvPr id="22" name="Rectangle 21"/>
          <p:cNvSpPr/>
          <p:nvPr/>
        </p:nvSpPr>
        <p:spPr>
          <a:xfrm>
            <a:off x="228600" y="3343870"/>
            <a:ext cx="7924800" cy="892552"/>
          </a:xfrm>
          <a:prstGeom prst="rect">
            <a:avLst/>
          </a:prstGeom>
          <a:solidFill>
            <a:schemeClr val="bg1"/>
          </a:solidFill>
        </p:spPr>
        <p:txBody>
          <a:bodyPr wrap="square">
            <a:spAutoFit/>
          </a:bodyPr>
          <a:lstStyle/>
          <a:p>
            <a:r>
              <a:rPr lang="en-US" sz="2600" dirty="0"/>
              <a:t>That I may glory with Your inheritance </a:t>
            </a:r>
            <a:r>
              <a:rPr lang="en-US" sz="2600" b="1" dirty="0"/>
              <a:t>(Ps 106.5)</a:t>
            </a:r>
          </a:p>
          <a:p>
            <a:endParaRPr lang="en-US" sz="2600" b="1" dirty="0"/>
          </a:p>
        </p:txBody>
      </p:sp>
      <p:sp>
        <p:nvSpPr>
          <p:cNvPr id="23" name="Rectangle 22"/>
          <p:cNvSpPr/>
          <p:nvPr/>
        </p:nvSpPr>
        <p:spPr>
          <a:xfrm>
            <a:off x="228600" y="3365718"/>
            <a:ext cx="7924800" cy="892552"/>
          </a:xfrm>
          <a:prstGeom prst="rect">
            <a:avLst/>
          </a:prstGeom>
          <a:solidFill>
            <a:schemeClr val="bg1"/>
          </a:solidFill>
        </p:spPr>
        <p:txBody>
          <a:bodyPr wrap="square">
            <a:spAutoFit/>
          </a:bodyPr>
          <a:lstStyle/>
          <a:p>
            <a:r>
              <a:rPr lang="en-US" sz="2600" dirty="0"/>
              <a:t>Israel My inheritance </a:t>
            </a:r>
            <a:r>
              <a:rPr lang="en-US" sz="2600" b="1" dirty="0"/>
              <a:t>(Is 19.25)</a:t>
            </a:r>
          </a:p>
          <a:p>
            <a:endParaRPr lang="en-US" sz="2600" b="1" dirty="0"/>
          </a:p>
        </p:txBody>
      </p:sp>
      <p:sp>
        <p:nvSpPr>
          <p:cNvPr id="24" name="Rectangle 23"/>
          <p:cNvSpPr/>
          <p:nvPr/>
        </p:nvSpPr>
        <p:spPr>
          <a:xfrm>
            <a:off x="228600" y="3365718"/>
            <a:ext cx="7924800" cy="892552"/>
          </a:xfrm>
          <a:prstGeom prst="rect">
            <a:avLst/>
          </a:prstGeom>
          <a:solidFill>
            <a:schemeClr val="bg1"/>
          </a:solidFill>
        </p:spPr>
        <p:txBody>
          <a:bodyPr wrap="square">
            <a:spAutoFit/>
          </a:bodyPr>
          <a:lstStyle/>
          <a:p>
            <a:r>
              <a:rPr lang="en-US" sz="2600" dirty="0"/>
              <a:t>the remnant of His possession </a:t>
            </a:r>
            <a:r>
              <a:rPr lang="en-US" sz="2600" b="1" dirty="0"/>
              <a:t>(Mic 7.18)</a:t>
            </a:r>
          </a:p>
          <a:p>
            <a:endParaRPr lang="en-US" sz="2600" b="1" dirty="0"/>
          </a:p>
        </p:txBody>
      </p:sp>
      <p:sp>
        <p:nvSpPr>
          <p:cNvPr id="29" name="TextBox 28"/>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422552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animBg="1"/>
      <p:bldP spid="27" grpId="0" uiExpand="1" animBg="1"/>
      <p:bldP spid="11" grpId="0" uiExpand="1" animBg="1"/>
      <p:bldP spid="12" grpId="0" uiExpand="1" animBg="1"/>
      <p:bldP spid="16" grpId="0" uiExpand="1" animBg="1"/>
      <p:bldP spid="17" grpId="0" uiExpand="1" animBg="1"/>
      <p:bldP spid="19" grpId="0" uiExpand="1" animBg="1"/>
      <p:bldP spid="21" grpId="0" uiExpand="1" animBg="1"/>
      <p:bldP spid="22" grpId="0" uiExpand="1" animBg="1"/>
      <p:bldP spid="23" grpId="0" uiExpand="1" animBg="1"/>
      <p:bldP spid="24" grpId="0" uiExpand="1"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8001000" cy="1200329"/>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a:p>
            <a:pPr marL="457200" indent="-457200">
              <a:buFont typeface="+mj-lt"/>
              <a:buAutoNum type="arabicPeriod"/>
            </a:pPr>
            <a:r>
              <a:rPr lang="en-US" sz="2400" dirty="0"/>
              <a:t>Overall context of Ephesians 1</a:t>
            </a:r>
          </a:p>
        </p:txBody>
      </p:sp>
      <p:sp>
        <p:nvSpPr>
          <p:cNvPr id="3" name="Rectangle 2"/>
          <p:cNvSpPr/>
          <p:nvPr/>
        </p:nvSpPr>
        <p:spPr>
          <a:xfrm>
            <a:off x="1371600" y="4760893"/>
            <a:ext cx="64008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1.18</a:t>
            </a:r>
            <a:r>
              <a:rPr lang="en-US" sz="2800" i="1" dirty="0">
                <a:latin typeface="PalatinoLinotype-Italic"/>
              </a:rPr>
              <a:t>…what is the wealth of the glory of </a:t>
            </a:r>
            <a:r>
              <a:rPr lang="en-US" sz="2800" b="1" i="1" dirty="0">
                <a:latin typeface="PalatinoLinotype-Italic"/>
              </a:rPr>
              <a:t>his inheritance in the saints</a:t>
            </a:r>
            <a:endParaRPr lang="en-US" sz="2800" b="1" dirty="0"/>
          </a:p>
        </p:txBody>
      </p:sp>
      <p:sp>
        <p:nvSpPr>
          <p:cNvPr id="14" name="TextBox 13"/>
          <p:cNvSpPr txBox="1"/>
          <p:nvPr/>
        </p:nvSpPr>
        <p:spPr>
          <a:xfrm>
            <a:off x="838200" y="929148"/>
            <a:ext cx="6172200" cy="954107"/>
          </a:xfrm>
          <a:prstGeom prst="rect">
            <a:avLst/>
          </a:prstGeom>
          <a:solidFill>
            <a:schemeClr val="bg1"/>
          </a:solidFill>
        </p:spPr>
        <p:txBody>
          <a:bodyPr wrap="square" rtlCol="0">
            <a:spAutoFit/>
          </a:bodyPr>
          <a:lstStyle/>
          <a:p>
            <a:r>
              <a:rPr lang="en-US" sz="2800" dirty="0"/>
              <a:t>in whom also </a:t>
            </a:r>
            <a:r>
              <a:rPr lang="en-US" sz="2800" b="1" dirty="0"/>
              <a:t>we were allotted</a:t>
            </a:r>
          </a:p>
          <a:p>
            <a:r>
              <a:rPr lang="en-US" sz="2800" i="1" dirty="0"/>
              <a:t>unto our being for the praise of his glory</a:t>
            </a:r>
            <a:endParaRPr lang="en-US" sz="2800" b="1" dirty="0"/>
          </a:p>
        </p:txBody>
      </p:sp>
      <p:sp>
        <p:nvSpPr>
          <p:cNvPr id="15" name="Oval 14"/>
          <p:cNvSpPr/>
          <p:nvPr/>
        </p:nvSpPr>
        <p:spPr>
          <a:xfrm>
            <a:off x="838200" y="1295400"/>
            <a:ext cx="2286000" cy="762000"/>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8173" y="1339644"/>
            <a:ext cx="6522227" cy="572502"/>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0" y="3276600"/>
            <a:ext cx="70866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1.14</a:t>
            </a:r>
            <a:r>
              <a:rPr lang="en-US" sz="2800" i="1" dirty="0">
                <a:latin typeface="PalatinoLinotype-Italic"/>
              </a:rPr>
              <a:t>…</a:t>
            </a:r>
            <a:r>
              <a:rPr lang="en-US" sz="2800" i="1" dirty="0"/>
              <a:t>unto </a:t>
            </a:r>
            <a:r>
              <a:rPr lang="en-US" sz="2800" b="1" i="1" dirty="0"/>
              <a:t>redemption of the possession</a:t>
            </a:r>
            <a:r>
              <a:rPr lang="en-US" sz="2800" i="1" dirty="0"/>
              <a:t> unto praise of his glory</a:t>
            </a:r>
            <a:endParaRPr lang="en-US" sz="2800" dirty="0"/>
          </a:p>
        </p:txBody>
      </p:sp>
      <p:sp>
        <p:nvSpPr>
          <p:cNvPr id="17" name="Oval 16"/>
          <p:cNvSpPr/>
          <p:nvPr/>
        </p:nvSpPr>
        <p:spPr>
          <a:xfrm>
            <a:off x="1143000" y="3694698"/>
            <a:ext cx="4049789" cy="572502"/>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rved Left Arrow 3"/>
          <p:cNvSpPr/>
          <p:nvPr/>
        </p:nvSpPr>
        <p:spPr>
          <a:xfrm rot="19584486" flipV="1">
            <a:off x="6104805" y="-120948"/>
            <a:ext cx="2471253" cy="3532264"/>
          </a:xfrm>
          <a:prstGeom prst="curvedLeftArrow">
            <a:avLst>
              <a:gd name="adj1" fmla="val 12630"/>
              <a:gd name="adj2" fmla="val 27881"/>
              <a:gd name="adj3" fmla="val 39199"/>
            </a:avLst>
          </a:prstGeom>
          <a:solidFill>
            <a:schemeClr val="accent1">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297191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500" fill="hold"/>
                                        <p:tgtEl>
                                          <p:spTgt spid="8"/>
                                        </p:tgtEl>
                                        <p:attrNameLst>
                                          <p:attrName>fillcolor</p:attrName>
                                        </p:attrNameLst>
                                      </p:cBhvr>
                                      <p:to>
                                        <a:schemeClr val="bg1"/>
                                      </p:to>
                                    </p:animClr>
                                    <p:set>
                                      <p:cBhvr>
                                        <p:cTn id="33" dur="500" fill="hold"/>
                                        <p:tgtEl>
                                          <p:spTgt spid="8"/>
                                        </p:tgtEl>
                                        <p:attrNameLst>
                                          <p:attrName>fill.type</p:attrName>
                                        </p:attrNameLst>
                                      </p:cBhvr>
                                      <p:to>
                                        <p:strVal val="solid"/>
                                      </p:to>
                                    </p:set>
                                    <p:set>
                                      <p:cBhvr>
                                        <p:cTn id="34" dur="500" fill="hold"/>
                                        <p:tgtEl>
                                          <p:spTgt spid="8"/>
                                        </p:tgtEl>
                                        <p:attrNameLst>
                                          <p:attrName>fill.on</p:attrName>
                                        </p:attrNameLst>
                                      </p:cBhvr>
                                      <p:to>
                                        <p:strVal val="true"/>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animBg="1"/>
      <p:bldP spid="15" grpId="0" animBg="1"/>
      <p:bldP spid="15" grpId="1" animBg="1"/>
      <p:bldP spid="16" grpId="0" animBg="1"/>
      <p:bldP spid="8" grpId="0"/>
      <p:bldP spid="17"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ectangle 5"/>
          <p:cNvSpPr/>
          <p:nvPr/>
        </p:nvSpPr>
        <p:spPr>
          <a:xfrm>
            <a:off x="837682" y="2895600"/>
            <a:ext cx="7497614" cy="13351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8001000" cy="1200329"/>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a:p>
            <a:pPr marL="457200" indent="-457200">
              <a:buFont typeface="+mj-lt"/>
              <a:buAutoNum type="arabicPeriod"/>
            </a:pPr>
            <a:r>
              <a:rPr lang="en-US" sz="2400" dirty="0"/>
              <a:t>Overall context of Ephesians 1</a:t>
            </a:r>
          </a:p>
        </p:txBody>
      </p:sp>
      <p:sp>
        <p:nvSpPr>
          <p:cNvPr id="3" name="Rectangle 2"/>
          <p:cNvSpPr/>
          <p:nvPr/>
        </p:nvSpPr>
        <p:spPr>
          <a:xfrm>
            <a:off x="1371600" y="4760893"/>
            <a:ext cx="64008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1.18</a:t>
            </a:r>
            <a:r>
              <a:rPr lang="en-US" sz="2800" i="1" dirty="0">
                <a:latin typeface="PalatinoLinotype-Italic"/>
              </a:rPr>
              <a:t>…what is the wealth of the glory of </a:t>
            </a:r>
            <a:r>
              <a:rPr lang="en-US" sz="2800" b="1" i="1" dirty="0">
                <a:latin typeface="PalatinoLinotype-Italic"/>
              </a:rPr>
              <a:t>his inheritance in the saints</a:t>
            </a:r>
            <a:endParaRPr lang="en-US" sz="2800" b="1" dirty="0"/>
          </a:p>
        </p:txBody>
      </p:sp>
      <p:sp>
        <p:nvSpPr>
          <p:cNvPr id="8" name="Rectangle 7"/>
          <p:cNvSpPr/>
          <p:nvPr/>
        </p:nvSpPr>
        <p:spPr>
          <a:xfrm>
            <a:off x="1371600" y="3276600"/>
            <a:ext cx="7086600" cy="954107"/>
          </a:xfrm>
          <a:prstGeom prst="rect">
            <a:avLst/>
          </a:prstGeom>
        </p:spPr>
        <p:txBody>
          <a:bodyPr wrap="square">
            <a:spAutoFit/>
          </a:bodyPr>
          <a:lstStyle/>
          <a:p>
            <a:r>
              <a:rPr lang="en-US" sz="2800" dirty="0" err="1">
                <a:solidFill>
                  <a:schemeClr val="tx1">
                    <a:alpha val="0"/>
                  </a:schemeClr>
                </a:solidFill>
                <a:latin typeface="PalatinoLinotype-Italic"/>
              </a:rPr>
              <a:t>Eph</a:t>
            </a:r>
            <a:r>
              <a:rPr lang="en-US" sz="2800" dirty="0">
                <a:latin typeface="PalatinoLinotype-Italic"/>
              </a:rPr>
              <a:t> </a:t>
            </a:r>
            <a:r>
              <a:rPr lang="en-US" sz="2800" dirty="0">
                <a:solidFill>
                  <a:schemeClr val="tx1">
                    <a:alpha val="0"/>
                  </a:schemeClr>
                </a:solidFill>
                <a:latin typeface="PalatinoLinotype-Italic"/>
              </a:rPr>
              <a:t>1.14</a:t>
            </a:r>
            <a:r>
              <a:rPr lang="en-US" sz="2800" i="1" dirty="0">
                <a:solidFill>
                  <a:schemeClr val="tx1">
                    <a:alpha val="0"/>
                  </a:schemeClr>
                </a:solidFill>
                <a:latin typeface="PalatinoLinotype-Italic"/>
              </a:rPr>
              <a:t>…</a:t>
            </a:r>
            <a:r>
              <a:rPr lang="en-US" sz="2800" i="1" dirty="0"/>
              <a:t>unto </a:t>
            </a:r>
            <a:r>
              <a:rPr lang="en-US" sz="2800" b="1" i="1" dirty="0"/>
              <a:t>redemption of the possession</a:t>
            </a:r>
            <a:r>
              <a:rPr lang="en-US" sz="2800" i="1" dirty="0"/>
              <a:t> unto praise of his glory</a:t>
            </a:r>
            <a:endParaRPr lang="en-US" sz="2800" dirty="0"/>
          </a:p>
        </p:txBody>
      </p:sp>
      <p:sp>
        <p:nvSpPr>
          <p:cNvPr id="5" name="Rectangle 4"/>
          <p:cNvSpPr/>
          <p:nvPr/>
        </p:nvSpPr>
        <p:spPr>
          <a:xfrm>
            <a:off x="827340" y="3271540"/>
            <a:ext cx="2449260" cy="523220"/>
          </a:xfrm>
          <a:prstGeom prst="rect">
            <a:avLst/>
          </a:prstGeom>
        </p:spPr>
        <p:txBody>
          <a:bodyPr wrap="none">
            <a:spAutoFit/>
          </a:bodyPr>
          <a:lstStyle/>
          <a:p>
            <a:r>
              <a:rPr lang="en-US" sz="2800" b="1" i="1" u="sng" dirty="0"/>
              <a:t>our inheritance</a:t>
            </a:r>
          </a:p>
        </p:txBody>
      </p:sp>
      <p:sp>
        <p:nvSpPr>
          <p:cNvPr id="13" name="Rectangle 12"/>
          <p:cNvSpPr/>
          <p:nvPr/>
        </p:nvSpPr>
        <p:spPr>
          <a:xfrm>
            <a:off x="808186" y="2895600"/>
            <a:ext cx="3999813" cy="523220"/>
          </a:xfrm>
          <a:prstGeom prst="rect">
            <a:avLst/>
          </a:prstGeom>
        </p:spPr>
        <p:txBody>
          <a:bodyPr wrap="none">
            <a:spAutoFit/>
          </a:bodyPr>
          <a:lstStyle/>
          <a:p>
            <a:r>
              <a:rPr lang="en-US" sz="2800" dirty="0" err="1"/>
              <a:t>Eph</a:t>
            </a:r>
            <a:r>
              <a:rPr lang="en-US" sz="2800" dirty="0"/>
              <a:t> 1.14 </a:t>
            </a:r>
            <a:r>
              <a:rPr lang="en-US" sz="2800" i="1" dirty="0"/>
              <a:t>which is a seal of</a:t>
            </a:r>
          </a:p>
        </p:txBody>
      </p:sp>
      <p:sp>
        <p:nvSpPr>
          <p:cNvPr id="18" name="TextBox 17"/>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3838346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5" name="TextBox 14"/>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
        <p:nvSpPr>
          <p:cNvPr id="6" name="Rectangle 5"/>
          <p:cNvSpPr/>
          <p:nvPr/>
        </p:nvSpPr>
        <p:spPr>
          <a:xfrm>
            <a:off x="837682" y="2895600"/>
            <a:ext cx="7497614" cy="13351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8001000" cy="1200329"/>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a:p>
            <a:pPr marL="457200" indent="-457200">
              <a:buFont typeface="+mj-lt"/>
              <a:buAutoNum type="arabicPeriod"/>
            </a:pPr>
            <a:r>
              <a:rPr lang="en-US" sz="2400" dirty="0"/>
              <a:t>Overall context of Ephesians 1</a:t>
            </a:r>
          </a:p>
        </p:txBody>
      </p:sp>
      <p:sp>
        <p:nvSpPr>
          <p:cNvPr id="3" name="Rectangle 2"/>
          <p:cNvSpPr/>
          <p:nvPr/>
        </p:nvSpPr>
        <p:spPr>
          <a:xfrm>
            <a:off x="1371600" y="4760893"/>
            <a:ext cx="64008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1.18</a:t>
            </a:r>
            <a:r>
              <a:rPr lang="en-US" sz="2800" i="1" dirty="0">
                <a:latin typeface="PalatinoLinotype-Italic"/>
              </a:rPr>
              <a:t>…what is the wealth of the glory of </a:t>
            </a:r>
            <a:r>
              <a:rPr lang="en-US" sz="2800" b="1" i="1" dirty="0">
                <a:latin typeface="PalatinoLinotype-Italic"/>
              </a:rPr>
              <a:t>his inheritance in the saints</a:t>
            </a:r>
            <a:endParaRPr lang="en-US" sz="2800" b="1" dirty="0"/>
          </a:p>
        </p:txBody>
      </p:sp>
      <p:sp>
        <p:nvSpPr>
          <p:cNvPr id="8" name="Rectangle 7"/>
          <p:cNvSpPr/>
          <p:nvPr/>
        </p:nvSpPr>
        <p:spPr>
          <a:xfrm>
            <a:off x="1371600" y="3276600"/>
            <a:ext cx="7086600" cy="954107"/>
          </a:xfrm>
          <a:prstGeom prst="rect">
            <a:avLst/>
          </a:prstGeom>
        </p:spPr>
        <p:txBody>
          <a:bodyPr wrap="square">
            <a:spAutoFit/>
          </a:bodyPr>
          <a:lstStyle/>
          <a:p>
            <a:r>
              <a:rPr lang="en-US" sz="2800" dirty="0" err="1">
                <a:solidFill>
                  <a:schemeClr val="tx1">
                    <a:alpha val="0"/>
                  </a:schemeClr>
                </a:solidFill>
                <a:latin typeface="PalatinoLinotype-Italic"/>
              </a:rPr>
              <a:t>Eph</a:t>
            </a:r>
            <a:r>
              <a:rPr lang="en-US" sz="2800" dirty="0">
                <a:latin typeface="PalatinoLinotype-Italic"/>
              </a:rPr>
              <a:t> </a:t>
            </a:r>
            <a:r>
              <a:rPr lang="en-US" sz="2800" dirty="0">
                <a:solidFill>
                  <a:schemeClr val="tx1">
                    <a:alpha val="0"/>
                  </a:schemeClr>
                </a:solidFill>
                <a:latin typeface="PalatinoLinotype-Italic"/>
              </a:rPr>
              <a:t>1.14</a:t>
            </a:r>
            <a:r>
              <a:rPr lang="en-US" sz="2800" i="1" dirty="0">
                <a:solidFill>
                  <a:schemeClr val="tx1">
                    <a:alpha val="0"/>
                  </a:schemeClr>
                </a:solidFill>
                <a:latin typeface="PalatinoLinotype-Italic"/>
              </a:rPr>
              <a:t>…</a:t>
            </a:r>
            <a:r>
              <a:rPr lang="en-US" sz="2800" i="1" dirty="0"/>
              <a:t>unto </a:t>
            </a:r>
            <a:r>
              <a:rPr lang="en-US" sz="2800" b="1" i="1" dirty="0"/>
              <a:t>redemption of the possession</a:t>
            </a:r>
            <a:r>
              <a:rPr lang="en-US" sz="2800" i="1" dirty="0"/>
              <a:t> unto praise of his glory</a:t>
            </a:r>
            <a:endParaRPr lang="en-US" sz="2800" dirty="0"/>
          </a:p>
        </p:txBody>
      </p:sp>
      <p:sp>
        <p:nvSpPr>
          <p:cNvPr id="5" name="Rectangle 4"/>
          <p:cNvSpPr/>
          <p:nvPr/>
        </p:nvSpPr>
        <p:spPr>
          <a:xfrm>
            <a:off x="827340" y="3271540"/>
            <a:ext cx="2449260" cy="523220"/>
          </a:xfrm>
          <a:prstGeom prst="rect">
            <a:avLst/>
          </a:prstGeom>
        </p:spPr>
        <p:txBody>
          <a:bodyPr wrap="none">
            <a:spAutoFit/>
          </a:bodyPr>
          <a:lstStyle/>
          <a:p>
            <a:r>
              <a:rPr lang="en-US" sz="2800" b="1" i="1" u="sng" dirty="0"/>
              <a:t>our inheritance</a:t>
            </a:r>
          </a:p>
        </p:txBody>
      </p:sp>
      <p:sp>
        <p:nvSpPr>
          <p:cNvPr id="13" name="Rectangle 12"/>
          <p:cNvSpPr/>
          <p:nvPr/>
        </p:nvSpPr>
        <p:spPr>
          <a:xfrm>
            <a:off x="808186" y="2895600"/>
            <a:ext cx="3999813" cy="523220"/>
          </a:xfrm>
          <a:prstGeom prst="rect">
            <a:avLst/>
          </a:prstGeom>
        </p:spPr>
        <p:txBody>
          <a:bodyPr wrap="none">
            <a:spAutoFit/>
          </a:bodyPr>
          <a:lstStyle/>
          <a:p>
            <a:r>
              <a:rPr lang="en-US" sz="2800" dirty="0" err="1"/>
              <a:t>Eph</a:t>
            </a:r>
            <a:r>
              <a:rPr lang="en-US" sz="2800" dirty="0"/>
              <a:t> 1.14 </a:t>
            </a:r>
            <a:r>
              <a:rPr lang="en-US" sz="2800" i="1" dirty="0"/>
              <a:t>which is a seal of</a:t>
            </a:r>
          </a:p>
        </p:txBody>
      </p:sp>
      <p:sp>
        <p:nvSpPr>
          <p:cNvPr id="4" name="&quot;No&quot; Symbol 3"/>
          <p:cNvSpPr/>
          <p:nvPr/>
        </p:nvSpPr>
        <p:spPr>
          <a:xfrm>
            <a:off x="3566911" y="685800"/>
            <a:ext cx="1309889" cy="1066800"/>
          </a:xfrm>
          <a:prstGeom prst="noSmoking">
            <a:avLst>
              <a:gd name="adj" fmla="val 7672"/>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quot;No&quot; Symbol 10"/>
          <p:cNvSpPr/>
          <p:nvPr/>
        </p:nvSpPr>
        <p:spPr>
          <a:xfrm>
            <a:off x="5776711" y="2971800"/>
            <a:ext cx="1309889" cy="1066800"/>
          </a:xfrm>
          <a:prstGeom prst="noSmoking">
            <a:avLst>
              <a:gd name="adj" fmla="val 7672"/>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quot;No&quot; Symbol 11"/>
          <p:cNvSpPr/>
          <p:nvPr/>
        </p:nvSpPr>
        <p:spPr>
          <a:xfrm>
            <a:off x="4176511" y="4953000"/>
            <a:ext cx="1309889" cy="1066800"/>
          </a:xfrm>
          <a:prstGeom prst="noSmoking">
            <a:avLst>
              <a:gd name="adj" fmla="val 7672"/>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304800" y="3276600"/>
            <a:ext cx="3124200" cy="518160"/>
          </a:xfrm>
          <a:prstGeom prst="ellipse">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18620" y="1524000"/>
            <a:ext cx="3982180" cy="31159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39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a:t>
            </a:r>
          </a:p>
        </p:txBody>
      </p:sp>
      <p:sp>
        <p:nvSpPr>
          <p:cNvPr id="16" name="&quot;No&quot; Symbol 3">
            <a:extLst>
              <a:ext uri="{FF2B5EF4-FFF2-40B4-BE49-F238E27FC236}">
                <a16:creationId xmlns:a16="http://schemas.microsoft.com/office/drawing/2014/main" id="{E193167C-B553-44D9-BEF9-02A5F5E694E1}"/>
              </a:ext>
            </a:extLst>
          </p:cNvPr>
          <p:cNvSpPr/>
          <p:nvPr/>
        </p:nvSpPr>
        <p:spPr>
          <a:xfrm>
            <a:off x="990600" y="1752600"/>
            <a:ext cx="417371" cy="411297"/>
          </a:xfrm>
          <a:prstGeom prst="noSmoking">
            <a:avLst>
              <a:gd name="adj" fmla="val 7672"/>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quot;No&quot; Symbol 3">
            <a:extLst>
              <a:ext uri="{FF2B5EF4-FFF2-40B4-BE49-F238E27FC236}">
                <a16:creationId xmlns:a16="http://schemas.microsoft.com/office/drawing/2014/main" id="{27869C4F-D9D7-4F22-A7C3-8D2A5CEAC5FA}"/>
              </a:ext>
            </a:extLst>
          </p:cNvPr>
          <p:cNvSpPr/>
          <p:nvPr/>
        </p:nvSpPr>
        <p:spPr>
          <a:xfrm>
            <a:off x="954229" y="2133600"/>
            <a:ext cx="417371" cy="411297"/>
          </a:xfrm>
          <a:prstGeom prst="noSmoking">
            <a:avLst>
              <a:gd name="adj" fmla="val 7672"/>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2790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9" grpId="0" animBg="1"/>
      <p:bldP spid="7" grpId="0"/>
      <p:bldP spid="16"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ectangle 5"/>
          <p:cNvSpPr/>
          <p:nvPr/>
        </p:nvSpPr>
        <p:spPr>
          <a:xfrm>
            <a:off x="837682" y="2895600"/>
            <a:ext cx="7497614" cy="13351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8001000" cy="1200329"/>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a:p>
            <a:pPr marL="457200" indent="-457200">
              <a:buFont typeface="+mj-lt"/>
              <a:buAutoNum type="arabicPeriod"/>
            </a:pPr>
            <a:r>
              <a:rPr lang="en-US" sz="2400" dirty="0"/>
              <a:t>Overall context of Ephesians 1</a:t>
            </a:r>
          </a:p>
        </p:txBody>
      </p:sp>
      <p:sp>
        <p:nvSpPr>
          <p:cNvPr id="3" name="Rectangle 2"/>
          <p:cNvSpPr/>
          <p:nvPr/>
        </p:nvSpPr>
        <p:spPr>
          <a:xfrm>
            <a:off x="1371600" y="4760893"/>
            <a:ext cx="64008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1.18</a:t>
            </a:r>
            <a:r>
              <a:rPr lang="en-US" sz="2800" i="1" dirty="0">
                <a:latin typeface="PalatinoLinotype-Italic"/>
              </a:rPr>
              <a:t>…what is the wealth of the glory of </a:t>
            </a:r>
            <a:r>
              <a:rPr lang="en-US" sz="2800" b="1" i="1" dirty="0">
                <a:latin typeface="PalatinoLinotype-Italic"/>
              </a:rPr>
              <a:t>his inheritance in the saints</a:t>
            </a:r>
            <a:endParaRPr lang="en-US" sz="2800" b="1" dirty="0"/>
          </a:p>
        </p:txBody>
      </p:sp>
      <p:sp>
        <p:nvSpPr>
          <p:cNvPr id="8" name="Rectangle 7"/>
          <p:cNvSpPr/>
          <p:nvPr/>
        </p:nvSpPr>
        <p:spPr>
          <a:xfrm>
            <a:off x="1371600" y="3276600"/>
            <a:ext cx="7086600" cy="954107"/>
          </a:xfrm>
          <a:prstGeom prst="rect">
            <a:avLst/>
          </a:prstGeom>
        </p:spPr>
        <p:txBody>
          <a:bodyPr wrap="square">
            <a:spAutoFit/>
          </a:bodyPr>
          <a:lstStyle/>
          <a:p>
            <a:r>
              <a:rPr lang="en-US" sz="2800" dirty="0" err="1">
                <a:solidFill>
                  <a:schemeClr val="tx1">
                    <a:alpha val="0"/>
                  </a:schemeClr>
                </a:solidFill>
                <a:latin typeface="PalatinoLinotype-Italic"/>
              </a:rPr>
              <a:t>Eph</a:t>
            </a:r>
            <a:r>
              <a:rPr lang="en-US" sz="2800" dirty="0">
                <a:latin typeface="PalatinoLinotype-Italic"/>
              </a:rPr>
              <a:t> </a:t>
            </a:r>
            <a:r>
              <a:rPr lang="en-US" sz="2800" dirty="0">
                <a:solidFill>
                  <a:schemeClr val="tx1">
                    <a:alpha val="0"/>
                  </a:schemeClr>
                </a:solidFill>
                <a:latin typeface="PalatinoLinotype-Italic"/>
              </a:rPr>
              <a:t>1.14</a:t>
            </a:r>
            <a:r>
              <a:rPr lang="en-US" sz="2800" i="1" dirty="0">
                <a:solidFill>
                  <a:schemeClr val="tx1">
                    <a:alpha val="0"/>
                  </a:schemeClr>
                </a:solidFill>
                <a:latin typeface="PalatinoLinotype-Italic"/>
              </a:rPr>
              <a:t>…</a:t>
            </a:r>
            <a:r>
              <a:rPr lang="en-US" sz="2800" i="1" dirty="0"/>
              <a:t>unto </a:t>
            </a:r>
            <a:r>
              <a:rPr lang="en-US" sz="2800" b="1" i="1" dirty="0"/>
              <a:t>redemption of the possession</a:t>
            </a:r>
            <a:r>
              <a:rPr lang="en-US" sz="2800" i="1" dirty="0"/>
              <a:t> unto praise of his glory</a:t>
            </a:r>
            <a:endParaRPr lang="en-US" sz="2800" dirty="0"/>
          </a:p>
        </p:txBody>
      </p:sp>
      <p:sp>
        <p:nvSpPr>
          <p:cNvPr id="5" name="Rectangle 4"/>
          <p:cNvSpPr/>
          <p:nvPr/>
        </p:nvSpPr>
        <p:spPr>
          <a:xfrm>
            <a:off x="827340" y="3271540"/>
            <a:ext cx="2449260" cy="523220"/>
          </a:xfrm>
          <a:prstGeom prst="rect">
            <a:avLst/>
          </a:prstGeom>
        </p:spPr>
        <p:txBody>
          <a:bodyPr wrap="none">
            <a:spAutoFit/>
          </a:bodyPr>
          <a:lstStyle/>
          <a:p>
            <a:r>
              <a:rPr lang="en-US" sz="2800" b="1" i="1" u="sng" dirty="0"/>
              <a:t>our inheritance</a:t>
            </a:r>
          </a:p>
        </p:txBody>
      </p:sp>
      <p:sp>
        <p:nvSpPr>
          <p:cNvPr id="13" name="Rectangle 12"/>
          <p:cNvSpPr/>
          <p:nvPr/>
        </p:nvSpPr>
        <p:spPr>
          <a:xfrm>
            <a:off x="808186" y="2895600"/>
            <a:ext cx="4557658" cy="523220"/>
          </a:xfrm>
          <a:prstGeom prst="rect">
            <a:avLst/>
          </a:prstGeom>
        </p:spPr>
        <p:txBody>
          <a:bodyPr wrap="none">
            <a:spAutoFit/>
          </a:bodyPr>
          <a:lstStyle/>
          <a:p>
            <a:r>
              <a:rPr lang="en-US" sz="2800" dirty="0" err="1"/>
              <a:t>Eph</a:t>
            </a:r>
            <a:r>
              <a:rPr lang="en-US" sz="2800" dirty="0"/>
              <a:t> 1.14 </a:t>
            </a:r>
            <a:r>
              <a:rPr lang="en-US" sz="2800" i="1" dirty="0"/>
              <a:t>which is a seal of the</a:t>
            </a:r>
          </a:p>
        </p:txBody>
      </p:sp>
      <p:sp>
        <p:nvSpPr>
          <p:cNvPr id="15" name="Rectangle 14"/>
          <p:cNvSpPr/>
          <p:nvPr/>
        </p:nvSpPr>
        <p:spPr>
          <a:xfrm>
            <a:off x="870156" y="3300474"/>
            <a:ext cx="2300373" cy="492443"/>
          </a:xfrm>
          <a:prstGeom prst="rect">
            <a:avLst/>
          </a:prstGeom>
          <a:solidFill>
            <a:schemeClr val="bg1"/>
          </a:solidFill>
        </p:spPr>
        <p:txBody>
          <a:bodyPr wrap="none" lIns="0" rIns="0">
            <a:spAutoFit/>
          </a:bodyPr>
          <a:lstStyle/>
          <a:p>
            <a:r>
              <a:rPr lang="en-US" sz="2600" b="1" i="1" u="sng" dirty="0"/>
              <a:t>inheritance of us</a:t>
            </a:r>
          </a:p>
        </p:txBody>
      </p:sp>
      <p:sp>
        <p:nvSpPr>
          <p:cNvPr id="16" name="Rectangle 15"/>
          <p:cNvSpPr/>
          <p:nvPr/>
        </p:nvSpPr>
        <p:spPr>
          <a:xfrm>
            <a:off x="838200" y="4343400"/>
            <a:ext cx="3138573" cy="1554272"/>
          </a:xfrm>
          <a:prstGeom prst="rect">
            <a:avLst/>
          </a:prstGeom>
          <a:solidFill>
            <a:schemeClr val="bg1"/>
          </a:solidFill>
          <a:ln>
            <a:solidFill>
              <a:schemeClr val="tx1"/>
            </a:solidFill>
          </a:ln>
        </p:spPr>
        <p:txBody>
          <a:bodyPr wrap="square" lIns="0" rIns="0">
            <a:spAutoFit/>
          </a:bodyPr>
          <a:lstStyle/>
          <a:p>
            <a:pPr algn="ctr"/>
            <a:r>
              <a:rPr lang="en-US" sz="2600" b="1" i="1" u="sng" dirty="0"/>
              <a:t>inheritance of money</a:t>
            </a:r>
          </a:p>
          <a:p>
            <a:pPr algn="ctr"/>
            <a:r>
              <a:rPr lang="en-US" sz="2300" dirty="0"/>
              <a:t>The money is the thing that is inherited,</a:t>
            </a:r>
          </a:p>
          <a:p>
            <a:pPr algn="ctr"/>
            <a:r>
              <a:rPr lang="en-US" sz="2300" dirty="0"/>
              <a:t>not the thing that inherits</a:t>
            </a:r>
          </a:p>
        </p:txBody>
      </p:sp>
      <p:sp>
        <p:nvSpPr>
          <p:cNvPr id="17" name="TextBox 16"/>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12667035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0" name="TextBox 19"/>
          <p:cNvSpPr txBox="1"/>
          <p:nvPr/>
        </p:nvSpPr>
        <p:spPr>
          <a:xfrm>
            <a:off x="838200" y="929148"/>
            <a:ext cx="6172200" cy="523220"/>
          </a:xfrm>
          <a:prstGeom prst="rect">
            <a:avLst/>
          </a:prstGeom>
          <a:noFill/>
        </p:spPr>
        <p:txBody>
          <a:bodyPr wrap="square" rtlCol="0">
            <a:spAutoFit/>
          </a:bodyPr>
          <a:lstStyle/>
          <a:p>
            <a:r>
              <a:rPr lang="en-US" sz="2800" dirty="0"/>
              <a:t>in whom also </a:t>
            </a:r>
            <a:r>
              <a:rPr lang="en-US" sz="2800" b="1" dirty="0"/>
              <a:t>we were allotted</a:t>
            </a:r>
          </a:p>
        </p:txBody>
      </p:sp>
      <p:sp>
        <p:nvSpPr>
          <p:cNvPr id="2" name="TextBox 1"/>
          <p:cNvSpPr txBox="1"/>
          <p:nvPr/>
        </p:nvSpPr>
        <p:spPr>
          <a:xfrm>
            <a:off x="990600" y="1752600"/>
            <a:ext cx="8001000" cy="1200329"/>
          </a:xfrm>
          <a:prstGeom prst="rect">
            <a:avLst/>
          </a:prstGeom>
          <a:noFill/>
        </p:spPr>
        <p:txBody>
          <a:bodyPr wrap="square" rtlCol="0">
            <a:spAutoFit/>
          </a:bodyPr>
          <a:lstStyle/>
          <a:p>
            <a:pPr marL="457200" indent="-457200">
              <a:buFont typeface="+mj-lt"/>
              <a:buAutoNum type="arabicPeriod"/>
            </a:pPr>
            <a:r>
              <a:rPr lang="en-US" sz="2400" dirty="0"/>
              <a:t>result is our </a:t>
            </a:r>
            <a:r>
              <a:rPr lang="en-US" sz="2400" b="1" i="1" dirty="0"/>
              <a:t>being</a:t>
            </a:r>
            <a:r>
              <a:rPr lang="en-US" sz="2400" dirty="0"/>
              <a:t> something</a:t>
            </a:r>
          </a:p>
          <a:p>
            <a:pPr marL="457200" indent="-457200">
              <a:buFont typeface="+mj-lt"/>
              <a:buAutoNum type="arabicPeriod"/>
            </a:pPr>
            <a:r>
              <a:rPr lang="en-US" sz="2400" dirty="0"/>
              <a:t>concept of God’s inheritance in OT</a:t>
            </a:r>
          </a:p>
          <a:p>
            <a:pPr marL="457200" indent="-457200">
              <a:buFont typeface="+mj-lt"/>
              <a:buAutoNum type="arabicPeriod"/>
            </a:pPr>
            <a:r>
              <a:rPr lang="en-US" sz="2400" dirty="0"/>
              <a:t>Overall context of Ephesians 1</a:t>
            </a:r>
          </a:p>
        </p:txBody>
      </p:sp>
      <p:sp>
        <p:nvSpPr>
          <p:cNvPr id="3" name="Rectangle 2"/>
          <p:cNvSpPr/>
          <p:nvPr/>
        </p:nvSpPr>
        <p:spPr>
          <a:xfrm>
            <a:off x="1371600" y="4760893"/>
            <a:ext cx="6400800" cy="954107"/>
          </a:xfrm>
          <a:prstGeom prst="rect">
            <a:avLst/>
          </a:prstGeom>
        </p:spPr>
        <p:txBody>
          <a:bodyPr wrap="square">
            <a:spAutoFit/>
          </a:bodyPr>
          <a:lstStyle/>
          <a:p>
            <a:r>
              <a:rPr lang="en-US" sz="2800" dirty="0" err="1">
                <a:latin typeface="PalatinoLinotype-Italic"/>
              </a:rPr>
              <a:t>Eph</a:t>
            </a:r>
            <a:r>
              <a:rPr lang="en-US" sz="2800" dirty="0">
                <a:latin typeface="PalatinoLinotype-Italic"/>
              </a:rPr>
              <a:t> 1.18</a:t>
            </a:r>
            <a:r>
              <a:rPr lang="en-US" sz="2800" i="1" dirty="0">
                <a:latin typeface="PalatinoLinotype-Italic"/>
              </a:rPr>
              <a:t>…what is the wealth of the glory of </a:t>
            </a:r>
            <a:r>
              <a:rPr lang="en-US" sz="2800" b="1" i="1" dirty="0">
                <a:latin typeface="PalatinoLinotype-Italic"/>
              </a:rPr>
              <a:t>his inheritance in the saints</a:t>
            </a:r>
            <a:endParaRPr lang="en-US" sz="2800" b="1" dirty="0"/>
          </a:p>
        </p:txBody>
      </p:sp>
      <p:sp>
        <p:nvSpPr>
          <p:cNvPr id="8" name="Rectangle 7"/>
          <p:cNvSpPr/>
          <p:nvPr/>
        </p:nvSpPr>
        <p:spPr>
          <a:xfrm>
            <a:off x="1371600" y="3276600"/>
            <a:ext cx="7086600" cy="954107"/>
          </a:xfrm>
          <a:prstGeom prst="rect">
            <a:avLst/>
          </a:prstGeom>
        </p:spPr>
        <p:txBody>
          <a:bodyPr wrap="square">
            <a:spAutoFit/>
          </a:bodyPr>
          <a:lstStyle/>
          <a:p>
            <a:r>
              <a:rPr lang="en-US" sz="2800" dirty="0" err="1">
                <a:solidFill>
                  <a:schemeClr val="tx1">
                    <a:alpha val="0"/>
                  </a:schemeClr>
                </a:solidFill>
                <a:latin typeface="PalatinoLinotype-Italic"/>
              </a:rPr>
              <a:t>Eph</a:t>
            </a:r>
            <a:r>
              <a:rPr lang="en-US" sz="2800" dirty="0">
                <a:latin typeface="PalatinoLinotype-Italic"/>
              </a:rPr>
              <a:t> </a:t>
            </a:r>
            <a:r>
              <a:rPr lang="en-US" sz="2800" dirty="0">
                <a:solidFill>
                  <a:schemeClr val="tx1">
                    <a:alpha val="0"/>
                  </a:schemeClr>
                </a:solidFill>
                <a:latin typeface="PalatinoLinotype-Italic"/>
              </a:rPr>
              <a:t>1.14</a:t>
            </a:r>
            <a:r>
              <a:rPr lang="en-US" sz="2800" i="1" dirty="0">
                <a:solidFill>
                  <a:schemeClr val="tx1">
                    <a:alpha val="0"/>
                  </a:schemeClr>
                </a:solidFill>
                <a:latin typeface="PalatinoLinotype-Italic"/>
              </a:rPr>
              <a:t>…</a:t>
            </a:r>
            <a:r>
              <a:rPr lang="en-US" sz="2800" i="1" dirty="0"/>
              <a:t>unto </a:t>
            </a:r>
            <a:r>
              <a:rPr lang="en-US" sz="2800" b="1" i="1" dirty="0"/>
              <a:t>redemption of the possession</a:t>
            </a:r>
            <a:r>
              <a:rPr lang="en-US" sz="2800" i="1" dirty="0"/>
              <a:t> unto praise of his glory</a:t>
            </a:r>
            <a:endParaRPr lang="en-US" sz="2800" dirty="0"/>
          </a:p>
        </p:txBody>
      </p:sp>
      <p:sp>
        <p:nvSpPr>
          <p:cNvPr id="5" name="Rectangle 4"/>
          <p:cNvSpPr/>
          <p:nvPr/>
        </p:nvSpPr>
        <p:spPr>
          <a:xfrm>
            <a:off x="653844" y="3271540"/>
            <a:ext cx="2602764" cy="523220"/>
          </a:xfrm>
          <a:prstGeom prst="rect">
            <a:avLst/>
          </a:prstGeom>
        </p:spPr>
        <p:txBody>
          <a:bodyPr wrap="none">
            <a:spAutoFit/>
          </a:bodyPr>
          <a:lstStyle/>
          <a:p>
            <a:r>
              <a:rPr lang="en-US" sz="2800" i="1" dirty="0"/>
              <a:t>inheritance of us</a:t>
            </a:r>
          </a:p>
        </p:txBody>
      </p:sp>
      <p:sp>
        <p:nvSpPr>
          <p:cNvPr id="13" name="Rectangle 12"/>
          <p:cNvSpPr/>
          <p:nvPr/>
        </p:nvSpPr>
        <p:spPr>
          <a:xfrm>
            <a:off x="808186" y="2895600"/>
            <a:ext cx="4557658" cy="523220"/>
          </a:xfrm>
          <a:prstGeom prst="rect">
            <a:avLst/>
          </a:prstGeom>
        </p:spPr>
        <p:txBody>
          <a:bodyPr wrap="none">
            <a:spAutoFit/>
          </a:bodyPr>
          <a:lstStyle/>
          <a:p>
            <a:r>
              <a:rPr lang="en-US" sz="2800" dirty="0" err="1"/>
              <a:t>Eph</a:t>
            </a:r>
            <a:r>
              <a:rPr lang="en-US" sz="2800" dirty="0"/>
              <a:t> 1.14 </a:t>
            </a:r>
            <a:r>
              <a:rPr lang="en-US" sz="2800" i="1" dirty="0"/>
              <a:t>which is a seal of the</a:t>
            </a:r>
          </a:p>
        </p:txBody>
      </p:sp>
      <p:sp>
        <p:nvSpPr>
          <p:cNvPr id="12" name="Rectangle 11"/>
          <p:cNvSpPr/>
          <p:nvPr/>
        </p:nvSpPr>
        <p:spPr>
          <a:xfrm>
            <a:off x="1" y="3810000"/>
            <a:ext cx="9144000" cy="2616101"/>
          </a:xfrm>
          <a:prstGeom prst="rect">
            <a:avLst/>
          </a:prstGeom>
          <a:solidFill>
            <a:schemeClr val="bg1"/>
          </a:solidFill>
        </p:spPr>
        <p:txBody>
          <a:bodyPr wrap="square">
            <a:spAutoFit/>
          </a:bodyPr>
          <a:lstStyle/>
          <a:p>
            <a:pPr algn="ctr"/>
            <a:r>
              <a:rPr lang="en-US" sz="3200" dirty="0"/>
              <a:t>God had been deprived of this allotment</a:t>
            </a:r>
          </a:p>
          <a:p>
            <a:pPr algn="ctr"/>
            <a:r>
              <a:rPr lang="en-US" sz="3200" dirty="0"/>
              <a:t>because of our sin</a:t>
            </a:r>
          </a:p>
          <a:p>
            <a:pPr algn="ctr"/>
            <a:endParaRPr lang="en-US" sz="3600" dirty="0"/>
          </a:p>
          <a:p>
            <a:pPr algn="ctr"/>
            <a:r>
              <a:rPr lang="en-US" sz="3200" dirty="0"/>
              <a:t>However, in Christ,</a:t>
            </a:r>
          </a:p>
          <a:p>
            <a:pPr algn="ctr"/>
            <a:r>
              <a:rPr lang="en-US" sz="3200" dirty="0"/>
              <a:t>God redeems his possession</a:t>
            </a:r>
          </a:p>
        </p:txBody>
      </p:sp>
      <p:sp>
        <p:nvSpPr>
          <p:cNvPr id="14" name="TextBox 13"/>
          <p:cNvSpPr txBox="1"/>
          <p:nvPr/>
        </p:nvSpPr>
        <p:spPr>
          <a:xfrm>
            <a:off x="0" y="228600"/>
            <a:ext cx="4071942" cy="461665"/>
          </a:xfrm>
          <a:prstGeom prst="rect">
            <a:avLst/>
          </a:prstGeom>
          <a:solidFill>
            <a:schemeClr val="tx1"/>
          </a:solidFill>
        </p:spPr>
        <p:txBody>
          <a:bodyPr wrap="square" rtlCol="0">
            <a:spAutoFit/>
          </a:bodyPr>
          <a:lstStyle/>
          <a:p>
            <a:pPr algn="ctr"/>
            <a:r>
              <a:rPr lang="en-US" sz="2400" b="1" dirty="0">
                <a:solidFill>
                  <a:schemeClr val="bg1"/>
                </a:solidFill>
              </a:rPr>
              <a:t>We are God’s Inheritance</a:t>
            </a:r>
          </a:p>
        </p:txBody>
      </p:sp>
    </p:spTree>
    <p:extLst>
      <p:ext uri="{BB962C8B-B14F-4D97-AF65-F5344CB8AC3E}">
        <p14:creationId xmlns:p14="http://schemas.microsoft.com/office/powerpoint/2010/main" val="1245286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9" name="Bent Arrow 9">
            <a:extLst>
              <a:ext uri="{FF2B5EF4-FFF2-40B4-BE49-F238E27FC236}">
                <a16:creationId xmlns:a16="http://schemas.microsoft.com/office/drawing/2014/main" id="{631E8CBB-0BC3-4086-883F-98964B5E026E}"/>
              </a:ext>
            </a:extLst>
          </p:cNvPr>
          <p:cNvSpPr/>
          <p:nvPr/>
        </p:nvSpPr>
        <p:spPr>
          <a:xfrm>
            <a:off x="2057400" y="1295400"/>
            <a:ext cx="2057400" cy="3534696"/>
          </a:xfrm>
          <a:prstGeom prst="bentArrow">
            <a:avLst>
              <a:gd name="adj1" fmla="val 25000"/>
              <a:gd name="adj2" fmla="val 25000"/>
              <a:gd name="adj3" fmla="val 19265"/>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wealth</a:t>
            </a:r>
          </a:p>
        </p:txBody>
      </p:sp>
      <p:sp>
        <p:nvSpPr>
          <p:cNvPr id="6" name="TextBox 5"/>
          <p:cNvSpPr txBox="1"/>
          <p:nvPr/>
        </p:nvSpPr>
        <p:spPr>
          <a:xfrm>
            <a:off x="4082765" y="990600"/>
            <a:ext cx="4908835" cy="4401205"/>
          </a:xfrm>
          <a:prstGeom prst="rect">
            <a:avLst/>
          </a:prstGeom>
          <a:noFill/>
        </p:spPr>
        <p:txBody>
          <a:bodyPr wrap="square" rtlCol="0">
            <a:spAutoFit/>
          </a:bodyPr>
          <a:lstStyle/>
          <a:p>
            <a:r>
              <a:rPr lang="en-US" sz="2800" b="1" u="sng" dirty="0">
                <a:solidFill>
                  <a:prstClr val="black"/>
                </a:solidFill>
              </a:rPr>
              <a:t>God’s house</a:t>
            </a:r>
          </a:p>
          <a:p>
            <a:r>
              <a:rPr lang="en-US" sz="2800" b="1" dirty="0">
                <a:solidFill>
                  <a:prstClr val="black"/>
                </a:solidFill>
              </a:rPr>
              <a:t>His inheritance </a:t>
            </a:r>
            <a:r>
              <a:rPr lang="en-US" sz="2800" dirty="0">
                <a:solidFill>
                  <a:prstClr val="black"/>
                </a:solidFill>
              </a:rPr>
              <a:t>1:11, 18</a:t>
            </a:r>
          </a:p>
          <a:p>
            <a:r>
              <a:rPr lang="en-US" sz="2800" b="1" dirty="0">
                <a:solidFill>
                  <a:prstClr val="black"/>
                </a:solidFill>
              </a:rPr>
              <a:t>His redeemed possession</a:t>
            </a:r>
            <a:r>
              <a:rPr lang="en-US" sz="2800" dirty="0">
                <a:solidFill>
                  <a:prstClr val="black"/>
                </a:solidFill>
              </a:rPr>
              <a:t> 1:14</a:t>
            </a:r>
          </a:p>
          <a:p>
            <a:r>
              <a:rPr lang="en-US" sz="2800" b="1" dirty="0">
                <a:solidFill>
                  <a:prstClr val="black"/>
                </a:solidFill>
              </a:rPr>
              <a:t>His household</a:t>
            </a:r>
            <a:r>
              <a:rPr lang="en-US" sz="2800" dirty="0">
                <a:solidFill>
                  <a:prstClr val="black"/>
                </a:solidFill>
              </a:rPr>
              <a:t>  2:20</a:t>
            </a:r>
          </a:p>
          <a:p>
            <a:endParaRPr lang="en-US" sz="2800" b="1" dirty="0">
              <a:solidFill>
                <a:prstClr val="black"/>
              </a:solidFill>
            </a:endParaRPr>
          </a:p>
          <a:p>
            <a:pPr algn="ctr"/>
            <a:r>
              <a:rPr lang="en-US" sz="2800" b="1" dirty="0">
                <a:solidFill>
                  <a:prstClr val="black"/>
                </a:solidFill>
              </a:rPr>
              <a:t>Ephesians 1:3-14</a:t>
            </a:r>
          </a:p>
          <a:p>
            <a:pPr algn="ctr"/>
            <a:r>
              <a:rPr lang="en-US" sz="2800" b="1" dirty="0">
                <a:solidFill>
                  <a:prstClr val="black"/>
                </a:solidFill>
              </a:rPr>
              <a:t>is a picture of God</a:t>
            </a:r>
          </a:p>
          <a:p>
            <a:pPr algn="ctr"/>
            <a:r>
              <a:rPr lang="en-US" sz="2800" b="1" dirty="0">
                <a:solidFill>
                  <a:prstClr val="black"/>
                </a:solidFill>
              </a:rPr>
              <a:t>dispensing heavenly wealth</a:t>
            </a:r>
          </a:p>
          <a:p>
            <a:pPr algn="ctr"/>
            <a:r>
              <a:rPr lang="en-US" sz="2800" b="1" dirty="0">
                <a:solidFill>
                  <a:prstClr val="black"/>
                </a:solidFill>
              </a:rPr>
              <a:t>to those of His house</a:t>
            </a:r>
          </a:p>
          <a:p>
            <a:pPr algn="ctr"/>
            <a:r>
              <a:rPr lang="en-US" sz="2800" b="1" dirty="0">
                <a:solidFill>
                  <a:prstClr val="black"/>
                </a:solidFill>
              </a:rPr>
              <a:t>in Christ</a:t>
            </a:r>
          </a:p>
        </p:txBody>
      </p:sp>
      <p:sp>
        <p:nvSpPr>
          <p:cNvPr id="7" name="Rounded Rectangle 3">
            <a:extLst>
              <a:ext uri="{FF2B5EF4-FFF2-40B4-BE49-F238E27FC236}">
                <a16:creationId xmlns:a16="http://schemas.microsoft.com/office/drawing/2014/main" id="{E40EB075-814D-45FD-B243-A0118EFF52F1}"/>
              </a:ext>
            </a:extLst>
          </p:cNvPr>
          <p:cNvSpPr/>
          <p:nvPr/>
        </p:nvSpPr>
        <p:spPr>
          <a:xfrm>
            <a:off x="685800" y="3962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dispensation</a:t>
            </a:r>
          </a:p>
        </p:txBody>
      </p:sp>
      <p:sp>
        <p:nvSpPr>
          <p:cNvPr id="8" name="Rounded Rectangle 4">
            <a:extLst>
              <a:ext uri="{FF2B5EF4-FFF2-40B4-BE49-F238E27FC236}">
                <a16:creationId xmlns:a16="http://schemas.microsoft.com/office/drawing/2014/main" id="{B8A704FB-476C-4CF0-AB39-5EA7004533D5}"/>
              </a:ext>
            </a:extLst>
          </p:cNvPr>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of heavenly</a:t>
            </a:r>
          </a:p>
        </p:txBody>
      </p:sp>
    </p:spTree>
    <p:extLst>
      <p:ext uri="{BB962C8B-B14F-4D97-AF65-F5344CB8AC3E}">
        <p14:creationId xmlns:p14="http://schemas.microsoft.com/office/powerpoint/2010/main" val="296865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0" name="Bent Arrow 9"/>
          <p:cNvSpPr/>
          <p:nvPr/>
        </p:nvSpPr>
        <p:spPr>
          <a:xfrm>
            <a:off x="2057400" y="1295400"/>
            <a:ext cx="2057400" cy="3534696"/>
          </a:xfrm>
          <a:prstGeom prst="bentArrow">
            <a:avLst>
              <a:gd name="adj1" fmla="val 25000"/>
              <a:gd name="adj2" fmla="val 25000"/>
              <a:gd name="adj3" fmla="val 19265"/>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wealth</a:t>
            </a:r>
          </a:p>
        </p:txBody>
      </p:sp>
      <p:sp>
        <p:nvSpPr>
          <p:cNvPr id="4" name="Rounded Rectangle 3"/>
          <p:cNvSpPr/>
          <p:nvPr/>
        </p:nvSpPr>
        <p:spPr>
          <a:xfrm>
            <a:off x="685800" y="3962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dispensation</a:t>
            </a:r>
          </a:p>
        </p:txBody>
      </p:sp>
      <p:sp>
        <p:nvSpPr>
          <p:cNvPr id="5" name="Rounded Rectangle 4"/>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of heavenly</a:t>
            </a:r>
          </a:p>
        </p:txBody>
      </p:sp>
      <p:sp>
        <p:nvSpPr>
          <p:cNvPr id="6" name="TextBox 5"/>
          <p:cNvSpPr txBox="1"/>
          <p:nvPr/>
        </p:nvSpPr>
        <p:spPr>
          <a:xfrm>
            <a:off x="4082765" y="990600"/>
            <a:ext cx="4908835" cy="1815882"/>
          </a:xfrm>
          <a:prstGeom prst="rect">
            <a:avLst/>
          </a:prstGeom>
          <a:noFill/>
        </p:spPr>
        <p:txBody>
          <a:bodyPr wrap="square" rtlCol="0">
            <a:spAutoFit/>
          </a:bodyPr>
          <a:lstStyle/>
          <a:p>
            <a:r>
              <a:rPr lang="en-US" sz="2800" b="1" u="sng" dirty="0">
                <a:solidFill>
                  <a:prstClr val="black"/>
                </a:solidFill>
              </a:rPr>
              <a:t>God’s house</a:t>
            </a:r>
          </a:p>
          <a:p>
            <a:r>
              <a:rPr lang="en-US" sz="2800" b="1" dirty="0">
                <a:solidFill>
                  <a:prstClr val="black"/>
                </a:solidFill>
              </a:rPr>
              <a:t>His inheritance </a:t>
            </a:r>
            <a:r>
              <a:rPr lang="en-US" sz="2800" dirty="0">
                <a:solidFill>
                  <a:prstClr val="black"/>
                </a:solidFill>
              </a:rPr>
              <a:t>1:11, 18</a:t>
            </a:r>
          </a:p>
          <a:p>
            <a:r>
              <a:rPr lang="en-US" sz="2800" b="1" dirty="0">
                <a:solidFill>
                  <a:prstClr val="black"/>
                </a:solidFill>
              </a:rPr>
              <a:t>His redeemed possession</a:t>
            </a:r>
            <a:r>
              <a:rPr lang="en-US" sz="2800" dirty="0">
                <a:solidFill>
                  <a:prstClr val="black"/>
                </a:solidFill>
              </a:rPr>
              <a:t> 1:14</a:t>
            </a:r>
          </a:p>
          <a:p>
            <a:r>
              <a:rPr lang="en-US" sz="2800" b="1" dirty="0">
                <a:solidFill>
                  <a:prstClr val="black"/>
                </a:solidFill>
              </a:rPr>
              <a:t>His household</a:t>
            </a:r>
            <a:r>
              <a:rPr lang="en-US" sz="2800" dirty="0">
                <a:solidFill>
                  <a:prstClr val="black"/>
                </a:solidFill>
              </a:rPr>
              <a:t>  2:20</a:t>
            </a:r>
            <a:endParaRPr lang="en-US" sz="2800" b="1" dirty="0">
              <a:solidFill>
                <a:prstClr val="black"/>
              </a:solidFill>
            </a:endParaRPr>
          </a:p>
        </p:txBody>
      </p:sp>
      <p:sp>
        <p:nvSpPr>
          <p:cNvPr id="7" name="Rectangle 6"/>
          <p:cNvSpPr/>
          <p:nvPr/>
        </p:nvSpPr>
        <p:spPr>
          <a:xfrm>
            <a:off x="4953000" y="3475672"/>
            <a:ext cx="3048000" cy="1569660"/>
          </a:xfrm>
          <a:prstGeom prst="rect">
            <a:avLst/>
          </a:prstGeom>
        </p:spPr>
        <p:txBody>
          <a:bodyPr wrap="square">
            <a:spAutoFit/>
          </a:bodyPr>
          <a:lstStyle/>
          <a:p>
            <a:pPr algn="ctr"/>
            <a:r>
              <a:rPr lang="en-US" sz="3200" b="1" dirty="0">
                <a:solidFill>
                  <a:prstClr val="black"/>
                </a:solidFill>
              </a:rPr>
              <a:t>Being God’s inheritance is a great gift!</a:t>
            </a:r>
          </a:p>
        </p:txBody>
      </p:sp>
    </p:spTree>
    <p:extLst>
      <p:ext uri="{BB962C8B-B14F-4D97-AF65-F5344CB8AC3E}">
        <p14:creationId xmlns:p14="http://schemas.microsoft.com/office/powerpoint/2010/main" val="176516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8" name="Rounded Rectangle 7"/>
          <p:cNvSpPr/>
          <p:nvPr/>
        </p:nvSpPr>
        <p:spPr>
          <a:xfrm>
            <a:off x="1485514" y="1478518"/>
            <a:ext cx="3619886"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the wealth of his grace</a:t>
            </a:r>
            <a:endParaRPr lang="en-US" sz="2800" b="1" dirty="0">
              <a:ln>
                <a:solidFill>
                  <a:srgbClr val="FFC000"/>
                </a:solidFill>
              </a:ln>
              <a:solidFill>
                <a:srgbClr val="FFFF00"/>
              </a:solidFill>
            </a:endParaRPr>
          </a:p>
        </p:txBody>
      </p:sp>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12" name="Rounded Rectangle 11"/>
          <p:cNvSpPr/>
          <p:nvPr/>
        </p:nvSpPr>
        <p:spPr>
          <a:xfrm>
            <a:off x="1219200" y="1524000"/>
            <a:ext cx="5722001"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wealth of the glory of his inheritance</a:t>
            </a:r>
          </a:p>
        </p:txBody>
      </p:sp>
      <p:sp>
        <p:nvSpPr>
          <p:cNvPr id="13" name="Rounded Rectangle 12"/>
          <p:cNvSpPr/>
          <p:nvPr/>
        </p:nvSpPr>
        <p:spPr>
          <a:xfrm>
            <a:off x="762000" y="1524000"/>
            <a:ext cx="6531532"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surpassing wealth of his grace in kindness</a:t>
            </a:r>
          </a:p>
        </p:txBody>
      </p:sp>
      <p:sp>
        <p:nvSpPr>
          <p:cNvPr id="16" name="Rounded Rectangle 15"/>
          <p:cNvSpPr/>
          <p:nvPr/>
        </p:nvSpPr>
        <p:spPr>
          <a:xfrm>
            <a:off x="765032" y="1479756"/>
            <a:ext cx="5483368"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unfathomable wealth of the Christ</a:t>
            </a:r>
          </a:p>
        </p:txBody>
      </p:sp>
      <p:sp>
        <p:nvSpPr>
          <p:cNvPr id="17" name="Rounded Rectangle 16"/>
          <p:cNvSpPr/>
          <p:nvPr/>
        </p:nvSpPr>
        <p:spPr>
          <a:xfrm>
            <a:off x="830913" y="1447800"/>
            <a:ext cx="2979087"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wealth of his glory</a:t>
            </a:r>
          </a:p>
        </p:txBody>
      </p:sp>
      <p:sp>
        <p:nvSpPr>
          <p:cNvPr id="18" name="Rounded Rectangle 17"/>
          <p:cNvSpPr/>
          <p:nvPr/>
        </p:nvSpPr>
        <p:spPr>
          <a:xfrm>
            <a:off x="1143000" y="1478518"/>
            <a:ext cx="2124539" cy="578882"/>
          </a:xfrm>
          <a:prstGeom prst="roundRect">
            <a:avLst/>
          </a:prstGeom>
          <a:gradFill flip="none" rotWithShape="1">
            <a:gsLst>
              <a:gs pos="30000">
                <a:srgbClr val="B9B28C"/>
              </a:gs>
              <a:gs pos="0">
                <a:schemeClr val="bg2">
                  <a:lumMod val="90000"/>
                  <a:alpha val="50000"/>
                </a:schemeClr>
              </a:gs>
              <a:gs pos="70000">
                <a:schemeClr val="bg2">
                  <a:lumMod val="50000"/>
                </a:schemeClr>
              </a:gs>
              <a:gs pos="100000">
                <a:schemeClr val="bg2">
                  <a:lumMod val="90000"/>
                  <a:alpha val="50000"/>
                </a:schemeClr>
              </a:gs>
            </a:gsLst>
            <a:lin ang="5400000" scaled="1"/>
            <a:tileRect/>
          </a:gradFill>
        </p:spPr>
        <p:txBody>
          <a:bodyPr wrap="none" anchor="ctr" anchorCtr="0">
            <a:spAutoFit/>
          </a:bodyPr>
          <a:lstStyle/>
          <a:p>
            <a:r>
              <a:rPr lang="en-US" sz="2800" b="1" i="1" dirty="0">
                <a:ln>
                  <a:solidFill>
                    <a:srgbClr val="FFC000"/>
                  </a:solidFill>
                </a:ln>
                <a:solidFill>
                  <a:srgbClr val="FFFF00"/>
                </a:solidFill>
              </a:rPr>
              <a:t>rich in mercy</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Tree>
    <p:extLst>
      <p:ext uri="{BB962C8B-B14F-4D97-AF65-F5344CB8AC3E}">
        <p14:creationId xmlns:p14="http://schemas.microsoft.com/office/powerpoint/2010/main" val="227480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63" presetClass="path" presetSubtype="0" fill="hold" grpId="1" nodeType="withEffect">
                                  <p:stCondLst>
                                    <p:cond delay="0"/>
                                  </p:stCondLst>
                                  <p:childTnLst>
                                    <p:animMotion origin="layout" path="M 3.33333E-6 1.11111E-6 L 0.23958 -0.09097 " pathEditMode="relative" rAng="0" ptsTypes="AA">
                                      <p:cBhvr>
                                        <p:cTn id="9" dur="1000" fill="hold"/>
                                        <p:tgtEl>
                                          <p:spTgt spid="8"/>
                                        </p:tgtEl>
                                        <p:attrNameLst>
                                          <p:attrName>ppt_x</p:attrName>
                                          <p:attrName>ppt_y</p:attrName>
                                        </p:attrNameLst>
                                      </p:cBhvr>
                                      <p:rCtr x="11979" y="-4560"/>
                                    </p:animMotion>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par>
                                <p:cTn id="15" presetID="63" presetClass="path" presetSubtype="0" fill="hold" grpId="1" nodeType="withEffect">
                                  <p:stCondLst>
                                    <p:cond delay="0"/>
                                  </p:stCondLst>
                                  <p:childTnLst>
                                    <p:animMotion origin="layout" path="M -5.55556E-7 -1.85185E-6 L 0.25382 -0.01991 " pathEditMode="relative" rAng="0" ptsTypes="AA">
                                      <p:cBhvr>
                                        <p:cTn id="16" dur="1000" fill="hold"/>
                                        <p:tgtEl>
                                          <p:spTgt spid="12"/>
                                        </p:tgtEl>
                                        <p:attrNameLst>
                                          <p:attrName>ppt_x</p:attrName>
                                          <p:attrName>ppt_y</p:attrName>
                                        </p:attrNameLst>
                                      </p:cBhvr>
                                      <p:rCtr x="12691" y="-995"/>
                                    </p:animMotion>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par>
                                <p:cTn id="22" presetID="63" presetClass="path" presetSubtype="0" fill="hold" grpId="1" nodeType="withEffect">
                                  <p:stCondLst>
                                    <p:cond delay="0"/>
                                  </p:stCondLst>
                                  <p:childTnLst>
                                    <p:animMotion origin="layout" path="M 4.16667E-6 1.11111E-6 L 0.31718 0.07569 " pathEditMode="relative" rAng="0" ptsTypes="AA">
                                      <p:cBhvr>
                                        <p:cTn id="23" dur="1000" fill="hold"/>
                                        <p:tgtEl>
                                          <p:spTgt spid="18"/>
                                        </p:tgtEl>
                                        <p:attrNameLst>
                                          <p:attrName>ppt_x</p:attrName>
                                          <p:attrName>ppt_y</p:attrName>
                                        </p:attrNameLst>
                                      </p:cBhvr>
                                      <p:rCtr x="15851" y="3773"/>
                                    </p:animMotion>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par>
                                <p:cTn id="29" presetID="63" presetClass="path" presetSubtype="0" fill="hold" grpId="1" nodeType="withEffect">
                                  <p:stCondLst>
                                    <p:cond delay="0"/>
                                  </p:stCondLst>
                                  <p:childTnLst>
                                    <p:animMotion origin="layout" path="M -1.38889E-6 -1.85185E-6 L 0.20955 0.15787 " pathEditMode="relative" rAng="0" ptsTypes="AA">
                                      <p:cBhvr>
                                        <p:cTn id="30" dur="1000" fill="hold"/>
                                        <p:tgtEl>
                                          <p:spTgt spid="13"/>
                                        </p:tgtEl>
                                        <p:attrNameLst>
                                          <p:attrName>ppt_x</p:attrName>
                                          <p:attrName>ppt_y</p:attrName>
                                        </p:attrNameLst>
                                      </p:cBhvr>
                                      <p:rCtr x="10469" y="7894"/>
                                    </p:animMotion>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par>
                                <p:cTn id="36" presetID="63" presetClass="path" presetSubtype="0" fill="hold" grpId="1" nodeType="withEffect">
                                  <p:stCondLst>
                                    <p:cond delay="0"/>
                                  </p:stCondLst>
                                  <p:childTnLst>
                                    <p:animMotion origin="layout" path="M 3.05556E-6 -3.7037E-7 L 0.14149 0.24213 " pathEditMode="relative" rAng="0" ptsTypes="AA">
                                      <p:cBhvr>
                                        <p:cTn id="37" dur="1000" fill="hold"/>
                                        <p:tgtEl>
                                          <p:spTgt spid="16"/>
                                        </p:tgtEl>
                                        <p:attrNameLst>
                                          <p:attrName>ppt_x</p:attrName>
                                          <p:attrName>ppt_y</p:attrName>
                                        </p:attrNameLst>
                                      </p:cBhvr>
                                      <p:rCtr x="7066" y="12106"/>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63" presetClass="path" presetSubtype="0" fill="hold" grpId="1" nodeType="withEffect">
                                  <p:stCondLst>
                                    <p:cond delay="0"/>
                                  </p:stCondLst>
                                  <p:childTnLst>
                                    <p:animMotion origin="layout" path="M 4.16667E-6 -7.40741E-7 L 0.31302 0.33565 " pathEditMode="relative" rAng="0" ptsTypes="AA">
                                      <p:cBhvr>
                                        <p:cTn id="44" dur="1000" fill="hold"/>
                                        <p:tgtEl>
                                          <p:spTgt spid="17"/>
                                        </p:tgtEl>
                                        <p:attrNameLst>
                                          <p:attrName>ppt_x</p:attrName>
                                          <p:attrName>ppt_y</p:attrName>
                                        </p:attrNameLst>
                                      </p:cBhvr>
                                      <p:rCtr x="15642" y="167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2" grpId="0" animBg="1"/>
      <p:bldP spid="12" grpId="1" animBg="1"/>
      <p:bldP spid="13" grpId="0" animBg="1"/>
      <p:bldP spid="13" grpId="1" animBg="1"/>
      <p:bldP spid="16" grpId="0" animBg="1"/>
      <p:bldP spid="16" grpId="1" animBg="1"/>
      <p:bldP spid="17" grpId="0" animBg="1"/>
      <p:bldP spid="17" grpId="1" animBg="1"/>
      <p:bldP spid="18" grpId="0" animBg="1"/>
      <p:bldP spid="18"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939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0" name="Bent Arrow 9"/>
          <p:cNvSpPr/>
          <p:nvPr/>
        </p:nvSpPr>
        <p:spPr>
          <a:xfrm>
            <a:off x="2057400" y="1295400"/>
            <a:ext cx="2057400" cy="3534696"/>
          </a:xfrm>
          <a:prstGeom prst="bentArrow">
            <a:avLst>
              <a:gd name="adj1" fmla="val 25000"/>
              <a:gd name="adj2" fmla="val 25000"/>
              <a:gd name="adj3" fmla="val 19265"/>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wealth</a:t>
            </a:r>
          </a:p>
        </p:txBody>
      </p:sp>
      <p:sp>
        <p:nvSpPr>
          <p:cNvPr id="4" name="Rounded Rectangle 3"/>
          <p:cNvSpPr/>
          <p:nvPr/>
        </p:nvSpPr>
        <p:spPr>
          <a:xfrm>
            <a:off x="685800" y="3962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dispensation</a:t>
            </a:r>
          </a:p>
        </p:txBody>
      </p:sp>
      <p:sp>
        <p:nvSpPr>
          <p:cNvPr id="5" name="Rounded Rectangle 4"/>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prstClr val="black"/>
                </a:solidFill>
              </a:rPr>
              <a:t>of heavenly</a:t>
            </a:r>
          </a:p>
        </p:txBody>
      </p:sp>
      <p:sp>
        <p:nvSpPr>
          <p:cNvPr id="6" name="TextBox 5"/>
          <p:cNvSpPr txBox="1"/>
          <p:nvPr/>
        </p:nvSpPr>
        <p:spPr>
          <a:xfrm>
            <a:off x="4082765" y="990600"/>
            <a:ext cx="4908835" cy="1815882"/>
          </a:xfrm>
          <a:prstGeom prst="rect">
            <a:avLst/>
          </a:prstGeom>
          <a:noFill/>
        </p:spPr>
        <p:txBody>
          <a:bodyPr wrap="square" rtlCol="0">
            <a:spAutoFit/>
          </a:bodyPr>
          <a:lstStyle/>
          <a:p>
            <a:r>
              <a:rPr lang="en-US" sz="2800" b="1" u="sng" dirty="0">
                <a:solidFill>
                  <a:prstClr val="black"/>
                </a:solidFill>
              </a:rPr>
              <a:t>God’s house</a:t>
            </a:r>
          </a:p>
          <a:p>
            <a:r>
              <a:rPr lang="en-US" sz="2800" b="1" dirty="0">
                <a:solidFill>
                  <a:prstClr val="black"/>
                </a:solidFill>
              </a:rPr>
              <a:t>His inheritance </a:t>
            </a:r>
            <a:r>
              <a:rPr lang="en-US" sz="2800" dirty="0">
                <a:solidFill>
                  <a:prstClr val="black"/>
                </a:solidFill>
              </a:rPr>
              <a:t>1:11, 18</a:t>
            </a:r>
          </a:p>
          <a:p>
            <a:r>
              <a:rPr lang="en-US" sz="2800" b="1" dirty="0">
                <a:solidFill>
                  <a:prstClr val="black"/>
                </a:solidFill>
              </a:rPr>
              <a:t>His redeemed possession</a:t>
            </a:r>
            <a:r>
              <a:rPr lang="en-US" sz="2800" dirty="0">
                <a:solidFill>
                  <a:prstClr val="black"/>
                </a:solidFill>
              </a:rPr>
              <a:t> 1:14</a:t>
            </a:r>
          </a:p>
          <a:p>
            <a:r>
              <a:rPr lang="en-US" sz="2800" b="1" dirty="0">
                <a:solidFill>
                  <a:prstClr val="black"/>
                </a:solidFill>
              </a:rPr>
              <a:t>His household</a:t>
            </a:r>
            <a:r>
              <a:rPr lang="en-US" sz="2800" dirty="0">
                <a:solidFill>
                  <a:prstClr val="black"/>
                </a:solidFill>
              </a:rPr>
              <a:t>  2:20</a:t>
            </a:r>
            <a:endParaRPr lang="en-US" sz="2800" b="1" dirty="0">
              <a:solidFill>
                <a:prstClr val="black"/>
              </a:solidFill>
            </a:endParaRPr>
          </a:p>
        </p:txBody>
      </p:sp>
      <p:sp>
        <p:nvSpPr>
          <p:cNvPr id="9" name="Oval 8"/>
          <p:cNvSpPr/>
          <p:nvPr/>
        </p:nvSpPr>
        <p:spPr>
          <a:xfrm>
            <a:off x="4235165" y="1295400"/>
            <a:ext cx="4070635" cy="3406107"/>
          </a:xfrm>
          <a:prstGeom prst="ellipse">
            <a:avLst/>
          </a:prstGeom>
          <a:gradFill>
            <a:gsLst>
              <a:gs pos="0">
                <a:srgbClr val="FFEFD1"/>
              </a:gs>
              <a:gs pos="64999">
                <a:srgbClr val="F0EBD5"/>
              </a:gs>
              <a:gs pos="100000">
                <a:schemeClr val="bg2">
                  <a:lumMod val="50000"/>
                </a:schemeClr>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prst="convex"/>
              <a:bevelB w="38100" h="38100" prst="relaxedInset"/>
            </a:sp3d>
          </a:bodyPr>
          <a:lstStyle/>
          <a:p>
            <a:pPr algn="ctr"/>
            <a:r>
              <a:rPr lang="en-US" sz="3200" b="1" dirty="0">
                <a:gradFill>
                  <a:gsLst>
                    <a:gs pos="0">
                      <a:schemeClr val="bg2">
                        <a:lumMod val="25000"/>
                      </a:schemeClr>
                    </a:gs>
                    <a:gs pos="57000">
                      <a:srgbClr val="F0EBD5"/>
                    </a:gs>
                    <a:gs pos="100000">
                      <a:srgbClr val="D1C39F"/>
                    </a:gs>
                  </a:gsLst>
                  <a:lin ang="5400000" scaled="0"/>
                </a:gradFill>
                <a:effectLst>
                  <a:outerShdw blurRad="50800" dist="50800" dir="21594000" algn="br" rotWithShape="0">
                    <a:schemeClr val="bg2">
                      <a:lumMod val="25000"/>
                      <a:alpha val="40000"/>
                    </a:schemeClr>
                  </a:outerShdw>
                </a:effectLst>
              </a:rPr>
              <a:t>God has sealed</a:t>
            </a:r>
          </a:p>
          <a:p>
            <a:pPr algn="ctr"/>
            <a:r>
              <a:rPr lang="en-US" sz="3200" b="1" dirty="0">
                <a:gradFill>
                  <a:gsLst>
                    <a:gs pos="0">
                      <a:schemeClr val="bg2">
                        <a:lumMod val="25000"/>
                      </a:schemeClr>
                    </a:gs>
                    <a:gs pos="57000">
                      <a:srgbClr val="F0EBD5"/>
                    </a:gs>
                    <a:gs pos="100000">
                      <a:srgbClr val="D1C39F"/>
                    </a:gs>
                  </a:gsLst>
                  <a:lin ang="5400000" scaled="0"/>
                </a:gradFill>
                <a:effectLst>
                  <a:outerShdw blurRad="50800" dist="50800" dir="21594000" algn="br" rotWithShape="0">
                    <a:schemeClr val="bg2">
                      <a:lumMod val="25000"/>
                      <a:alpha val="40000"/>
                    </a:schemeClr>
                  </a:outerShdw>
                </a:effectLst>
              </a:rPr>
              <a:t>his inheritance,</a:t>
            </a:r>
          </a:p>
          <a:p>
            <a:pPr algn="ctr"/>
            <a:r>
              <a:rPr lang="en-US" sz="3200" b="1" dirty="0">
                <a:gradFill>
                  <a:gsLst>
                    <a:gs pos="0">
                      <a:schemeClr val="bg2">
                        <a:lumMod val="25000"/>
                      </a:schemeClr>
                    </a:gs>
                    <a:gs pos="57000">
                      <a:srgbClr val="F0EBD5"/>
                    </a:gs>
                    <a:gs pos="100000">
                      <a:srgbClr val="D1C39F"/>
                    </a:gs>
                  </a:gsLst>
                  <a:lin ang="5400000" scaled="0"/>
                </a:gradFill>
                <a:effectLst>
                  <a:outerShdw blurRad="50800" dist="50800" dir="21594000" algn="br" rotWithShape="0">
                    <a:schemeClr val="bg2">
                      <a:lumMod val="25000"/>
                      <a:alpha val="40000"/>
                    </a:schemeClr>
                  </a:outerShdw>
                </a:effectLst>
              </a:rPr>
              <a:t>his possession,</a:t>
            </a:r>
          </a:p>
          <a:p>
            <a:pPr algn="ctr"/>
            <a:r>
              <a:rPr lang="en-US" sz="3200" b="1" dirty="0">
                <a:gradFill>
                  <a:gsLst>
                    <a:gs pos="0">
                      <a:schemeClr val="bg2">
                        <a:lumMod val="25000"/>
                      </a:schemeClr>
                    </a:gs>
                    <a:gs pos="57000">
                      <a:srgbClr val="F0EBD5"/>
                    </a:gs>
                    <a:gs pos="100000">
                      <a:srgbClr val="D1C39F"/>
                    </a:gs>
                  </a:gsLst>
                  <a:lin ang="5400000" scaled="0"/>
                </a:gradFill>
                <a:effectLst>
                  <a:outerShdw blurRad="50800" dist="50800" dir="21594000" algn="br" rotWithShape="0">
                    <a:schemeClr val="bg2">
                      <a:lumMod val="25000"/>
                      <a:alpha val="40000"/>
                    </a:schemeClr>
                  </a:outerShdw>
                </a:effectLst>
              </a:rPr>
              <a:t>to himself</a:t>
            </a:r>
            <a:endParaRPr lang="en-US" sz="3200" dirty="0">
              <a:gradFill>
                <a:gsLst>
                  <a:gs pos="0">
                    <a:schemeClr val="bg2">
                      <a:lumMod val="25000"/>
                    </a:schemeClr>
                  </a:gs>
                  <a:gs pos="57000">
                    <a:srgbClr val="F0EBD5"/>
                  </a:gs>
                  <a:gs pos="100000">
                    <a:srgbClr val="D1C39F"/>
                  </a:gs>
                </a:gsLst>
                <a:lin ang="5400000" scaled="0"/>
              </a:gradFill>
              <a:effectLst>
                <a:outerShdw blurRad="50800" dist="50800" dir="21594000" algn="br" rotWithShape="0">
                  <a:schemeClr val="bg2">
                    <a:lumMod val="25000"/>
                    <a:alpha val="40000"/>
                  </a:schemeClr>
                </a:outerShdw>
              </a:effectLst>
            </a:endParaRPr>
          </a:p>
        </p:txBody>
      </p:sp>
    </p:spTree>
    <p:extLst>
      <p:ext uri="{BB962C8B-B14F-4D97-AF65-F5344CB8AC3E}">
        <p14:creationId xmlns:p14="http://schemas.microsoft.com/office/powerpoint/2010/main" val="152713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2" name="Rounded Rectangle 11"/>
          <p:cNvSpPr/>
          <p:nvPr/>
        </p:nvSpPr>
        <p:spPr>
          <a:xfrm>
            <a:off x="76200" y="703848"/>
            <a:ext cx="3886200" cy="515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1384995"/>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p:txBody>
      </p:sp>
    </p:spTree>
    <p:extLst>
      <p:ext uri="{BB962C8B-B14F-4D97-AF65-F5344CB8AC3E}">
        <p14:creationId xmlns:p14="http://schemas.microsoft.com/office/powerpoint/2010/main" val="130926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7" name="Rounded Rectangle 6"/>
          <p:cNvSpPr/>
          <p:nvPr/>
        </p:nvSpPr>
        <p:spPr>
          <a:xfrm>
            <a:off x="76200" y="1542048"/>
            <a:ext cx="8077200" cy="515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 y="1161048"/>
            <a:ext cx="8077200" cy="515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4038600" y="703848"/>
            <a:ext cx="4114800" cy="515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1384995"/>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p:txBody>
      </p:sp>
      <p:sp>
        <p:nvSpPr>
          <p:cNvPr id="11" name="Rectangle 10"/>
          <p:cNvSpPr/>
          <p:nvPr/>
        </p:nvSpPr>
        <p:spPr>
          <a:xfrm>
            <a:off x="6019800" y="1600200"/>
            <a:ext cx="3048000" cy="1446550"/>
          </a:xfrm>
          <a:prstGeom prst="rect">
            <a:avLst/>
          </a:prstGeom>
          <a:solidFill>
            <a:srgbClr val="FFFF00"/>
          </a:solidFill>
        </p:spPr>
        <p:txBody>
          <a:bodyPr wrap="square">
            <a:spAutoFit/>
          </a:bodyPr>
          <a:lstStyle/>
          <a:p>
            <a:r>
              <a:rPr lang="en-US" sz="2200" dirty="0"/>
              <a:t>3:11  according to a purpose from eternity which he made in Christ Jesus our Lord</a:t>
            </a:r>
          </a:p>
        </p:txBody>
      </p:sp>
    </p:spTree>
    <p:extLst>
      <p:ext uri="{BB962C8B-B14F-4D97-AF65-F5344CB8AC3E}">
        <p14:creationId xmlns:p14="http://schemas.microsoft.com/office/powerpoint/2010/main" val="169527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2" name="Rounded Rectangle 11"/>
          <p:cNvSpPr/>
          <p:nvPr/>
        </p:nvSpPr>
        <p:spPr>
          <a:xfrm>
            <a:off x="-25908" y="2086896"/>
            <a:ext cx="4978908" cy="121517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2677656"/>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p:txBody>
      </p:sp>
      <p:sp>
        <p:nvSpPr>
          <p:cNvPr id="9" name="Rectangle 8"/>
          <p:cNvSpPr/>
          <p:nvPr/>
        </p:nvSpPr>
        <p:spPr>
          <a:xfrm>
            <a:off x="5257800" y="1671594"/>
            <a:ext cx="3276600" cy="2123658"/>
          </a:xfrm>
          <a:prstGeom prst="rect">
            <a:avLst/>
          </a:prstGeom>
          <a:solidFill>
            <a:srgbClr val="FFFF00"/>
          </a:solidFill>
        </p:spPr>
        <p:txBody>
          <a:bodyPr wrap="square">
            <a:spAutoFit/>
          </a:bodyPr>
          <a:lstStyle/>
          <a:p>
            <a:r>
              <a:rPr lang="en-US" sz="2200" dirty="0"/>
              <a:t>Jews had long been hoping for the Messiah!</a:t>
            </a:r>
          </a:p>
          <a:p>
            <a:endParaRPr lang="en-US" sz="2200" dirty="0"/>
          </a:p>
          <a:p>
            <a:r>
              <a:rPr lang="en-US" sz="2200" dirty="0"/>
              <a:t>Notice, God’s plan would mean that Jews would be </a:t>
            </a:r>
            <a:r>
              <a:rPr lang="en-US" sz="2200" i="1" dirty="0"/>
              <a:t>“to the praise of his glory”</a:t>
            </a:r>
          </a:p>
        </p:txBody>
      </p:sp>
    </p:spTree>
    <p:extLst>
      <p:ext uri="{BB962C8B-B14F-4D97-AF65-F5344CB8AC3E}">
        <p14:creationId xmlns:p14="http://schemas.microsoft.com/office/powerpoint/2010/main" val="29896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2" name="Rounded Rectangle 11"/>
          <p:cNvSpPr/>
          <p:nvPr/>
        </p:nvSpPr>
        <p:spPr>
          <a:xfrm>
            <a:off x="100851" y="3276600"/>
            <a:ext cx="2810464" cy="51535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3108543"/>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p:txBody>
      </p:sp>
      <p:sp>
        <p:nvSpPr>
          <p:cNvPr id="9" name="Rectangle 8"/>
          <p:cNvSpPr/>
          <p:nvPr/>
        </p:nvSpPr>
        <p:spPr>
          <a:xfrm>
            <a:off x="3886200" y="3040559"/>
            <a:ext cx="3276600" cy="769441"/>
          </a:xfrm>
          <a:prstGeom prst="rect">
            <a:avLst/>
          </a:prstGeom>
          <a:solidFill>
            <a:srgbClr val="FFFF00"/>
          </a:solidFill>
        </p:spPr>
        <p:txBody>
          <a:bodyPr wrap="square">
            <a:spAutoFit/>
          </a:bodyPr>
          <a:lstStyle/>
          <a:p>
            <a:r>
              <a:rPr lang="en-US" sz="2200" dirty="0"/>
              <a:t>Gentiles!</a:t>
            </a:r>
          </a:p>
          <a:p>
            <a:r>
              <a:rPr lang="en-US" sz="2200" dirty="0"/>
              <a:t>Cf. 2:11</a:t>
            </a:r>
            <a:r>
              <a:rPr lang="en-US" sz="2200" i="1" dirty="0"/>
              <a:t>ff</a:t>
            </a:r>
            <a:r>
              <a:rPr lang="en-US" sz="2200" dirty="0"/>
              <a:t>, 2:19, 3:1 &amp; 2:1-5</a:t>
            </a:r>
          </a:p>
        </p:txBody>
      </p:sp>
    </p:spTree>
    <p:extLst>
      <p:ext uri="{BB962C8B-B14F-4D97-AF65-F5344CB8AC3E}">
        <p14:creationId xmlns:p14="http://schemas.microsoft.com/office/powerpoint/2010/main" val="248889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2" name="Rounded Rectangle 11"/>
          <p:cNvSpPr/>
          <p:nvPr/>
        </p:nvSpPr>
        <p:spPr>
          <a:xfrm>
            <a:off x="-7139" y="4149709"/>
            <a:ext cx="6024479" cy="13366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4832092"/>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p:txBody>
      </p:sp>
      <p:sp>
        <p:nvSpPr>
          <p:cNvPr id="9" name="Rectangle 8"/>
          <p:cNvSpPr/>
          <p:nvPr/>
        </p:nvSpPr>
        <p:spPr>
          <a:xfrm>
            <a:off x="6096000" y="4419600"/>
            <a:ext cx="2978727" cy="769441"/>
          </a:xfrm>
          <a:prstGeom prst="rect">
            <a:avLst/>
          </a:prstGeom>
          <a:solidFill>
            <a:srgbClr val="FFFF00"/>
          </a:solidFill>
        </p:spPr>
        <p:txBody>
          <a:bodyPr wrap="square">
            <a:spAutoFit/>
          </a:bodyPr>
          <a:lstStyle/>
          <a:p>
            <a:r>
              <a:rPr lang="en-US" sz="2200" dirty="0"/>
              <a:t>Gentiles who heard and believed were sealed</a:t>
            </a:r>
          </a:p>
        </p:txBody>
      </p:sp>
    </p:spTree>
    <p:extLst>
      <p:ext uri="{BB962C8B-B14F-4D97-AF65-F5344CB8AC3E}">
        <p14:creationId xmlns:p14="http://schemas.microsoft.com/office/powerpoint/2010/main" val="3419918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12" name="Rounded Rectangle 11"/>
          <p:cNvSpPr/>
          <p:nvPr/>
        </p:nvSpPr>
        <p:spPr>
          <a:xfrm>
            <a:off x="152400" y="5411622"/>
            <a:ext cx="4978908" cy="91297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9" name="Rectangle 8"/>
          <p:cNvSpPr/>
          <p:nvPr/>
        </p:nvSpPr>
        <p:spPr>
          <a:xfrm>
            <a:off x="5334000" y="5369004"/>
            <a:ext cx="3657600" cy="1107996"/>
          </a:xfrm>
          <a:prstGeom prst="rect">
            <a:avLst/>
          </a:prstGeom>
          <a:solidFill>
            <a:srgbClr val="FFFF00"/>
          </a:solidFill>
        </p:spPr>
        <p:txBody>
          <a:bodyPr wrap="square">
            <a:spAutoFit/>
          </a:bodyPr>
          <a:lstStyle/>
          <a:p>
            <a:r>
              <a:rPr lang="en-US" sz="2200" dirty="0"/>
              <a:t>The Holy Spirit is the seal of our (all of us, Jews &amp; Gentiles) being inherited</a:t>
            </a:r>
          </a:p>
        </p:txBody>
      </p:sp>
    </p:spTree>
    <p:extLst>
      <p:ext uri="{BB962C8B-B14F-4D97-AF65-F5344CB8AC3E}">
        <p14:creationId xmlns:p14="http://schemas.microsoft.com/office/powerpoint/2010/main" val="60524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ounded Rectangle 5"/>
          <p:cNvSpPr/>
          <p:nvPr/>
        </p:nvSpPr>
        <p:spPr>
          <a:xfrm>
            <a:off x="76200" y="2884298"/>
            <a:ext cx="3740727" cy="4685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6200" y="6292644"/>
            <a:ext cx="3740727" cy="46850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3" name="Rectangle 2"/>
          <p:cNvSpPr/>
          <p:nvPr/>
        </p:nvSpPr>
        <p:spPr>
          <a:xfrm>
            <a:off x="61452" y="2027904"/>
            <a:ext cx="6019800" cy="135100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1452" y="3383347"/>
            <a:ext cx="6019800" cy="33777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72200" y="2025444"/>
            <a:ext cx="2971800" cy="1446550"/>
          </a:xfrm>
          <a:prstGeom prst="rect">
            <a:avLst/>
          </a:prstGeom>
          <a:solidFill>
            <a:srgbClr val="FFFF00"/>
          </a:solidFill>
        </p:spPr>
        <p:txBody>
          <a:bodyPr wrap="square">
            <a:spAutoFit/>
          </a:bodyPr>
          <a:lstStyle/>
          <a:p>
            <a:r>
              <a:rPr lang="en-US" sz="2200" dirty="0"/>
              <a:t>God’s plan would mean that Jews would be</a:t>
            </a:r>
          </a:p>
          <a:p>
            <a:r>
              <a:rPr lang="en-US" sz="2200" i="1" dirty="0"/>
              <a:t>“to the praise of his glory”</a:t>
            </a:r>
          </a:p>
        </p:txBody>
      </p:sp>
      <p:sp>
        <p:nvSpPr>
          <p:cNvPr id="13" name="Rectangle 12"/>
          <p:cNvSpPr/>
          <p:nvPr/>
        </p:nvSpPr>
        <p:spPr>
          <a:xfrm>
            <a:off x="6172200" y="4573250"/>
            <a:ext cx="2971800" cy="1785104"/>
          </a:xfrm>
          <a:prstGeom prst="rect">
            <a:avLst/>
          </a:prstGeom>
          <a:solidFill>
            <a:srgbClr val="FFFF00"/>
          </a:solidFill>
        </p:spPr>
        <p:txBody>
          <a:bodyPr wrap="square">
            <a:spAutoFit/>
          </a:bodyPr>
          <a:lstStyle/>
          <a:p>
            <a:r>
              <a:rPr lang="en-US" sz="2200" dirty="0"/>
              <a:t>God’s plan would mean that all of us (Jews &amp; Gentiles) would be</a:t>
            </a:r>
          </a:p>
          <a:p>
            <a:r>
              <a:rPr lang="en-US" sz="2200" i="1" dirty="0"/>
              <a:t>“to the praise of his glory”</a:t>
            </a:r>
          </a:p>
        </p:txBody>
      </p:sp>
      <p:sp>
        <p:nvSpPr>
          <p:cNvPr id="14" name="Rectangle 13"/>
          <p:cNvSpPr/>
          <p:nvPr/>
        </p:nvSpPr>
        <p:spPr>
          <a:xfrm>
            <a:off x="4906296" y="2057400"/>
            <a:ext cx="1145758" cy="430887"/>
          </a:xfrm>
          <a:prstGeom prst="rect">
            <a:avLst/>
          </a:prstGeom>
          <a:solidFill>
            <a:srgbClr val="FFFF00"/>
          </a:solidFill>
        </p:spPr>
        <p:txBody>
          <a:bodyPr wrap="square">
            <a:spAutoFit/>
          </a:bodyPr>
          <a:lstStyle/>
          <a:p>
            <a:r>
              <a:rPr lang="en-US" sz="2200" dirty="0"/>
              <a:t>we Jews</a:t>
            </a:r>
            <a:endParaRPr lang="en-US" sz="2200" i="1" dirty="0"/>
          </a:p>
        </p:txBody>
      </p:sp>
      <p:sp>
        <p:nvSpPr>
          <p:cNvPr id="15" name="Rectangle 14"/>
          <p:cNvSpPr/>
          <p:nvPr/>
        </p:nvSpPr>
        <p:spPr>
          <a:xfrm>
            <a:off x="4410996" y="3415907"/>
            <a:ext cx="1641058" cy="391715"/>
          </a:xfrm>
          <a:prstGeom prst="rect">
            <a:avLst/>
          </a:prstGeom>
          <a:solidFill>
            <a:srgbClr val="FFFF00"/>
          </a:solidFill>
        </p:spPr>
        <p:txBody>
          <a:bodyPr wrap="square">
            <a:spAutoFit/>
          </a:bodyPr>
          <a:lstStyle/>
          <a:p>
            <a:r>
              <a:rPr lang="en-US" sz="2200" dirty="0"/>
              <a:t>you Gentiles</a:t>
            </a:r>
            <a:endParaRPr lang="en-US" sz="2200" i="1" dirty="0"/>
          </a:p>
        </p:txBody>
      </p:sp>
      <p:sp>
        <p:nvSpPr>
          <p:cNvPr id="16" name="Rectangle 15"/>
          <p:cNvSpPr/>
          <p:nvPr/>
        </p:nvSpPr>
        <p:spPr>
          <a:xfrm>
            <a:off x="5122961" y="5475685"/>
            <a:ext cx="926335" cy="430887"/>
          </a:xfrm>
          <a:prstGeom prst="rect">
            <a:avLst/>
          </a:prstGeom>
          <a:solidFill>
            <a:srgbClr val="FFFF00"/>
          </a:solidFill>
        </p:spPr>
        <p:txBody>
          <a:bodyPr wrap="square" lIns="0" rIns="0">
            <a:spAutoFit/>
          </a:bodyPr>
          <a:lstStyle/>
          <a:p>
            <a:pPr algn="ctr"/>
            <a:r>
              <a:rPr lang="en-US" sz="2200" dirty="0"/>
              <a:t>all of us</a:t>
            </a:r>
            <a:endParaRPr lang="en-US" sz="2200" i="1" dirty="0"/>
          </a:p>
        </p:txBody>
      </p:sp>
    </p:spTree>
    <p:extLst>
      <p:ext uri="{BB962C8B-B14F-4D97-AF65-F5344CB8AC3E}">
        <p14:creationId xmlns:p14="http://schemas.microsoft.com/office/powerpoint/2010/main" val="208553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10" grpId="0" animBg="1"/>
      <p:bldP spid="11" grpId="0" animBg="1"/>
      <p:bldP spid="13" grpId="0" animBg="1"/>
      <p:bldP spid="14" grpId="0" animBg="1"/>
      <p:bldP spid="15" grpId="0" animBg="1"/>
      <p:bldP spid="1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ounded Rectangle 5"/>
          <p:cNvSpPr/>
          <p:nvPr/>
        </p:nvSpPr>
        <p:spPr>
          <a:xfrm>
            <a:off x="924954" y="5061405"/>
            <a:ext cx="977365"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25995" y="5517147"/>
            <a:ext cx="611640" cy="319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18" name="Rectangle 17"/>
          <p:cNvSpPr/>
          <p:nvPr/>
        </p:nvSpPr>
        <p:spPr>
          <a:xfrm>
            <a:off x="2361196" y="5486400"/>
            <a:ext cx="1525004" cy="763343"/>
          </a:xfrm>
          <a:prstGeom prst="rect">
            <a:avLst/>
          </a:prstGeom>
          <a:solidFill>
            <a:srgbClr val="FFFF00"/>
          </a:solidFill>
        </p:spPr>
        <p:txBody>
          <a:bodyPr wrap="square">
            <a:spAutoFit/>
          </a:bodyPr>
          <a:lstStyle/>
          <a:p>
            <a:pPr algn="ctr"/>
            <a:r>
              <a:rPr lang="en-US" sz="2200" b="1" dirty="0"/>
              <a:t>not the same word</a:t>
            </a:r>
            <a:endParaRPr lang="en-US" sz="2200" b="1" i="1" dirty="0"/>
          </a:p>
        </p:txBody>
      </p:sp>
    </p:spTree>
    <p:extLst>
      <p:ext uri="{BB962C8B-B14F-4D97-AF65-F5344CB8AC3E}">
        <p14:creationId xmlns:p14="http://schemas.microsoft.com/office/powerpoint/2010/main" val="21219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TextBox 4"/>
          <p:cNvSpPr txBox="1"/>
          <p:nvPr/>
        </p:nvSpPr>
        <p:spPr>
          <a:xfrm>
            <a:off x="4267200" y="2438400"/>
            <a:ext cx="3733800"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“Stewardship”</a:t>
            </a:r>
          </a:p>
          <a:p>
            <a:pPr marL="342900" indent="-342900">
              <a:buFont typeface="Arial" panose="020B0604020202020204" pitchFamily="34" charset="0"/>
              <a:buChar char="•"/>
            </a:pPr>
            <a:r>
              <a:rPr lang="en-US" sz="2400" dirty="0"/>
              <a:t>“Plan”</a:t>
            </a:r>
          </a:p>
        </p:txBody>
      </p:sp>
    </p:spTree>
    <p:extLst>
      <p:ext uri="{BB962C8B-B14F-4D97-AF65-F5344CB8AC3E}">
        <p14:creationId xmlns:p14="http://schemas.microsoft.com/office/powerpoint/2010/main" val="221233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cxnSp>
        <p:nvCxnSpPr>
          <p:cNvPr id="4" name="Straight Connector 3"/>
          <p:cNvCxnSpPr/>
          <p:nvPr/>
        </p:nvCxnSpPr>
        <p:spPr>
          <a:xfrm>
            <a:off x="1045144" y="5410200"/>
            <a:ext cx="46698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9325" y="5820696"/>
            <a:ext cx="19804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924954" y="5061405"/>
            <a:ext cx="977365"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25995" y="5517147"/>
            <a:ext cx="611640" cy="319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11" name="Rectangle 10"/>
          <p:cNvSpPr/>
          <p:nvPr/>
        </p:nvSpPr>
        <p:spPr>
          <a:xfrm>
            <a:off x="2361196" y="5486400"/>
            <a:ext cx="1525004" cy="763343"/>
          </a:xfrm>
          <a:prstGeom prst="rect">
            <a:avLst/>
          </a:prstGeom>
          <a:solidFill>
            <a:srgbClr val="FFFF00"/>
          </a:solidFill>
        </p:spPr>
        <p:txBody>
          <a:bodyPr wrap="square">
            <a:spAutoFit/>
          </a:bodyPr>
          <a:lstStyle/>
          <a:p>
            <a:pPr algn="ctr"/>
            <a:r>
              <a:rPr lang="en-US" sz="2200" b="1" dirty="0"/>
              <a:t>not the same word</a:t>
            </a:r>
            <a:endParaRPr lang="en-US" sz="2200" b="1" i="1" dirty="0"/>
          </a:p>
        </p:txBody>
      </p:sp>
    </p:spTree>
    <p:extLst>
      <p:ext uri="{BB962C8B-B14F-4D97-AF65-F5344CB8AC3E}">
        <p14:creationId xmlns:p14="http://schemas.microsoft.com/office/powerpoint/2010/main" val="38380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ounded Rectangle 5"/>
          <p:cNvSpPr/>
          <p:nvPr/>
        </p:nvSpPr>
        <p:spPr>
          <a:xfrm>
            <a:off x="930935" y="5061405"/>
            <a:ext cx="969818"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25995" y="5517147"/>
            <a:ext cx="611640" cy="319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18" name="Rectangle 17"/>
          <p:cNvSpPr/>
          <p:nvPr/>
        </p:nvSpPr>
        <p:spPr>
          <a:xfrm>
            <a:off x="1905000" y="5029200"/>
            <a:ext cx="2029779" cy="430887"/>
          </a:xfrm>
          <a:prstGeom prst="rect">
            <a:avLst/>
          </a:prstGeom>
          <a:solidFill>
            <a:srgbClr val="FFFF00"/>
          </a:solidFill>
        </p:spPr>
        <p:txBody>
          <a:bodyPr wrap="square">
            <a:spAutoFit/>
          </a:bodyPr>
          <a:lstStyle/>
          <a:p>
            <a:pPr algn="ctr"/>
            <a:r>
              <a:rPr lang="en-US" sz="2200" b="1" dirty="0"/>
              <a:t>the usual word</a:t>
            </a:r>
            <a:endParaRPr lang="en-US" sz="2200" b="1" i="1" dirty="0"/>
          </a:p>
        </p:txBody>
      </p:sp>
      <p:sp>
        <p:nvSpPr>
          <p:cNvPr id="9" name="Rectangle 8"/>
          <p:cNvSpPr/>
          <p:nvPr/>
        </p:nvSpPr>
        <p:spPr>
          <a:xfrm>
            <a:off x="2286000" y="5456904"/>
            <a:ext cx="6019800" cy="707886"/>
          </a:xfrm>
          <a:prstGeom prst="rect">
            <a:avLst/>
          </a:prstGeom>
          <a:solidFill>
            <a:srgbClr val="FFFF00"/>
          </a:solidFill>
        </p:spPr>
        <p:txBody>
          <a:bodyPr wrap="square">
            <a:spAutoFit/>
          </a:bodyPr>
          <a:lstStyle/>
          <a:p>
            <a:r>
              <a:rPr lang="en-US" sz="2000" b="1" dirty="0">
                <a:latin typeface="Palatino Linotype" panose="02040502050505030304" pitchFamily="18" charset="0"/>
              </a:rPr>
              <a:t>		BDAG:	“</a:t>
            </a:r>
            <a:r>
              <a:rPr lang="en-US" sz="2000" b="1" i="1" dirty="0">
                <a:latin typeface="Palatino Linotype" panose="02040502050505030304" pitchFamily="18" charset="0"/>
              </a:rPr>
              <a:t>first installment, deposit, 		down payment, pledge”</a:t>
            </a:r>
          </a:p>
        </p:txBody>
      </p:sp>
      <p:sp>
        <p:nvSpPr>
          <p:cNvPr id="13" name="Rectangle 12"/>
          <p:cNvSpPr/>
          <p:nvPr/>
        </p:nvSpPr>
        <p:spPr>
          <a:xfrm>
            <a:off x="2286000" y="5456904"/>
            <a:ext cx="6019800" cy="707886"/>
          </a:xfrm>
          <a:prstGeom prst="rect">
            <a:avLst/>
          </a:prstGeom>
          <a:solidFill>
            <a:srgbClr val="FFFF00"/>
          </a:solidFill>
        </p:spPr>
        <p:txBody>
          <a:bodyPr wrap="square">
            <a:spAutoFit/>
          </a:bodyPr>
          <a:lstStyle/>
          <a:p>
            <a:r>
              <a:rPr lang="en-US" sz="2000" b="1" dirty="0">
                <a:latin typeface="Palatino Linotype" panose="02040502050505030304" pitchFamily="18" charset="0"/>
              </a:rPr>
              <a:t>		</a:t>
            </a:r>
            <a:r>
              <a:rPr lang="en-US" sz="2000" b="1" dirty="0"/>
              <a:t>We’ll come back to this</a:t>
            </a:r>
          </a:p>
          <a:p>
            <a:endParaRPr lang="en-US" sz="2000" b="1" i="1" dirty="0"/>
          </a:p>
        </p:txBody>
      </p:sp>
      <p:sp>
        <p:nvSpPr>
          <p:cNvPr id="10" name="Rectangle 9"/>
          <p:cNvSpPr/>
          <p:nvPr/>
        </p:nvSpPr>
        <p:spPr>
          <a:xfrm>
            <a:off x="2286000" y="5436513"/>
            <a:ext cx="1145758" cy="430887"/>
          </a:xfrm>
          <a:prstGeom prst="rect">
            <a:avLst/>
          </a:prstGeom>
          <a:solidFill>
            <a:srgbClr val="FFFF00"/>
          </a:solidFill>
        </p:spPr>
        <p:txBody>
          <a:bodyPr wrap="square">
            <a:spAutoFit/>
          </a:bodyPr>
          <a:lstStyle/>
          <a:p>
            <a:pPr algn="ctr"/>
            <a:r>
              <a:rPr lang="en-US" sz="2200" i="1" dirty="0" err="1"/>
              <a:t>arrabōn</a:t>
            </a:r>
            <a:endParaRPr lang="en-US" sz="2200" i="1" dirty="0"/>
          </a:p>
        </p:txBody>
      </p:sp>
    </p:spTree>
    <p:extLst>
      <p:ext uri="{BB962C8B-B14F-4D97-AF65-F5344CB8AC3E}">
        <p14:creationId xmlns:p14="http://schemas.microsoft.com/office/powerpoint/2010/main" val="12715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3" grpId="0" animBg="1"/>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3" name="Rectangle 2"/>
          <p:cNvSpPr/>
          <p:nvPr/>
        </p:nvSpPr>
        <p:spPr>
          <a:xfrm>
            <a:off x="117233" y="838200"/>
            <a:ext cx="8909535" cy="6063198"/>
          </a:xfrm>
          <a:prstGeom prst="rect">
            <a:avLst/>
          </a:prstGeom>
        </p:spPr>
        <p:txBody>
          <a:bodyPr>
            <a:spAutoFit/>
          </a:bodyPr>
          <a:lstStyle/>
          <a:p>
            <a:r>
              <a:rPr lang="en-US" sz="2800" b="1" dirty="0"/>
              <a:t>Ideas associated with sealing</a:t>
            </a:r>
            <a:endParaRPr lang="en-US" sz="3200" b="1" dirty="0"/>
          </a:p>
          <a:p>
            <a:pPr lvl="1"/>
            <a:endParaRPr lang="en-US" sz="2400" b="1" dirty="0"/>
          </a:p>
          <a:p>
            <a:pPr lvl="1"/>
            <a:r>
              <a:rPr lang="en-US" sz="2400" b="1" dirty="0"/>
              <a:t>Identification</a:t>
            </a:r>
          </a:p>
          <a:p>
            <a:pPr lvl="2"/>
            <a:r>
              <a:rPr lang="en-US" sz="2400" dirty="0"/>
              <a:t>e.g. a decree authenticated by a seal</a:t>
            </a:r>
          </a:p>
          <a:p>
            <a:pPr lvl="2"/>
            <a:r>
              <a:rPr lang="en-US" sz="2400" dirty="0"/>
              <a:t>(1 Ki 21.8, </a:t>
            </a:r>
            <a:r>
              <a:rPr lang="en-US" sz="2400" dirty="0" err="1"/>
              <a:t>Neh</a:t>
            </a:r>
            <a:r>
              <a:rPr lang="en-US" sz="2400" dirty="0"/>
              <a:t> 10.1, Est 3.10, 8.8, 8.10, et al.). </a:t>
            </a:r>
          </a:p>
          <a:p>
            <a:pPr lvl="1"/>
            <a:r>
              <a:rPr lang="en-US" sz="2400" b="1" dirty="0"/>
              <a:t>Protection</a:t>
            </a:r>
          </a:p>
          <a:p>
            <a:pPr lvl="2"/>
            <a:r>
              <a:rPr lang="en-US" sz="2400" dirty="0"/>
              <a:t>marked and consequently spared</a:t>
            </a:r>
          </a:p>
          <a:p>
            <a:pPr lvl="2"/>
            <a:r>
              <a:rPr lang="en-US" sz="2400" dirty="0"/>
              <a:t>(Rev 7.3f). </a:t>
            </a:r>
          </a:p>
          <a:p>
            <a:pPr lvl="1"/>
            <a:r>
              <a:rPr lang="en-US" sz="2400" b="1" dirty="0"/>
              <a:t>Closing</a:t>
            </a:r>
          </a:p>
          <a:p>
            <a:pPr lvl="2"/>
            <a:r>
              <a:rPr lang="en-US" sz="2400" dirty="0"/>
              <a:t>e.g. Jesus’ tomb being sealed (Mt 27.66).</a:t>
            </a:r>
          </a:p>
          <a:p>
            <a:pPr lvl="2"/>
            <a:r>
              <a:rPr lang="en-US" sz="2400" dirty="0"/>
              <a:t>(Job 14.17, Deuteronomy 32.34, and Daniel 12.4.)</a:t>
            </a:r>
          </a:p>
          <a:p>
            <a:pPr lvl="1"/>
            <a:endParaRPr lang="en-US" sz="2400" dirty="0"/>
          </a:p>
          <a:p>
            <a:pPr lvl="1"/>
            <a:r>
              <a:rPr lang="en-US" sz="2400" dirty="0"/>
              <a:t>“The seal thus yields a complex nexus of relations. Mixed in it are the motifs of power and </a:t>
            </a:r>
            <a:r>
              <a:rPr lang="en-US" sz="2400" dirty="0" err="1"/>
              <a:t>authorisation</a:t>
            </a:r>
            <a:r>
              <a:rPr lang="en-US" sz="2400" dirty="0"/>
              <a:t>, of legal validity and reliability, of the inviolate, closed and secret, of the costly and valuable.” (</a:t>
            </a:r>
            <a:r>
              <a:rPr lang="en-US" sz="2400" dirty="0" err="1"/>
              <a:t>Fitzer</a:t>
            </a:r>
            <a:r>
              <a:rPr lang="en-US" sz="2400" dirty="0"/>
              <a:t>,  TDNT, vol. 7 p. 946).</a:t>
            </a:r>
          </a:p>
        </p:txBody>
      </p:sp>
    </p:spTree>
    <p:extLst>
      <p:ext uri="{BB962C8B-B14F-4D97-AF65-F5344CB8AC3E}">
        <p14:creationId xmlns:p14="http://schemas.microsoft.com/office/powerpoint/2010/main" val="96052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3" name="Rectangle 2"/>
          <p:cNvSpPr/>
          <p:nvPr/>
        </p:nvSpPr>
        <p:spPr>
          <a:xfrm>
            <a:off x="117233" y="838200"/>
            <a:ext cx="8909535" cy="6063198"/>
          </a:xfrm>
          <a:prstGeom prst="rect">
            <a:avLst/>
          </a:prstGeom>
        </p:spPr>
        <p:txBody>
          <a:bodyPr>
            <a:spAutoFit/>
          </a:bodyPr>
          <a:lstStyle/>
          <a:p>
            <a:r>
              <a:rPr lang="en-US" sz="2800" b="1" dirty="0"/>
              <a:t>Ideas associated with sealing</a:t>
            </a:r>
            <a:endParaRPr lang="en-US" sz="3200" b="1" dirty="0"/>
          </a:p>
          <a:p>
            <a:pPr lvl="1"/>
            <a:endParaRPr lang="en-US" sz="2400" b="1" dirty="0"/>
          </a:p>
          <a:p>
            <a:pPr lvl="1"/>
            <a:r>
              <a:rPr lang="en-US" sz="2400" b="1" dirty="0"/>
              <a:t>Identification</a:t>
            </a:r>
          </a:p>
          <a:p>
            <a:pPr lvl="2"/>
            <a:endParaRPr lang="en-US" sz="2400" dirty="0"/>
          </a:p>
          <a:p>
            <a:pPr lvl="2"/>
            <a:r>
              <a:rPr lang="en-US" sz="2400" dirty="0"/>
              <a:t> </a:t>
            </a:r>
          </a:p>
          <a:p>
            <a:pPr lvl="1"/>
            <a:r>
              <a:rPr lang="en-US" sz="2400" b="1" dirty="0"/>
              <a:t>Protection</a:t>
            </a:r>
          </a:p>
          <a:p>
            <a:pPr lvl="2"/>
            <a:endParaRPr lang="en-US" sz="2400" dirty="0"/>
          </a:p>
          <a:p>
            <a:pPr lvl="2"/>
            <a:r>
              <a:rPr lang="en-US" sz="2400" dirty="0"/>
              <a:t> </a:t>
            </a:r>
          </a:p>
          <a:p>
            <a:pPr lvl="1"/>
            <a:r>
              <a:rPr lang="en-US" sz="2400" b="1" dirty="0"/>
              <a:t>Closing</a:t>
            </a:r>
          </a:p>
          <a:p>
            <a:pPr lvl="2"/>
            <a:endParaRPr lang="en-US" sz="2400" dirty="0"/>
          </a:p>
          <a:p>
            <a:pPr lvl="2"/>
            <a:endParaRPr lang="en-US" sz="2400" dirty="0"/>
          </a:p>
          <a:p>
            <a:pPr lvl="1"/>
            <a:endParaRPr lang="en-US" sz="2400" dirty="0"/>
          </a:p>
          <a:p>
            <a:pPr lvl="1"/>
            <a:r>
              <a:rPr lang="en-US" sz="2400" dirty="0"/>
              <a:t>“The seal thus yields a complex nexus of relations. Mixed in it are the motifs of power and </a:t>
            </a:r>
            <a:r>
              <a:rPr lang="en-US" sz="2400" dirty="0" err="1"/>
              <a:t>authorisation</a:t>
            </a:r>
            <a:r>
              <a:rPr lang="en-US" sz="2400" dirty="0"/>
              <a:t>, of legal validity and reliability, of the inviolate, closed and secret, of the costly and valuable.” (</a:t>
            </a:r>
            <a:r>
              <a:rPr lang="en-US" sz="2400" dirty="0" err="1"/>
              <a:t>Fitzer</a:t>
            </a:r>
            <a:r>
              <a:rPr lang="en-US" sz="2400" dirty="0"/>
              <a:t>,  TDNT, vol. 7 p. 946).</a:t>
            </a:r>
          </a:p>
        </p:txBody>
      </p:sp>
      <p:sp>
        <p:nvSpPr>
          <p:cNvPr id="4" name="Rectangle 3"/>
          <p:cNvSpPr/>
          <p:nvPr/>
        </p:nvSpPr>
        <p:spPr>
          <a:xfrm>
            <a:off x="3810000" y="1615440"/>
            <a:ext cx="4343400" cy="2862322"/>
          </a:xfrm>
          <a:prstGeom prst="rect">
            <a:avLst/>
          </a:prstGeom>
          <a:solidFill>
            <a:schemeClr val="bg1"/>
          </a:solidFill>
        </p:spPr>
        <p:txBody>
          <a:bodyPr wrap="square">
            <a:spAutoFit/>
          </a:bodyPr>
          <a:lstStyle/>
          <a:p>
            <a:pPr>
              <a:spcAft>
                <a:spcPts val="600"/>
              </a:spcAft>
              <a:buSzPts val="1100"/>
              <a:tabLst>
                <a:tab pos="1371600" algn="l"/>
              </a:tabLst>
            </a:pPr>
            <a:r>
              <a:rPr lang="en-US" sz="2200" dirty="0">
                <a:latin typeface="Times New Roman"/>
                <a:ea typeface="Times New Roman"/>
              </a:rPr>
              <a:t>consistent with language of possession (π</a:t>
            </a:r>
            <a:r>
              <a:rPr lang="en-US" sz="2200" dirty="0" err="1">
                <a:latin typeface="Times New Roman"/>
                <a:ea typeface="Times New Roman"/>
              </a:rPr>
              <a:t>ερι</a:t>
            </a:r>
            <a:r>
              <a:rPr lang="en-US" sz="2200" dirty="0">
                <a:latin typeface="Times New Roman"/>
                <a:ea typeface="Times New Roman"/>
              </a:rPr>
              <a:t>ποίησις) and inheritance (κληρονομία)</a:t>
            </a:r>
          </a:p>
          <a:p>
            <a:pPr marL="342900" indent="-342900">
              <a:spcAft>
                <a:spcPts val="600"/>
              </a:spcAft>
              <a:buSzPts val="1100"/>
              <a:buFont typeface="Arial" panose="020B0604020202020204" pitchFamily="34" charset="0"/>
              <a:buChar char="•"/>
              <a:tabLst>
                <a:tab pos="1371600" algn="l"/>
              </a:tabLst>
            </a:pPr>
            <a:endParaRPr lang="en-US" dirty="0">
              <a:latin typeface="Times New Roman"/>
              <a:ea typeface="Times New Roman"/>
            </a:endParaRPr>
          </a:p>
          <a:p>
            <a:pPr marL="342900" indent="-342900">
              <a:spcAft>
                <a:spcPts val="600"/>
              </a:spcAft>
              <a:buSzPts val="1100"/>
              <a:buFont typeface="Arial" panose="020B0604020202020204" pitchFamily="34" charset="0"/>
              <a:buChar char="•"/>
              <a:tabLst>
                <a:tab pos="1371600" algn="l"/>
              </a:tabLst>
            </a:pPr>
            <a:endParaRPr lang="en-US" dirty="0">
              <a:latin typeface="Times New Roman"/>
              <a:ea typeface="Times New Roman"/>
            </a:endParaRPr>
          </a:p>
          <a:p>
            <a:pPr>
              <a:spcAft>
                <a:spcPts val="600"/>
              </a:spcAft>
              <a:buSzPts val="1100"/>
              <a:tabLst>
                <a:tab pos="1371600" algn="l"/>
              </a:tabLst>
            </a:pPr>
            <a:r>
              <a:rPr lang="en-US" sz="2200" dirty="0">
                <a:latin typeface="Times New Roman"/>
                <a:ea typeface="Times New Roman"/>
              </a:rPr>
              <a:t>“a people for God’s own possession (π</a:t>
            </a:r>
            <a:r>
              <a:rPr lang="en-US" sz="2200" dirty="0" err="1">
                <a:latin typeface="Times New Roman"/>
                <a:ea typeface="Times New Roman"/>
              </a:rPr>
              <a:t>ερι</a:t>
            </a:r>
            <a:r>
              <a:rPr lang="en-US" sz="2200" dirty="0">
                <a:latin typeface="Times New Roman"/>
                <a:ea typeface="Times New Roman"/>
              </a:rPr>
              <a:t>ποίησιν)” (1 Pt 2.9f)</a:t>
            </a:r>
          </a:p>
          <a:p>
            <a:pPr marL="342900" indent="-342900">
              <a:spcAft>
                <a:spcPts val="600"/>
              </a:spcAft>
              <a:buSzPts val="1100"/>
              <a:buFont typeface="Arial" panose="020B0604020202020204" pitchFamily="34" charset="0"/>
              <a:buChar char="•"/>
              <a:tabLst>
                <a:tab pos="1371600" algn="l"/>
              </a:tabLst>
            </a:pPr>
            <a:endParaRPr lang="en-US" sz="1400" dirty="0">
              <a:effectLst/>
              <a:latin typeface="Times New Roman"/>
              <a:ea typeface="Times New Roman"/>
            </a:endParaRPr>
          </a:p>
        </p:txBody>
      </p:sp>
      <p:sp>
        <p:nvSpPr>
          <p:cNvPr id="5" name="Left Brace 4"/>
          <p:cNvSpPr/>
          <p:nvPr/>
        </p:nvSpPr>
        <p:spPr>
          <a:xfrm>
            <a:off x="2514600" y="1600200"/>
            <a:ext cx="1295400" cy="2895600"/>
          </a:xfrm>
          <a:prstGeom prst="leftBrace">
            <a:avLst>
              <a:gd name="adj1" fmla="val 1529"/>
              <a:gd name="adj2" fmla="val 8744"/>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1885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3" name="Rectangle 2"/>
          <p:cNvSpPr/>
          <p:nvPr/>
        </p:nvSpPr>
        <p:spPr>
          <a:xfrm>
            <a:off x="117233" y="838200"/>
            <a:ext cx="8909535" cy="6063198"/>
          </a:xfrm>
          <a:prstGeom prst="rect">
            <a:avLst/>
          </a:prstGeom>
        </p:spPr>
        <p:txBody>
          <a:bodyPr>
            <a:spAutoFit/>
          </a:bodyPr>
          <a:lstStyle/>
          <a:p>
            <a:r>
              <a:rPr lang="en-US" sz="2800" b="1" dirty="0"/>
              <a:t>Ideas associated with sealing</a:t>
            </a:r>
            <a:endParaRPr lang="en-US" sz="3200" b="1" dirty="0"/>
          </a:p>
          <a:p>
            <a:pPr lvl="1"/>
            <a:endParaRPr lang="en-US" sz="2400" b="1" dirty="0"/>
          </a:p>
          <a:p>
            <a:pPr lvl="1"/>
            <a:r>
              <a:rPr lang="en-US" sz="2400" b="1" dirty="0"/>
              <a:t>Identification</a:t>
            </a:r>
          </a:p>
          <a:p>
            <a:pPr lvl="2"/>
            <a:endParaRPr lang="en-US" sz="2400" dirty="0"/>
          </a:p>
          <a:p>
            <a:pPr lvl="2"/>
            <a:r>
              <a:rPr lang="en-US" sz="2400" dirty="0"/>
              <a:t> </a:t>
            </a:r>
          </a:p>
          <a:p>
            <a:pPr lvl="1"/>
            <a:r>
              <a:rPr lang="en-US" sz="2400" b="1" dirty="0"/>
              <a:t>Protection</a:t>
            </a:r>
          </a:p>
          <a:p>
            <a:pPr lvl="2"/>
            <a:endParaRPr lang="en-US" sz="2400" dirty="0"/>
          </a:p>
          <a:p>
            <a:pPr lvl="2"/>
            <a:r>
              <a:rPr lang="en-US" sz="2400" dirty="0"/>
              <a:t> </a:t>
            </a:r>
          </a:p>
          <a:p>
            <a:pPr lvl="1"/>
            <a:r>
              <a:rPr lang="en-US" sz="2400" b="1" dirty="0"/>
              <a:t>Closing</a:t>
            </a:r>
          </a:p>
          <a:p>
            <a:pPr lvl="2"/>
            <a:endParaRPr lang="en-US" sz="2400" dirty="0"/>
          </a:p>
          <a:p>
            <a:pPr lvl="2"/>
            <a:endParaRPr lang="en-US" sz="2400" dirty="0"/>
          </a:p>
          <a:p>
            <a:pPr lvl="1"/>
            <a:endParaRPr lang="en-US" sz="2400" dirty="0"/>
          </a:p>
          <a:p>
            <a:pPr lvl="1"/>
            <a:r>
              <a:rPr lang="en-US" sz="2400" dirty="0"/>
              <a:t>“The seal thus yields a complex nexus of relations. Mixed in it are the motifs of power and </a:t>
            </a:r>
            <a:r>
              <a:rPr lang="en-US" sz="2400" dirty="0" err="1"/>
              <a:t>authorisation</a:t>
            </a:r>
            <a:r>
              <a:rPr lang="en-US" sz="2400" dirty="0"/>
              <a:t>, of legal validity and reliability, of the inviolate, closed and secret, of the costly and valuable.” (</a:t>
            </a:r>
            <a:r>
              <a:rPr lang="en-US" sz="2400" dirty="0" err="1"/>
              <a:t>Fitzer</a:t>
            </a:r>
            <a:r>
              <a:rPr lang="en-US" sz="2400" dirty="0"/>
              <a:t>,  TDNT, vol. 7 p. 946).</a:t>
            </a:r>
          </a:p>
        </p:txBody>
      </p:sp>
      <p:sp>
        <p:nvSpPr>
          <p:cNvPr id="4" name="Rectangle 3"/>
          <p:cNvSpPr/>
          <p:nvPr/>
        </p:nvSpPr>
        <p:spPr>
          <a:xfrm>
            <a:off x="3810000" y="1630188"/>
            <a:ext cx="4343400" cy="2831544"/>
          </a:xfrm>
          <a:prstGeom prst="rect">
            <a:avLst/>
          </a:prstGeom>
          <a:solidFill>
            <a:schemeClr val="bg1"/>
          </a:solidFill>
        </p:spPr>
        <p:txBody>
          <a:bodyPr wrap="square">
            <a:spAutoFit/>
          </a:bodyPr>
          <a:lstStyle/>
          <a:p>
            <a:r>
              <a:rPr lang="en-US" sz="2200" dirty="0">
                <a:latin typeface="Times New Roman"/>
                <a:ea typeface="Times New Roman"/>
              </a:rPr>
              <a:t>“the firm foundation of God stands, having this seal, the Lord knows them that are his” (2 Tim 2.19).</a:t>
            </a:r>
          </a:p>
          <a:p>
            <a:r>
              <a:rPr lang="en-US" sz="2200" dirty="0">
                <a:latin typeface="Times New Roman"/>
                <a:ea typeface="Times New Roman"/>
              </a:rPr>
              <a:t> </a:t>
            </a:r>
            <a:endParaRPr lang="en-US" sz="2400" dirty="0">
              <a:latin typeface="Times New Roman"/>
              <a:ea typeface="Times New Roman"/>
            </a:endParaRPr>
          </a:p>
          <a:p>
            <a:endParaRPr lang="en-US" sz="2400" dirty="0">
              <a:latin typeface="Times New Roman"/>
              <a:ea typeface="Times New Roman"/>
            </a:endParaRPr>
          </a:p>
          <a:p>
            <a:r>
              <a:rPr lang="en-US" sz="2200" dirty="0">
                <a:latin typeface="Times New Roman"/>
                <a:ea typeface="Times New Roman"/>
              </a:rPr>
              <a:t>God has assured his inheritance in the saints to himself, having sealed it to himself by the Holy Spirit</a:t>
            </a:r>
          </a:p>
        </p:txBody>
      </p:sp>
      <p:sp>
        <p:nvSpPr>
          <p:cNvPr id="5" name="Left Brace 4"/>
          <p:cNvSpPr/>
          <p:nvPr/>
        </p:nvSpPr>
        <p:spPr>
          <a:xfrm>
            <a:off x="2514600" y="1600200"/>
            <a:ext cx="1295400" cy="2895600"/>
          </a:xfrm>
          <a:prstGeom prst="leftBrace">
            <a:avLst>
              <a:gd name="adj1" fmla="val 1529"/>
              <a:gd name="adj2" fmla="val 46435"/>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377242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3" name="Rectangle 2"/>
          <p:cNvSpPr/>
          <p:nvPr/>
        </p:nvSpPr>
        <p:spPr>
          <a:xfrm>
            <a:off x="117233" y="838200"/>
            <a:ext cx="8909535" cy="6063198"/>
          </a:xfrm>
          <a:prstGeom prst="rect">
            <a:avLst/>
          </a:prstGeom>
        </p:spPr>
        <p:txBody>
          <a:bodyPr>
            <a:spAutoFit/>
          </a:bodyPr>
          <a:lstStyle/>
          <a:p>
            <a:r>
              <a:rPr lang="en-US" sz="2800" b="1" dirty="0"/>
              <a:t>Ideas associated with sealing</a:t>
            </a:r>
            <a:endParaRPr lang="en-US" sz="3200" b="1" dirty="0"/>
          </a:p>
          <a:p>
            <a:pPr lvl="1"/>
            <a:endParaRPr lang="en-US" sz="2400" b="1" dirty="0"/>
          </a:p>
          <a:p>
            <a:pPr lvl="1"/>
            <a:r>
              <a:rPr lang="en-US" sz="2400" b="1" dirty="0"/>
              <a:t>Identification</a:t>
            </a:r>
          </a:p>
          <a:p>
            <a:pPr lvl="2"/>
            <a:endParaRPr lang="en-US" sz="2400" dirty="0"/>
          </a:p>
          <a:p>
            <a:pPr lvl="2"/>
            <a:r>
              <a:rPr lang="en-US" sz="2400" dirty="0"/>
              <a:t> </a:t>
            </a:r>
          </a:p>
          <a:p>
            <a:pPr lvl="1"/>
            <a:r>
              <a:rPr lang="en-US" sz="2400" b="1" dirty="0"/>
              <a:t>Protection</a:t>
            </a:r>
          </a:p>
          <a:p>
            <a:pPr lvl="2"/>
            <a:endParaRPr lang="en-US" sz="2400" dirty="0"/>
          </a:p>
          <a:p>
            <a:pPr lvl="2"/>
            <a:r>
              <a:rPr lang="en-US" sz="2400" dirty="0"/>
              <a:t> </a:t>
            </a:r>
          </a:p>
          <a:p>
            <a:pPr lvl="1"/>
            <a:r>
              <a:rPr lang="en-US" sz="2400" b="1" dirty="0"/>
              <a:t>Closing</a:t>
            </a:r>
          </a:p>
          <a:p>
            <a:pPr lvl="2"/>
            <a:endParaRPr lang="en-US" sz="2400" dirty="0"/>
          </a:p>
          <a:p>
            <a:pPr lvl="2"/>
            <a:endParaRPr lang="en-US" sz="2400" dirty="0"/>
          </a:p>
          <a:p>
            <a:pPr lvl="1"/>
            <a:endParaRPr lang="en-US" sz="2400" dirty="0"/>
          </a:p>
          <a:p>
            <a:pPr lvl="1"/>
            <a:r>
              <a:rPr lang="en-US" sz="2400" dirty="0"/>
              <a:t>“The seal thus yields a complex nexus of relations. Mixed in it are the motifs of power and </a:t>
            </a:r>
            <a:r>
              <a:rPr lang="en-US" sz="2400" dirty="0" err="1"/>
              <a:t>authorisation</a:t>
            </a:r>
            <a:r>
              <a:rPr lang="en-US" sz="2400" dirty="0"/>
              <a:t>, of legal validity and reliability, of the inviolate, closed and secret, of the costly and valuable.” (</a:t>
            </a:r>
            <a:r>
              <a:rPr lang="en-US" sz="2400" dirty="0" err="1"/>
              <a:t>Fitzer</a:t>
            </a:r>
            <a:r>
              <a:rPr lang="en-US" sz="2400" dirty="0"/>
              <a:t>,  TDNT, vol. 7 p. 946).</a:t>
            </a:r>
          </a:p>
        </p:txBody>
      </p:sp>
      <p:sp>
        <p:nvSpPr>
          <p:cNvPr id="4" name="Rectangle 3"/>
          <p:cNvSpPr/>
          <p:nvPr/>
        </p:nvSpPr>
        <p:spPr>
          <a:xfrm>
            <a:off x="3810000" y="1630188"/>
            <a:ext cx="4343400" cy="2893100"/>
          </a:xfrm>
          <a:prstGeom prst="rect">
            <a:avLst/>
          </a:prstGeom>
          <a:solidFill>
            <a:schemeClr val="bg1"/>
          </a:solidFill>
        </p:spPr>
        <p:txBody>
          <a:bodyPr wrap="square">
            <a:spAutoFit/>
          </a:bodyPr>
          <a:lstStyle/>
          <a:p>
            <a:r>
              <a:rPr lang="en-US" sz="2200" b="1" dirty="0">
                <a:latin typeface="Times New Roman"/>
                <a:ea typeface="Times New Roman"/>
              </a:rPr>
              <a:t>Context of 2 </a:t>
            </a:r>
            <a:r>
              <a:rPr lang="en-US" sz="2200" b="1" dirty="0" err="1">
                <a:latin typeface="Times New Roman"/>
                <a:ea typeface="Times New Roman"/>
              </a:rPr>
              <a:t>Cor</a:t>
            </a:r>
            <a:r>
              <a:rPr lang="en-US" sz="2200" b="1" dirty="0">
                <a:latin typeface="Times New Roman"/>
                <a:ea typeface="Times New Roman"/>
              </a:rPr>
              <a:t> 1.20</a:t>
            </a:r>
            <a:r>
              <a:rPr lang="en-US" sz="2200" b="1" i="1" dirty="0">
                <a:latin typeface="Times New Roman"/>
                <a:ea typeface="Times New Roman"/>
              </a:rPr>
              <a:t>f</a:t>
            </a:r>
            <a:endParaRPr lang="en-US" sz="2200" b="1" dirty="0">
              <a:latin typeface="Times New Roman"/>
              <a:ea typeface="Times New Roman"/>
            </a:endParaRPr>
          </a:p>
          <a:p>
            <a:pPr marL="342900" indent="-342900">
              <a:buFont typeface="Arial" panose="020B0604020202020204" pitchFamily="34" charset="0"/>
              <a:buChar char="•"/>
            </a:pPr>
            <a:r>
              <a:rPr lang="en-US" sz="2200" dirty="0">
                <a:latin typeface="Times New Roman"/>
                <a:ea typeface="Times New Roman"/>
              </a:rPr>
              <a:t>“the promises of God, in him is the yea”</a:t>
            </a:r>
          </a:p>
          <a:p>
            <a:pPr marL="342900" indent="-342900">
              <a:buFont typeface="Arial" panose="020B0604020202020204" pitchFamily="34" charset="0"/>
              <a:buChar char="•"/>
            </a:pPr>
            <a:r>
              <a:rPr lang="en-US" sz="2200" dirty="0">
                <a:latin typeface="Times New Roman"/>
                <a:ea typeface="Times New Roman"/>
              </a:rPr>
              <a:t>“He who establishes us is God”</a:t>
            </a:r>
          </a:p>
          <a:p>
            <a:r>
              <a:rPr lang="en-US" sz="2200" dirty="0">
                <a:latin typeface="Times New Roman"/>
                <a:ea typeface="Times New Roman"/>
              </a:rPr>
              <a:t> </a:t>
            </a:r>
          </a:p>
          <a:p>
            <a:r>
              <a:rPr lang="en-US" sz="2200" b="1" dirty="0">
                <a:latin typeface="Times New Roman"/>
                <a:ea typeface="Times New Roman"/>
              </a:rPr>
              <a:t>Context of 2 </a:t>
            </a:r>
            <a:r>
              <a:rPr lang="en-US" sz="2200" b="1" dirty="0" err="1">
                <a:latin typeface="Times New Roman"/>
                <a:ea typeface="Times New Roman"/>
              </a:rPr>
              <a:t>Cor</a:t>
            </a:r>
            <a:r>
              <a:rPr lang="en-US" sz="2200" b="1" dirty="0">
                <a:latin typeface="Times New Roman"/>
                <a:ea typeface="Times New Roman"/>
              </a:rPr>
              <a:t> 5.4</a:t>
            </a:r>
            <a:r>
              <a:rPr lang="en-US" sz="2200" b="1" i="1" dirty="0">
                <a:latin typeface="Times New Roman"/>
                <a:ea typeface="Times New Roman"/>
              </a:rPr>
              <a:t>f</a:t>
            </a:r>
            <a:endParaRPr lang="en-US" sz="2200" b="1" dirty="0">
              <a:latin typeface="Times New Roman"/>
              <a:ea typeface="Times New Roman"/>
            </a:endParaRPr>
          </a:p>
          <a:p>
            <a:pPr marL="342900" indent="-342900">
              <a:buFont typeface="Arial" panose="020B0604020202020204" pitchFamily="34" charset="0"/>
              <a:buChar char="•"/>
            </a:pPr>
            <a:r>
              <a:rPr lang="en-US" sz="2200" dirty="0">
                <a:latin typeface="Times New Roman"/>
                <a:ea typeface="Times New Roman"/>
              </a:rPr>
              <a:t>“He who wrought us for this very thing is God</a:t>
            </a:r>
            <a:br>
              <a:rPr lang="en-US" sz="600" dirty="0">
                <a:latin typeface="Times New Roman"/>
                <a:ea typeface="Times New Roman"/>
              </a:rPr>
            </a:br>
            <a:endParaRPr lang="en-US" sz="600" dirty="0">
              <a:latin typeface="Times New Roman"/>
              <a:ea typeface="Times New Roman"/>
            </a:endParaRPr>
          </a:p>
        </p:txBody>
      </p:sp>
      <p:sp>
        <p:nvSpPr>
          <p:cNvPr id="5" name="Left Brace 4"/>
          <p:cNvSpPr/>
          <p:nvPr/>
        </p:nvSpPr>
        <p:spPr>
          <a:xfrm>
            <a:off x="2514600" y="1600200"/>
            <a:ext cx="1295400" cy="2895600"/>
          </a:xfrm>
          <a:prstGeom prst="leftBrace">
            <a:avLst>
              <a:gd name="adj1" fmla="val 1529"/>
              <a:gd name="adj2" fmla="val 46435"/>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466138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3" name="Rectangle 2"/>
          <p:cNvSpPr/>
          <p:nvPr/>
        </p:nvSpPr>
        <p:spPr>
          <a:xfrm>
            <a:off x="117233" y="838200"/>
            <a:ext cx="8909535" cy="6063198"/>
          </a:xfrm>
          <a:prstGeom prst="rect">
            <a:avLst/>
          </a:prstGeom>
        </p:spPr>
        <p:txBody>
          <a:bodyPr>
            <a:spAutoFit/>
          </a:bodyPr>
          <a:lstStyle/>
          <a:p>
            <a:r>
              <a:rPr lang="en-US" sz="2800" b="1" dirty="0"/>
              <a:t>Ideas associated with sealing</a:t>
            </a:r>
            <a:endParaRPr lang="en-US" sz="3200" b="1" dirty="0"/>
          </a:p>
          <a:p>
            <a:pPr lvl="1"/>
            <a:endParaRPr lang="en-US" sz="2400" b="1" dirty="0"/>
          </a:p>
          <a:p>
            <a:pPr lvl="1"/>
            <a:r>
              <a:rPr lang="en-US" sz="2400" b="1" dirty="0"/>
              <a:t>Identification</a:t>
            </a:r>
          </a:p>
          <a:p>
            <a:pPr lvl="2"/>
            <a:endParaRPr lang="en-US" sz="2400" dirty="0"/>
          </a:p>
          <a:p>
            <a:pPr lvl="2"/>
            <a:r>
              <a:rPr lang="en-US" sz="2400" dirty="0"/>
              <a:t> </a:t>
            </a:r>
          </a:p>
          <a:p>
            <a:pPr lvl="1"/>
            <a:r>
              <a:rPr lang="en-US" sz="2400" b="1" dirty="0"/>
              <a:t>Protection</a:t>
            </a:r>
          </a:p>
          <a:p>
            <a:pPr lvl="2"/>
            <a:endParaRPr lang="en-US" sz="2400" dirty="0"/>
          </a:p>
          <a:p>
            <a:pPr lvl="2"/>
            <a:r>
              <a:rPr lang="en-US" sz="2400" dirty="0"/>
              <a:t> </a:t>
            </a:r>
          </a:p>
          <a:p>
            <a:pPr lvl="1"/>
            <a:r>
              <a:rPr lang="en-US" sz="2400" b="1" dirty="0"/>
              <a:t>Closing</a:t>
            </a:r>
          </a:p>
          <a:p>
            <a:pPr lvl="2"/>
            <a:endParaRPr lang="en-US" sz="2400" dirty="0"/>
          </a:p>
          <a:p>
            <a:pPr lvl="2"/>
            <a:endParaRPr lang="en-US" sz="2400" dirty="0"/>
          </a:p>
          <a:p>
            <a:pPr lvl="1"/>
            <a:endParaRPr lang="en-US" sz="2400" dirty="0"/>
          </a:p>
          <a:p>
            <a:pPr lvl="1"/>
            <a:r>
              <a:rPr lang="en-US" sz="2400" dirty="0"/>
              <a:t>“The seal thus yields a complex nexus of relations. Mixed in it are the motifs of power and </a:t>
            </a:r>
            <a:r>
              <a:rPr lang="en-US" sz="2400" dirty="0" err="1"/>
              <a:t>authorisation</a:t>
            </a:r>
            <a:r>
              <a:rPr lang="en-US" sz="2400" dirty="0"/>
              <a:t>, of legal validity and reliability, of the inviolate, closed and secret, of the costly and valuable.” (</a:t>
            </a:r>
            <a:r>
              <a:rPr lang="en-US" sz="2400" dirty="0" err="1"/>
              <a:t>Fitzer</a:t>
            </a:r>
            <a:r>
              <a:rPr lang="en-US" sz="2400" dirty="0"/>
              <a:t>,  TDNT, vol. 7 p. 946).</a:t>
            </a:r>
          </a:p>
        </p:txBody>
      </p:sp>
      <p:sp>
        <p:nvSpPr>
          <p:cNvPr id="4" name="Rectangle 3"/>
          <p:cNvSpPr/>
          <p:nvPr/>
        </p:nvSpPr>
        <p:spPr>
          <a:xfrm>
            <a:off x="3810000" y="1630188"/>
            <a:ext cx="3581400" cy="2893100"/>
          </a:xfrm>
          <a:prstGeom prst="rect">
            <a:avLst/>
          </a:prstGeom>
          <a:solidFill>
            <a:schemeClr val="bg1"/>
          </a:solidFill>
        </p:spPr>
        <p:txBody>
          <a:bodyPr wrap="square">
            <a:spAutoFit/>
          </a:bodyPr>
          <a:lstStyle/>
          <a:p>
            <a:endParaRPr lang="en-US" sz="2200" b="1" dirty="0">
              <a:latin typeface="Times New Roman"/>
              <a:ea typeface="Times New Roman"/>
            </a:endParaRPr>
          </a:p>
          <a:p>
            <a:r>
              <a:rPr lang="en-US" sz="2200" b="1" dirty="0">
                <a:latin typeface="Times New Roman"/>
                <a:ea typeface="Times New Roman"/>
              </a:rPr>
              <a:t>Ephesians 1.14</a:t>
            </a:r>
          </a:p>
          <a:p>
            <a:endParaRPr lang="en-US" sz="2200" dirty="0">
              <a:latin typeface="Times New Roman"/>
              <a:ea typeface="Times New Roman"/>
            </a:endParaRPr>
          </a:p>
          <a:p>
            <a:r>
              <a:rPr lang="en-US" sz="2200" dirty="0">
                <a:latin typeface="Times New Roman"/>
                <a:ea typeface="Times New Roman"/>
              </a:rPr>
              <a:t>The sealing is unto the redemption of the possession</a:t>
            </a:r>
          </a:p>
          <a:p>
            <a:endParaRPr lang="en-US" sz="2200" dirty="0">
              <a:latin typeface="Times New Roman"/>
              <a:ea typeface="Times New Roman"/>
            </a:endParaRPr>
          </a:p>
          <a:p>
            <a:r>
              <a:rPr lang="en-US" sz="2200" dirty="0">
                <a:latin typeface="Times New Roman"/>
                <a:ea typeface="Times New Roman"/>
              </a:rPr>
              <a:t>Cf. Romans 8.23</a:t>
            </a:r>
          </a:p>
          <a:p>
            <a:endParaRPr lang="en-US" sz="2200" dirty="0">
              <a:latin typeface="Times New Roman"/>
              <a:ea typeface="Times New Roman"/>
            </a:endParaRPr>
          </a:p>
          <a:p>
            <a:endParaRPr lang="en-US" sz="600" dirty="0">
              <a:latin typeface="Times New Roman"/>
              <a:ea typeface="Times New Roman"/>
            </a:endParaRPr>
          </a:p>
        </p:txBody>
      </p:sp>
      <p:sp>
        <p:nvSpPr>
          <p:cNvPr id="5" name="Left Brace 4"/>
          <p:cNvSpPr/>
          <p:nvPr/>
        </p:nvSpPr>
        <p:spPr>
          <a:xfrm>
            <a:off x="2514600" y="1600200"/>
            <a:ext cx="1295400" cy="2895600"/>
          </a:xfrm>
          <a:prstGeom prst="leftBrace">
            <a:avLst>
              <a:gd name="adj1" fmla="val 1529"/>
              <a:gd name="adj2" fmla="val 46435"/>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8227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7" name="Rounded Rectangle 5">
            <a:extLst>
              <a:ext uri="{FF2B5EF4-FFF2-40B4-BE49-F238E27FC236}">
                <a16:creationId xmlns:a16="http://schemas.microsoft.com/office/drawing/2014/main" id="{DC8A8BAC-3AD2-40D0-8B4D-E5506EC0BF36}"/>
              </a:ext>
            </a:extLst>
          </p:cNvPr>
          <p:cNvSpPr/>
          <p:nvPr/>
        </p:nvSpPr>
        <p:spPr>
          <a:xfrm>
            <a:off x="930935" y="5061405"/>
            <a:ext cx="969818"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25995" y="5517147"/>
            <a:ext cx="611640" cy="3199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t>in whom we were allotted, having been predetermined according to a plan of the one who works all things according to the counsel of his will,</a:t>
            </a:r>
          </a:p>
          <a:p>
            <a:r>
              <a:rPr lang="en-US" sz="2800" i="1" dirty="0"/>
              <a:t>such that we who had previously</a:t>
            </a:r>
          </a:p>
          <a:p>
            <a:r>
              <a:rPr lang="en-US" sz="2800" i="1" dirty="0"/>
              <a:t>hoped in the Christ would be</a:t>
            </a:r>
          </a:p>
          <a:p>
            <a:r>
              <a:rPr lang="en-US" sz="2800" i="1" dirty="0"/>
              <a:t>to the praise of his glory,</a:t>
            </a:r>
          </a:p>
          <a:p>
            <a:r>
              <a:rPr lang="en-US" sz="2800" i="1" dirty="0"/>
              <a:t>in whom you also,</a:t>
            </a:r>
          </a:p>
          <a:p>
            <a:r>
              <a:rPr lang="en-US" sz="2800" i="1" dirty="0"/>
              <a:t>having heard the word of the promise,</a:t>
            </a:r>
          </a:p>
          <a:p>
            <a:r>
              <a:rPr lang="en-US" sz="2800" i="1" dirty="0"/>
              <a:t>the good news of your salvation,</a:t>
            </a:r>
          </a:p>
          <a:p>
            <a:r>
              <a:rPr lang="en-US" sz="2800" i="1" dirty="0"/>
              <a:t>in whom you, having also believed,</a:t>
            </a:r>
          </a:p>
          <a:p>
            <a:r>
              <a:rPr lang="en-US" sz="2800" i="1" dirty="0"/>
              <a:t>were sealed by the promised Holy Spirit,</a:t>
            </a:r>
          </a:p>
          <a:p>
            <a:r>
              <a:rPr lang="en-US" sz="2800" i="1" dirty="0"/>
              <a:t>which is a seal of our inheritance,</a:t>
            </a:r>
          </a:p>
          <a:p>
            <a:r>
              <a:rPr lang="en-US" sz="2800" i="1" dirty="0"/>
              <a:t>unto redemption of the possession</a:t>
            </a:r>
          </a:p>
          <a:p>
            <a:r>
              <a:rPr lang="en-US" sz="2800" i="1" dirty="0"/>
              <a:t>unto praise of his glory.</a:t>
            </a:r>
            <a:endParaRPr lang="en-US" sz="2800" dirty="0"/>
          </a:p>
        </p:txBody>
      </p:sp>
      <p:sp>
        <p:nvSpPr>
          <p:cNvPr id="3" name="Rectangle 2"/>
          <p:cNvSpPr/>
          <p:nvPr/>
        </p:nvSpPr>
        <p:spPr>
          <a:xfrm>
            <a:off x="152400" y="228600"/>
            <a:ext cx="8839200" cy="6555641"/>
          </a:xfrm>
          <a:prstGeom prst="rect">
            <a:avLst/>
          </a:prstGeom>
          <a:solidFill>
            <a:srgbClr val="FFFF00"/>
          </a:solidFill>
          <a:ln>
            <a:solidFill>
              <a:schemeClr val="tx1"/>
            </a:solidFill>
          </a:ln>
        </p:spPr>
        <p:txBody>
          <a:bodyPr wrap="square">
            <a:spAutoFit/>
          </a:bodyPr>
          <a:lstStyle/>
          <a:p>
            <a:r>
              <a:rPr lang="en-US" sz="2400" dirty="0"/>
              <a:t>Hebrew loanword</a:t>
            </a:r>
            <a:endParaRPr lang="en-US" sz="2800" dirty="0"/>
          </a:p>
          <a:p>
            <a:r>
              <a:rPr lang="en-US" sz="2000" dirty="0"/>
              <a:t>	</a:t>
            </a:r>
            <a:r>
              <a:rPr lang="en-US" sz="2000" b="1" dirty="0"/>
              <a:t>Hebrew</a:t>
            </a:r>
            <a:r>
              <a:rPr lang="en-US" sz="2000" dirty="0"/>
              <a:t> </a:t>
            </a:r>
            <a:r>
              <a:rPr lang="en-US" sz="2000" strike="sngStrike" dirty="0"/>
              <a:t>‘</a:t>
            </a:r>
            <a:r>
              <a:rPr lang="en-US" sz="2000" i="1" strike="sngStrike" dirty="0" err="1"/>
              <a:t>arabown</a:t>
            </a:r>
            <a:r>
              <a:rPr lang="en-US" sz="2000" i="1" strike="sngStrike" dirty="0"/>
              <a:t>,</a:t>
            </a:r>
            <a:r>
              <a:rPr lang="en-US" sz="2000" i="1" dirty="0"/>
              <a:t> </a:t>
            </a:r>
            <a:r>
              <a:rPr lang="en-US" sz="2000" dirty="0"/>
              <a:t>‘</a:t>
            </a:r>
            <a:r>
              <a:rPr lang="en-US" sz="2000" dirty="0" err="1"/>
              <a:t>e</a:t>
            </a:r>
            <a:r>
              <a:rPr lang="en-US" sz="2000" i="1" dirty="0" err="1"/>
              <a:t>rabôn</a:t>
            </a:r>
            <a:endParaRPr lang="en-US" sz="2000" i="1" dirty="0"/>
          </a:p>
          <a:p>
            <a:pPr marL="1200150" lvl="2" indent="-285750">
              <a:buFont typeface="Arial" panose="020B0604020202020204" pitchFamily="34" charset="0"/>
              <a:buChar char="•"/>
            </a:pPr>
            <a:r>
              <a:rPr lang="en-US" sz="2000" dirty="0"/>
              <a:t>Gen 38:17,18, 20, collateral Judah provided to Tamar, assuring payment</a:t>
            </a:r>
          </a:p>
          <a:p>
            <a:pPr marL="1200150" lvl="2" indent="-285750">
              <a:buFont typeface="Arial" panose="020B0604020202020204" pitchFamily="34" charset="0"/>
              <a:buChar char="•"/>
            </a:pPr>
            <a:r>
              <a:rPr lang="en-US" sz="2000" dirty="0"/>
              <a:t>cognate verb is </a:t>
            </a:r>
            <a:r>
              <a:rPr lang="en-US" sz="2000" i="1" dirty="0"/>
              <a:t>‘</a:t>
            </a:r>
            <a:r>
              <a:rPr lang="en-US" sz="2000" i="1" dirty="0" err="1"/>
              <a:t>arab</a:t>
            </a:r>
            <a:endParaRPr lang="en-US" sz="2000" dirty="0"/>
          </a:p>
          <a:p>
            <a:pPr marL="1657350" lvl="3" indent="-285750">
              <a:buFont typeface="Arial" panose="020B0604020202020204" pitchFamily="34" charset="0"/>
              <a:buChar char="•"/>
            </a:pPr>
            <a:r>
              <a:rPr lang="en-US" sz="2000" dirty="0"/>
              <a:t>Gen. 43:9, Judah: “I will be surety” for Benjamin.</a:t>
            </a:r>
          </a:p>
          <a:p>
            <a:pPr marL="1657350" lvl="3" indent="-285750">
              <a:buFont typeface="Arial" panose="020B0604020202020204" pitchFamily="34" charset="0"/>
              <a:buChar char="•"/>
            </a:pPr>
            <a:r>
              <a:rPr lang="en-US" sz="2000" dirty="0"/>
              <a:t>Prov. 6:1, “if </a:t>
            </a:r>
            <a:r>
              <a:rPr lang="en-US" sz="2000" u="sng" dirty="0"/>
              <a:t>you have become surety</a:t>
            </a:r>
            <a:r>
              <a:rPr lang="en-US" sz="2000" dirty="0"/>
              <a:t> for your neighbor”</a:t>
            </a:r>
          </a:p>
          <a:p>
            <a:pPr marL="1657350" lvl="3" indent="-285750">
              <a:buFont typeface="Arial" panose="020B0604020202020204" pitchFamily="34" charset="0"/>
              <a:buChar char="•"/>
            </a:pPr>
            <a:r>
              <a:rPr lang="en-US" sz="2000" dirty="0"/>
              <a:t>purpose is assurance; being part of final payment is not in view</a:t>
            </a:r>
          </a:p>
          <a:p>
            <a:r>
              <a:rPr lang="en-US" sz="2000" dirty="0"/>
              <a:t>	</a:t>
            </a:r>
            <a:r>
              <a:rPr lang="en-US" sz="2000" b="1" dirty="0"/>
              <a:t>Greek</a:t>
            </a:r>
            <a:r>
              <a:rPr lang="en-US" sz="2000" i="1" dirty="0"/>
              <a:t>  </a:t>
            </a:r>
            <a:r>
              <a:rPr lang="en-US" sz="2000" b="1" dirty="0">
                <a:latin typeface="Palatino Linotype" panose="02040502050505030304" pitchFamily="18" charset="0"/>
              </a:rPr>
              <a:t>“</a:t>
            </a:r>
            <a:r>
              <a:rPr lang="en-US" sz="2000" b="1" i="1" dirty="0">
                <a:latin typeface="Palatino Linotype" panose="02040502050505030304" pitchFamily="18" charset="0"/>
              </a:rPr>
              <a:t>first installment, deposit,  down payment, pledge” (</a:t>
            </a:r>
            <a:r>
              <a:rPr lang="en-US" sz="2000" b="1" dirty="0">
                <a:latin typeface="Palatino Linotype" panose="02040502050505030304" pitchFamily="18" charset="0"/>
              </a:rPr>
              <a:t>BDAG)</a:t>
            </a:r>
            <a:endParaRPr lang="en-US" sz="2000" b="1" i="1" dirty="0">
              <a:latin typeface="Palatino Linotype" panose="02040502050505030304" pitchFamily="18" charset="0"/>
            </a:endParaRPr>
          </a:p>
          <a:p>
            <a:pPr marL="1200150" lvl="2" indent="-285750">
              <a:buFont typeface="Arial" panose="020B0604020202020204" pitchFamily="34" charset="0"/>
              <a:buChar char="•"/>
            </a:pPr>
            <a:r>
              <a:rPr lang="en-US" sz="2000" dirty="0"/>
              <a:t>In many extra-biblical contexts, </a:t>
            </a:r>
            <a:r>
              <a:rPr lang="en-US" sz="2000" dirty="0" err="1"/>
              <a:t>Grk</a:t>
            </a:r>
            <a:r>
              <a:rPr lang="en-US" sz="2000" dirty="0"/>
              <a:t> </a:t>
            </a:r>
            <a:r>
              <a:rPr lang="en-US" sz="2000" dirty="0" err="1"/>
              <a:t>ἀρρ</a:t>
            </a:r>
            <a:r>
              <a:rPr lang="en-US" sz="2000" dirty="0"/>
              <a:t>αβών is an initial payment, a down payment constituting a part of the full payment.  (“earnest”)</a:t>
            </a:r>
          </a:p>
          <a:p>
            <a:pPr marL="1200150" lvl="2" indent="-285750">
              <a:buFont typeface="Arial" panose="020B0604020202020204" pitchFamily="34" charset="0"/>
              <a:buChar char="•"/>
            </a:pPr>
            <a:r>
              <a:rPr lang="en-US" sz="2000" dirty="0"/>
              <a:t>gives assurance to the recipient</a:t>
            </a:r>
          </a:p>
          <a:p>
            <a:pPr marL="1200150" lvl="2" indent="-285750">
              <a:buFont typeface="Arial" panose="020B0604020202020204" pitchFamily="34" charset="0"/>
              <a:buChar char="•"/>
            </a:pPr>
            <a:r>
              <a:rPr lang="en-US" sz="2000" dirty="0"/>
              <a:t>gives assurance to the giver</a:t>
            </a:r>
          </a:p>
          <a:p>
            <a:pPr marL="1200150" lvl="2" indent="-285750">
              <a:buFont typeface="Arial" panose="020B0604020202020204" pitchFamily="34" charset="0"/>
              <a:buChar char="•"/>
            </a:pPr>
            <a:r>
              <a:rPr lang="en-US" sz="2000" dirty="0"/>
              <a:t>But Paul uses this word of the Holy Spirit, in whom or by whom God’s people are sealed, i.e., authoritatively identified as belonging to God. or we could say, God’s inheritance is marked as belonging to Him. </a:t>
            </a:r>
          </a:p>
          <a:p>
            <a:pPr marL="1200150" lvl="2" indent="-285750">
              <a:buFont typeface="Arial" panose="020B0604020202020204" pitchFamily="34" charset="0"/>
              <a:buChar char="•"/>
            </a:pPr>
            <a:endParaRPr lang="en-US" sz="2000" dirty="0"/>
          </a:p>
          <a:p>
            <a:pPr algn="ctr"/>
            <a:r>
              <a:rPr lang="en-US" sz="2400" b="1" dirty="0"/>
              <a:t>Is God assuring to himself his allotment?</a:t>
            </a:r>
          </a:p>
          <a:p>
            <a:pPr algn="ctr"/>
            <a:r>
              <a:rPr lang="en-US" sz="2400" b="1" dirty="0"/>
              <a:t>OR</a:t>
            </a:r>
          </a:p>
          <a:p>
            <a:pPr algn="ctr"/>
            <a:r>
              <a:rPr lang="en-US" sz="2400" b="1" dirty="0"/>
              <a:t>Is God assuring to his allotment their redemption?</a:t>
            </a:r>
          </a:p>
          <a:p>
            <a:pPr algn="ctr"/>
            <a:endParaRPr lang="en-US" sz="2400" b="1" dirty="0"/>
          </a:p>
        </p:txBody>
      </p:sp>
      <p:sp>
        <p:nvSpPr>
          <p:cNvPr id="5" name="Rectangle 4"/>
          <p:cNvSpPr/>
          <p:nvPr/>
        </p:nvSpPr>
        <p:spPr>
          <a:xfrm>
            <a:off x="1066801" y="2503944"/>
            <a:ext cx="7772400" cy="3108543"/>
          </a:xfrm>
          <a:prstGeom prst="rect">
            <a:avLst/>
          </a:prstGeom>
          <a:solidFill>
            <a:schemeClr val="bg1"/>
          </a:solidFill>
          <a:ln>
            <a:solidFill>
              <a:schemeClr val="tx1"/>
            </a:solidFill>
          </a:ln>
          <a:effectLst>
            <a:outerShdw blurRad="50800" dist="127000" dir="13500000" algn="br" rotWithShape="0">
              <a:prstClr val="black">
                <a:alpha val="40000"/>
              </a:prstClr>
            </a:outerShdw>
          </a:effectLst>
        </p:spPr>
        <p:txBody>
          <a:bodyPr wrap="square">
            <a:spAutoFit/>
          </a:bodyPr>
          <a:lstStyle/>
          <a:p>
            <a:r>
              <a:rPr lang="en-US" sz="2800" b="1" u="sng" dirty="0"/>
              <a:t>Modern Greek</a:t>
            </a:r>
          </a:p>
          <a:p>
            <a:r>
              <a:rPr lang="el-GR" sz="2800" dirty="0"/>
              <a:t>αρραβών  </a:t>
            </a:r>
            <a:r>
              <a:rPr lang="en-US" sz="2800" dirty="0"/>
              <a:t>troth</a:t>
            </a:r>
          </a:p>
          <a:p>
            <a:r>
              <a:rPr lang="el-GR" sz="2800" dirty="0"/>
              <a:t>αραβωνίζω </a:t>
            </a:r>
            <a:r>
              <a:rPr lang="en-US" sz="2800" dirty="0"/>
              <a:t>is to become engaged</a:t>
            </a:r>
          </a:p>
          <a:p>
            <a:r>
              <a:rPr lang="el-GR" sz="2800" dirty="0"/>
              <a:t>αρραβώνας </a:t>
            </a:r>
            <a:r>
              <a:rPr lang="en-US" sz="2800" dirty="0"/>
              <a:t>is </a:t>
            </a:r>
            <a:r>
              <a:rPr lang="en-US" sz="2800" dirty="0" err="1"/>
              <a:t>bethrothal</a:t>
            </a:r>
            <a:endParaRPr lang="en-US" sz="2800" dirty="0"/>
          </a:p>
          <a:p>
            <a:r>
              <a:rPr lang="el-GR" sz="2800" dirty="0"/>
              <a:t>αρραβώνες  </a:t>
            </a:r>
            <a:r>
              <a:rPr lang="en-US" sz="2800" dirty="0"/>
              <a:t>engagement, </a:t>
            </a:r>
            <a:r>
              <a:rPr lang="en-US" sz="2800" dirty="0" err="1"/>
              <a:t>betrothment</a:t>
            </a:r>
            <a:r>
              <a:rPr lang="en-US" sz="2800" dirty="0"/>
              <a:t>, betrothal</a:t>
            </a:r>
          </a:p>
          <a:p>
            <a:r>
              <a:rPr lang="el-GR" sz="2800" dirty="0"/>
              <a:t>αρραβωνιαστικός  </a:t>
            </a:r>
            <a:r>
              <a:rPr lang="en-US" sz="2800" dirty="0"/>
              <a:t>fiancé</a:t>
            </a:r>
          </a:p>
          <a:p>
            <a:r>
              <a:rPr lang="el-GR" sz="2800" dirty="0"/>
              <a:t>αρραβωνιαστικιά   </a:t>
            </a:r>
            <a:r>
              <a:rPr lang="en-US" sz="2800" dirty="0"/>
              <a:t>fiancée</a:t>
            </a:r>
          </a:p>
        </p:txBody>
      </p:sp>
    </p:spTree>
    <p:extLst>
      <p:ext uri="{BB962C8B-B14F-4D97-AF65-F5344CB8AC3E}">
        <p14:creationId xmlns:p14="http://schemas.microsoft.com/office/powerpoint/2010/main" val="334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
                                            <p:txEl>
                                              <p:pRg st="14" end="14"/>
                                            </p:txEl>
                                          </p:spTgt>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uiExpand="1" build="allAtOnce" animBg="1"/>
      <p:bldP spid="5" grpId="0" animBg="1"/>
      <p:bldP spid="5" grpId="1"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ounded Rectangle 5"/>
          <p:cNvSpPr/>
          <p:nvPr/>
        </p:nvSpPr>
        <p:spPr>
          <a:xfrm>
            <a:off x="2378249" y="5061405"/>
            <a:ext cx="3535855"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solidFill>
                  <a:prstClr val="black"/>
                </a:solidFill>
              </a:rPr>
              <a:t>in whom we were allotted, having been predetermined according to a plan of the one who works all things according to the counsel of his will,</a:t>
            </a:r>
          </a:p>
          <a:p>
            <a:r>
              <a:rPr lang="en-US" sz="2800" i="1" dirty="0">
                <a:solidFill>
                  <a:prstClr val="black"/>
                </a:solidFill>
              </a:rPr>
              <a:t>such that we who had previously</a:t>
            </a:r>
          </a:p>
          <a:p>
            <a:r>
              <a:rPr lang="en-US" sz="2800" i="1" dirty="0">
                <a:solidFill>
                  <a:prstClr val="black"/>
                </a:solidFill>
              </a:rPr>
              <a:t>hoped in the Christ would be</a:t>
            </a:r>
          </a:p>
          <a:p>
            <a:r>
              <a:rPr lang="en-US" sz="2800" i="1" dirty="0">
                <a:solidFill>
                  <a:prstClr val="black"/>
                </a:solidFill>
              </a:rPr>
              <a:t>to the praise of his glory,</a:t>
            </a:r>
          </a:p>
          <a:p>
            <a:r>
              <a:rPr lang="en-US" sz="2800" i="1" dirty="0">
                <a:solidFill>
                  <a:prstClr val="black"/>
                </a:solidFill>
              </a:rPr>
              <a:t>in whom you also,</a:t>
            </a:r>
          </a:p>
          <a:p>
            <a:r>
              <a:rPr lang="en-US" sz="2800" i="1" dirty="0">
                <a:solidFill>
                  <a:prstClr val="black"/>
                </a:solidFill>
              </a:rPr>
              <a:t>having heard the word of the promise,</a:t>
            </a:r>
          </a:p>
          <a:p>
            <a:r>
              <a:rPr lang="en-US" sz="2800" i="1" dirty="0">
                <a:solidFill>
                  <a:prstClr val="black"/>
                </a:solidFill>
              </a:rPr>
              <a:t>the good news of your salvation,</a:t>
            </a:r>
          </a:p>
          <a:p>
            <a:r>
              <a:rPr lang="en-US" sz="2800" i="1" dirty="0">
                <a:solidFill>
                  <a:prstClr val="black"/>
                </a:solidFill>
              </a:rPr>
              <a:t>in whom you, having also believed,</a:t>
            </a:r>
          </a:p>
          <a:p>
            <a:r>
              <a:rPr lang="en-US" sz="2800" i="1" dirty="0">
                <a:solidFill>
                  <a:prstClr val="black"/>
                </a:solidFill>
              </a:rPr>
              <a:t>were sealed by the promised Holy Spirit,</a:t>
            </a:r>
          </a:p>
          <a:p>
            <a:r>
              <a:rPr lang="en-US" sz="2800" i="1" dirty="0">
                <a:solidFill>
                  <a:prstClr val="black"/>
                </a:solidFill>
              </a:rPr>
              <a:t>which is a seal of our inheritance,</a:t>
            </a:r>
          </a:p>
          <a:p>
            <a:r>
              <a:rPr lang="en-US" sz="2800" i="1" dirty="0">
                <a:solidFill>
                  <a:prstClr val="black"/>
                </a:solidFill>
              </a:rPr>
              <a:t>unto redemption of the possession</a:t>
            </a:r>
          </a:p>
          <a:p>
            <a:r>
              <a:rPr lang="en-US" sz="2800" i="1" dirty="0">
                <a:solidFill>
                  <a:prstClr val="black"/>
                </a:solidFill>
              </a:rPr>
              <a:t>unto praise of his glory.</a:t>
            </a:r>
            <a:endParaRPr lang="en-US" sz="2800" dirty="0">
              <a:solidFill>
                <a:prstClr val="black"/>
              </a:solidFill>
            </a:endParaRPr>
          </a:p>
        </p:txBody>
      </p:sp>
      <p:sp>
        <p:nvSpPr>
          <p:cNvPr id="3" name="Rectangle 2"/>
          <p:cNvSpPr/>
          <p:nvPr/>
        </p:nvSpPr>
        <p:spPr>
          <a:xfrm>
            <a:off x="5914104" y="2364462"/>
            <a:ext cx="3229896" cy="4493538"/>
          </a:xfrm>
          <a:prstGeom prst="rect">
            <a:avLst/>
          </a:prstGeom>
          <a:solidFill>
            <a:srgbClr val="FFFF00"/>
          </a:solidFill>
        </p:spPr>
        <p:txBody>
          <a:bodyPr wrap="square">
            <a:spAutoFit/>
          </a:bodyPr>
          <a:lstStyle/>
          <a:p>
            <a:r>
              <a:rPr lang="en-US" sz="2200" dirty="0" err="1"/>
              <a:t>Ezek</a:t>
            </a:r>
            <a:r>
              <a:rPr lang="en-US" sz="2200" dirty="0"/>
              <a:t> 36.27, 37.14, 39.29</a:t>
            </a:r>
          </a:p>
          <a:p>
            <a:r>
              <a:rPr lang="en-US" sz="2200" dirty="0"/>
              <a:t>Joel 2.28</a:t>
            </a:r>
          </a:p>
          <a:p>
            <a:endParaRPr lang="en-US" sz="2200" dirty="0"/>
          </a:p>
          <a:p>
            <a:r>
              <a:rPr lang="en-US" sz="2200" dirty="0"/>
              <a:t>Mt 3.11, Lk 3.16</a:t>
            </a:r>
          </a:p>
          <a:p>
            <a:r>
              <a:rPr lang="en-US" sz="2200" dirty="0" err="1"/>
              <a:t>Jn</a:t>
            </a:r>
            <a:r>
              <a:rPr lang="en-US" sz="2200" dirty="0"/>
              <a:t> 7.38</a:t>
            </a:r>
            <a:r>
              <a:rPr lang="en-US" sz="2200" i="1" dirty="0"/>
              <a:t>f</a:t>
            </a:r>
            <a:r>
              <a:rPr lang="en-US" sz="2200" dirty="0"/>
              <a:t>, 20.22</a:t>
            </a:r>
          </a:p>
          <a:p>
            <a:r>
              <a:rPr lang="en-US" sz="2200" dirty="0"/>
              <a:t>Ac 1.4</a:t>
            </a:r>
            <a:r>
              <a:rPr lang="en-US" sz="2200" i="1" dirty="0"/>
              <a:t>f</a:t>
            </a:r>
            <a:r>
              <a:rPr lang="en-US" sz="2200" dirty="0"/>
              <a:t>, 2.16</a:t>
            </a:r>
            <a:r>
              <a:rPr lang="en-US" sz="2200" i="1" dirty="0"/>
              <a:t>f</a:t>
            </a:r>
            <a:r>
              <a:rPr lang="en-US" sz="2200" dirty="0"/>
              <a:t>, 33, 38</a:t>
            </a:r>
          </a:p>
          <a:p>
            <a:pPr lvl="3"/>
            <a:endParaRPr lang="en-US" sz="2200" dirty="0"/>
          </a:p>
          <a:p>
            <a:r>
              <a:rPr lang="en-US" sz="2200" dirty="0"/>
              <a:t>From the days of the OT prophets, God’s people had anticipated a pouring out of God’s Spirit that would accompany the restoration of the kingdom</a:t>
            </a:r>
          </a:p>
        </p:txBody>
      </p:sp>
    </p:spTree>
    <p:extLst>
      <p:ext uri="{BB962C8B-B14F-4D97-AF65-F5344CB8AC3E}">
        <p14:creationId xmlns:p14="http://schemas.microsoft.com/office/powerpoint/2010/main" val="182007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6" name="Rounded Rectangle 5"/>
          <p:cNvSpPr/>
          <p:nvPr/>
        </p:nvSpPr>
        <p:spPr>
          <a:xfrm>
            <a:off x="2378249" y="5061405"/>
            <a:ext cx="3535855" cy="3519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0" y="0"/>
            <a:ext cx="6858000" cy="7038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effectLst>
                  <a:outerShdw blurRad="38100" dist="38100" dir="2700000" algn="tl">
                    <a:srgbClr val="000000">
                      <a:alpha val="43137"/>
                    </a:srgbClr>
                  </a:outerShdw>
                </a:effectLst>
                <a:latin typeface="Palatino Linotype" panose="02040502050505030304" pitchFamily="18" charset="0"/>
              </a:rPr>
              <a:t>The Sealing of God’s Inheritance</a:t>
            </a:r>
          </a:p>
        </p:txBody>
      </p:sp>
      <p:sp>
        <p:nvSpPr>
          <p:cNvPr id="8" name="Rectangle 7"/>
          <p:cNvSpPr/>
          <p:nvPr/>
        </p:nvSpPr>
        <p:spPr>
          <a:xfrm>
            <a:off x="76200" y="685800"/>
            <a:ext cx="8610600" cy="6124754"/>
          </a:xfrm>
          <a:prstGeom prst="rect">
            <a:avLst/>
          </a:prstGeom>
        </p:spPr>
        <p:txBody>
          <a:bodyPr wrap="square">
            <a:spAutoFit/>
          </a:bodyPr>
          <a:lstStyle/>
          <a:p>
            <a:r>
              <a:rPr lang="en-US" sz="2800" i="1" dirty="0">
                <a:solidFill>
                  <a:prstClr val="black"/>
                </a:solidFill>
              </a:rPr>
              <a:t>in whom we were allotted, having been predetermined according to a plan of the one who works all things according to the counsel of his will,</a:t>
            </a:r>
          </a:p>
          <a:p>
            <a:r>
              <a:rPr lang="en-US" sz="2800" i="1" dirty="0">
                <a:solidFill>
                  <a:prstClr val="black"/>
                </a:solidFill>
              </a:rPr>
              <a:t>such that we who had previously</a:t>
            </a:r>
          </a:p>
          <a:p>
            <a:r>
              <a:rPr lang="en-US" sz="2800" i="1" dirty="0">
                <a:solidFill>
                  <a:prstClr val="black"/>
                </a:solidFill>
              </a:rPr>
              <a:t>hoped in the Christ would be</a:t>
            </a:r>
          </a:p>
          <a:p>
            <a:r>
              <a:rPr lang="en-US" sz="2800" i="1" dirty="0">
                <a:solidFill>
                  <a:prstClr val="black"/>
                </a:solidFill>
              </a:rPr>
              <a:t>to the praise of his glory,</a:t>
            </a:r>
          </a:p>
          <a:p>
            <a:r>
              <a:rPr lang="en-US" sz="2800" i="1" dirty="0">
                <a:solidFill>
                  <a:prstClr val="black"/>
                </a:solidFill>
              </a:rPr>
              <a:t>in whom you also,</a:t>
            </a:r>
          </a:p>
          <a:p>
            <a:r>
              <a:rPr lang="en-US" sz="2800" i="1" dirty="0">
                <a:solidFill>
                  <a:prstClr val="black"/>
                </a:solidFill>
              </a:rPr>
              <a:t>having heard the word of the promise,</a:t>
            </a:r>
          </a:p>
          <a:p>
            <a:r>
              <a:rPr lang="en-US" sz="2800" i="1" dirty="0">
                <a:solidFill>
                  <a:prstClr val="black"/>
                </a:solidFill>
              </a:rPr>
              <a:t>the good news of your salvation,</a:t>
            </a:r>
          </a:p>
          <a:p>
            <a:r>
              <a:rPr lang="en-US" sz="2800" i="1" dirty="0">
                <a:solidFill>
                  <a:prstClr val="black"/>
                </a:solidFill>
              </a:rPr>
              <a:t>in whom you, having also believed,</a:t>
            </a:r>
          </a:p>
          <a:p>
            <a:r>
              <a:rPr lang="en-US" sz="2800" i="1" dirty="0">
                <a:solidFill>
                  <a:prstClr val="black"/>
                </a:solidFill>
              </a:rPr>
              <a:t>were sealed by the promised Holy Spirit,</a:t>
            </a:r>
          </a:p>
          <a:p>
            <a:r>
              <a:rPr lang="en-US" sz="2800" i="1" dirty="0">
                <a:solidFill>
                  <a:prstClr val="black"/>
                </a:solidFill>
              </a:rPr>
              <a:t>which is a seal of our inheritance,</a:t>
            </a:r>
          </a:p>
          <a:p>
            <a:r>
              <a:rPr lang="en-US" sz="2800" i="1" dirty="0">
                <a:solidFill>
                  <a:prstClr val="black"/>
                </a:solidFill>
              </a:rPr>
              <a:t>unto redemption of the possession</a:t>
            </a:r>
          </a:p>
          <a:p>
            <a:r>
              <a:rPr lang="en-US" sz="2800" i="1" dirty="0">
                <a:solidFill>
                  <a:prstClr val="black"/>
                </a:solidFill>
              </a:rPr>
              <a:t>unto praise of his glory.</a:t>
            </a:r>
            <a:endParaRPr lang="en-US" sz="2800" dirty="0">
              <a:solidFill>
                <a:prstClr val="black"/>
              </a:solidFill>
            </a:endParaRPr>
          </a:p>
        </p:txBody>
      </p:sp>
      <p:sp>
        <p:nvSpPr>
          <p:cNvPr id="4" name="Rectangle 3"/>
          <p:cNvSpPr/>
          <p:nvPr/>
        </p:nvSpPr>
        <p:spPr>
          <a:xfrm>
            <a:off x="6021262" y="4113683"/>
            <a:ext cx="3122738" cy="2289247"/>
          </a:xfrm>
          <a:prstGeom prst="rect">
            <a:avLst/>
          </a:prstGeom>
          <a:solidFill>
            <a:srgbClr val="FFFF00"/>
          </a:solidFill>
        </p:spPr>
        <p:txBody>
          <a:bodyPr>
            <a:spAutoFit/>
          </a:bodyPr>
          <a:lstStyle/>
          <a:p>
            <a:r>
              <a:rPr lang="en-US" sz="2400" b="1" dirty="0"/>
              <a:t>So then Paul speaks of the Holy Spirit as that whereby God has sealed, </a:t>
            </a:r>
            <a:r>
              <a:rPr lang="en-US" sz="2400" b="1" i="1" dirty="0"/>
              <a:t>i.e.</a:t>
            </a:r>
            <a:r>
              <a:rPr lang="en-US" sz="2400" b="1" dirty="0"/>
              <a:t>, </a:t>
            </a:r>
            <a:r>
              <a:rPr lang="en-US" sz="2400" b="1" u="sng" dirty="0"/>
              <a:t>identified</a:t>
            </a:r>
            <a:r>
              <a:rPr lang="en-US" sz="2400" b="1" dirty="0"/>
              <a:t> and </a:t>
            </a:r>
            <a:r>
              <a:rPr lang="en-US" sz="2400" b="1" u="sng" dirty="0"/>
              <a:t>secured</a:t>
            </a:r>
            <a:r>
              <a:rPr lang="en-US" sz="2400" b="1" dirty="0"/>
              <a:t>, his inheritance to himself.</a:t>
            </a:r>
            <a:endParaRPr lang="en-US" sz="2400" dirty="0"/>
          </a:p>
        </p:txBody>
      </p:sp>
    </p:spTree>
    <p:extLst>
      <p:ext uri="{BB962C8B-B14F-4D97-AF65-F5344CB8AC3E}">
        <p14:creationId xmlns:p14="http://schemas.microsoft.com/office/powerpoint/2010/main" val="117883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b="1" i="1" dirty="0" err="1">
                <a:solidFill>
                  <a:schemeClr val="tx1"/>
                </a:solidFill>
                <a:latin typeface="Palatino Linotype" panose="02040502050505030304" pitchFamily="18" charset="0"/>
              </a:rPr>
              <a:t>oikonomia</a:t>
            </a:r>
            <a:endParaRPr lang="en-US" sz="3600" b="1" i="1" dirty="0">
              <a:solidFill>
                <a:schemeClr val="tx1"/>
              </a:solidFill>
              <a:latin typeface="Palatino Linotype" panose="02040502050505030304" pitchFamily="18" charset="0"/>
            </a:endParaRPr>
          </a:p>
        </p:txBody>
      </p:sp>
      <p:sp>
        <p:nvSpPr>
          <p:cNvPr id="5" name="Rounded Rectangle 4"/>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b="1" i="1" dirty="0">
                <a:solidFill>
                  <a:schemeClr val="tx1"/>
                </a:solidFill>
                <a:latin typeface="Palatino Linotype" panose="02040502050505030304" pitchFamily="18" charset="0"/>
              </a:rPr>
              <a:t> </a:t>
            </a:r>
            <a:r>
              <a:rPr lang="en-US" sz="3600" b="1" i="1" dirty="0" err="1">
                <a:solidFill>
                  <a:schemeClr val="tx1"/>
                </a:solidFill>
                <a:latin typeface="Palatino Linotype" panose="02040502050505030304" pitchFamily="18" charset="0"/>
              </a:rPr>
              <a:t>economia</a:t>
            </a:r>
            <a:endParaRPr lang="en-US" sz="3600" b="1" i="1" dirty="0">
              <a:solidFill>
                <a:schemeClr val="tx1"/>
              </a:solidFill>
              <a:latin typeface="Palatino Linotype" panose="02040502050505030304" pitchFamily="18" charset="0"/>
            </a:endParaRPr>
          </a:p>
        </p:txBody>
      </p:sp>
      <p:sp>
        <p:nvSpPr>
          <p:cNvPr id="6" name="Rounded Rectangle 5"/>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latin typeface="Palatino Linotype" panose="02040502050505030304" pitchFamily="18" charset="0"/>
              </a:rPr>
              <a:t>     economy</a:t>
            </a:r>
          </a:p>
        </p:txBody>
      </p:sp>
      <p:sp>
        <p:nvSpPr>
          <p:cNvPr id="7" name="Rectangle 6"/>
          <p:cNvSpPr/>
          <p:nvPr/>
        </p:nvSpPr>
        <p:spPr>
          <a:xfrm>
            <a:off x="3810000" y="2681748"/>
            <a:ext cx="5029200" cy="830997"/>
          </a:xfrm>
          <a:prstGeom prst="rect">
            <a:avLst/>
          </a:prstGeom>
        </p:spPr>
        <p:txBody>
          <a:bodyPr>
            <a:spAutoFit/>
          </a:bodyPr>
          <a:lstStyle/>
          <a:p>
            <a:pPr algn="ctr"/>
            <a:r>
              <a:rPr lang="en-US" sz="2400" dirty="0">
                <a:latin typeface="Times New Roman"/>
                <a:ea typeface="Times New Roman"/>
              </a:rPr>
              <a:t>“a system of producing, distributing, and consuming </a:t>
            </a:r>
            <a:r>
              <a:rPr lang="en-US" sz="2400" u="sng" dirty="0">
                <a:latin typeface="Times New Roman"/>
                <a:ea typeface="Times New Roman"/>
              </a:rPr>
              <a:t>wealth</a:t>
            </a:r>
            <a:r>
              <a:rPr lang="en-US" sz="2400" dirty="0">
                <a:latin typeface="Times New Roman"/>
                <a:ea typeface="Times New Roman"/>
              </a:rPr>
              <a:t>” </a:t>
            </a:r>
            <a:endParaRPr lang="en-US" sz="2400" dirty="0"/>
          </a:p>
        </p:txBody>
      </p:sp>
    </p:spTree>
    <p:extLst>
      <p:ext uri="{BB962C8B-B14F-4D97-AF65-F5344CB8AC3E}">
        <p14:creationId xmlns:p14="http://schemas.microsoft.com/office/powerpoint/2010/main" val="394044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xit" presetSubtype="0" fill="hold" grpId="1" nodeType="afterEffect">
                                  <p:stCondLst>
                                    <p:cond delay="250"/>
                                  </p:stCondLst>
                                  <p:childTnLst>
                                    <p:animEffect transition="out" filter="fade">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3">
                    <a:lumMod val="50000"/>
                  </a:schemeClr>
                </a:solidFill>
                <a:effectLst>
                  <a:outerShdw blurRad="38100" dist="38100" dir="2700000" algn="tl">
                    <a:srgbClr val="000000">
                      <a:alpha val="43137"/>
                    </a:srgbClr>
                  </a:outerShdw>
                </a:effectLst>
              </a:rPr>
              <a:t>EPHESIANS</a:t>
            </a:r>
          </a:p>
        </p:txBody>
      </p:sp>
      <p:sp>
        <p:nvSpPr>
          <p:cNvPr id="7" name="Oval 6"/>
          <p:cNvSpPr/>
          <p:nvPr/>
        </p:nvSpPr>
        <p:spPr>
          <a:xfrm>
            <a:off x="4267200" y="2667000"/>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elay 7"/>
          <p:cNvSpPr/>
          <p:nvPr/>
        </p:nvSpPr>
        <p:spPr>
          <a:xfrm rot="16200000">
            <a:off x="4133849" y="3028950"/>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572000" y="2705099"/>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Delay 9"/>
          <p:cNvSpPr/>
          <p:nvPr/>
        </p:nvSpPr>
        <p:spPr>
          <a:xfrm rot="16200000">
            <a:off x="4438649" y="3067049"/>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419600" y="2857499"/>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Delay 11"/>
          <p:cNvSpPr/>
          <p:nvPr/>
        </p:nvSpPr>
        <p:spPr>
          <a:xfrm rot="16200000">
            <a:off x="4286249" y="3219449"/>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00601" y="2819400"/>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Delay 13"/>
          <p:cNvSpPr/>
          <p:nvPr/>
        </p:nvSpPr>
        <p:spPr>
          <a:xfrm rot="16200000">
            <a:off x="4667250" y="3181350"/>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48200" y="2933699"/>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elay 15"/>
          <p:cNvSpPr/>
          <p:nvPr/>
        </p:nvSpPr>
        <p:spPr>
          <a:xfrm rot="16200000">
            <a:off x="4514849" y="3295649"/>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14801" y="2857499"/>
            <a:ext cx="228600" cy="2286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Delay 17"/>
          <p:cNvSpPr/>
          <p:nvPr/>
        </p:nvSpPr>
        <p:spPr>
          <a:xfrm rot="16200000">
            <a:off x="3981450" y="3219449"/>
            <a:ext cx="495301" cy="228600"/>
          </a:xfrm>
          <a:prstGeom prst="flowChartDelay">
            <a:avLst/>
          </a:prstGeom>
          <a:gradFill>
            <a:gsLst>
              <a:gs pos="0">
                <a:srgbClr val="FBEAC7"/>
              </a:gs>
              <a:gs pos="17999">
                <a:srgbClr val="FEE7F2"/>
              </a:gs>
              <a:gs pos="36000">
                <a:srgbClr val="FAC77D"/>
              </a:gs>
              <a:gs pos="61000">
                <a:srgbClr val="FBA97D"/>
              </a:gs>
              <a:gs pos="82001">
                <a:srgbClr val="FBD49C"/>
              </a:gs>
              <a:gs pos="100000">
                <a:srgbClr val="FEE7F2"/>
              </a:gs>
            </a:gsLst>
            <a:lin ang="189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Callout 4"/>
          <p:cNvSpPr/>
          <p:nvPr/>
        </p:nvSpPr>
        <p:spPr>
          <a:xfrm>
            <a:off x="4800601" y="1115221"/>
            <a:ext cx="2438399" cy="1135814"/>
          </a:xfrm>
          <a:prstGeom prst="wedgeEllipseCallout">
            <a:avLst>
              <a:gd name="adj1" fmla="val -38373"/>
              <a:gd name="adj2" fmla="val 81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on to chapter 2!</a:t>
            </a:r>
          </a:p>
        </p:txBody>
      </p:sp>
    </p:spTree>
    <p:extLst>
      <p:ext uri="{BB962C8B-B14F-4D97-AF65-F5344CB8AC3E}">
        <p14:creationId xmlns:p14="http://schemas.microsoft.com/office/powerpoint/2010/main" val="421639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grpId="0" nodeType="afterEffect">
                                  <p:stCondLst>
                                    <p:cond delay="0"/>
                                  </p:stCondLst>
                                  <p:childTnLst>
                                    <p:animMotion origin="layout" path="M 0 0 L 0.25 0 E" pathEditMode="relative" ptsTypes="">
                                      <p:cBhvr>
                                        <p:cTn id="6" dur="2000" fill="hold"/>
                                        <p:tgtEl>
                                          <p:spTgt spid="7"/>
                                        </p:tgtEl>
                                        <p:attrNameLst>
                                          <p:attrName>ppt_x</p:attrName>
                                          <p:attrName>ppt_y</p:attrName>
                                        </p:attrNameLst>
                                      </p:cBhvr>
                                    </p:animMotion>
                                  </p:childTnLst>
                                </p:cTn>
                              </p:par>
                              <p:par>
                                <p:cTn id="7" presetID="63" presetClass="path" presetSubtype="0" fill="hold" grpId="0" nodeType="withEffect">
                                  <p:stCondLst>
                                    <p:cond delay="0"/>
                                  </p:stCondLst>
                                  <p:childTnLst>
                                    <p:animMotion origin="layout" path="M 0 0 L 0.25 0 E" pathEditMode="relative" ptsTypes="">
                                      <p:cBhvr>
                                        <p:cTn id="8" dur="2000" fill="hold"/>
                                        <p:tgtEl>
                                          <p:spTgt spid="8"/>
                                        </p:tgtEl>
                                        <p:attrNameLst>
                                          <p:attrName>ppt_x</p:attrName>
                                          <p:attrName>ppt_y</p:attrName>
                                        </p:attrNameLst>
                                      </p:cBhvr>
                                    </p:animMotion>
                                  </p:childTnLst>
                                </p:cTn>
                              </p:par>
                              <p:par>
                                <p:cTn id="9" presetID="63" presetClass="path" presetSubtype="0" fill="hold" grpId="0" nodeType="withEffect">
                                  <p:stCondLst>
                                    <p:cond delay="0"/>
                                  </p:stCondLst>
                                  <p:childTnLst>
                                    <p:animMotion origin="layout" path="M 0 0 L 0.25 0 E" pathEditMode="relative" ptsTypes="">
                                      <p:cBhvr>
                                        <p:cTn id="10" dur="2000" fill="hold"/>
                                        <p:tgtEl>
                                          <p:spTgt spid="9"/>
                                        </p:tgtEl>
                                        <p:attrNameLst>
                                          <p:attrName>ppt_x</p:attrName>
                                          <p:attrName>ppt_y</p:attrName>
                                        </p:attrNameLst>
                                      </p:cBhvr>
                                    </p:animMotion>
                                  </p:childTnLst>
                                </p:cTn>
                              </p:par>
                              <p:par>
                                <p:cTn id="11" presetID="63" presetClass="path" presetSubtype="0" fill="hold" grpId="0" nodeType="withEffect">
                                  <p:stCondLst>
                                    <p:cond delay="0"/>
                                  </p:stCondLst>
                                  <p:childTnLst>
                                    <p:animMotion origin="layout" path="M 0 0 L 0.25 0 E" pathEditMode="relative" ptsTypes="">
                                      <p:cBhvr>
                                        <p:cTn id="12" dur="2000" fill="hold"/>
                                        <p:tgtEl>
                                          <p:spTgt spid="10"/>
                                        </p:tgtEl>
                                        <p:attrNameLst>
                                          <p:attrName>ppt_x</p:attrName>
                                          <p:attrName>ppt_y</p:attrName>
                                        </p:attrNameLst>
                                      </p:cBhvr>
                                    </p:animMotion>
                                  </p:childTnLst>
                                </p:cTn>
                              </p:par>
                              <p:par>
                                <p:cTn id="13" presetID="63" presetClass="path" presetSubtype="0" fill="hold" grpId="0" nodeType="withEffect">
                                  <p:stCondLst>
                                    <p:cond delay="0"/>
                                  </p:stCondLst>
                                  <p:childTnLst>
                                    <p:animMotion origin="layout" path="M 0 0 L 0.25 0 E" pathEditMode="relative" ptsTypes="">
                                      <p:cBhvr>
                                        <p:cTn id="14" dur="2000" fill="hold"/>
                                        <p:tgtEl>
                                          <p:spTgt spid="11"/>
                                        </p:tgtEl>
                                        <p:attrNameLst>
                                          <p:attrName>ppt_x</p:attrName>
                                          <p:attrName>ppt_y</p:attrName>
                                        </p:attrNameLst>
                                      </p:cBhvr>
                                    </p:animMotion>
                                  </p:childTnLst>
                                </p:cTn>
                              </p:par>
                              <p:par>
                                <p:cTn id="15" presetID="63" presetClass="path" presetSubtype="0" fill="hold" grpId="0" nodeType="withEffect">
                                  <p:stCondLst>
                                    <p:cond delay="0"/>
                                  </p:stCondLst>
                                  <p:childTnLst>
                                    <p:animMotion origin="layout" path="M 0 0 L 0.25 0 E" pathEditMode="relative" ptsTypes="">
                                      <p:cBhvr>
                                        <p:cTn id="16" dur="2000" fill="hold"/>
                                        <p:tgtEl>
                                          <p:spTgt spid="12"/>
                                        </p:tgtEl>
                                        <p:attrNameLst>
                                          <p:attrName>ppt_x</p:attrName>
                                          <p:attrName>ppt_y</p:attrName>
                                        </p:attrNameLst>
                                      </p:cBhvr>
                                    </p:animMotion>
                                  </p:childTnLst>
                                </p:cTn>
                              </p:par>
                              <p:par>
                                <p:cTn id="17" presetID="63" presetClass="path" presetSubtype="0" fill="hold" grpId="0" nodeType="withEffect">
                                  <p:stCondLst>
                                    <p:cond delay="0"/>
                                  </p:stCondLst>
                                  <p:childTnLst>
                                    <p:animMotion origin="layout" path="M 0 0 L 0.25 0 E" pathEditMode="relative" ptsTypes="">
                                      <p:cBhvr>
                                        <p:cTn id="18" dur="2000" fill="hold"/>
                                        <p:tgtEl>
                                          <p:spTgt spid="13"/>
                                        </p:tgtEl>
                                        <p:attrNameLst>
                                          <p:attrName>ppt_x</p:attrName>
                                          <p:attrName>ppt_y</p:attrName>
                                        </p:attrNameLst>
                                      </p:cBhvr>
                                    </p:animMotion>
                                  </p:childTnLst>
                                </p:cTn>
                              </p:par>
                              <p:par>
                                <p:cTn id="19" presetID="63" presetClass="path" presetSubtype="0" fill="hold" grpId="0" nodeType="withEffect">
                                  <p:stCondLst>
                                    <p:cond delay="0"/>
                                  </p:stCondLst>
                                  <p:childTnLst>
                                    <p:animMotion origin="layout" path="M 0 0 L 0.25 0 E" pathEditMode="relative" ptsTypes="">
                                      <p:cBhvr>
                                        <p:cTn id="20" dur="2000" fill="hold"/>
                                        <p:tgtEl>
                                          <p:spTgt spid="14"/>
                                        </p:tgtEl>
                                        <p:attrNameLst>
                                          <p:attrName>ppt_x</p:attrName>
                                          <p:attrName>ppt_y</p:attrName>
                                        </p:attrNameLst>
                                      </p:cBhvr>
                                    </p:animMotion>
                                  </p:childTnLst>
                                </p:cTn>
                              </p:par>
                              <p:par>
                                <p:cTn id="21" presetID="63" presetClass="path" presetSubtype="0" fill="hold" grpId="0" nodeType="withEffect">
                                  <p:stCondLst>
                                    <p:cond delay="0"/>
                                  </p:stCondLst>
                                  <p:childTnLst>
                                    <p:animMotion origin="layout" path="M 0 0 L 0.25 0 E" pathEditMode="relative" ptsTypes="">
                                      <p:cBhvr>
                                        <p:cTn id="22" dur="2000" fill="hold"/>
                                        <p:tgtEl>
                                          <p:spTgt spid="15"/>
                                        </p:tgtEl>
                                        <p:attrNameLst>
                                          <p:attrName>ppt_x</p:attrName>
                                          <p:attrName>ppt_y</p:attrName>
                                        </p:attrNameLst>
                                      </p:cBhvr>
                                    </p:animMotion>
                                  </p:childTnLst>
                                </p:cTn>
                              </p:par>
                              <p:par>
                                <p:cTn id="23" presetID="63" presetClass="path" presetSubtype="0" fill="hold" grpId="0" nodeType="withEffect">
                                  <p:stCondLst>
                                    <p:cond delay="0"/>
                                  </p:stCondLst>
                                  <p:childTnLst>
                                    <p:animMotion origin="layout" path="M 0 0 L 0.25 0 E" pathEditMode="relative" ptsTypes="">
                                      <p:cBhvr>
                                        <p:cTn id="24" dur="2000" fill="hold"/>
                                        <p:tgtEl>
                                          <p:spTgt spid="16"/>
                                        </p:tgtEl>
                                        <p:attrNameLst>
                                          <p:attrName>ppt_x</p:attrName>
                                          <p:attrName>ppt_y</p:attrName>
                                        </p:attrNameLst>
                                      </p:cBhvr>
                                    </p:animMotion>
                                  </p:childTnLst>
                                </p:cTn>
                              </p:par>
                              <p:par>
                                <p:cTn id="25" presetID="63" presetClass="path" presetSubtype="0" fill="hold" grpId="0" nodeType="withEffect">
                                  <p:stCondLst>
                                    <p:cond delay="0"/>
                                  </p:stCondLst>
                                  <p:childTnLst>
                                    <p:animMotion origin="layout" path="M 0 0 L 0.25 0 E" pathEditMode="relative" ptsTypes="">
                                      <p:cBhvr>
                                        <p:cTn id="26" dur="2000" fill="hold"/>
                                        <p:tgtEl>
                                          <p:spTgt spid="17"/>
                                        </p:tgtEl>
                                        <p:attrNameLst>
                                          <p:attrName>ppt_x</p:attrName>
                                          <p:attrName>ppt_y</p:attrName>
                                        </p:attrNameLst>
                                      </p:cBhvr>
                                    </p:animMotion>
                                  </p:childTnLst>
                                </p:cTn>
                              </p:par>
                              <p:par>
                                <p:cTn id="27" presetID="63" presetClass="path" presetSubtype="0" fill="hold" grpId="0" nodeType="withEffect">
                                  <p:stCondLst>
                                    <p:cond delay="0"/>
                                  </p:stCondLst>
                                  <p:childTnLst>
                                    <p:animMotion origin="layout" path="M 0 0 L 0.25 0 E" pathEditMode="relative" ptsTypes="">
                                      <p:cBhvr>
                                        <p:cTn id="28" dur="2000" fill="hold"/>
                                        <p:tgtEl>
                                          <p:spTgt spid="18"/>
                                        </p:tgtEl>
                                        <p:attrNameLst>
                                          <p:attrName>ppt_x</p:attrName>
                                          <p:attrName>ppt_y</p:attrName>
                                        </p:attrNameLst>
                                      </p:cBhvr>
                                    </p:animMotion>
                                  </p:childTnLst>
                                </p:cTn>
                              </p:par>
                              <p:par>
                                <p:cTn id="29" presetID="63" presetClass="path" presetSubtype="0" fill="hold" grpId="0" nodeType="withEffect">
                                  <p:stCondLst>
                                    <p:cond delay="0"/>
                                  </p:stCondLst>
                                  <p:childTnLst>
                                    <p:animMotion origin="layout" path="M 0 0 L 0.25 0 E" pathEditMode="relative" ptsTypes="">
                                      <p:cBhvr>
                                        <p:cTn id="30" dur="2000" fill="hold"/>
                                        <p:tgtEl>
                                          <p:spTgt spid="5"/>
                                        </p:tgtEl>
                                        <p:attrNameLst>
                                          <p:attrName>ppt_x</p:attrName>
                                          <p:attrName>ppt_y</p:attrName>
                                        </p:attrNameLst>
                                      </p:cBhvr>
                                    </p:animMotion>
                                  </p:childTnLst>
                                </p:cTn>
                              </p:par>
                              <p:par>
                                <p:cTn id="31" presetID="10" presetClass="exit" presetSubtype="0" fill="hold" grpId="1" nodeType="withEffect">
                                  <p:stCondLst>
                                    <p:cond delay="0"/>
                                  </p:stCondLst>
                                  <p:childTnLst>
                                    <p:animEffect transition="out" filter="fade">
                                      <p:cBhvr>
                                        <p:cTn id="32" dur="2000"/>
                                        <p:tgtEl>
                                          <p:spTgt spid="7"/>
                                        </p:tgtEl>
                                      </p:cBhvr>
                                    </p:animEffect>
                                    <p:set>
                                      <p:cBhvr>
                                        <p:cTn id="33" dur="1" fill="hold">
                                          <p:stCondLst>
                                            <p:cond delay="1999"/>
                                          </p:stCondLst>
                                        </p:cTn>
                                        <p:tgtEl>
                                          <p:spTgt spid="7"/>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2000"/>
                                        <p:tgtEl>
                                          <p:spTgt spid="8"/>
                                        </p:tgtEl>
                                      </p:cBhvr>
                                    </p:animEffect>
                                    <p:set>
                                      <p:cBhvr>
                                        <p:cTn id="36" dur="1" fill="hold">
                                          <p:stCondLst>
                                            <p:cond delay="1999"/>
                                          </p:stCondLst>
                                        </p:cTn>
                                        <p:tgtEl>
                                          <p:spTgt spid="8"/>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2000"/>
                                        <p:tgtEl>
                                          <p:spTgt spid="9"/>
                                        </p:tgtEl>
                                      </p:cBhvr>
                                    </p:animEffect>
                                    <p:set>
                                      <p:cBhvr>
                                        <p:cTn id="39" dur="1" fill="hold">
                                          <p:stCondLst>
                                            <p:cond delay="1999"/>
                                          </p:stCondLst>
                                        </p:cTn>
                                        <p:tgtEl>
                                          <p:spTgt spid="9"/>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11"/>
                                        </p:tgtEl>
                                      </p:cBhvr>
                                    </p:animEffect>
                                    <p:set>
                                      <p:cBhvr>
                                        <p:cTn id="45" dur="1" fill="hold">
                                          <p:stCondLst>
                                            <p:cond delay="1999"/>
                                          </p:stCondLst>
                                        </p:cTn>
                                        <p:tgtEl>
                                          <p:spTgt spid="11"/>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12"/>
                                        </p:tgtEl>
                                      </p:cBhvr>
                                    </p:animEffect>
                                    <p:set>
                                      <p:cBhvr>
                                        <p:cTn id="48" dur="1" fill="hold">
                                          <p:stCondLst>
                                            <p:cond delay="1999"/>
                                          </p:stCondLst>
                                        </p:cTn>
                                        <p:tgtEl>
                                          <p:spTgt spid="12"/>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13"/>
                                        </p:tgtEl>
                                      </p:cBhvr>
                                    </p:animEffect>
                                    <p:set>
                                      <p:cBhvr>
                                        <p:cTn id="51" dur="1" fill="hold">
                                          <p:stCondLst>
                                            <p:cond delay="1999"/>
                                          </p:stCondLst>
                                        </p:cTn>
                                        <p:tgtEl>
                                          <p:spTgt spid="13"/>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000"/>
                                        <p:tgtEl>
                                          <p:spTgt spid="14"/>
                                        </p:tgtEl>
                                      </p:cBhvr>
                                    </p:animEffect>
                                    <p:set>
                                      <p:cBhvr>
                                        <p:cTn id="54" dur="1" fill="hold">
                                          <p:stCondLst>
                                            <p:cond delay="1999"/>
                                          </p:stCondLst>
                                        </p:cTn>
                                        <p:tgtEl>
                                          <p:spTgt spid="14"/>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2000"/>
                                        <p:tgtEl>
                                          <p:spTgt spid="15"/>
                                        </p:tgtEl>
                                      </p:cBhvr>
                                    </p:animEffect>
                                    <p:set>
                                      <p:cBhvr>
                                        <p:cTn id="57" dur="1" fill="hold">
                                          <p:stCondLst>
                                            <p:cond delay="1999"/>
                                          </p:stCondLst>
                                        </p:cTn>
                                        <p:tgtEl>
                                          <p:spTgt spid="15"/>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2000"/>
                                        <p:tgtEl>
                                          <p:spTgt spid="16"/>
                                        </p:tgtEl>
                                      </p:cBhvr>
                                    </p:animEffect>
                                    <p:set>
                                      <p:cBhvr>
                                        <p:cTn id="60" dur="1" fill="hold">
                                          <p:stCondLst>
                                            <p:cond delay="1999"/>
                                          </p:stCondLst>
                                        </p:cTn>
                                        <p:tgtEl>
                                          <p:spTgt spid="16"/>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2000"/>
                                        <p:tgtEl>
                                          <p:spTgt spid="17"/>
                                        </p:tgtEl>
                                      </p:cBhvr>
                                    </p:animEffect>
                                    <p:set>
                                      <p:cBhvr>
                                        <p:cTn id="63" dur="1" fill="hold">
                                          <p:stCondLst>
                                            <p:cond delay="1999"/>
                                          </p:stCondLst>
                                        </p:cTn>
                                        <p:tgtEl>
                                          <p:spTgt spid="17"/>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2000"/>
                                        <p:tgtEl>
                                          <p:spTgt spid="18"/>
                                        </p:tgtEl>
                                      </p:cBhvr>
                                    </p:animEffect>
                                    <p:set>
                                      <p:cBhvr>
                                        <p:cTn id="66" dur="1" fill="hold">
                                          <p:stCondLst>
                                            <p:cond delay="1999"/>
                                          </p:stCondLst>
                                        </p:cTn>
                                        <p:tgtEl>
                                          <p:spTgt spid="18"/>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000"/>
                                        <p:tgtEl>
                                          <p:spTgt spid="5"/>
                                        </p:tgtEl>
                                      </p:cBhvr>
                                    </p:animEffect>
                                    <p:set>
                                      <p:cBhvr>
                                        <p:cTn id="6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6" name="Rounded Rectangle 5"/>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latin typeface="Palatino Linotype" panose="02040502050505030304" pitchFamily="18" charset="0"/>
              </a:rPr>
              <a:t>     economy</a:t>
            </a:r>
          </a:p>
        </p:txBody>
      </p:sp>
      <p:sp>
        <p:nvSpPr>
          <p:cNvPr id="7" name="Rectangle 6"/>
          <p:cNvSpPr/>
          <p:nvPr/>
        </p:nvSpPr>
        <p:spPr>
          <a:xfrm>
            <a:off x="3810000" y="2681748"/>
            <a:ext cx="5029200" cy="830997"/>
          </a:xfrm>
          <a:prstGeom prst="rect">
            <a:avLst/>
          </a:prstGeom>
        </p:spPr>
        <p:txBody>
          <a:bodyPr>
            <a:spAutoFit/>
          </a:bodyPr>
          <a:lstStyle/>
          <a:p>
            <a:pPr algn="ctr"/>
            <a:r>
              <a:rPr lang="en-US" sz="2400" dirty="0">
                <a:latin typeface="Times New Roman"/>
                <a:ea typeface="Times New Roman"/>
              </a:rPr>
              <a:t>“a system of producing, </a:t>
            </a:r>
            <a:r>
              <a:rPr lang="en-US" sz="2400" b="1" dirty="0">
                <a:latin typeface="Times New Roman"/>
                <a:ea typeface="Times New Roman"/>
              </a:rPr>
              <a:t>distributing</a:t>
            </a:r>
            <a:r>
              <a:rPr lang="en-US" sz="2400" dirty="0">
                <a:latin typeface="Times New Roman"/>
                <a:ea typeface="Times New Roman"/>
              </a:rPr>
              <a:t>, and consuming wealth” </a:t>
            </a:r>
            <a:endParaRPr lang="en-US" sz="2400" dirty="0"/>
          </a:p>
        </p:txBody>
      </p:sp>
    </p:spTree>
    <p:extLst>
      <p:ext uri="{BB962C8B-B14F-4D97-AF65-F5344CB8AC3E}">
        <p14:creationId xmlns:p14="http://schemas.microsoft.com/office/powerpoint/2010/main" val="170192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6" name="Rounded Rectangle 5"/>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latin typeface="Palatino Linotype" panose="02040502050505030304" pitchFamily="18" charset="0"/>
              </a:rPr>
              <a:t>     economy</a:t>
            </a:r>
          </a:p>
        </p:txBody>
      </p:sp>
      <p:sp>
        <p:nvSpPr>
          <p:cNvPr id="7" name="Rectangle 6"/>
          <p:cNvSpPr/>
          <p:nvPr/>
        </p:nvSpPr>
        <p:spPr>
          <a:xfrm>
            <a:off x="3810000" y="2681748"/>
            <a:ext cx="5029200" cy="830997"/>
          </a:xfrm>
          <a:prstGeom prst="rect">
            <a:avLst/>
          </a:prstGeom>
        </p:spPr>
        <p:txBody>
          <a:bodyPr>
            <a:spAutoFit/>
          </a:bodyPr>
          <a:lstStyle/>
          <a:p>
            <a:pPr algn="ctr"/>
            <a:r>
              <a:rPr lang="en-US" sz="2400" dirty="0">
                <a:latin typeface="Times New Roman"/>
                <a:ea typeface="Times New Roman"/>
              </a:rPr>
              <a:t>“a system of producing,   </a:t>
            </a:r>
            <a:r>
              <a:rPr lang="en-US" sz="2400" b="1" dirty="0">
                <a:latin typeface="Times New Roman"/>
                <a:ea typeface="Times New Roman"/>
              </a:rPr>
              <a:t>dispensing</a:t>
            </a:r>
            <a:r>
              <a:rPr lang="en-US" sz="2400" dirty="0">
                <a:latin typeface="Times New Roman"/>
                <a:ea typeface="Times New Roman"/>
              </a:rPr>
              <a:t>, and consuming wealth” </a:t>
            </a:r>
            <a:endParaRPr lang="en-US" sz="2400" dirty="0"/>
          </a:p>
        </p:txBody>
      </p:sp>
    </p:spTree>
    <p:extLst>
      <p:ext uri="{BB962C8B-B14F-4D97-AF65-F5344CB8AC3E}">
        <p14:creationId xmlns:p14="http://schemas.microsoft.com/office/powerpoint/2010/main" val="138995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62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5334000" cy="851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Palatino Linotype" panose="02040502050505030304" pitchFamily="18" charset="0"/>
              </a:rPr>
              <a:t>Elevated Themes</a:t>
            </a:r>
          </a:p>
        </p:txBody>
      </p:sp>
      <p:sp>
        <p:nvSpPr>
          <p:cNvPr id="3" name="Rounded Rectangle 2"/>
          <p:cNvSpPr/>
          <p:nvPr/>
        </p:nvSpPr>
        <p:spPr>
          <a:xfrm>
            <a:off x="685800" y="12954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wealth</a:t>
            </a:r>
          </a:p>
        </p:txBody>
      </p:sp>
      <p:sp>
        <p:nvSpPr>
          <p:cNvPr id="4" name="Rounded Rectangle 3"/>
          <p:cNvSpPr/>
          <p:nvPr/>
        </p:nvSpPr>
        <p:spPr>
          <a:xfrm>
            <a:off x="685800" y="2590800"/>
            <a:ext cx="2895600" cy="914400"/>
          </a:xfrm>
          <a:prstGeom prst="round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dispensation</a:t>
            </a:r>
          </a:p>
        </p:txBody>
      </p:sp>
      <p:sp>
        <p:nvSpPr>
          <p:cNvPr id="5" name="Rectangle 4"/>
          <p:cNvSpPr/>
          <p:nvPr/>
        </p:nvSpPr>
        <p:spPr>
          <a:xfrm>
            <a:off x="3810000" y="2681748"/>
            <a:ext cx="5029200" cy="830997"/>
          </a:xfrm>
          <a:prstGeom prst="rect">
            <a:avLst/>
          </a:prstGeom>
        </p:spPr>
        <p:txBody>
          <a:bodyPr>
            <a:spAutoFit/>
          </a:bodyPr>
          <a:lstStyle/>
          <a:p>
            <a:pPr algn="ctr"/>
            <a:r>
              <a:rPr lang="en-US" sz="2400" dirty="0">
                <a:latin typeface="Times New Roman"/>
                <a:ea typeface="Times New Roman"/>
              </a:rPr>
              <a:t>“a system of producing,   </a:t>
            </a:r>
            <a:r>
              <a:rPr lang="en-US" sz="2400" b="1" dirty="0">
                <a:latin typeface="Times New Roman"/>
                <a:ea typeface="Times New Roman"/>
              </a:rPr>
              <a:t>dispensing</a:t>
            </a:r>
            <a:r>
              <a:rPr lang="en-US" sz="2400" dirty="0">
                <a:latin typeface="Times New Roman"/>
                <a:ea typeface="Times New Roman"/>
              </a:rPr>
              <a:t>, and consuming wealth” </a:t>
            </a:r>
            <a:endParaRPr lang="en-US" sz="2400" dirty="0"/>
          </a:p>
        </p:txBody>
      </p:sp>
    </p:spTree>
    <p:extLst>
      <p:ext uri="{BB962C8B-B14F-4D97-AF65-F5344CB8AC3E}">
        <p14:creationId xmlns:p14="http://schemas.microsoft.com/office/powerpoint/2010/main" val="61471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11231</TotalTime>
  <Words>4481</Words>
  <Application>Microsoft Office PowerPoint</Application>
  <PresentationFormat>On-screen Show (4:3)</PresentationFormat>
  <Paragraphs>680</Paragraphs>
  <Slides>60</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60</vt:i4>
      </vt:variant>
    </vt:vector>
  </HeadingPairs>
  <TitlesOfParts>
    <vt:vector size="69" baseType="lpstr">
      <vt:lpstr>Arial</vt:lpstr>
      <vt:lpstr>Calibri</vt:lpstr>
      <vt:lpstr>Palatino Linotype</vt:lpstr>
      <vt:lpstr>PalatinoLinotype-Italic</vt:lpstr>
      <vt:lpstr>Times New Roman</vt:lpstr>
      <vt:lpstr>Office Theme</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179</cp:revision>
  <dcterms:created xsi:type="dcterms:W3CDTF">2016-05-13T12:26:51Z</dcterms:created>
  <dcterms:modified xsi:type="dcterms:W3CDTF">2020-03-08T13:37:01Z</dcterms:modified>
</cp:coreProperties>
</file>