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0DB5E-BAB5-4AAD-9B9F-DB452DC78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0EB2C-F02E-48A6-A191-49842D62E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31142-138B-4C0A-BBED-6B410714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3E0E-D08A-4BC8-95AC-C8DAD0EE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F6D5-699B-4407-95C6-D9A5D7B3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60E95-85BA-485A-9E91-6E8AB61D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EF7B1-86B4-4FBA-8226-7010430FA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F8981-0BF4-416E-8603-A403A605F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7B7C8-BFA4-47E2-B9B7-16A750AB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2C04C-6AE7-4673-B252-D89CD2B2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0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703B84-CBCD-496B-83B3-AD03A1736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CF174-62BA-4208-A822-914597CFF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DA07D-86BF-452F-82F5-CC89852A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D8F5A-E4FC-4BE6-9D34-042A7BBDE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892E3-53D3-44F3-9208-45F6FAD06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3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C49A4-5ACC-429A-AB15-9E9495C79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60967-376F-42F0-8015-2E57C711E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4B108-6506-4999-9268-B8C05A67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7C203-C66C-4C7C-9D02-EA6C8DD8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3B6D4-66A1-40FA-8E71-C391CDAF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8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2D7E-7D85-4158-A8E5-013AF127C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03ECA-4D89-43AB-9B8D-EE0671DAC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E449F-64E6-41A3-B684-AB14117F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DF90B-366F-41AA-BC49-F4903F1B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37C52-102B-4E26-A2F2-703147FE2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5271-931D-4DD2-944A-E5C881D7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E9B1E-CEEB-422B-82ED-CEBBD02C3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F2003-E41F-4949-87D3-EE4127120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1EE5F-1E28-4902-9FDF-01BDA63B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C0C77-780D-4E25-B626-1DB5DE5B2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C94CE-E772-4078-95E8-B3661D50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3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AD3B-4BB2-446B-A327-A2DCB8A2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6291B-A88A-4331-8FD4-F7D35972D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24B16-3A3D-485E-9C37-2F68A2FB2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E1D91-2591-4E2D-AB3A-E5E3B9EC0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35CDE-2B86-48C9-84E8-F6B830359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6572D4-4F00-45D2-B223-4C4A524B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7B3FB0-DAAF-45CD-B5F9-D8E0A9054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D143F0-76C7-4C99-86C0-FBF214B49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6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A487F-9A2A-41D7-8748-936D7991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2182B-D627-441D-BF16-E94186F89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19F03-E2AA-402C-AF65-4BFE65709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AE2EB-8CF7-4604-BB5C-07187F1B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8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CBBEF-B6AA-4B0E-B00F-5EA5B8C7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E92DF-4B8E-4D41-B736-8D9C5699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84B7B-94E9-453B-817D-FFF9AEB9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0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8A3B-77D5-41B2-9646-886856DC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65778-B7E9-402F-8903-EC81E3676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FAA67-AB1B-4BF1-A2EE-C7FA2141D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FD0C0-0CFF-45B9-8663-9F1D99A0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DA932-A197-45A0-932F-DFE8E28C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2A484-F5DA-4B85-947D-5ACF95EA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0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0B4B-D099-4D9F-996E-B624F42D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BA0D3-E931-4512-91FD-C8AA057E9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4D571-9F2E-4C2C-AA6F-F34E96DFD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B72C7-85B6-400A-A7E7-776F89C4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DF695-BDAB-4C47-8C0D-72A85A47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160E3-0F20-4130-8C61-F4D32DEB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364822-F953-4DF7-AC2A-16C15855A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1236F-1424-4A9E-BFB4-1E38578EE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BA285-D2C9-4DD3-B3D9-F08B11A97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C22EC-07D4-4C24-A553-73662FE5D20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82204-06DF-4CE6-9361-ABEB14371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2E02A-8CD4-457B-8C54-EA342F67E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1ADA-D123-4476-9688-60E8409B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5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E06A4B-6F02-4912-9FDA-DAF2276ED9CB}"/>
              </a:ext>
            </a:extLst>
          </p:cNvPr>
          <p:cNvSpPr/>
          <p:nvPr/>
        </p:nvSpPr>
        <p:spPr>
          <a:xfrm>
            <a:off x="345440" y="436766"/>
            <a:ext cx="6743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Matthew 9:10-11 </a:t>
            </a:r>
          </a:p>
          <a:p>
            <a:r>
              <a:rPr lang="en-US" sz="2400" b="1" baseline="30000" dirty="0"/>
              <a:t>10 </a:t>
            </a:r>
            <a:r>
              <a:rPr lang="en-US" sz="2400" dirty="0"/>
              <a:t>Then it happened that as Jesus was reclining at the table in the house, behold, many tax collectors and sinners came and were dining with Jesus and His disciples. </a:t>
            </a:r>
            <a:r>
              <a:rPr lang="en-US" sz="2400" b="1" baseline="30000" dirty="0"/>
              <a:t>11 </a:t>
            </a:r>
            <a:r>
              <a:rPr lang="en-US" sz="2400" dirty="0"/>
              <a:t>When the Pharisees saw this, they said to His disciples, “Why is your Teacher eating with the tax collectors and sinners?”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DCE49C-B77F-4B1A-9106-50ECC24350ED}"/>
              </a:ext>
            </a:extLst>
          </p:cNvPr>
          <p:cNvSpPr/>
          <p:nvPr/>
        </p:nvSpPr>
        <p:spPr>
          <a:xfrm>
            <a:off x="5557520" y="3114422"/>
            <a:ext cx="6614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effectLst/>
                <a:latin typeface="Helvetica Neue"/>
              </a:rPr>
              <a:t>Job 9</a:t>
            </a:r>
            <a:br>
              <a:rPr lang="en-US" sz="2400" b="1" baseline="30000" dirty="0"/>
            </a:br>
            <a:r>
              <a:rPr lang="en-US" sz="2400" b="1" baseline="30000" dirty="0"/>
              <a:t>2 </a:t>
            </a:r>
            <a:r>
              <a:rPr lang="en-US" sz="2400" dirty="0"/>
              <a:t>“In truth I know that this is so;</a:t>
            </a:r>
            <a:br>
              <a:rPr lang="en-US" sz="2400" dirty="0"/>
            </a:br>
            <a:r>
              <a:rPr lang="en-US" sz="2400" dirty="0"/>
              <a:t>But how can a man be in the right before God?</a:t>
            </a:r>
            <a:br>
              <a:rPr lang="en-US" sz="2400" dirty="0"/>
            </a:br>
            <a:r>
              <a:rPr lang="en-US" sz="2400" b="1" baseline="30000" dirty="0"/>
              <a:t>3 </a:t>
            </a:r>
            <a:r>
              <a:rPr lang="en-US" sz="2400" dirty="0"/>
              <a:t>“If one wished to dispute with Him,</a:t>
            </a:r>
            <a:br>
              <a:rPr lang="en-US" sz="2400" dirty="0"/>
            </a:br>
            <a:r>
              <a:rPr lang="en-US" sz="2400" dirty="0"/>
              <a:t>He could not answer Him once in a thousand times.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DD80B-A24C-45AF-BA09-E284C3DF28AF}"/>
              </a:ext>
            </a:extLst>
          </p:cNvPr>
          <p:cNvSpPr txBox="1"/>
          <p:nvPr/>
        </p:nvSpPr>
        <p:spPr>
          <a:xfrm>
            <a:off x="345440" y="3429000"/>
            <a:ext cx="5222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What the Pharisees didn’t get, that Job did get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19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E06A4B-6F02-4912-9FDA-DAF2276ED9CB}"/>
              </a:ext>
            </a:extLst>
          </p:cNvPr>
          <p:cNvSpPr/>
          <p:nvPr/>
        </p:nvSpPr>
        <p:spPr>
          <a:xfrm>
            <a:off x="121921" y="436766"/>
            <a:ext cx="75183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Genesis 43</a:t>
            </a:r>
          </a:p>
          <a:p>
            <a:r>
              <a:rPr lang="en-US" sz="2400" b="1" baseline="30000" dirty="0"/>
              <a:t>32 </a:t>
            </a:r>
            <a:r>
              <a:rPr lang="en-US" sz="2400" dirty="0"/>
              <a:t>So they served him by himself, and them by themselves,</a:t>
            </a:r>
          </a:p>
          <a:p>
            <a:r>
              <a:rPr lang="en-US" sz="2400" dirty="0"/>
              <a:t>and the Egyptians who ate with him by themselves, because the Egyptians could not eat bread with the Hebrews, for that is loathsome to the Egyptians. 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DD80B-A24C-45AF-BA09-E284C3DF28AF}"/>
              </a:ext>
            </a:extLst>
          </p:cNvPr>
          <p:cNvSpPr txBox="1"/>
          <p:nvPr/>
        </p:nvSpPr>
        <p:spPr>
          <a:xfrm>
            <a:off x="7711440" y="736600"/>
            <a:ext cx="435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Don’t sit at my table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627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EDD80B-A24C-45AF-BA09-E284C3DF28AF}"/>
              </a:ext>
            </a:extLst>
          </p:cNvPr>
          <p:cNvSpPr txBox="1"/>
          <p:nvPr/>
        </p:nvSpPr>
        <p:spPr>
          <a:xfrm>
            <a:off x="7711440" y="736600"/>
            <a:ext cx="435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Sit at my table</a:t>
            </a:r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508EC8-AE6C-43F6-A8DE-43D31C57E18B}"/>
              </a:ext>
            </a:extLst>
          </p:cNvPr>
          <p:cNvSpPr/>
          <p:nvPr/>
        </p:nvSpPr>
        <p:spPr>
          <a:xfrm>
            <a:off x="294640" y="202655"/>
            <a:ext cx="71097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Samuel 9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Then David said, “Is there yet anyone left of the house of Saul, that I may show him kindness for Jonathan’s sake?” </a:t>
            </a:r>
          </a:p>
          <a:p>
            <a:endParaRPr lang="en-US" sz="2400" baseline="30000" dirty="0">
              <a:solidFill>
                <a:srgbClr val="000000"/>
              </a:solidFill>
              <a:latin typeface="Helvetica Neue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8E80F8-D215-403A-9484-DB8108B44CFE}"/>
              </a:ext>
            </a:extLst>
          </p:cNvPr>
          <p:cNvSpPr/>
          <p:nvPr/>
        </p:nvSpPr>
        <p:spPr>
          <a:xfrm>
            <a:off x="294640" y="1594575"/>
            <a:ext cx="11460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The king said, “Is there not yet anyone of the house of Saul to whom I may show the kindness of God?” And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 Neue"/>
              </a:rPr>
              <a:t>Ziba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 said to the king, “There is still a son of Jonathan who is crippled in both feet.”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So the king said to him, “Where is he?” And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 Neue"/>
              </a:rPr>
              <a:t>Ziba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 said to the king, “Behold, he is in the house of Machir the son of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 Neue"/>
              </a:rPr>
              <a:t>Ammiel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 in Lo-debar.”</a:t>
            </a:r>
          </a:p>
          <a:p>
            <a:endParaRPr lang="en-US" sz="24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Helvetica Neue"/>
              </a:rPr>
              <a:t>A Crippled Grandson in a town called “No thing”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Then King David sent and brought him from the house of Machir the son of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 Neue"/>
              </a:rPr>
              <a:t>Ammiel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, from Lo-debar.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Mephibosheth, the son of Jonathan the son of Saul, came to David and fell on his face and prostrated himself. And David said, “Mephibosheth.” And he said, “Here is your servant!”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David said to him, “Do not fear, for I will surely show kindness to you for the sake of your father Jonathan, and will restore to you all the land of your grandfather Saul; and 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Helvetica Neue"/>
              </a:rPr>
              <a:t>you shall eat at my table regularly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.”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D63FDA-4FAC-4A36-BDE5-28CB84044653}"/>
              </a:ext>
            </a:extLst>
          </p:cNvPr>
          <p:cNvSpPr/>
          <p:nvPr/>
        </p:nvSpPr>
        <p:spPr>
          <a:xfrm>
            <a:off x="5911720" y="3154337"/>
            <a:ext cx="5607619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001320"/>
                </a:solidFill>
                <a:effectLst/>
                <a:latin typeface="Roboto"/>
              </a:rPr>
              <a:t>Amos 6:13</a:t>
            </a:r>
          </a:p>
          <a:p>
            <a:r>
              <a:rPr lang="en-US" sz="2400" b="0" i="0" dirty="0">
                <a:solidFill>
                  <a:srgbClr val="001320"/>
                </a:solidFill>
                <a:effectLst/>
                <a:latin typeface="Roboto"/>
              </a:rPr>
              <a:t>You who rejoice in </a:t>
            </a:r>
            <a:r>
              <a:rPr lang="en-US" sz="2400" b="0" i="0" dirty="0" err="1">
                <a:solidFill>
                  <a:srgbClr val="001320"/>
                </a:solidFill>
                <a:effectLst/>
                <a:latin typeface="Roboto"/>
              </a:rPr>
              <a:t>Lodebar</a:t>
            </a:r>
            <a:r>
              <a:rPr lang="en-US" sz="2400" b="0" i="0" dirty="0">
                <a:solidFill>
                  <a:srgbClr val="001320"/>
                </a:solidFill>
                <a:effectLst/>
                <a:latin typeface="Roboto"/>
              </a:rPr>
              <a:t>,</a:t>
            </a:r>
            <a:br>
              <a:rPr lang="en-US" sz="2400" dirty="0"/>
            </a:br>
            <a:r>
              <a:rPr lang="en-US" sz="2400" b="0" dirty="0">
                <a:solidFill>
                  <a:srgbClr val="001320"/>
                </a:solidFill>
                <a:effectLst/>
                <a:latin typeface="Roboto"/>
              </a:rPr>
              <a:t>And say, “Have we not by our own strength taken </a:t>
            </a:r>
            <a:r>
              <a:rPr lang="en-US" sz="2400" b="0" dirty="0" err="1">
                <a:solidFill>
                  <a:srgbClr val="001320"/>
                </a:solidFill>
                <a:effectLst/>
                <a:latin typeface="Roboto"/>
              </a:rPr>
              <a:t>Karnaim</a:t>
            </a:r>
            <a:r>
              <a:rPr lang="en-US" sz="2400" b="0" dirty="0">
                <a:solidFill>
                  <a:srgbClr val="001320"/>
                </a:solidFill>
                <a:effectLst/>
                <a:latin typeface="Roboto"/>
              </a:rPr>
              <a:t> for ourselves?”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033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EDD80B-A24C-45AF-BA09-E284C3DF28AF}"/>
              </a:ext>
            </a:extLst>
          </p:cNvPr>
          <p:cNvSpPr txBox="1"/>
          <p:nvPr/>
        </p:nvSpPr>
        <p:spPr>
          <a:xfrm>
            <a:off x="7711440" y="736600"/>
            <a:ext cx="435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Sit at my table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8E80F8-D215-403A-9484-DB8108B44CFE}"/>
              </a:ext>
            </a:extLst>
          </p:cNvPr>
          <p:cNvSpPr/>
          <p:nvPr/>
        </p:nvSpPr>
        <p:spPr>
          <a:xfrm>
            <a:off x="294640" y="283935"/>
            <a:ext cx="8026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Helvetica Neue"/>
              </a:rPr>
              <a:t>A Dead-dog from a</a:t>
            </a: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Helvetica Neue"/>
              </a:rPr>
              <a:t>town called “No thing”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Again he prostrated himself and said, “What is your servant, that you should regard a dead dog like me?”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Then the king called Saul’s servant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 Neue"/>
              </a:rPr>
              <a:t>Ziba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 and said to him, “…Mephibosheth your master’s grandson 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Helvetica Neue"/>
              </a:rPr>
              <a:t>shall eat at my table regularly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.”</a:t>
            </a:r>
          </a:p>
          <a:p>
            <a:endParaRPr lang="en-US" sz="24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…So 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Helvetica Neue"/>
              </a:rPr>
              <a:t>Mephibosheth ate at David’s table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 as one of the king’s sons. 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So Mephibosheth lived in Jerusalem, for </a:t>
            </a:r>
            <a:r>
              <a:rPr lang="en-US" sz="2400" b="1" i="0" u="sng" dirty="0">
                <a:solidFill>
                  <a:srgbClr val="000000"/>
                </a:solidFill>
                <a:effectLst/>
                <a:latin typeface="Helvetica Neue"/>
              </a:rPr>
              <a:t>he ate at the king’s table regularly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. Now he was lame in both feet.</a:t>
            </a:r>
          </a:p>
        </p:txBody>
      </p:sp>
    </p:spTree>
    <p:extLst>
      <p:ext uri="{BB962C8B-B14F-4D97-AF65-F5344CB8AC3E}">
        <p14:creationId xmlns:p14="http://schemas.microsoft.com/office/powerpoint/2010/main" val="17452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EDD80B-A24C-45AF-BA09-E284C3DF28AF}"/>
              </a:ext>
            </a:extLst>
          </p:cNvPr>
          <p:cNvSpPr txBox="1"/>
          <p:nvPr/>
        </p:nvSpPr>
        <p:spPr>
          <a:xfrm>
            <a:off x="7711440" y="736600"/>
            <a:ext cx="435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Sit at my table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8E80F8-D215-403A-9484-DB8108B44CFE}"/>
              </a:ext>
            </a:extLst>
          </p:cNvPr>
          <p:cNvSpPr/>
          <p:nvPr/>
        </p:nvSpPr>
        <p:spPr>
          <a:xfrm>
            <a:off x="294640" y="283935"/>
            <a:ext cx="8026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Helvetica Neue"/>
              </a:rPr>
              <a:t>David flees Absalom</a:t>
            </a:r>
          </a:p>
          <a:p>
            <a:endParaRPr lang="en-US" sz="2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Ziba’s</a:t>
            </a:r>
            <a:r>
              <a:rPr lang="en-US" sz="2800" b="1" dirty="0"/>
              <a:t> false charges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Mephibosheth comes to David…</a:t>
            </a:r>
          </a:p>
          <a:p>
            <a:endParaRPr lang="en-US" sz="2800" b="1" dirty="0"/>
          </a:p>
          <a:p>
            <a:r>
              <a:rPr lang="en-US" sz="2800" b="1" dirty="0"/>
              <a:t>2 Samuel 19</a:t>
            </a:r>
          </a:p>
          <a:p>
            <a:r>
              <a:rPr lang="en-US" sz="2800" b="1" baseline="30000" dirty="0"/>
              <a:t>28 </a:t>
            </a:r>
            <a:r>
              <a:rPr lang="en-US" sz="2800" dirty="0"/>
              <a:t>For all my father’s household was </a:t>
            </a:r>
            <a:r>
              <a:rPr lang="en-US" sz="2800" b="1" u="sng" dirty="0"/>
              <a:t>nothing but dead men before my lord the king</a:t>
            </a:r>
            <a:r>
              <a:rPr lang="en-US" sz="2800" dirty="0"/>
              <a:t>; yet you set your servant among those who ate at your own table. What right do I have yet that I should complain anymore to the king?”</a:t>
            </a:r>
            <a:endParaRPr lang="en-US" sz="36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1831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EDD80B-A24C-45AF-BA09-E284C3DF28AF}"/>
              </a:ext>
            </a:extLst>
          </p:cNvPr>
          <p:cNvSpPr txBox="1"/>
          <p:nvPr/>
        </p:nvSpPr>
        <p:spPr>
          <a:xfrm>
            <a:off x="7711440" y="736600"/>
            <a:ext cx="435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Sit at my table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8E80F8-D215-403A-9484-DB8108B44CFE}"/>
              </a:ext>
            </a:extLst>
          </p:cNvPr>
          <p:cNvSpPr/>
          <p:nvPr/>
        </p:nvSpPr>
        <p:spPr>
          <a:xfrm>
            <a:off x="294640" y="283935"/>
            <a:ext cx="821374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Helvetica Neue"/>
              </a:rPr>
              <a:t>David flees Absalom</a:t>
            </a:r>
          </a:p>
          <a:p>
            <a:endParaRPr lang="en-US" sz="2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Ziba’s</a:t>
            </a:r>
            <a:r>
              <a:rPr lang="en-US" sz="2800" b="1" dirty="0"/>
              <a:t> false charges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Mephibosheth comes to David…</a:t>
            </a:r>
          </a:p>
          <a:p>
            <a:endParaRPr lang="en-US" sz="2800" b="1" dirty="0"/>
          </a:p>
          <a:p>
            <a:r>
              <a:rPr lang="en-US" sz="2800" b="1" dirty="0"/>
              <a:t>2 Samuel 19</a:t>
            </a:r>
          </a:p>
          <a:p>
            <a:r>
              <a:rPr lang="en-US" sz="2800" b="1" baseline="30000" dirty="0"/>
              <a:t>28 </a:t>
            </a:r>
            <a:r>
              <a:rPr lang="en-US" sz="2800" dirty="0"/>
              <a:t>For all my father’s household was </a:t>
            </a:r>
            <a:r>
              <a:rPr lang="en-US" sz="2800" b="1" u="sng" dirty="0"/>
              <a:t>nothing but dead men before my lord the king</a:t>
            </a:r>
            <a:r>
              <a:rPr lang="en-US" sz="2800" dirty="0"/>
              <a:t>; </a:t>
            </a:r>
            <a:r>
              <a:rPr lang="en-US" sz="2800" b="1" u="sng" dirty="0"/>
              <a:t>yet you set your servant among those who ate at your own table</a:t>
            </a:r>
            <a:r>
              <a:rPr lang="en-US" sz="2800" dirty="0"/>
              <a:t>. What right do I have yet that I should complain anymore to the king?”</a:t>
            </a:r>
            <a:endParaRPr lang="en-US" sz="36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7420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EDD80B-A24C-45AF-BA09-E284C3DF28AF}"/>
              </a:ext>
            </a:extLst>
          </p:cNvPr>
          <p:cNvSpPr txBox="1"/>
          <p:nvPr/>
        </p:nvSpPr>
        <p:spPr>
          <a:xfrm>
            <a:off x="7711440" y="736600"/>
            <a:ext cx="435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Sit at my table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8E80F8-D215-403A-9484-DB8108B44CFE}"/>
              </a:ext>
            </a:extLst>
          </p:cNvPr>
          <p:cNvSpPr/>
          <p:nvPr/>
        </p:nvSpPr>
        <p:spPr>
          <a:xfrm>
            <a:off x="294640" y="2581085"/>
            <a:ext cx="71878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Matthew 26</a:t>
            </a:r>
            <a:endParaRPr lang="en-US" sz="2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en-US" sz="2800" b="1" baseline="30000" dirty="0"/>
              <a:t>29 </a:t>
            </a:r>
            <a:r>
              <a:rPr lang="en-US" sz="2800" dirty="0"/>
              <a:t>But I say to you, I will not drink of this fruit of the vine from now on </a:t>
            </a:r>
            <a:r>
              <a:rPr lang="en-US" sz="2800" b="1" dirty="0"/>
              <a:t>until that day when I drink it new with you in My Father’s kingdom</a:t>
            </a:r>
            <a:r>
              <a:rPr lang="en-US" sz="2800" dirty="0"/>
              <a:t>.”</a:t>
            </a:r>
            <a:endParaRPr lang="en-US" sz="28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F3555B-E335-41FD-A7AF-C0BA6CFD887B}"/>
              </a:ext>
            </a:extLst>
          </p:cNvPr>
          <p:cNvSpPr/>
          <p:nvPr/>
        </p:nvSpPr>
        <p:spPr>
          <a:xfrm>
            <a:off x="1911163" y="835672"/>
            <a:ext cx="39998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0" dirty="0">
                <a:solidFill>
                  <a:srgbClr val="000000"/>
                </a:solidFill>
                <a:effectLst/>
                <a:latin typeface="Helvetica Neue"/>
              </a:rPr>
              <a:t>“the table of the Lord”</a:t>
            </a:r>
          </a:p>
          <a:p>
            <a:pPr algn="ctr"/>
            <a:r>
              <a:rPr lang="en-US" sz="2800" i="1" dirty="0">
                <a:solidFill>
                  <a:srgbClr val="000000"/>
                </a:solidFill>
                <a:latin typeface="Helvetica Neue"/>
              </a:rPr>
              <a:t>1 Corinthians 10:21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5927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E06A4B-6F02-4912-9FDA-DAF2276ED9CB}"/>
              </a:ext>
            </a:extLst>
          </p:cNvPr>
          <p:cNvSpPr/>
          <p:nvPr/>
        </p:nvSpPr>
        <p:spPr>
          <a:xfrm>
            <a:off x="345440" y="436766"/>
            <a:ext cx="67432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Matthew 9:10-11 </a:t>
            </a:r>
          </a:p>
          <a:p>
            <a:r>
              <a:rPr lang="en-US" sz="2400" b="1" baseline="30000" dirty="0"/>
              <a:t>10 </a:t>
            </a:r>
            <a:r>
              <a:rPr lang="en-US" sz="2400" dirty="0"/>
              <a:t>Then it happened that as Jesus was reclining at the table in the house, behold, many tax collectors and sinners came and were dining with Jesus and His disciples. </a:t>
            </a:r>
            <a:r>
              <a:rPr lang="en-US" sz="2400" b="1" baseline="30000" dirty="0"/>
              <a:t>11 </a:t>
            </a:r>
            <a:r>
              <a:rPr lang="en-US" sz="2400" dirty="0"/>
              <a:t>When the Pharisees saw this, they said to His disciples, “Why is your Teacher eating with the tax collectors and sinners?”</a:t>
            </a:r>
          </a:p>
          <a:p>
            <a:r>
              <a:rPr lang="en-US" sz="2400" b="1" baseline="30000" dirty="0"/>
              <a:t>12 </a:t>
            </a:r>
            <a:r>
              <a:rPr lang="en-US" sz="2400" dirty="0"/>
              <a:t>But when Jesus heard this, He said, </a:t>
            </a:r>
            <a:r>
              <a:rPr lang="en-US" sz="2400" b="1" dirty="0"/>
              <a:t>“It is not those who are healthy who need a physician, but those who are sick.</a:t>
            </a:r>
            <a:r>
              <a:rPr lang="en-US" sz="2400" dirty="0"/>
              <a:t> </a:t>
            </a:r>
            <a:r>
              <a:rPr lang="en-US" sz="2400" b="1" baseline="30000" dirty="0"/>
              <a:t>13 </a:t>
            </a:r>
            <a:r>
              <a:rPr lang="en-US" sz="2400" dirty="0"/>
              <a:t>But go and learn what this means: ‘I </a:t>
            </a:r>
            <a:r>
              <a:rPr lang="en-US" sz="2400" cap="small" dirty="0"/>
              <a:t>desire</a:t>
            </a:r>
            <a:r>
              <a:rPr lang="en-US" sz="2400" dirty="0"/>
              <a:t> </a:t>
            </a:r>
            <a:r>
              <a:rPr lang="en-US" sz="2400" cap="small" dirty="0"/>
              <a:t>compassion</a:t>
            </a:r>
            <a:r>
              <a:rPr lang="en-US" sz="2400" dirty="0"/>
              <a:t>, </a:t>
            </a:r>
            <a:r>
              <a:rPr lang="en-US" sz="2400" cap="small" dirty="0"/>
              <a:t>and not sacrifice</a:t>
            </a:r>
            <a:r>
              <a:rPr lang="en-US" sz="2400" dirty="0"/>
              <a:t>,’ for</a:t>
            </a:r>
            <a:r>
              <a:rPr lang="en-US" sz="2400" b="1" dirty="0"/>
              <a:t> I did not come to call the righteous, but sinners.</a:t>
            </a:r>
            <a:r>
              <a:rPr lang="en-US" sz="2400" dirty="0"/>
              <a:t>”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2103A0-DD85-46C7-817D-7D8E05063E3E}"/>
              </a:ext>
            </a:extLst>
          </p:cNvPr>
          <p:cNvSpPr txBox="1"/>
          <p:nvPr/>
        </p:nvSpPr>
        <p:spPr>
          <a:xfrm>
            <a:off x="7711440" y="736600"/>
            <a:ext cx="435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Who are we?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9301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844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2</cp:revision>
  <dcterms:created xsi:type="dcterms:W3CDTF">2020-02-22T22:03:45Z</dcterms:created>
  <dcterms:modified xsi:type="dcterms:W3CDTF">2020-02-23T17:42:42Z</dcterms:modified>
</cp:coreProperties>
</file>