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67" r:id="rId3"/>
    <p:sldId id="256" r:id="rId4"/>
    <p:sldId id="261" r:id="rId5"/>
    <p:sldId id="263" r:id="rId6"/>
    <p:sldId id="257" r:id="rId7"/>
    <p:sldId id="264" r:id="rId8"/>
    <p:sldId id="259"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78" y="58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89674B9-F64A-4FC8-BD29-308AAA14C428}" type="datetimeFigureOut">
              <a:rPr lang="en-US" smtClean="0"/>
              <a:t>2/15/2020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75AA21-6947-467B-A468-7E7C06302607}" type="slidenum">
              <a:rPr lang="en-US" smtClean="0"/>
              <a:t>‹#›</a:t>
            </a:fld>
            <a:endParaRPr lang="en-US"/>
          </a:p>
        </p:txBody>
      </p:sp>
    </p:spTree>
    <p:extLst>
      <p:ext uri="{BB962C8B-B14F-4D97-AF65-F5344CB8AC3E}">
        <p14:creationId xmlns:p14="http://schemas.microsoft.com/office/powerpoint/2010/main" val="3018100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9674B9-F64A-4FC8-BD29-308AAA14C428}" type="datetimeFigureOut">
              <a:rPr lang="en-US" smtClean="0"/>
              <a:t>2/15/2020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75AA21-6947-467B-A468-7E7C06302607}" type="slidenum">
              <a:rPr lang="en-US" smtClean="0"/>
              <a:t>‹#›</a:t>
            </a:fld>
            <a:endParaRPr lang="en-US"/>
          </a:p>
        </p:txBody>
      </p:sp>
    </p:spTree>
    <p:extLst>
      <p:ext uri="{BB962C8B-B14F-4D97-AF65-F5344CB8AC3E}">
        <p14:creationId xmlns:p14="http://schemas.microsoft.com/office/powerpoint/2010/main" val="3458015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9674B9-F64A-4FC8-BD29-308AAA14C428}" type="datetimeFigureOut">
              <a:rPr lang="en-US" smtClean="0"/>
              <a:t>2/15/2020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75AA21-6947-467B-A468-7E7C06302607}" type="slidenum">
              <a:rPr lang="en-US" smtClean="0"/>
              <a:t>‹#›</a:t>
            </a:fld>
            <a:endParaRPr lang="en-US"/>
          </a:p>
        </p:txBody>
      </p:sp>
    </p:spTree>
    <p:extLst>
      <p:ext uri="{BB962C8B-B14F-4D97-AF65-F5344CB8AC3E}">
        <p14:creationId xmlns:p14="http://schemas.microsoft.com/office/powerpoint/2010/main" val="841195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9674B9-F64A-4FC8-BD29-308AAA14C428}" type="datetimeFigureOut">
              <a:rPr lang="en-US" smtClean="0"/>
              <a:t>2/15/2020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75AA21-6947-467B-A468-7E7C06302607}" type="slidenum">
              <a:rPr lang="en-US" smtClean="0"/>
              <a:t>‹#›</a:t>
            </a:fld>
            <a:endParaRPr lang="en-US"/>
          </a:p>
        </p:txBody>
      </p:sp>
    </p:spTree>
    <p:extLst>
      <p:ext uri="{BB962C8B-B14F-4D97-AF65-F5344CB8AC3E}">
        <p14:creationId xmlns:p14="http://schemas.microsoft.com/office/powerpoint/2010/main" val="1268129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89674B9-F64A-4FC8-BD29-308AAA14C428}" type="datetimeFigureOut">
              <a:rPr lang="en-US" smtClean="0"/>
              <a:t>2/15/2020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75AA21-6947-467B-A468-7E7C06302607}" type="slidenum">
              <a:rPr lang="en-US" smtClean="0"/>
              <a:t>‹#›</a:t>
            </a:fld>
            <a:endParaRPr lang="en-US"/>
          </a:p>
        </p:txBody>
      </p:sp>
    </p:spTree>
    <p:extLst>
      <p:ext uri="{BB962C8B-B14F-4D97-AF65-F5344CB8AC3E}">
        <p14:creationId xmlns:p14="http://schemas.microsoft.com/office/powerpoint/2010/main" val="675595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89674B9-F64A-4FC8-BD29-308AAA14C428}" type="datetimeFigureOut">
              <a:rPr lang="en-US" smtClean="0"/>
              <a:t>2/15/2020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75AA21-6947-467B-A468-7E7C06302607}" type="slidenum">
              <a:rPr lang="en-US" smtClean="0"/>
              <a:t>‹#›</a:t>
            </a:fld>
            <a:endParaRPr lang="en-US"/>
          </a:p>
        </p:txBody>
      </p:sp>
    </p:spTree>
    <p:extLst>
      <p:ext uri="{BB962C8B-B14F-4D97-AF65-F5344CB8AC3E}">
        <p14:creationId xmlns:p14="http://schemas.microsoft.com/office/powerpoint/2010/main" val="504726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89674B9-F64A-4FC8-BD29-308AAA14C428}" type="datetimeFigureOut">
              <a:rPr lang="en-US" smtClean="0"/>
              <a:t>2/15/2020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75AA21-6947-467B-A468-7E7C06302607}" type="slidenum">
              <a:rPr lang="en-US" smtClean="0"/>
              <a:t>‹#›</a:t>
            </a:fld>
            <a:endParaRPr lang="en-US"/>
          </a:p>
        </p:txBody>
      </p:sp>
    </p:spTree>
    <p:extLst>
      <p:ext uri="{BB962C8B-B14F-4D97-AF65-F5344CB8AC3E}">
        <p14:creationId xmlns:p14="http://schemas.microsoft.com/office/powerpoint/2010/main" val="183774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89674B9-F64A-4FC8-BD29-308AAA14C428}" type="datetimeFigureOut">
              <a:rPr lang="en-US" smtClean="0"/>
              <a:t>2/15/2020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75AA21-6947-467B-A468-7E7C06302607}" type="slidenum">
              <a:rPr lang="en-US" smtClean="0"/>
              <a:t>‹#›</a:t>
            </a:fld>
            <a:endParaRPr lang="en-US"/>
          </a:p>
        </p:txBody>
      </p:sp>
    </p:spTree>
    <p:extLst>
      <p:ext uri="{BB962C8B-B14F-4D97-AF65-F5344CB8AC3E}">
        <p14:creationId xmlns:p14="http://schemas.microsoft.com/office/powerpoint/2010/main" val="3195459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9674B9-F64A-4FC8-BD29-308AAA14C428}" type="datetimeFigureOut">
              <a:rPr lang="en-US" smtClean="0"/>
              <a:t>2/15/2020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75AA21-6947-467B-A468-7E7C06302607}" type="slidenum">
              <a:rPr lang="en-US" smtClean="0"/>
              <a:t>‹#›</a:t>
            </a:fld>
            <a:endParaRPr lang="en-US"/>
          </a:p>
        </p:txBody>
      </p:sp>
    </p:spTree>
    <p:extLst>
      <p:ext uri="{BB962C8B-B14F-4D97-AF65-F5344CB8AC3E}">
        <p14:creationId xmlns:p14="http://schemas.microsoft.com/office/powerpoint/2010/main" val="1131406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9674B9-F64A-4FC8-BD29-308AAA14C428}" type="datetimeFigureOut">
              <a:rPr lang="en-US" smtClean="0"/>
              <a:t>2/15/2020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75AA21-6947-467B-A468-7E7C06302607}" type="slidenum">
              <a:rPr lang="en-US" smtClean="0"/>
              <a:t>‹#›</a:t>
            </a:fld>
            <a:endParaRPr lang="en-US"/>
          </a:p>
        </p:txBody>
      </p:sp>
    </p:spTree>
    <p:extLst>
      <p:ext uri="{BB962C8B-B14F-4D97-AF65-F5344CB8AC3E}">
        <p14:creationId xmlns:p14="http://schemas.microsoft.com/office/powerpoint/2010/main" val="1178427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9674B9-F64A-4FC8-BD29-308AAA14C428}" type="datetimeFigureOut">
              <a:rPr lang="en-US" smtClean="0"/>
              <a:t>2/15/2020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75AA21-6947-467B-A468-7E7C06302607}" type="slidenum">
              <a:rPr lang="en-US" smtClean="0"/>
              <a:t>‹#›</a:t>
            </a:fld>
            <a:endParaRPr lang="en-US"/>
          </a:p>
        </p:txBody>
      </p:sp>
    </p:spTree>
    <p:extLst>
      <p:ext uri="{BB962C8B-B14F-4D97-AF65-F5344CB8AC3E}">
        <p14:creationId xmlns:p14="http://schemas.microsoft.com/office/powerpoint/2010/main" val="1283152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6B19C"/>
            </a:gs>
            <a:gs pos="30000">
              <a:srgbClr val="D49E6C"/>
            </a:gs>
            <a:gs pos="70000">
              <a:srgbClr val="A65528"/>
            </a:gs>
            <a:gs pos="100000">
              <a:srgbClr val="663012"/>
            </a:gs>
          </a:gsLst>
          <a:lin ang="162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9674B9-F64A-4FC8-BD29-308AAA14C428}" type="datetimeFigureOut">
              <a:rPr lang="en-US" smtClean="0"/>
              <a:t>2/15/2020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75AA21-6947-467B-A468-7E7C06302607}" type="slidenum">
              <a:rPr lang="en-US" smtClean="0"/>
              <a:t>‹#›</a:t>
            </a:fld>
            <a:endParaRPr lang="en-US"/>
          </a:p>
        </p:txBody>
      </p:sp>
    </p:spTree>
    <p:extLst>
      <p:ext uri="{BB962C8B-B14F-4D97-AF65-F5344CB8AC3E}">
        <p14:creationId xmlns:p14="http://schemas.microsoft.com/office/powerpoint/2010/main" val="1726660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2990851"/>
          </a:xfrm>
          <a:solidFill>
            <a:schemeClr val="bg1"/>
          </a:solidFill>
        </p:spPr>
        <p:txBody>
          <a:bodyPr>
            <a:normAutofit fontScale="90000"/>
          </a:bodyPr>
          <a:lstStyle/>
          <a:p>
            <a:r>
              <a:rPr lang="en-US" dirty="0"/>
              <a:t>Exton</a:t>
            </a:r>
            <a:br>
              <a:rPr lang="en-US" dirty="0"/>
            </a:br>
            <a:r>
              <a:rPr lang="en-US" dirty="0"/>
              <a:t>9:45 am Sunday </a:t>
            </a:r>
            <a:br>
              <a:rPr lang="en-US" dirty="0"/>
            </a:br>
            <a:r>
              <a:rPr lang="en-US" dirty="0"/>
              <a:t>February 16, 2020</a:t>
            </a:r>
            <a:br>
              <a:rPr lang="en-US" dirty="0"/>
            </a:br>
            <a:br>
              <a:rPr lang="en-US" dirty="0"/>
            </a:br>
            <a:endParaRPr lang="en-US" dirty="0"/>
          </a:p>
        </p:txBody>
      </p:sp>
      <p:sp>
        <p:nvSpPr>
          <p:cNvPr id="3" name="Subtitle 2"/>
          <p:cNvSpPr>
            <a:spLocks noGrp="1"/>
          </p:cNvSpPr>
          <p:nvPr>
            <p:ph type="subTitle" idx="1"/>
          </p:nvPr>
        </p:nvSpPr>
        <p:spPr>
          <a:xfrm>
            <a:off x="1371600" y="2819400"/>
            <a:ext cx="6400800" cy="762000"/>
          </a:xfrm>
        </p:spPr>
        <p:txBody>
          <a:bodyPr>
            <a:normAutofit/>
          </a:bodyPr>
          <a:lstStyle/>
          <a:p>
            <a:r>
              <a:rPr lang="en-US" sz="3600" b="1" dirty="0">
                <a:solidFill>
                  <a:schemeClr val="tx1"/>
                </a:solidFill>
              </a:rPr>
              <a:t>The Gospel and the Holy Spirit</a:t>
            </a:r>
          </a:p>
        </p:txBody>
      </p:sp>
    </p:spTree>
    <p:extLst>
      <p:ext uri="{BB962C8B-B14F-4D97-AF65-F5344CB8AC3E}">
        <p14:creationId xmlns:p14="http://schemas.microsoft.com/office/powerpoint/2010/main" val="159973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C:\Documents and Settings\Jeff Smelser\My Documents\wp\sermons\Thayer Street\timelinewhole.JPG"/>
          <p:cNvPicPr>
            <a:picLocks noChangeAspect="1" noChangeArrowheads="1"/>
          </p:cNvPicPr>
          <p:nvPr/>
        </p:nvPicPr>
        <p:blipFill>
          <a:blip r:embed="rId2" cstate="print"/>
          <a:srcRect/>
          <a:stretch>
            <a:fillRect/>
          </a:stretch>
        </p:blipFill>
        <p:spPr bwMode="auto">
          <a:xfrm>
            <a:off x="242810" y="1219201"/>
            <a:ext cx="8367790" cy="1524000"/>
          </a:xfrm>
          <a:prstGeom prst="rect">
            <a:avLst/>
          </a:prstGeom>
          <a:solidFill>
            <a:srgbClr val="FF0000"/>
          </a:solidFill>
          <a:ln w="9525">
            <a:noFill/>
            <a:miter lim="800000"/>
            <a:headEnd/>
            <a:tailEnd/>
          </a:ln>
        </p:spPr>
      </p:pic>
      <p:sp>
        <p:nvSpPr>
          <p:cNvPr id="5" name="Curved Down Arrow 4"/>
          <p:cNvSpPr/>
          <p:nvPr/>
        </p:nvSpPr>
        <p:spPr>
          <a:xfrm>
            <a:off x="4876800" y="304800"/>
            <a:ext cx="3886200" cy="1143000"/>
          </a:xfrm>
          <a:prstGeom prst="curvedDownArrow">
            <a:avLst>
              <a:gd name="adj1" fmla="val 25000"/>
              <a:gd name="adj2" fmla="val 81703"/>
              <a:gd name="adj3" fmla="val 20161"/>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Curved Down Arrow 5"/>
          <p:cNvSpPr/>
          <p:nvPr/>
        </p:nvSpPr>
        <p:spPr>
          <a:xfrm>
            <a:off x="6349976" y="304800"/>
            <a:ext cx="2413024" cy="1143000"/>
          </a:xfrm>
          <a:prstGeom prst="curvedDownArrow">
            <a:avLst>
              <a:gd name="adj1" fmla="val 25000"/>
              <a:gd name="adj2" fmla="val 81703"/>
              <a:gd name="adj3" fmla="val 20161"/>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TextBox 6"/>
          <p:cNvSpPr txBox="1"/>
          <p:nvPr/>
        </p:nvSpPr>
        <p:spPr>
          <a:xfrm>
            <a:off x="4495800" y="304800"/>
            <a:ext cx="1981200" cy="769441"/>
          </a:xfrm>
          <a:prstGeom prst="rect">
            <a:avLst/>
          </a:prstGeom>
          <a:noFill/>
        </p:spPr>
        <p:txBody>
          <a:bodyPr wrap="square" rtlCol="0">
            <a:spAutoFit/>
          </a:bodyPr>
          <a:lstStyle/>
          <a:p>
            <a:r>
              <a:rPr lang="en-US" sz="2200" b="1" dirty="0">
                <a:solidFill>
                  <a:schemeClr val="bg1"/>
                </a:solidFill>
                <a:effectLst>
                  <a:outerShdw blurRad="38100" dist="38100" dir="2700000" algn="tl">
                    <a:srgbClr val="000000">
                      <a:alpha val="43137"/>
                    </a:srgbClr>
                  </a:outerShdw>
                </a:effectLst>
              </a:rPr>
              <a:t>Kingdom, King </a:t>
            </a:r>
          </a:p>
          <a:p>
            <a:r>
              <a:rPr lang="en-US" sz="2200" b="1" dirty="0">
                <a:solidFill>
                  <a:schemeClr val="bg1"/>
                </a:solidFill>
                <a:effectLst>
                  <a:outerShdw blurRad="38100" dist="38100" dir="2700000" algn="tl">
                    <a:srgbClr val="000000">
                      <a:alpha val="43137"/>
                    </a:srgbClr>
                  </a:outerShdw>
                </a:effectLst>
              </a:rPr>
              <a:t>Messiah/Christ</a:t>
            </a:r>
          </a:p>
        </p:txBody>
      </p:sp>
      <p:sp>
        <p:nvSpPr>
          <p:cNvPr id="8" name="TextBox 7"/>
          <p:cNvSpPr txBox="1"/>
          <p:nvPr/>
        </p:nvSpPr>
        <p:spPr>
          <a:xfrm>
            <a:off x="6477000" y="304800"/>
            <a:ext cx="1292649" cy="769441"/>
          </a:xfrm>
          <a:prstGeom prst="rect">
            <a:avLst/>
          </a:prstGeom>
          <a:noFill/>
        </p:spPr>
        <p:txBody>
          <a:bodyPr wrap="square" rtlCol="0">
            <a:spAutoFit/>
          </a:bodyPr>
          <a:lstStyle/>
          <a:p>
            <a:pPr algn="ctr"/>
            <a:r>
              <a:rPr lang="en-US" sz="2200" b="1" dirty="0">
                <a:solidFill>
                  <a:schemeClr val="bg1"/>
                </a:solidFill>
                <a:effectLst>
                  <a:outerShdw blurRad="38100" dist="38100" dir="2700000" algn="tl">
                    <a:srgbClr val="000000">
                      <a:alpha val="43137"/>
                    </a:srgbClr>
                  </a:outerShdw>
                </a:effectLst>
              </a:rPr>
              <a:t>With the Spirit</a:t>
            </a:r>
          </a:p>
        </p:txBody>
      </p:sp>
      <p:sp>
        <p:nvSpPr>
          <p:cNvPr id="9" name="Rectangle 8"/>
          <p:cNvSpPr/>
          <p:nvPr/>
        </p:nvSpPr>
        <p:spPr>
          <a:xfrm>
            <a:off x="4191001" y="2234148"/>
            <a:ext cx="4876800" cy="3477875"/>
          </a:xfrm>
          <a:prstGeom prst="rect">
            <a:avLst/>
          </a:prstGeom>
          <a:gradFill>
            <a:gsLst>
              <a:gs pos="0">
                <a:srgbClr val="FFEFD1"/>
              </a:gs>
              <a:gs pos="79000">
                <a:srgbClr val="F0EBD5"/>
              </a:gs>
              <a:gs pos="100000">
                <a:srgbClr val="D1C39F"/>
              </a:gs>
            </a:gsLst>
            <a:lin ang="5400000" scaled="1"/>
          </a:gradFill>
          <a:ln>
            <a:solidFill>
              <a:schemeClr val="tx1"/>
            </a:solidFill>
          </a:ln>
          <a:effectLst>
            <a:outerShdw blurRad="50800" dist="63500" dir="13500000" algn="br" rotWithShape="0">
              <a:prstClr val="black">
                <a:alpha val="40000"/>
              </a:prstClr>
            </a:outerShdw>
          </a:effectLst>
        </p:spPr>
        <p:txBody>
          <a:bodyPr wrap="square">
            <a:spAutoFit/>
          </a:bodyPr>
          <a:lstStyle/>
          <a:p>
            <a:r>
              <a:rPr lang="en-US" sz="2000" b="1" dirty="0">
                <a:latin typeface="Palatino Linotype" panose="02040502050505030304" pitchFamily="18" charset="0"/>
              </a:rPr>
              <a:t>Acts 1</a:t>
            </a:r>
            <a:r>
              <a:rPr lang="en-US" sz="2000" dirty="0">
                <a:latin typeface="Palatino Linotype" panose="02040502050505030304" pitchFamily="18" charset="0"/>
              </a:rPr>
              <a:t> </a:t>
            </a:r>
            <a:r>
              <a:rPr lang="en-US" sz="2000" baseline="30000" dirty="0">
                <a:latin typeface="Palatino Linotype" panose="02040502050505030304" pitchFamily="18" charset="0"/>
              </a:rPr>
              <a:t>4 </a:t>
            </a:r>
            <a:r>
              <a:rPr lang="en-US" sz="2000" dirty="0">
                <a:latin typeface="Palatino Linotype" panose="02040502050505030304" pitchFamily="18" charset="0"/>
              </a:rPr>
              <a:t>Gathering them together, He commanded them not to leave Jerusalem, but to wait for what the Father had promised, “Which,” He said, “you heard of from Me; </a:t>
            </a:r>
            <a:r>
              <a:rPr lang="en-US" sz="2000" baseline="30000" dirty="0">
                <a:latin typeface="Palatino Linotype" panose="02040502050505030304" pitchFamily="18" charset="0"/>
              </a:rPr>
              <a:t>5 </a:t>
            </a:r>
            <a:r>
              <a:rPr lang="en-US" sz="2000" dirty="0">
                <a:latin typeface="Palatino Linotype" panose="02040502050505030304" pitchFamily="18" charset="0"/>
              </a:rPr>
              <a:t>for John baptized with water, but you will be </a:t>
            </a:r>
            <a:r>
              <a:rPr lang="en-US" sz="2000" b="1" u="sng" dirty="0">
                <a:latin typeface="Palatino Linotype" panose="02040502050505030304" pitchFamily="18" charset="0"/>
              </a:rPr>
              <a:t>baptized with the Holy Spirit not many days from now</a:t>
            </a:r>
            <a:r>
              <a:rPr lang="en-US" sz="2000" dirty="0">
                <a:latin typeface="Palatino Linotype" panose="02040502050505030304" pitchFamily="18" charset="0"/>
              </a:rPr>
              <a:t>.”</a:t>
            </a:r>
          </a:p>
          <a:p>
            <a:r>
              <a:rPr lang="en-US" sz="2000" baseline="30000" dirty="0">
                <a:latin typeface="Palatino Linotype" panose="02040502050505030304" pitchFamily="18" charset="0"/>
              </a:rPr>
              <a:t>6 </a:t>
            </a:r>
            <a:r>
              <a:rPr lang="en-US" sz="2000" dirty="0">
                <a:latin typeface="Palatino Linotype" panose="02040502050505030304" pitchFamily="18" charset="0"/>
              </a:rPr>
              <a:t>So when they had come together, they were asking Him, saying, “Lord, </a:t>
            </a:r>
            <a:r>
              <a:rPr lang="en-US" sz="2000" b="1" u="sng" dirty="0">
                <a:latin typeface="Palatino Linotype" panose="02040502050505030304" pitchFamily="18" charset="0"/>
              </a:rPr>
              <a:t>is it at this time You are restoring the kingdom to Israel</a:t>
            </a:r>
            <a:r>
              <a:rPr lang="en-US" sz="2000" dirty="0">
                <a:latin typeface="Palatino Linotype" panose="02040502050505030304" pitchFamily="18" charset="0"/>
              </a:rPr>
              <a:t>?” </a:t>
            </a:r>
          </a:p>
        </p:txBody>
      </p:sp>
    </p:spTree>
    <p:extLst>
      <p:ext uri="{BB962C8B-B14F-4D97-AF65-F5344CB8AC3E}">
        <p14:creationId xmlns:p14="http://schemas.microsoft.com/office/powerpoint/2010/main" val="2032262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left)">
                                      <p:cBhvr>
                                        <p:cTn id="19" dur="500"/>
                                        <p:tgtEl>
                                          <p:spTgt spid="6"/>
                                        </p:tgtEl>
                                      </p:cBhvr>
                                    </p:animEffect>
                                  </p:childTnLst>
                                </p:cTn>
                              </p:par>
                            </p:childTnLst>
                          </p:cTn>
                        </p:par>
                        <p:par>
                          <p:cTn id="20" fill="hold">
                            <p:stCondLst>
                              <p:cond delay="500"/>
                            </p:stCondLst>
                            <p:childTnLst>
                              <p:par>
                                <p:cTn id="21" presetID="1" presetClass="entr" presetSubtype="0" fill="hold" grpId="0" nodeType="afterEffect">
                                  <p:stCondLst>
                                    <p:cond delay="0"/>
                                  </p:stCondLst>
                                  <p:childTnLst>
                                    <p:set>
                                      <p:cBhvr>
                                        <p:cTn id="22"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bg/>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uiExpand="1" build="p"/>
      <p:bldP spid="8" grpId="0" build="p"/>
      <p:bldP spid="9" grpId="0" uiExpand="1"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90374" y="0"/>
            <a:ext cx="7363252" cy="34891603"/>
          </a:xfrm>
          <a:prstGeom prst="rect">
            <a:avLst/>
          </a:prstGeom>
          <a:gradFill>
            <a:gsLst>
              <a:gs pos="0">
                <a:srgbClr val="FFEFD1"/>
              </a:gs>
              <a:gs pos="79000">
                <a:srgbClr val="F0EBD5"/>
              </a:gs>
              <a:gs pos="100000">
                <a:srgbClr val="D1C39F"/>
              </a:gs>
            </a:gsLst>
            <a:lin ang="16200000" scaled="0"/>
          </a:gradFill>
        </p:spPr>
        <p:txBody>
          <a:bodyPr>
            <a:spAutoFit/>
          </a:bodyPr>
          <a:lstStyle/>
          <a:p>
            <a:endParaRPr lang="en-US" sz="2000" b="1" dirty="0">
              <a:latin typeface="Palatino Linotype" panose="02040502050505030304" pitchFamily="18" charset="0"/>
            </a:endParaRPr>
          </a:p>
          <a:p>
            <a:endParaRPr lang="en-US" sz="2000" b="1" dirty="0">
              <a:latin typeface="Palatino Linotype" panose="02040502050505030304" pitchFamily="18" charset="0"/>
            </a:endParaRPr>
          </a:p>
          <a:p>
            <a:r>
              <a:rPr lang="en-US" sz="2000" b="1" dirty="0">
                <a:latin typeface="Palatino Linotype" panose="02040502050505030304" pitchFamily="18" charset="0"/>
              </a:rPr>
              <a:t>2 </a:t>
            </a:r>
            <a:r>
              <a:rPr lang="en-US" sz="2000" dirty="0">
                <a:latin typeface="Palatino Linotype" panose="02040502050505030304" pitchFamily="18" charset="0"/>
              </a:rPr>
              <a:t>When the day of Pentecost had come, they were all together in one place.</a:t>
            </a:r>
            <a:r>
              <a:rPr lang="en-US" sz="2000" b="1" baseline="30000" dirty="0">
                <a:latin typeface="Palatino Linotype" panose="02040502050505030304" pitchFamily="18" charset="0"/>
              </a:rPr>
              <a:t>2 </a:t>
            </a:r>
            <a:r>
              <a:rPr lang="en-US" sz="2000" dirty="0">
                <a:latin typeface="Palatino Linotype" panose="02040502050505030304" pitchFamily="18" charset="0"/>
              </a:rPr>
              <a:t>And suddenly there came from heaven a noise like a violent rushing wind, and it filled the whole house where they were sitting. </a:t>
            </a:r>
            <a:r>
              <a:rPr lang="en-US" sz="2000" b="1" baseline="30000" dirty="0">
                <a:latin typeface="Palatino Linotype" panose="02040502050505030304" pitchFamily="18" charset="0"/>
              </a:rPr>
              <a:t>3 </a:t>
            </a:r>
            <a:r>
              <a:rPr lang="en-US" sz="2000" dirty="0">
                <a:latin typeface="Palatino Linotype" panose="02040502050505030304" pitchFamily="18" charset="0"/>
              </a:rPr>
              <a:t>And there appeared to them tongues as of fire distributing themselves, and they rested on each one of them. </a:t>
            </a:r>
            <a:r>
              <a:rPr lang="en-US" sz="2000" b="1" baseline="30000" dirty="0">
                <a:latin typeface="Palatino Linotype" panose="02040502050505030304" pitchFamily="18" charset="0"/>
              </a:rPr>
              <a:t>4 </a:t>
            </a:r>
            <a:r>
              <a:rPr lang="en-US" sz="2000" dirty="0">
                <a:latin typeface="Palatino Linotype" panose="02040502050505030304" pitchFamily="18" charset="0"/>
              </a:rPr>
              <a:t>And they were all filled with the Holy Spirit and began to speak with other tongues, as the Spirit was giving them utterance.</a:t>
            </a:r>
          </a:p>
          <a:p>
            <a:endParaRPr lang="en-US" sz="2000" dirty="0">
              <a:latin typeface="Palatino Linotype" panose="02040502050505030304" pitchFamily="18" charset="0"/>
            </a:endParaRPr>
          </a:p>
          <a:p>
            <a:r>
              <a:rPr lang="en-US" sz="2000" b="1" baseline="30000" dirty="0">
                <a:latin typeface="Palatino Linotype" panose="02040502050505030304" pitchFamily="18" charset="0"/>
              </a:rPr>
              <a:t>5 </a:t>
            </a:r>
            <a:r>
              <a:rPr lang="en-US" sz="2000" dirty="0">
                <a:latin typeface="Palatino Linotype" panose="02040502050505030304" pitchFamily="18" charset="0"/>
              </a:rPr>
              <a:t>Now there were Jews living in Jerusalem, devout men from every nation under heaven. </a:t>
            </a:r>
            <a:r>
              <a:rPr lang="en-US" sz="2000" b="1" baseline="30000" dirty="0">
                <a:latin typeface="Palatino Linotype" panose="02040502050505030304" pitchFamily="18" charset="0"/>
              </a:rPr>
              <a:t>6 </a:t>
            </a:r>
            <a:r>
              <a:rPr lang="en-US" sz="2000" dirty="0">
                <a:latin typeface="Palatino Linotype" panose="02040502050505030304" pitchFamily="18" charset="0"/>
              </a:rPr>
              <a:t>And when this sound occurred, the crowd came together, and were bewildered because each one of them was hearing them speak in his own language. </a:t>
            </a:r>
            <a:r>
              <a:rPr lang="en-US" sz="2000" b="1" baseline="30000" dirty="0">
                <a:latin typeface="Palatino Linotype" panose="02040502050505030304" pitchFamily="18" charset="0"/>
              </a:rPr>
              <a:t>7 </a:t>
            </a:r>
            <a:r>
              <a:rPr lang="en-US" sz="2000" dirty="0">
                <a:latin typeface="Palatino Linotype" panose="02040502050505030304" pitchFamily="18" charset="0"/>
              </a:rPr>
              <a:t>They were amazed and astonished, saying, “Why, are not all these who are speaking Galileans? </a:t>
            </a:r>
            <a:r>
              <a:rPr lang="en-US" sz="2000" b="1" baseline="30000" dirty="0">
                <a:latin typeface="Palatino Linotype" panose="02040502050505030304" pitchFamily="18" charset="0"/>
              </a:rPr>
              <a:t>8 </a:t>
            </a:r>
            <a:r>
              <a:rPr lang="en-US" sz="2000" dirty="0">
                <a:latin typeface="Palatino Linotype" panose="02040502050505030304" pitchFamily="18" charset="0"/>
              </a:rPr>
              <a:t>And how is it that we each hear them in our own language to which we were born? </a:t>
            </a:r>
            <a:r>
              <a:rPr lang="en-US" sz="2000" b="1" baseline="30000" dirty="0">
                <a:latin typeface="Palatino Linotype" panose="02040502050505030304" pitchFamily="18" charset="0"/>
              </a:rPr>
              <a:t>9 </a:t>
            </a:r>
            <a:r>
              <a:rPr lang="en-US" sz="2000" dirty="0">
                <a:latin typeface="Palatino Linotype" panose="02040502050505030304" pitchFamily="18" charset="0"/>
              </a:rPr>
              <a:t>Parthians and Medes and Elamites, and residents of Mesopotamia, Judea and Cappadocia, Pontus and Asia, </a:t>
            </a:r>
            <a:r>
              <a:rPr lang="en-US" sz="2000" b="1" baseline="30000" dirty="0">
                <a:latin typeface="Palatino Linotype" panose="02040502050505030304" pitchFamily="18" charset="0"/>
              </a:rPr>
              <a:t>10 </a:t>
            </a:r>
            <a:r>
              <a:rPr lang="en-US" sz="2000" dirty="0">
                <a:latin typeface="Palatino Linotype" panose="02040502050505030304" pitchFamily="18" charset="0"/>
              </a:rPr>
              <a:t>Phrygia and Pamphylia, Egypt and the districts of Libya around Cyrene, and visitors from Rome, both Jews and proselytes, </a:t>
            </a:r>
            <a:r>
              <a:rPr lang="en-US" sz="2000" b="1" baseline="30000" dirty="0">
                <a:latin typeface="Palatino Linotype" panose="02040502050505030304" pitchFamily="18" charset="0"/>
              </a:rPr>
              <a:t>11 </a:t>
            </a:r>
            <a:r>
              <a:rPr lang="en-US" sz="2000" dirty="0">
                <a:latin typeface="Palatino Linotype" panose="02040502050505030304" pitchFamily="18" charset="0"/>
              </a:rPr>
              <a:t>Cretans and Arabs—we hear them in our own tongues speaking of the mighty deeds of God.” </a:t>
            </a:r>
            <a:r>
              <a:rPr lang="en-US" sz="2000" b="1" baseline="30000" dirty="0">
                <a:latin typeface="Palatino Linotype" panose="02040502050505030304" pitchFamily="18" charset="0"/>
              </a:rPr>
              <a:t>12 </a:t>
            </a:r>
            <a:r>
              <a:rPr lang="en-US" sz="2000" dirty="0">
                <a:latin typeface="Palatino Linotype" panose="02040502050505030304" pitchFamily="18" charset="0"/>
              </a:rPr>
              <a:t>And they all continued in amazement and great perplexity, saying to one another, “What does this mean?” </a:t>
            </a:r>
            <a:r>
              <a:rPr lang="en-US" sz="2000" b="1" baseline="30000" dirty="0">
                <a:latin typeface="Palatino Linotype" panose="02040502050505030304" pitchFamily="18" charset="0"/>
              </a:rPr>
              <a:t>13 </a:t>
            </a:r>
            <a:r>
              <a:rPr lang="en-US" sz="2000" dirty="0">
                <a:latin typeface="Palatino Linotype" panose="02040502050505030304" pitchFamily="18" charset="0"/>
              </a:rPr>
              <a:t>But others were mocking and saying, “They are full of sweet wine.”</a:t>
            </a:r>
          </a:p>
          <a:p>
            <a:endParaRPr lang="en-US" sz="2000" dirty="0">
              <a:latin typeface="Palatino Linotype" panose="02040502050505030304" pitchFamily="18" charset="0"/>
            </a:endParaRPr>
          </a:p>
          <a:p>
            <a:r>
              <a:rPr lang="en-US" sz="2400" b="1" u="sng" dirty="0">
                <a:latin typeface="Palatino Linotype" panose="02040502050505030304" pitchFamily="18" charset="0"/>
              </a:rPr>
              <a:t>Peter’s Sermon</a:t>
            </a:r>
          </a:p>
          <a:p>
            <a:r>
              <a:rPr lang="en-US" sz="2000" b="1" baseline="30000" dirty="0">
                <a:latin typeface="Palatino Linotype" panose="02040502050505030304" pitchFamily="18" charset="0"/>
              </a:rPr>
              <a:t>14 </a:t>
            </a:r>
            <a:r>
              <a:rPr lang="en-US" sz="2000" dirty="0">
                <a:latin typeface="Palatino Linotype" panose="02040502050505030304" pitchFamily="18" charset="0"/>
              </a:rPr>
              <a:t>But Peter, taking his stand with the eleven, raised his voice and declared to them: “Men of Judea and all you who live in Jerusalem, let this be known to you and give heed to my words. </a:t>
            </a:r>
            <a:r>
              <a:rPr lang="en-US" sz="2000" b="1" baseline="30000" dirty="0">
                <a:latin typeface="Palatino Linotype" panose="02040502050505030304" pitchFamily="18" charset="0"/>
              </a:rPr>
              <a:t>15 </a:t>
            </a:r>
            <a:r>
              <a:rPr lang="en-US" sz="2000" dirty="0">
                <a:latin typeface="Palatino Linotype" panose="02040502050505030304" pitchFamily="18" charset="0"/>
              </a:rPr>
              <a:t>For these men are not drunk, as you suppose, for it is only the third hour of the day; </a:t>
            </a:r>
            <a:r>
              <a:rPr lang="en-US" sz="2000" b="1" baseline="30000" dirty="0">
                <a:latin typeface="Palatino Linotype" panose="02040502050505030304" pitchFamily="18" charset="0"/>
              </a:rPr>
              <a:t>16 </a:t>
            </a:r>
            <a:r>
              <a:rPr lang="en-US" sz="2000" dirty="0">
                <a:latin typeface="Palatino Linotype" panose="02040502050505030304" pitchFamily="18" charset="0"/>
              </a:rPr>
              <a:t>but this is what was spoken of through the prophet Joel:</a:t>
            </a:r>
          </a:p>
          <a:p>
            <a:endParaRPr lang="en-US" sz="2000" dirty="0">
              <a:latin typeface="Palatino Linotype" panose="02040502050505030304" pitchFamily="18" charset="0"/>
            </a:endParaRPr>
          </a:p>
          <a:p>
            <a:pPr lvl="1"/>
            <a:r>
              <a:rPr lang="en-US" sz="2000" b="1" i="1" baseline="30000" dirty="0">
                <a:latin typeface="Palatino Linotype" panose="02040502050505030304" pitchFamily="18" charset="0"/>
              </a:rPr>
              <a:t>17 </a:t>
            </a:r>
            <a:r>
              <a:rPr lang="en-US" sz="2000" i="1" dirty="0">
                <a:latin typeface="Palatino Linotype" panose="02040502050505030304" pitchFamily="18" charset="0"/>
              </a:rPr>
              <a:t>‘</a:t>
            </a:r>
            <a:r>
              <a:rPr lang="en-US" sz="2000" i="1" cap="small" dirty="0">
                <a:latin typeface="Palatino Linotype" panose="02040502050505030304" pitchFamily="18" charset="0"/>
              </a:rPr>
              <a:t>And it shall be in the last days</a:t>
            </a:r>
            <a:r>
              <a:rPr lang="en-US" sz="2000" i="1" dirty="0">
                <a:latin typeface="Palatino Linotype" panose="02040502050505030304" pitchFamily="18" charset="0"/>
              </a:rPr>
              <a:t>,’ God says,</a:t>
            </a:r>
            <a:br>
              <a:rPr lang="en-US" sz="2000" i="1" dirty="0">
                <a:latin typeface="Palatino Linotype" panose="02040502050505030304" pitchFamily="18" charset="0"/>
              </a:rPr>
            </a:br>
            <a:r>
              <a:rPr lang="en-US" sz="2000" i="1" dirty="0">
                <a:latin typeface="Palatino Linotype" panose="02040502050505030304" pitchFamily="18" charset="0"/>
              </a:rPr>
              <a:t>‘</a:t>
            </a:r>
            <a:r>
              <a:rPr lang="en-US" sz="2000" i="1" cap="small" dirty="0">
                <a:latin typeface="Palatino Linotype" panose="02040502050505030304" pitchFamily="18" charset="0"/>
              </a:rPr>
              <a:t>That I will pour forth of My Spirit on all</a:t>
            </a:r>
            <a:r>
              <a:rPr lang="en-US" sz="2000" i="1" dirty="0">
                <a:latin typeface="Palatino Linotype" panose="02040502050505030304" pitchFamily="18" charset="0"/>
              </a:rPr>
              <a:t> </a:t>
            </a:r>
            <a:r>
              <a:rPr lang="en-US" sz="2000" i="1" cap="small" dirty="0">
                <a:latin typeface="Palatino Linotype" panose="02040502050505030304" pitchFamily="18" charset="0"/>
              </a:rPr>
              <a:t>mankind</a:t>
            </a:r>
            <a:r>
              <a:rPr lang="en-US" sz="2000" i="1" dirty="0">
                <a:latin typeface="Palatino Linotype" panose="02040502050505030304" pitchFamily="18" charset="0"/>
              </a:rPr>
              <a:t>;</a:t>
            </a:r>
            <a:br>
              <a:rPr lang="en-US" sz="2000" i="1" dirty="0">
                <a:latin typeface="Palatino Linotype" panose="02040502050505030304" pitchFamily="18" charset="0"/>
              </a:rPr>
            </a:br>
            <a:r>
              <a:rPr lang="en-US" sz="2000" i="1" cap="small" dirty="0">
                <a:latin typeface="Palatino Linotype" panose="02040502050505030304" pitchFamily="18" charset="0"/>
              </a:rPr>
              <a:t>And your sons and your daughters shall prophesy</a:t>
            </a:r>
            <a:r>
              <a:rPr lang="en-US" sz="2000" i="1" dirty="0">
                <a:latin typeface="Palatino Linotype" panose="02040502050505030304" pitchFamily="18" charset="0"/>
              </a:rPr>
              <a:t>,</a:t>
            </a:r>
            <a:br>
              <a:rPr lang="en-US" sz="2000" i="1" dirty="0">
                <a:latin typeface="Palatino Linotype" panose="02040502050505030304" pitchFamily="18" charset="0"/>
              </a:rPr>
            </a:br>
            <a:r>
              <a:rPr lang="en-US" sz="2000" i="1" cap="small" dirty="0">
                <a:latin typeface="Palatino Linotype" panose="02040502050505030304" pitchFamily="18" charset="0"/>
              </a:rPr>
              <a:t>And your young men shall see visions</a:t>
            </a:r>
            <a:r>
              <a:rPr lang="en-US" sz="2000" i="1" dirty="0">
                <a:latin typeface="Palatino Linotype" panose="02040502050505030304" pitchFamily="18" charset="0"/>
              </a:rPr>
              <a:t>,</a:t>
            </a:r>
            <a:br>
              <a:rPr lang="en-US" sz="2000" i="1" dirty="0">
                <a:latin typeface="Palatino Linotype" panose="02040502050505030304" pitchFamily="18" charset="0"/>
              </a:rPr>
            </a:br>
            <a:r>
              <a:rPr lang="en-US" sz="2000" i="1" cap="small" dirty="0">
                <a:latin typeface="Palatino Linotype" panose="02040502050505030304" pitchFamily="18" charset="0"/>
              </a:rPr>
              <a:t>And your old men shall dream dreams</a:t>
            </a:r>
            <a:r>
              <a:rPr lang="en-US" sz="2000" i="1" dirty="0">
                <a:latin typeface="Palatino Linotype" panose="02040502050505030304" pitchFamily="18" charset="0"/>
              </a:rPr>
              <a:t>;</a:t>
            </a:r>
            <a:br>
              <a:rPr lang="en-US" sz="2000" i="1" dirty="0">
                <a:latin typeface="Palatino Linotype" panose="02040502050505030304" pitchFamily="18" charset="0"/>
              </a:rPr>
            </a:br>
            <a:r>
              <a:rPr lang="en-US" sz="2000" b="1" i="1" baseline="30000" dirty="0">
                <a:latin typeface="Palatino Linotype" panose="02040502050505030304" pitchFamily="18" charset="0"/>
              </a:rPr>
              <a:t>18 </a:t>
            </a:r>
            <a:r>
              <a:rPr lang="en-US" sz="2000" i="1" cap="small" dirty="0">
                <a:latin typeface="Palatino Linotype" panose="02040502050505030304" pitchFamily="18" charset="0"/>
              </a:rPr>
              <a:t>Even on My </a:t>
            </a:r>
            <a:r>
              <a:rPr lang="en-US" sz="2000" i="1" cap="small" dirty="0" err="1">
                <a:latin typeface="Palatino Linotype" panose="02040502050505030304" pitchFamily="18" charset="0"/>
              </a:rPr>
              <a:t>bondslaves</a:t>
            </a:r>
            <a:r>
              <a:rPr lang="en-US" sz="2000" i="1" cap="small" dirty="0">
                <a:latin typeface="Palatino Linotype" panose="02040502050505030304" pitchFamily="18" charset="0"/>
              </a:rPr>
              <a:t>, both men and women</a:t>
            </a:r>
            <a:r>
              <a:rPr lang="en-US" sz="2000" i="1" dirty="0">
                <a:latin typeface="Palatino Linotype" panose="02040502050505030304" pitchFamily="18" charset="0"/>
              </a:rPr>
              <a:t>,</a:t>
            </a:r>
            <a:br>
              <a:rPr lang="en-US" sz="2000" i="1" dirty="0">
                <a:latin typeface="Palatino Linotype" panose="02040502050505030304" pitchFamily="18" charset="0"/>
              </a:rPr>
            </a:br>
            <a:r>
              <a:rPr lang="en-US" sz="2000" i="1" dirty="0">
                <a:latin typeface="Palatino Linotype" panose="02040502050505030304" pitchFamily="18" charset="0"/>
              </a:rPr>
              <a:t>I </a:t>
            </a:r>
            <a:r>
              <a:rPr lang="en-US" sz="2000" i="1" cap="small" dirty="0">
                <a:latin typeface="Palatino Linotype" panose="02040502050505030304" pitchFamily="18" charset="0"/>
              </a:rPr>
              <a:t>will in those days pour forth of My Spirit.</a:t>
            </a:r>
            <a:br>
              <a:rPr lang="en-US" sz="2000" i="1" dirty="0">
                <a:latin typeface="Palatino Linotype" panose="02040502050505030304" pitchFamily="18" charset="0"/>
              </a:rPr>
            </a:br>
            <a:r>
              <a:rPr lang="en-US" sz="2000" i="1" dirty="0">
                <a:latin typeface="Palatino Linotype" panose="02040502050505030304" pitchFamily="18" charset="0"/>
              </a:rPr>
              <a:t>And they shall prophesy.</a:t>
            </a:r>
            <a:br>
              <a:rPr lang="en-US" sz="2000" i="1" dirty="0">
                <a:latin typeface="Palatino Linotype" panose="02040502050505030304" pitchFamily="18" charset="0"/>
              </a:rPr>
            </a:br>
            <a:r>
              <a:rPr lang="en-US" sz="2000" b="1" i="1" baseline="30000" dirty="0">
                <a:latin typeface="Palatino Linotype" panose="02040502050505030304" pitchFamily="18" charset="0"/>
              </a:rPr>
              <a:t>19 </a:t>
            </a:r>
            <a:r>
              <a:rPr lang="en-US" sz="2000" i="1" dirty="0">
                <a:latin typeface="Palatino Linotype" panose="02040502050505030304" pitchFamily="18" charset="0"/>
              </a:rPr>
              <a:t>‘</a:t>
            </a:r>
            <a:r>
              <a:rPr lang="en-US" sz="2000" i="1" cap="small" dirty="0">
                <a:latin typeface="Palatino Linotype" panose="02040502050505030304" pitchFamily="18" charset="0"/>
              </a:rPr>
              <a:t>And I will grant wonders in the sky above</a:t>
            </a:r>
            <a:br>
              <a:rPr lang="en-US" sz="2000" i="1" dirty="0">
                <a:latin typeface="Palatino Linotype" panose="02040502050505030304" pitchFamily="18" charset="0"/>
              </a:rPr>
            </a:br>
            <a:r>
              <a:rPr lang="en-US" sz="2000" i="1" cap="small" dirty="0">
                <a:latin typeface="Palatino Linotype" panose="02040502050505030304" pitchFamily="18" charset="0"/>
              </a:rPr>
              <a:t>And signs on the earth below</a:t>
            </a:r>
            <a:r>
              <a:rPr lang="en-US" sz="2000" i="1" dirty="0">
                <a:latin typeface="Palatino Linotype" panose="02040502050505030304" pitchFamily="18" charset="0"/>
              </a:rPr>
              <a:t>,</a:t>
            </a:r>
            <a:br>
              <a:rPr lang="en-US" sz="2000" i="1" dirty="0">
                <a:latin typeface="Palatino Linotype" panose="02040502050505030304" pitchFamily="18" charset="0"/>
              </a:rPr>
            </a:br>
            <a:r>
              <a:rPr lang="en-US" sz="2000" i="1" cap="small" dirty="0">
                <a:latin typeface="Palatino Linotype" panose="02040502050505030304" pitchFamily="18" charset="0"/>
              </a:rPr>
              <a:t>Blood, and fire, and vapor of smoke.</a:t>
            </a:r>
            <a:br>
              <a:rPr lang="en-US" sz="2000" i="1" dirty="0">
                <a:latin typeface="Palatino Linotype" panose="02040502050505030304" pitchFamily="18" charset="0"/>
              </a:rPr>
            </a:br>
            <a:r>
              <a:rPr lang="en-US" sz="2000" b="1" i="1" baseline="30000" dirty="0">
                <a:latin typeface="Palatino Linotype" panose="02040502050505030304" pitchFamily="18" charset="0"/>
              </a:rPr>
              <a:t>20 </a:t>
            </a:r>
            <a:r>
              <a:rPr lang="en-US" sz="2000" i="1" dirty="0">
                <a:latin typeface="Palatino Linotype" panose="02040502050505030304" pitchFamily="18" charset="0"/>
              </a:rPr>
              <a:t>‘</a:t>
            </a:r>
            <a:r>
              <a:rPr lang="en-US" sz="2000" i="1" cap="small" dirty="0">
                <a:latin typeface="Palatino Linotype" panose="02040502050505030304" pitchFamily="18" charset="0"/>
              </a:rPr>
              <a:t>The sun will be turned into darkness</a:t>
            </a:r>
            <a:br>
              <a:rPr lang="en-US" sz="2000" i="1" dirty="0">
                <a:latin typeface="Palatino Linotype" panose="02040502050505030304" pitchFamily="18" charset="0"/>
              </a:rPr>
            </a:br>
            <a:r>
              <a:rPr lang="en-US" sz="2000" i="1" cap="small" dirty="0">
                <a:latin typeface="Palatino Linotype" panose="02040502050505030304" pitchFamily="18" charset="0"/>
              </a:rPr>
              <a:t>And the moon into blood</a:t>
            </a:r>
            <a:r>
              <a:rPr lang="en-US" sz="2000" i="1" dirty="0">
                <a:latin typeface="Palatino Linotype" panose="02040502050505030304" pitchFamily="18" charset="0"/>
              </a:rPr>
              <a:t>,</a:t>
            </a:r>
            <a:br>
              <a:rPr lang="en-US" sz="2000" i="1" dirty="0">
                <a:latin typeface="Palatino Linotype" panose="02040502050505030304" pitchFamily="18" charset="0"/>
              </a:rPr>
            </a:br>
            <a:r>
              <a:rPr lang="en-US" sz="2000" i="1" cap="small" dirty="0">
                <a:latin typeface="Palatino Linotype" panose="02040502050505030304" pitchFamily="18" charset="0"/>
              </a:rPr>
              <a:t>Before the great and glorious day of the Lord shall come.</a:t>
            </a:r>
            <a:br>
              <a:rPr lang="en-US" sz="2000" i="1" dirty="0">
                <a:latin typeface="Palatino Linotype" panose="02040502050505030304" pitchFamily="18" charset="0"/>
              </a:rPr>
            </a:br>
            <a:r>
              <a:rPr lang="en-US" sz="2000" b="1" i="1" baseline="30000" dirty="0">
                <a:latin typeface="Palatino Linotype" panose="02040502050505030304" pitchFamily="18" charset="0"/>
              </a:rPr>
              <a:t>21 </a:t>
            </a:r>
            <a:r>
              <a:rPr lang="en-US" sz="2000" i="1" dirty="0">
                <a:latin typeface="Palatino Linotype" panose="02040502050505030304" pitchFamily="18" charset="0"/>
              </a:rPr>
              <a:t>‘</a:t>
            </a:r>
            <a:r>
              <a:rPr lang="en-US" sz="2000" i="1" cap="small" dirty="0">
                <a:latin typeface="Palatino Linotype" panose="02040502050505030304" pitchFamily="18" charset="0"/>
              </a:rPr>
              <a:t>And it shall be that</a:t>
            </a:r>
            <a:r>
              <a:rPr lang="en-US" sz="2000" i="1" dirty="0">
                <a:latin typeface="Palatino Linotype" panose="02040502050505030304" pitchFamily="18" charset="0"/>
              </a:rPr>
              <a:t> </a:t>
            </a:r>
            <a:r>
              <a:rPr lang="en-US" sz="2000" i="1" cap="small" dirty="0">
                <a:latin typeface="Palatino Linotype" panose="02040502050505030304" pitchFamily="18" charset="0"/>
              </a:rPr>
              <a:t>everyone who calls on the name of the Lord will be saved.</a:t>
            </a:r>
            <a:r>
              <a:rPr lang="en-US" sz="2000" i="1" dirty="0">
                <a:latin typeface="Palatino Linotype" panose="02040502050505030304" pitchFamily="18" charset="0"/>
              </a:rPr>
              <a:t>’</a:t>
            </a:r>
          </a:p>
          <a:p>
            <a:endParaRPr lang="en-US" sz="2000" b="1" baseline="30000" dirty="0">
              <a:latin typeface="Palatino Linotype" panose="02040502050505030304" pitchFamily="18" charset="0"/>
            </a:endParaRPr>
          </a:p>
          <a:p>
            <a:r>
              <a:rPr lang="en-US" sz="2000" b="1" baseline="30000" dirty="0">
                <a:latin typeface="Palatino Linotype" panose="02040502050505030304" pitchFamily="18" charset="0"/>
              </a:rPr>
              <a:t>22 </a:t>
            </a:r>
            <a:r>
              <a:rPr lang="en-US" sz="2000" dirty="0">
                <a:latin typeface="Palatino Linotype" panose="02040502050505030304" pitchFamily="18" charset="0"/>
              </a:rPr>
              <a:t>“Men of Israel, listen to these words: Jesus the Nazarene, a man attested to you by God with miracles and wonders and signs which God performed through Him in your midst, just as you yourselves know— </a:t>
            </a:r>
            <a:r>
              <a:rPr lang="en-US" sz="2000" b="1" baseline="30000" dirty="0">
                <a:latin typeface="Palatino Linotype" panose="02040502050505030304" pitchFamily="18" charset="0"/>
              </a:rPr>
              <a:t>23 </a:t>
            </a:r>
            <a:r>
              <a:rPr lang="en-US" sz="2000" dirty="0">
                <a:latin typeface="Palatino Linotype" panose="02040502050505030304" pitchFamily="18" charset="0"/>
              </a:rPr>
              <a:t>this Man, delivered over by the predetermined plan and foreknowledge of God, you nailed to a cross by the hands of godless men and put Him to death. </a:t>
            </a:r>
            <a:r>
              <a:rPr lang="en-US" sz="2000" b="1" baseline="30000" dirty="0">
                <a:latin typeface="Palatino Linotype" panose="02040502050505030304" pitchFamily="18" charset="0"/>
              </a:rPr>
              <a:t>24 </a:t>
            </a:r>
            <a:r>
              <a:rPr lang="en-US" sz="2000" dirty="0">
                <a:latin typeface="Palatino Linotype" panose="02040502050505030304" pitchFamily="18" charset="0"/>
              </a:rPr>
              <a:t>But God raised Him up again, putting an end to the agony of death, since it was impossible for Him to be held in its power. </a:t>
            </a:r>
            <a:r>
              <a:rPr lang="en-US" sz="2000" b="1" baseline="30000" dirty="0">
                <a:latin typeface="Palatino Linotype" panose="02040502050505030304" pitchFamily="18" charset="0"/>
              </a:rPr>
              <a:t>25 </a:t>
            </a:r>
            <a:r>
              <a:rPr lang="en-US" sz="2000" dirty="0">
                <a:latin typeface="Palatino Linotype" panose="02040502050505030304" pitchFamily="18" charset="0"/>
              </a:rPr>
              <a:t>For David says of Him,</a:t>
            </a:r>
          </a:p>
          <a:p>
            <a:endParaRPr lang="en-US" sz="2000" dirty="0">
              <a:latin typeface="Palatino Linotype" panose="02040502050505030304" pitchFamily="18" charset="0"/>
            </a:endParaRPr>
          </a:p>
          <a:p>
            <a:pPr lvl="1"/>
            <a:r>
              <a:rPr lang="en-US" sz="2000" i="1" dirty="0">
                <a:latin typeface="Palatino Linotype" panose="02040502050505030304" pitchFamily="18" charset="0"/>
              </a:rPr>
              <a:t>‘I </a:t>
            </a:r>
            <a:r>
              <a:rPr lang="en-US" sz="2000" i="1" cap="small" dirty="0">
                <a:latin typeface="Palatino Linotype" panose="02040502050505030304" pitchFamily="18" charset="0"/>
              </a:rPr>
              <a:t>saw the Lord always in my presence</a:t>
            </a:r>
            <a:r>
              <a:rPr lang="en-US" sz="2000" i="1" dirty="0">
                <a:latin typeface="Palatino Linotype" panose="02040502050505030304" pitchFamily="18" charset="0"/>
              </a:rPr>
              <a:t>;</a:t>
            </a:r>
            <a:br>
              <a:rPr lang="en-US" sz="2000" i="1" dirty="0">
                <a:latin typeface="Palatino Linotype" panose="02040502050505030304" pitchFamily="18" charset="0"/>
              </a:rPr>
            </a:br>
            <a:r>
              <a:rPr lang="en-US" sz="2000" i="1" cap="small" dirty="0">
                <a:latin typeface="Palatino Linotype" panose="02040502050505030304" pitchFamily="18" charset="0"/>
              </a:rPr>
              <a:t>For He is at my right hand, so that I will not be shaken.</a:t>
            </a:r>
            <a:br>
              <a:rPr lang="en-US" sz="2000" i="1" dirty="0">
                <a:latin typeface="Palatino Linotype" panose="02040502050505030304" pitchFamily="18" charset="0"/>
              </a:rPr>
            </a:br>
            <a:r>
              <a:rPr lang="en-US" sz="2000" b="1" i="1" baseline="30000" dirty="0">
                <a:latin typeface="Palatino Linotype" panose="02040502050505030304" pitchFamily="18" charset="0"/>
              </a:rPr>
              <a:t>26 </a:t>
            </a:r>
            <a:r>
              <a:rPr lang="en-US" sz="2000" i="1" dirty="0">
                <a:latin typeface="Palatino Linotype" panose="02040502050505030304" pitchFamily="18" charset="0"/>
              </a:rPr>
              <a:t>‘</a:t>
            </a:r>
            <a:r>
              <a:rPr lang="en-US" sz="2000" i="1" cap="small" dirty="0">
                <a:latin typeface="Palatino Linotype" panose="02040502050505030304" pitchFamily="18" charset="0"/>
              </a:rPr>
              <a:t>Therefore my heart was glad and my tongue exulted</a:t>
            </a:r>
            <a:r>
              <a:rPr lang="en-US" sz="2000" i="1" dirty="0">
                <a:latin typeface="Palatino Linotype" panose="02040502050505030304" pitchFamily="18" charset="0"/>
              </a:rPr>
              <a:t>;</a:t>
            </a:r>
            <a:br>
              <a:rPr lang="en-US" sz="2000" i="1" dirty="0">
                <a:latin typeface="Palatino Linotype" panose="02040502050505030304" pitchFamily="18" charset="0"/>
              </a:rPr>
            </a:br>
            <a:r>
              <a:rPr lang="en-US" sz="2000" i="1" cap="small" dirty="0">
                <a:latin typeface="Palatino Linotype" panose="02040502050505030304" pitchFamily="18" charset="0"/>
              </a:rPr>
              <a:t>Moreover my flesh also will live in hope</a:t>
            </a:r>
            <a:r>
              <a:rPr lang="en-US" sz="2000" i="1" dirty="0">
                <a:latin typeface="Palatino Linotype" panose="02040502050505030304" pitchFamily="18" charset="0"/>
              </a:rPr>
              <a:t>;</a:t>
            </a:r>
            <a:br>
              <a:rPr lang="en-US" sz="2000" i="1" dirty="0">
                <a:latin typeface="Palatino Linotype" panose="02040502050505030304" pitchFamily="18" charset="0"/>
              </a:rPr>
            </a:br>
            <a:r>
              <a:rPr lang="en-US" sz="2000" b="1" i="1" baseline="30000" dirty="0">
                <a:latin typeface="Palatino Linotype" panose="02040502050505030304" pitchFamily="18" charset="0"/>
              </a:rPr>
              <a:t>27 </a:t>
            </a:r>
            <a:r>
              <a:rPr lang="en-US" sz="2000" i="1" cap="small" dirty="0">
                <a:latin typeface="Palatino Linotype" panose="02040502050505030304" pitchFamily="18" charset="0"/>
              </a:rPr>
              <a:t>Because You will not abandon my soul to</a:t>
            </a:r>
            <a:r>
              <a:rPr lang="en-US" sz="2000" i="1" dirty="0">
                <a:latin typeface="Palatino Linotype" panose="02040502050505030304" pitchFamily="18" charset="0"/>
              </a:rPr>
              <a:t> </a:t>
            </a:r>
            <a:r>
              <a:rPr lang="en-US" sz="2000" i="1" cap="small" dirty="0">
                <a:latin typeface="Palatino Linotype" panose="02040502050505030304" pitchFamily="18" charset="0"/>
              </a:rPr>
              <a:t>Hades</a:t>
            </a:r>
            <a:r>
              <a:rPr lang="en-US" sz="2000" i="1" dirty="0">
                <a:latin typeface="Palatino Linotype" panose="02040502050505030304" pitchFamily="18" charset="0"/>
              </a:rPr>
              <a:t>,</a:t>
            </a:r>
            <a:br>
              <a:rPr lang="en-US" sz="2000" i="1" dirty="0">
                <a:latin typeface="Palatino Linotype" panose="02040502050505030304" pitchFamily="18" charset="0"/>
              </a:rPr>
            </a:br>
            <a:r>
              <a:rPr lang="en-US" sz="2000" i="1" cap="small" dirty="0">
                <a:latin typeface="Palatino Linotype" panose="02040502050505030304" pitchFamily="18" charset="0"/>
              </a:rPr>
              <a:t>Nor</a:t>
            </a:r>
            <a:r>
              <a:rPr lang="en-US" sz="2000" i="1" dirty="0">
                <a:latin typeface="Palatino Linotype" panose="02040502050505030304" pitchFamily="18" charset="0"/>
              </a:rPr>
              <a:t> </a:t>
            </a:r>
            <a:r>
              <a:rPr lang="en-US" sz="2000" i="1" cap="small" dirty="0">
                <a:latin typeface="Palatino Linotype" panose="02040502050505030304" pitchFamily="18" charset="0"/>
              </a:rPr>
              <a:t>allow Your</a:t>
            </a:r>
            <a:r>
              <a:rPr lang="en-US" sz="2000" i="1" dirty="0">
                <a:latin typeface="Palatino Linotype" panose="02040502050505030304" pitchFamily="18" charset="0"/>
              </a:rPr>
              <a:t> </a:t>
            </a:r>
            <a:r>
              <a:rPr lang="en-US" sz="2000" i="1" cap="small" dirty="0">
                <a:latin typeface="Palatino Linotype" panose="02040502050505030304" pitchFamily="18" charset="0"/>
              </a:rPr>
              <a:t>Holy One to</a:t>
            </a:r>
            <a:r>
              <a:rPr lang="en-US" sz="2000" i="1" dirty="0">
                <a:latin typeface="Palatino Linotype" panose="02040502050505030304" pitchFamily="18" charset="0"/>
              </a:rPr>
              <a:t> </a:t>
            </a:r>
            <a:r>
              <a:rPr lang="en-US" sz="2000" i="1" cap="small" dirty="0">
                <a:latin typeface="Palatino Linotype" panose="02040502050505030304" pitchFamily="18" charset="0"/>
              </a:rPr>
              <a:t>undergo decay.</a:t>
            </a:r>
            <a:br>
              <a:rPr lang="en-US" sz="2000" i="1" dirty="0">
                <a:latin typeface="Palatino Linotype" panose="02040502050505030304" pitchFamily="18" charset="0"/>
              </a:rPr>
            </a:br>
            <a:r>
              <a:rPr lang="en-US" sz="2000" b="1" i="1" baseline="30000" dirty="0">
                <a:latin typeface="Palatino Linotype" panose="02040502050505030304" pitchFamily="18" charset="0"/>
              </a:rPr>
              <a:t>28 </a:t>
            </a:r>
            <a:r>
              <a:rPr lang="en-US" sz="2000" i="1" dirty="0">
                <a:latin typeface="Palatino Linotype" panose="02040502050505030304" pitchFamily="18" charset="0"/>
              </a:rPr>
              <a:t>‘</a:t>
            </a:r>
            <a:r>
              <a:rPr lang="en-US" sz="2000" i="1" cap="small" dirty="0">
                <a:latin typeface="Palatino Linotype" panose="02040502050505030304" pitchFamily="18" charset="0"/>
              </a:rPr>
              <a:t>You have made known to me the ways of life</a:t>
            </a:r>
            <a:r>
              <a:rPr lang="en-US" sz="2000" i="1" dirty="0">
                <a:latin typeface="Palatino Linotype" panose="02040502050505030304" pitchFamily="18" charset="0"/>
              </a:rPr>
              <a:t>;</a:t>
            </a:r>
            <a:br>
              <a:rPr lang="en-US" sz="2000" i="1" dirty="0">
                <a:latin typeface="Palatino Linotype" panose="02040502050505030304" pitchFamily="18" charset="0"/>
              </a:rPr>
            </a:br>
            <a:r>
              <a:rPr lang="en-US" sz="2000" i="1" cap="small" dirty="0">
                <a:latin typeface="Palatino Linotype" panose="02040502050505030304" pitchFamily="18" charset="0"/>
              </a:rPr>
              <a:t>You will make me full of gladness with Your presence.</a:t>
            </a:r>
            <a:r>
              <a:rPr lang="en-US" sz="2000" i="1" dirty="0">
                <a:latin typeface="Palatino Linotype" panose="02040502050505030304" pitchFamily="18" charset="0"/>
              </a:rPr>
              <a:t>’</a:t>
            </a:r>
          </a:p>
          <a:p>
            <a:endParaRPr lang="en-US" sz="2000" dirty="0">
              <a:latin typeface="Palatino Linotype" panose="02040502050505030304" pitchFamily="18" charset="0"/>
            </a:endParaRPr>
          </a:p>
          <a:p>
            <a:r>
              <a:rPr lang="en-US" sz="2000" b="1" baseline="30000" dirty="0">
                <a:latin typeface="Palatino Linotype" panose="02040502050505030304" pitchFamily="18" charset="0"/>
              </a:rPr>
              <a:t>29 </a:t>
            </a:r>
            <a:r>
              <a:rPr lang="en-US" sz="2000" dirty="0">
                <a:latin typeface="Palatino Linotype" panose="02040502050505030304" pitchFamily="18" charset="0"/>
              </a:rPr>
              <a:t>“Brethren, I may confidently say to you regarding the patriarch David that he both died and was buried, and his tomb is with us to this day. </a:t>
            </a:r>
            <a:r>
              <a:rPr lang="en-US" sz="2000" b="1" baseline="30000" dirty="0">
                <a:latin typeface="Palatino Linotype" panose="02040502050505030304" pitchFamily="18" charset="0"/>
              </a:rPr>
              <a:t>30 </a:t>
            </a:r>
            <a:r>
              <a:rPr lang="en-US" sz="2000" dirty="0">
                <a:latin typeface="Palatino Linotype" panose="02040502050505030304" pitchFamily="18" charset="0"/>
              </a:rPr>
              <a:t>And so, because he was a prophet and knew that </a:t>
            </a:r>
            <a:r>
              <a:rPr lang="en-US" sz="2000" i="1" cap="small" dirty="0">
                <a:latin typeface="Palatino Linotype" panose="02040502050505030304" pitchFamily="18" charset="0"/>
              </a:rPr>
              <a:t>God had sworn to him with an oath to seat</a:t>
            </a:r>
            <a:r>
              <a:rPr lang="en-US" sz="2000" i="1" dirty="0">
                <a:latin typeface="Palatino Linotype" panose="02040502050505030304" pitchFamily="18" charset="0"/>
              </a:rPr>
              <a:t> one </a:t>
            </a:r>
            <a:r>
              <a:rPr lang="en-US" sz="2000" i="1" cap="small" dirty="0">
                <a:latin typeface="Palatino Linotype" panose="02040502050505030304" pitchFamily="18" charset="0"/>
              </a:rPr>
              <a:t>of his descendants on his throne</a:t>
            </a:r>
            <a:r>
              <a:rPr lang="en-US" sz="2000" dirty="0">
                <a:latin typeface="Palatino Linotype" panose="02040502050505030304" pitchFamily="18" charset="0"/>
              </a:rPr>
              <a:t>, </a:t>
            </a:r>
            <a:r>
              <a:rPr lang="en-US" sz="2000" b="1" baseline="30000" dirty="0">
                <a:latin typeface="Palatino Linotype" panose="02040502050505030304" pitchFamily="18" charset="0"/>
              </a:rPr>
              <a:t>31 </a:t>
            </a:r>
            <a:r>
              <a:rPr lang="en-US" sz="2000" dirty="0">
                <a:latin typeface="Palatino Linotype" panose="02040502050505030304" pitchFamily="18" charset="0"/>
              </a:rPr>
              <a:t>he looked ahead and spoke of the resurrection of the Christ, that </a:t>
            </a:r>
            <a:r>
              <a:rPr lang="en-US" sz="2000" i="1" cap="small" dirty="0">
                <a:latin typeface="Palatino Linotype" panose="02040502050505030304" pitchFamily="18" charset="0"/>
              </a:rPr>
              <a:t>He was neither abandoned to Hades, nor did</a:t>
            </a:r>
            <a:r>
              <a:rPr lang="en-US" sz="2000" dirty="0">
                <a:latin typeface="Palatino Linotype" panose="02040502050505030304" pitchFamily="18" charset="0"/>
              </a:rPr>
              <a:t> His flesh </a:t>
            </a:r>
            <a:r>
              <a:rPr lang="en-US" sz="2000" i="1" cap="small" dirty="0">
                <a:latin typeface="Palatino Linotype" panose="02040502050505030304" pitchFamily="18" charset="0"/>
              </a:rPr>
              <a:t>suffer decay.</a:t>
            </a:r>
          </a:p>
          <a:p>
            <a:r>
              <a:rPr lang="en-US" sz="2000" b="1" baseline="30000" dirty="0">
                <a:latin typeface="Palatino Linotype" panose="02040502050505030304" pitchFamily="18" charset="0"/>
              </a:rPr>
              <a:t>32 </a:t>
            </a:r>
            <a:r>
              <a:rPr lang="en-US" sz="2000" dirty="0">
                <a:latin typeface="Palatino Linotype" panose="02040502050505030304" pitchFamily="18" charset="0"/>
              </a:rPr>
              <a:t>This Jesus God raised up again, to which we are all witnesses. </a:t>
            </a:r>
            <a:r>
              <a:rPr lang="en-US" sz="2000" b="1" baseline="30000" dirty="0">
                <a:latin typeface="Palatino Linotype" panose="02040502050505030304" pitchFamily="18" charset="0"/>
              </a:rPr>
              <a:t>33 </a:t>
            </a:r>
            <a:r>
              <a:rPr lang="en-US" sz="2000" dirty="0">
                <a:latin typeface="Palatino Linotype" panose="02040502050505030304" pitchFamily="18" charset="0"/>
              </a:rPr>
              <a:t>Therefore having been exalted to the right hand of God, and having received from the Father the promise of the Holy Spirit, He has poured forth this which you both see and hear. </a:t>
            </a:r>
            <a:r>
              <a:rPr lang="en-US" sz="2000" b="1" baseline="30000" dirty="0">
                <a:latin typeface="Palatino Linotype" panose="02040502050505030304" pitchFamily="18" charset="0"/>
              </a:rPr>
              <a:t>34 </a:t>
            </a:r>
            <a:r>
              <a:rPr lang="en-US" sz="2000" dirty="0">
                <a:latin typeface="Palatino Linotype" panose="02040502050505030304" pitchFamily="18" charset="0"/>
              </a:rPr>
              <a:t>For it was not David who ascended into heaven, but he himself says:</a:t>
            </a:r>
          </a:p>
          <a:p>
            <a:endParaRPr lang="en-US" sz="2000" dirty="0">
              <a:latin typeface="Palatino Linotype" panose="02040502050505030304" pitchFamily="18" charset="0"/>
            </a:endParaRPr>
          </a:p>
          <a:p>
            <a:pPr lvl="1"/>
            <a:r>
              <a:rPr lang="en-US" sz="2000" i="1" cap="small" dirty="0">
                <a:latin typeface="Palatino Linotype" panose="02040502050505030304" pitchFamily="18" charset="0"/>
              </a:rPr>
              <a:t>“The Lord said to my Lord</a:t>
            </a:r>
            <a:r>
              <a:rPr lang="en-US" sz="2000" i="1" dirty="0">
                <a:latin typeface="Palatino Linotype" panose="02040502050505030304" pitchFamily="18" charset="0"/>
              </a:rPr>
              <a:t>,</a:t>
            </a:r>
            <a:br>
              <a:rPr lang="en-US" sz="2000" i="1" dirty="0">
                <a:latin typeface="Palatino Linotype" panose="02040502050505030304" pitchFamily="18" charset="0"/>
              </a:rPr>
            </a:br>
            <a:r>
              <a:rPr lang="en-US" sz="2000" i="1" dirty="0">
                <a:latin typeface="Palatino Linotype" panose="02040502050505030304" pitchFamily="18" charset="0"/>
              </a:rPr>
              <a:t>‘S</a:t>
            </a:r>
            <a:r>
              <a:rPr lang="en-US" sz="2000" i="1" cap="small" dirty="0">
                <a:latin typeface="Palatino Linotype" panose="02040502050505030304" pitchFamily="18" charset="0"/>
              </a:rPr>
              <a:t>it at My right hand</a:t>
            </a:r>
            <a:r>
              <a:rPr lang="en-US" sz="2000" i="1" dirty="0">
                <a:latin typeface="Palatino Linotype" panose="02040502050505030304" pitchFamily="18" charset="0"/>
              </a:rPr>
              <a:t>,</a:t>
            </a:r>
            <a:br>
              <a:rPr lang="en-US" sz="2000" i="1" dirty="0">
                <a:latin typeface="Palatino Linotype" panose="02040502050505030304" pitchFamily="18" charset="0"/>
              </a:rPr>
            </a:br>
            <a:r>
              <a:rPr lang="en-US" sz="2000" b="1" i="1" baseline="30000" dirty="0">
                <a:latin typeface="Palatino Linotype" panose="02040502050505030304" pitchFamily="18" charset="0"/>
              </a:rPr>
              <a:t>35 </a:t>
            </a:r>
            <a:r>
              <a:rPr lang="en-US" sz="2000" i="1" cap="small" dirty="0">
                <a:latin typeface="Palatino Linotype" panose="02040502050505030304" pitchFamily="18" charset="0"/>
              </a:rPr>
              <a:t>Until I make Your enemies a footstool for Your feet.’</a:t>
            </a:r>
            <a:r>
              <a:rPr lang="en-US" sz="2000" i="1" dirty="0">
                <a:latin typeface="Palatino Linotype" panose="02040502050505030304" pitchFamily="18" charset="0"/>
              </a:rPr>
              <a:t>”</a:t>
            </a:r>
          </a:p>
          <a:p>
            <a:pPr lvl="1"/>
            <a:endParaRPr lang="en-US" sz="2000" i="1" dirty="0">
              <a:latin typeface="Palatino Linotype" panose="02040502050505030304" pitchFamily="18" charset="0"/>
            </a:endParaRPr>
          </a:p>
          <a:p>
            <a:r>
              <a:rPr lang="en-US" sz="2000" b="1" baseline="30000" dirty="0">
                <a:latin typeface="Palatino Linotype" panose="02040502050505030304" pitchFamily="18" charset="0"/>
              </a:rPr>
              <a:t>36 </a:t>
            </a:r>
            <a:r>
              <a:rPr lang="en-US" sz="2000" dirty="0">
                <a:latin typeface="Palatino Linotype" panose="02040502050505030304" pitchFamily="18" charset="0"/>
              </a:rPr>
              <a:t>Therefore let all the house of Israel know for certain that God has made Him both Lord and Christ—this Jesus whom you crucified.”</a:t>
            </a:r>
          </a:p>
          <a:p>
            <a:endParaRPr lang="en-US" sz="2000" dirty="0">
              <a:latin typeface="Palatino Linotype" panose="02040502050505030304" pitchFamily="18" charset="0"/>
            </a:endParaRPr>
          </a:p>
          <a:p>
            <a:r>
              <a:rPr lang="en-US" sz="2400" b="1" u="sng" dirty="0">
                <a:latin typeface="Palatino Linotype" panose="02040502050505030304" pitchFamily="18" charset="0"/>
              </a:rPr>
              <a:t>The Response to Peter’s Sermon</a:t>
            </a:r>
          </a:p>
          <a:p>
            <a:r>
              <a:rPr lang="en-US" sz="2000" b="1" baseline="30000" dirty="0">
                <a:latin typeface="Palatino Linotype" panose="02040502050505030304" pitchFamily="18" charset="0"/>
              </a:rPr>
              <a:t>37 </a:t>
            </a:r>
            <a:r>
              <a:rPr lang="en-US" sz="2000" dirty="0">
                <a:latin typeface="Palatino Linotype" panose="02040502050505030304" pitchFamily="18" charset="0"/>
              </a:rPr>
              <a:t>Now when they heard this, they were pierced to the heart, and said to Peter and the rest of the apostles, “Brethren, what shall we do?” </a:t>
            </a:r>
            <a:r>
              <a:rPr lang="en-US" sz="2000" b="1" baseline="30000" dirty="0">
                <a:latin typeface="Palatino Linotype" panose="02040502050505030304" pitchFamily="18" charset="0"/>
              </a:rPr>
              <a:t>38 </a:t>
            </a:r>
            <a:r>
              <a:rPr lang="en-US" sz="2000" dirty="0">
                <a:latin typeface="Palatino Linotype" panose="02040502050505030304" pitchFamily="18" charset="0"/>
              </a:rPr>
              <a:t>Peter said to them, “Repent, and each of you be baptized in the name of Jesus Christ for the forgiveness of your sins; and you will receive the gift of the Holy Spirit.</a:t>
            </a:r>
            <a:r>
              <a:rPr lang="en-US" sz="2000" b="1" baseline="30000" dirty="0">
                <a:latin typeface="Palatino Linotype" panose="02040502050505030304" pitchFamily="18" charset="0"/>
              </a:rPr>
              <a:t>39 </a:t>
            </a:r>
            <a:r>
              <a:rPr lang="en-US" sz="2000" dirty="0">
                <a:latin typeface="Palatino Linotype" panose="02040502050505030304" pitchFamily="18" charset="0"/>
              </a:rPr>
              <a:t>For the promise is for you and your children and for all who are far off, as many as the Lord our God will call to Himself.” </a:t>
            </a:r>
            <a:r>
              <a:rPr lang="en-US" sz="2000" b="1" baseline="30000" dirty="0">
                <a:latin typeface="Palatino Linotype" panose="02040502050505030304" pitchFamily="18" charset="0"/>
              </a:rPr>
              <a:t>40 </a:t>
            </a:r>
            <a:r>
              <a:rPr lang="en-US" sz="2000" dirty="0">
                <a:latin typeface="Palatino Linotype" panose="02040502050505030304" pitchFamily="18" charset="0"/>
              </a:rPr>
              <a:t>And with many other words he solemnly testified and kept on exhorting them, saying, “Be saved from this perverse generation!” </a:t>
            </a:r>
            <a:r>
              <a:rPr lang="en-US" sz="2000" b="1" baseline="30000" dirty="0">
                <a:latin typeface="Palatino Linotype" panose="02040502050505030304" pitchFamily="18" charset="0"/>
              </a:rPr>
              <a:t>41 </a:t>
            </a:r>
            <a:r>
              <a:rPr lang="en-US" sz="2000" dirty="0">
                <a:latin typeface="Palatino Linotype" panose="02040502050505030304" pitchFamily="18" charset="0"/>
              </a:rPr>
              <a:t>So then, those who had received his word were baptized; and that day there were added about three thousand souls. </a:t>
            </a:r>
            <a:r>
              <a:rPr lang="en-US" sz="2000" b="1" baseline="30000" dirty="0">
                <a:latin typeface="Palatino Linotype" panose="02040502050505030304" pitchFamily="18" charset="0"/>
              </a:rPr>
              <a:t>42 </a:t>
            </a:r>
            <a:r>
              <a:rPr lang="en-US" sz="2000" dirty="0">
                <a:latin typeface="Palatino Linotype" panose="02040502050505030304" pitchFamily="18" charset="0"/>
              </a:rPr>
              <a:t>They were continually devoting themselves to the apostles’ teaching and to fellowship, to the breaking of bread and to prayer.</a:t>
            </a:r>
          </a:p>
          <a:p>
            <a:endParaRPr lang="en-US" sz="2000" dirty="0">
              <a:latin typeface="Palatino Linotype" panose="02040502050505030304" pitchFamily="18" charset="0"/>
            </a:endParaRPr>
          </a:p>
          <a:p>
            <a:r>
              <a:rPr lang="en-US" sz="2000" dirty="0">
                <a:latin typeface="Palatino Linotype" panose="02040502050505030304" pitchFamily="18" charset="0"/>
              </a:rPr>
              <a:t> </a:t>
            </a:r>
          </a:p>
        </p:txBody>
      </p:sp>
      <p:sp>
        <p:nvSpPr>
          <p:cNvPr id="3" name="Rectangle 1"/>
          <p:cNvSpPr>
            <a:spLocks noChangeArrowheads="1"/>
          </p:cNvSpPr>
          <p:nvPr/>
        </p:nvSpPr>
        <p:spPr bwMode="auto">
          <a:xfrm>
            <a:off x="1676400" y="5543490"/>
            <a:ext cx="3220065" cy="400110"/>
          </a:xfrm>
          <a:prstGeom prst="rect">
            <a:avLst/>
          </a:prstGeom>
          <a:solidFill>
            <a:schemeClr val="bg1"/>
          </a:solidFill>
          <a:ln>
            <a:solidFill>
              <a:schemeClr val="tx1"/>
            </a:solidFill>
          </a:ln>
          <a:effec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Char char="•"/>
              <a:tabLst/>
            </a:pPr>
            <a:r>
              <a:rPr lang="en-US" altLang="en-US" sz="2000" dirty="0">
                <a:latin typeface="+mn-lt"/>
              </a:rPr>
              <a:t>Credibility of the witnesses</a:t>
            </a:r>
            <a:endParaRPr kumimoji="0" lang="en-US" altLang="en-US" sz="2000" b="0" i="0" u="none" strike="noStrike" cap="none" normalizeH="0" baseline="0" dirty="0">
              <a:ln>
                <a:noFill/>
              </a:ln>
              <a:solidFill>
                <a:schemeClr val="tx1"/>
              </a:solidFill>
              <a:effectLst/>
              <a:latin typeface="+mn-lt"/>
            </a:endParaRPr>
          </a:p>
        </p:txBody>
      </p:sp>
      <p:sp>
        <p:nvSpPr>
          <p:cNvPr id="4" name="Rectangle 1"/>
          <p:cNvSpPr>
            <a:spLocks noChangeArrowheads="1"/>
          </p:cNvSpPr>
          <p:nvPr/>
        </p:nvSpPr>
        <p:spPr bwMode="auto">
          <a:xfrm>
            <a:off x="6553200" y="6096000"/>
            <a:ext cx="2590800" cy="707886"/>
          </a:xfrm>
          <a:prstGeom prst="rect">
            <a:avLst/>
          </a:prstGeom>
          <a:solidFill>
            <a:schemeClr val="bg1"/>
          </a:solidFill>
          <a:ln>
            <a:solidFill>
              <a:schemeClr val="tx1"/>
            </a:solidFill>
          </a:ln>
          <a:effec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Char char="•"/>
              <a:tabLst/>
            </a:pPr>
            <a:r>
              <a:rPr lang="en-US" altLang="en-US" sz="2000" dirty="0">
                <a:latin typeface="+mn-lt"/>
              </a:rPr>
              <a:t>Arrival of the Kingdom &amp; Messiah</a:t>
            </a:r>
            <a:endParaRPr kumimoji="0" lang="en-US" altLang="en-US" sz="2000" b="0" i="0" u="none" strike="noStrike" cap="none" normalizeH="0" baseline="0" dirty="0">
              <a:ln>
                <a:noFill/>
              </a:ln>
              <a:solidFill>
                <a:schemeClr val="tx1"/>
              </a:solidFill>
              <a:effectLst/>
              <a:latin typeface="+mn-lt"/>
            </a:endParaRPr>
          </a:p>
        </p:txBody>
      </p:sp>
      <p:sp>
        <p:nvSpPr>
          <p:cNvPr id="6" name="Rectangle 1"/>
          <p:cNvSpPr>
            <a:spLocks noChangeArrowheads="1"/>
          </p:cNvSpPr>
          <p:nvPr/>
        </p:nvSpPr>
        <p:spPr bwMode="auto">
          <a:xfrm>
            <a:off x="1123335" y="3172361"/>
            <a:ext cx="6344265" cy="1323439"/>
          </a:xfrm>
          <a:prstGeom prst="rect">
            <a:avLst/>
          </a:prstGeom>
          <a:solidFill>
            <a:schemeClr val="bg1"/>
          </a:solidFill>
          <a:ln>
            <a:solidFill>
              <a:schemeClr val="tx1"/>
            </a:solidFill>
          </a:ln>
          <a:effec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Char char="•"/>
              <a:tabLst/>
            </a:pPr>
            <a:r>
              <a:rPr lang="en-US" altLang="en-US" sz="2000" dirty="0">
                <a:latin typeface="+mn-lt"/>
              </a:rPr>
              <a:t>Peter’s Argument:</a:t>
            </a:r>
          </a:p>
          <a:p>
            <a:pPr lvl="1" eaLnBrk="0" hangingPunct="0">
              <a:buFontTx/>
              <a:buChar char="•"/>
            </a:pPr>
            <a:r>
              <a:rPr kumimoji="0" lang="en-US" altLang="en-US" sz="2000" b="0" i="0" u="none" strike="noStrike" cap="none" normalizeH="0" baseline="0" dirty="0">
                <a:ln>
                  <a:noFill/>
                </a:ln>
                <a:solidFill>
                  <a:schemeClr val="tx1"/>
                </a:solidFill>
                <a:effectLst/>
                <a:latin typeface="+mn-lt"/>
              </a:rPr>
              <a:t>Jesus was approved by God, evidenced by his miracles</a:t>
            </a:r>
          </a:p>
          <a:p>
            <a:pPr lvl="1" eaLnBrk="0" hangingPunct="0">
              <a:buFontTx/>
              <a:buChar char="•"/>
            </a:pPr>
            <a:r>
              <a:rPr kumimoji="0" lang="en-US" altLang="en-US" sz="2000" b="0" i="0" u="none" strike="noStrike" cap="none" normalizeH="0" baseline="0" dirty="0">
                <a:ln>
                  <a:noFill/>
                </a:ln>
                <a:solidFill>
                  <a:schemeClr val="tx1"/>
                </a:solidFill>
                <a:effectLst/>
                <a:latin typeface="+mn-lt"/>
              </a:rPr>
              <a:t>Jesus’ death was part of God’s plan</a:t>
            </a:r>
          </a:p>
          <a:p>
            <a:pPr lvl="1" eaLnBrk="0" hangingPunct="0">
              <a:buFontTx/>
              <a:buChar char="•"/>
            </a:pPr>
            <a:r>
              <a:rPr kumimoji="0" lang="en-US" altLang="en-US" sz="2000" b="0" i="0" u="none" strike="noStrike" cap="none" normalizeH="0" baseline="0" dirty="0">
                <a:ln>
                  <a:noFill/>
                </a:ln>
                <a:solidFill>
                  <a:schemeClr val="tx1"/>
                </a:solidFill>
                <a:effectLst/>
                <a:latin typeface="+mn-lt"/>
              </a:rPr>
              <a:t>Jesus was raised from the dead</a:t>
            </a:r>
          </a:p>
        </p:txBody>
      </p:sp>
      <p:sp>
        <p:nvSpPr>
          <p:cNvPr id="7" name="Rectangle 1"/>
          <p:cNvSpPr>
            <a:spLocks noChangeArrowheads="1"/>
          </p:cNvSpPr>
          <p:nvPr/>
        </p:nvSpPr>
        <p:spPr bwMode="auto">
          <a:xfrm>
            <a:off x="1123335" y="6153090"/>
            <a:ext cx="6877665" cy="400110"/>
          </a:xfrm>
          <a:prstGeom prst="rect">
            <a:avLst/>
          </a:prstGeom>
          <a:solidFill>
            <a:schemeClr val="bg1"/>
          </a:solidFill>
          <a:ln>
            <a:solidFill>
              <a:schemeClr val="tx1"/>
            </a:solidFill>
          </a:ln>
          <a:effec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lvl="2" eaLnBrk="0" hangingPunct="0">
              <a:buFontTx/>
              <a:buChar char="•"/>
            </a:pPr>
            <a:r>
              <a:rPr kumimoji="0" lang="en-US" altLang="en-US" sz="2000" b="0" i="0" u="none" strike="noStrike" cap="none" normalizeH="0" baseline="0" dirty="0">
                <a:ln>
                  <a:noFill/>
                </a:ln>
                <a:solidFill>
                  <a:schemeClr val="tx1"/>
                </a:solidFill>
                <a:effectLst/>
                <a:latin typeface="+mn-lt"/>
              </a:rPr>
              <a:t>David spoke of one being raised from the dead quickly</a:t>
            </a:r>
          </a:p>
        </p:txBody>
      </p:sp>
      <p:sp>
        <p:nvSpPr>
          <p:cNvPr id="8" name="Rectangle 1"/>
          <p:cNvSpPr>
            <a:spLocks noChangeArrowheads="1"/>
          </p:cNvSpPr>
          <p:nvPr/>
        </p:nvSpPr>
        <p:spPr bwMode="auto">
          <a:xfrm>
            <a:off x="4058271" y="5890074"/>
            <a:ext cx="4820265" cy="400110"/>
          </a:xfrm>
          <a:prstGeom prst="rect">
            <a:avLst/>
          </a:prstGeom>
          <a:solidFill>
            <a:schemeClr val="bg1"/>
          </a:solidFill>
          <a:ln>
            <a:solidFill>
              <a:schemeClr val="tx1"/>
            </a:solidFill>
          </a:ln>
          <a:effec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lvl="2" eaLnBrk="0" hangingPunct="0">
              <a:buFontTx/>
              <a:buChar char="•"/>
            </a:pPr>
            <a:r>
              <a:rPr kumimoji="0" lang="en-US" altLang="en-US" sz="2000" b="0" i="0" u="none" strike="noStrike" cap="none" normalizeH="0" baseline="0" dirty="0">
                <a:ln>
                  <a:noFill/>
                </a:ln>
                <a:solidFill>
                  <a:schemeClr val="tx1"/>
                </a:solidFill>
                <a:effectLst/>
                <a:latin typeface="+mn-lt"/>
              </a:rPr>
              <a:t>David wasn’t talking about himself</a:t>
            </a:r>
          </a:p>
        </p:txBody>
      </p:sp>
      <p:sp>
        <p:nvSpPr>
          <p:cNvPr id="9" name="Rectangle 1"/>
          <p:cNvSpPr>
            <a:spLocks noChangeArrowheads="1"/>
          </p:cNvSpPr>
          <p:nvPr/>
        </p:nvSpPr>
        <p:spPr bwMode="auto">
          <a:xfrm>
            <a:off x="1741532" y="5754366"/>
            <a:ext cx="5726068" cy="707886"/>
          </a:xfrm>
          <a:prstGeom prst="rect">
            <a:avLst/>
          </a:prstGeom>
          <a:solidFill>
            <a:schemeClr val="bg1"/>
          </a:solidFill>
          <a:ln>
            <a:solidFill>
              <a:schemeClr val="tx1"/>
            </a:solidFill>
          </a:ln>
          <a:effec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lvl="2" eaLnBrk="0" hangingPunct="0">
              <a:buFontTx/>
              <a:buChar char="•"/>
            </a:pPr>
            <a:r>
              <a:rPr kumimoji="0" lang="en-US" altLang="en-US" sz="2000" b="0" i="0" u="none" strike="noStrike" cap="none" normalizeH="0" baseline="0" dirty="0">
                <a:ln>
                  <a:noFill/>
                </a:ln>
                <a:solidFill>
                  <a:schemeClr val="tx1"/>
                </a:solidFill>
                <a:effectLst/>
                <a:latin typeface="+mn-lt"/>
              </a:rPr>
              <a:t>David was a prophet and therefore was speaking of the coming Messiah (the Christ)</a:t>
            </a:r>
          </a:p>
        </p:txBody>
      </p:sp>
      <p:sp>
        <p:nvSpPr>
          <p:cNvPr id="10" name="Rectangle 1"/>
          <p:cNvSpPr>
            <a:spLocks noChangeArrowheads="1"/>
          </p:cNvSpPr>
          <p:nvPr/>
        </p:nvSpPr>
        <p:spPr bwMode="auto">
          <a:xfrm>
            <a:off x="4704735" y="5754366"/>
            <a:ext cx="4058265" cy="707886"/>
          </a:xfrm>
          <a:prstGeom prst="rect">
            <a:avLst/>
          </a:prstGeom>
          <a:solidFill>
            <a:schemeClr val="bg1"/>
          </a:solidFill>
          <a:ln>
            <a:solidFill>
              <a:schemeClr val="tx1"/>
            </a:solidFill>
          </a:ln>
          <a:effec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lvl="1" eaLnBrk="0" hangingPunct="0">
              <a:buFontTx/>
              <a:buChar char="•"/>
            </a:pPr>
            <a:r>
              <a:rPr lang="en-US" altLang="en-US" sz="2000" dirty="0">
                <a:latin typeface="+mn-lt"/>
              </a:rPr>
              <a:t>Jesus was raised from the Dead </a:t>
            </a:r>
            <a:r>
              <a:rPr lang="en-US" altLang="en-US" sz="2000" b="1" dirty="0">
                <a:effectLst>
                  <a:outerShdw blurRad="38100" dist="38100" dir="2700000" algn="tl">
                    <a:srgbClr val="000000">
                      <a:alpha val="43137"/>
                    </a:srgbClr>
                  </a:outerShdw>
                </a:effectLst>
                <a:latin typeface="+mn-lt"/>
              </a:rPr>
              <a:t>(He’s the Christ!)</a:t>
            </a:r>
          </a:p>
        </p:txBody>
      </p:sp>
      <p:sp>
        <p:nvSpPr>
          <p:cNvPr id="11" name="Rectangle 1"/>
          <p:cNvSpPr>
            <a:spLocks noChangeArrowheads="1"/>
          </p:cNvSpPr>
          <p:nvPr/>
        </p:nvSpPr>
        <p:spPr bwMode="auto">
          <a:xfrm>
            <a:off x="1600200" y="5257800"/>
            <a:ext cx="5715000" cy="1323439"/>
          </a:xfrm>
          <a:prstGeom prst="rect">
            <a:avLst/>
          </a:prstGeom>
          <a:solidFill>
            <a:schemeClr val="bg1"/>
          </a:solidFill>
          <a:ln>
            <a:solidFill>
              <a:schemeClr val="tx1"/>
            </a:solidFill>
          </a:ln>
          <a:effec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lvl="1" eaLnBrk="0" hangingPunct="0">
              <a:buFontTx/>
              <a:buChar char="•"/>
            </a:pPr>
            <a:r>
              <a:rPr lang="en-US" altLang="en-US" sz="2000" dirty="0">
                <a:latin typeface="+mn-lt"/>
              </a:rPr>
              <a:t>Peter says, “we are witnesses”</a:t>
            </a:r>
            <a:endParaRPr kumimoji="0" lang="en-US" altLang="en-US" sz="2000" b="0" i="0" u="none" strike="noStrike" cap="none" normalizeH="0" dirty="0">
              <a:ln>
                <a:noFill/>
              </a:ln>
              <a:solidFill>
                <a:schemeClr val="tx1"/>
              </a:solidFill>
              <a:effectLst/>
              <a:latin typeface="+mn-lt"/>
            </a:endParaRPr>
          </a:p>
          <a:p>
            <a:pPr lvl="1" eaLnBrk="0" hangingPunct="0">
              <a:buFontTx/>
              <a:buChar char="•"/>
            </a:pPr>
            <a:r>
              <a:rPr lang="en-US" altLang="en-US" sz="2000" dirty="0">
                <a:latin typeface="+mn-lt"/>
              </a:rPr>
              <a:t>Peter r</a:t>
            </a:r>
            <a:r>
              <a:rPr lang="en-US" altLang="en-US" sz="2000" baseline="0" dirty="0">
                <a:latin typeface="+mn-lt"/>
              </a:rPr>
              <a:t>eminded his audience of what they were seeing and hearing,</a:t>
            </a:r>
            <a:r>
              <a:rPr lang="en-US" altLang="en-US" sz="2000" dirty="0">
                <a:latin typeface="+mn-lt"/>
              </a:rPr>
              <a:t> the promise of the Father, i.e., the Holy Spirit baptism</a:t>
            </a:r>
            <a:endParaRPr kumimoji="0" lang="en-US" altLang="en-US" sz="2000" b="0" i="0" u="none" strike="noStrike" cap="none" normalizeH="0" baseline="0" dirty="0">
              <a:ln>
                <a:noFill/>
              </a:ln>
              <a:solidFill>
                <a:schemeClr val="tx1"/>
              </a:solidFill>
              <a:effectLst/>
              <a:latin typeface="+mn-lt"/>
            </a:endParaRPr>
          </a:p>
        </p:txBody>
      </p:sp>
    </p:spTree>
    <p:extLst>
      <p:ext uri="{BB962C8B-B14F-4D97-AF65-F5344CB8AC3E}">
        <p14:creationId xmlns:p14="http://schemas.microsoft.com/office/powerpoint/2010/main" val="2446983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subTnLst>
                                    <p:set>
                                      <p:cBhvr override="childStyle">
                                        <p:cTn dur="1" fill="hold" display="0" masterRel="nextClick" afterEffect="1"/>
                                        <p:tgtEl>
                                          <p:spTgt spid="3">
                                            <p:bg/>
                                          </p:spTgt>
                                        </p:tgtEl>
                                        <p:attrNameLst>
                                          <p:attrName>style.visibility</p:attrName>
                                        </p:attrNameLst>
                                      </p:cBhvr>
                                      <p:to>
                                        <p:strVal val="hidden"/>
                                      </p:to>
                                    </p:set>
                                  </p:sub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subTnLst>
                                    <p:set>
                                      <p:cBhvr override="childStyle">
                                        <p:cTn dur="1" fill="hold" display="0" masterRel="nextClick" afterEffect="1"/>
                                        <p:tgtEl>
                                          <p:spTgt spid="3">
                                            <p:txEl>
                                              <p:pRg st="0" end="0"/>
                                            </p:txEl>
                                          </p:spTgt>
                                        </p:tgtEl>
                                        <p:attrNameLst>
                                          <p:attrName>style.visibility</p:attrName>
                                        </p:attrNameLst>
                                      </p:cBhvr>
                                      <p:to>
                                        <p:strVal val="hidden"/>
                                      </p:to>
                                    </p:set>
                                  </p:subTnLst>
                                </p:cTn>
                              </p:par>
                            </p:childTnLst>
                          </p:cTn>
                        </p:par>
                      </p:childTnLst>
                    </p:cTn>
                  </p:par>
                  <p:par>
                    <p:cTn id="9" fill="hold">
                      <p:stCondLst>
                        <p:cond delay="indefinite"/>
                      </p:stCondLst>
                      <p:childTnLst>
                        <p:par>
                          <p:cTn id="10" fill="hold">
                            <p:stCondLst>
                              <p:cond delay="0"/>
                            </p:stCondLst>
                            <p:childTnLst>
                              <p:par>
                                <p:cTn id="11" presetID="64" presetClass="path" presetSubtype="0" fill="hold" grpId="0" nodeType="clickEffect">
                                  <p:stCondLst>
                                    <p:cond delay="0"/>
                                  </p:stCondLst>
                                  <p:childTnLst>
                                    <p:animMotion origin="layout" path="M 0 0 L 0 -0.25 E" pathEditMode="relative" ptsTypes="">
                                      <p:cBhvr>
                                        <p:cTn id="12" dur="2000" fill="hold"/>
                                        <p:tgtEl>
                                          <p:spTgt spid="5"/>
                                        </p:tgtEl>
                                        <p:attrNameLst>
                                          <p:attrName>ppt_x</p:attrName>
                                          <p:attrName>ppt_y</p:attrName>
                                        </p:attrNameLst>
                                      </p:cBhvr>
                                    </p:animMotion>
                                  </p:childTnLst>
                                </p:cTn>
                              </p:par>
                            </p:childTnLst>
                          </p:cTn>
                        </p:par>
                      </p:childTnLst>
                    </p:cTn>
                  </p:par>
                  <p:par>
                    <p:cTn id="13" fill="hold">
                      <p:stCondLst>
                        <p:cond delay="indefinite"/>
                      </p:stCondLst>
                      <p:childTnLst>
                        <p:par>
                          <p:cTn id="14" fill="hold">
                            <p:stCondLst>
                              <p:cond delay="0"/>
                            </p:stCondLst>
                            <p:childTnLst>
                              <p:par>
                                <p:cTn id="15" presetID="64" presetClass="path" presetSubtype="0" fill="hold" grpId="1" nodeType="clickEffect">
                                  <p:stCondLst>
                                    <p:cond delay="0"/>
                                  </p:stCondLst>
                                  <p:childTnLst>
                                    <p:animMotion origin="layout" path="M 0 -0.24931 L 0 -0.49931 " pathEditMode="relative" rAng="0" ptsTypes="AA">
                                      <p:cBhvr>
                                        <p:cTn id="16" dur="2000" fill="hold"/>
                                        <p:tgtEl>
                                          <p:spTgt spid="5"/>
                                        </p:tgtEl>
                                        <p:attrNameLst>
                                          <p:attrName>ppt_x</p:attrName>
                                          <p:attrName>ppt_y</p:attrName>
                                        </p:attrNameLst>
                                      </p:cBhvr>
                                      <p:rCtr x="0" y="-12500"/>
                                    </p:animMotion>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bg/>
                                          </p:spTgt>
                                        </p:tgtEl>
                                        <p:attrNameLst>
                                          <p:attrName>style.visibility</p:attrName>
                                        </p:attrNameLst>
                                      </p:cBhvr>
                                      <p:to>
                                        <p:strVal val="visible"/>
                                      </p:to>
                                    </p:set>
                                  </p:childTnLst>
                                  <p:subTnLst>
                                    <p:set>
                                      <p:cBhvr override="childStyle">
                                        <p:cTn dur="1" fill="hold" display="0" masterRel="nextClick" afterEffect="1"/>
                                        <p:tgtEl>
                                          <p:spTgt spid="4">
                                            <p:bg/>
                                          </p:spTgt>
                                        </p:tgtEl>
                                        <p:attrNameLst>
                                          <p:attrName>style.visibility</p:attrName>
                                        </p:attrNameLst>
                                      </p:cBhvr>
                                      <p:to>
                                        <p:strVal val="hidden"/>
                                      </p:to>
                                    </p:set>
                                  </p:subTnLst>
                                </p:cTn>
                              </p:par>
                              <p:par>
                                <p:cTn id="21" presetID="1" presetClass="entr" presetSubtype="0" fill="hold" grpId="0" nodeType="with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1" nodeType="clickEffect">
                                  <p:stCondLst>
                                    <p:cond delay="0"/>
                                  </p:stCondLst>
                                  <p:childTnLst>
                                    <p:set>
                                      <p:cBhvr>
                                        <p:cTn id="26" dur="1" fill="hold">
                                          <p:stCondLst>
                                            <p:cond delay="0"/>
                                          </p:stCondLst>
                                        </p:cTn>
                                        <p:tgtEl>
                                          <p:spTgt spid="4">
                                            <p:txEl>
                                              <p:pRg st="0" end="0"/>
                                            </p:txEl>
                                          </p:spTgt>
                                        </p:tgtEl>
                                        <p:attrNameLst>
                                          <p:attrName>style.visibility</p:attrName>
                                        </p:attrNameLst>
                                      </p:cBhvr>
                                      <p:to>
                                        <p:strVal val="hidden"/>
                                      </p:to>
                                    </p:set>
                                  </p:childTnLst>
                                </p:cTn>
                              </p:par>
                              <p:par>
                                <p:cTn id="27" presetID="1" presetClass="exit" presetSubtype="0" fill="hold" grpId="1" nodeType="withEffect">
                                  <p:stCondLst>
                                    <p:cond delay="0"/>
                                  </p:stCondLst>
                                  <p:childTnLst>
                                    <p:set>
                                      <p:cBhvr>
                                        <p:cTn id="28" dur="1" fill="hold">
                                          <p:stCondLst>
                                            <p:cond delay="0"/>
                                          </p:stCondLst>
                                        </p:cTn>
                                        <p:tgtEl>
                                          <p:spTgt spid="4">
                                            <p:bg/>
                                          </p:spTgt>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64" presetClass="path" presetSubtype="0" fill="hold" grpId="2" nodeType="clickEffect">
                                  <p:stCondLst>
                                    <p:cond delay="0"/>
                                  </p:stCondLst>
                                  <p:childTnLst>
                                    <p:animMotion origin="layout" path="M 0 -0.49931 L 0 -0.74931 " pathEditMode="relative" rAng="0" ptsTypes="AA">
                                      <p:cBhvr>
                                        <p:cTn id="32" dur="2000" fill="hold"/>
                                        <p:tgtEl>
                                          <p:spTgt spid="5"/>
                                        </p:tgtEl>
                                        <p:attrNameLst>
                                          <p:attrName>ppt_x</p:attrName>
                                          <p:attrName>ppt_y</p:attrName>
                                        </p:attrNameLst>
                                      </p:cBhvr>
                                      <p:rCtr x="0" y="-12500"/>
                                    </p:animMotion>
                                  </p:childTnLst>
                                </p:cTn>
                              </p:par>
                            </p:childTnLst>
                          </p:cTn>
                        </p:par>
                      </p:childTnLst>
                    </p:cTn>
                  </p:par>
                  <p:par>
                    <p:cTn id="33" fill="hold">
                      <p:stCondLst>
                        <p:cond delay="indefinite"/>
                      </p:stCondLst>
                      <p:childTnLst>
                        <p:par>
                          <p:cTn id="34" fill="hold">
                            <p:stCondLst>
                              <p:cond delay="0"/>
                            </p:stCondLst>
                            <p:childTnLst>
                              <p:par>
                                <p:cTn id="35" presetID="64" presetClass="path" presetSubtype="0" fill="hold" grpId="3" nodeType="clickEffect">
                                  <p:stCondLst>
                                    <p:cond delay="0"/>
                                  </p:stCondLst>
                                  <p:childTnLst>
                                    <p:animMotion origin="layout" path="M 0 -0.74931 L 0 -0.99931 " pathEditMode="relative" rAng="0" ptsTypes="AA">
                                      <p:cBhvr>
                                        <p:cTn id="36" dur="2000" fill="hold"/>
                                        <p:tgtEl>
                                          <p:spTgt spid="5"/>
                                        </p:tgtEl>
                                        <p:attrNameLst>
                                          <p:attrName>ppt_x</p:attrName>
                                          <p:attrName>ppt_y</p:attrName>
                                        </p:attrNameLst>
                                      </p:cBhvr>
                                      <p:rCtr x="0" y="-12500"/>
                                    </p:animMotion>
                                  </p:childTnLst>
                                </p:cTn>
                              </p:par>
                            </p:childTnLst>
                          </p:cTn>
                        </p:par>
                      </p:childTnLst>
                    </p:cTn>
                  </p:par>
                  <p:par>
                    <p:cTn id="37" fill="hold">
                      <p:stCondLst>
                        <p:cond delay="indefinite"/>
                      </p:stCondLst>
                      <p:childTnLst>
                        <p:par>
                          <p:cTn id="38" fill="hold">
                            <p:stCondLst>
                              <p:cond delay="0"/>
                            </p:stCondLst>
                            <p:childTnLst>
                              <p:par>
                                <p:cTn id="39" presetID="64" presetClass="path" presetSubtype="0" fill="hold" grpId="4" nodeType="clickEffect">
                                  <p:stCondLst>
                                    <p:cond delay="0"/>
                                  </p:stCondLst>
                                  <p:childTnLst>
                                    <p:animMotion origin="layout" path="M 0 -0.99931 L 0 -1.24931 " pathEditMode="relative" rAng="0" ptsTypes="AA">
                                      <p:cBhvr>
                                        <p:cTn id="40" dur="2000" fill="hold"/>
                                        <p:tgtEl>
                                          <p:spTgt spid="5"/>
                                        </p:tgtEl>
                                        <p:attrNameLst>
                                          <p:attrName>ppt_x</p:attrName>
                                          <p:attrName>ppt_y</p:attrName>
                                        </p:attrNameLst>
                                      </p:cBhvr>
                                      <p:rCtr x="0" y="-12500"/>
                                    </p:animMotion>
                                  </p:childTnLst>
                                </p:cTn>
                              </p:par>
                            </p:childTnLst>
                          </p:cTn>
                        </p:par>
                      </p:childTnLst>
                    </p:cTn>
                  </p:par>
                  <p:par>
                    <p:cTn id="41" fill="hold">
                      <p:stCondLst>
                        <p:cond delay="indefinite"/>
                      </p:stCondLst>
                      <p:childTnLst>
                        <p:par>
                          <p:cTn id="42" fill="hold">
                            <p:stCondLst>
                              <p:cond delay="0"/>
                            </p:stCondLst>
                            <p:childTnLst>
                              <p:par>
                                <p:cTn id="43" presetID="64" presetClass="path" presetSubtype="0" fill="hold" grpId="5" nodeType="clickEffect">
                                  <p:stCondLst>
                                    <p:cond delay="0"/>
                                  </p:stCondLst>
                                  <p:childTnLst>
                                    <p:animMotion origin="layout" path="M 0 -1.24931 L 0 -1.49931 " pathEditMode="relative" rAng="0" ptsTypes="AA">
                                      <p:cBhvr>
                                        <p:cTn id="44" dur="2000" fill="hold"/>
                                        <p:tgtEl>
                                          <p:spTgt spid="5"/>
                                        </p:tgtEl>
                                        <p:attrNameLst>
                                          <p:attrName>ppt_x</p:attrName>
                                          <p:attrName>ppt_y</p:attrName>
                                        </p:attrNameLst>
                                      </p:cBhvr>
                                      <p:rCtr x="0" y="-12500"/>
                                    </p:animMotion>
                                  </p:childTnLst>
                                </p:cTn>
                              </p:par>
                            </p:childTnLst>
                          </p:cTn>
                        </p:par>
                      </p:childTnLst>
                    </p:cTn>
                  </p:par>
                  <p:par>
                    <p:cTn id="45" fill="hold">
                      <p:stCondLst>
                        <p:cond delay="indefinite"/>
                      </p:stCondLst>
                      <p:childTnLst>
                        <p:par>
                          <p:cTn id="46" fill="hold">
                            <p:stCondLst>
                              <p:cond delay="0"/>
                            </p:stCondLst>
                            <p:childTnLst>
                              <p:par>
                                <p:cTn id="47" presetID="64" presetClass="path" presetSubtype="0" fill="hold" grpId="6" nodeType="clickEffect">
                                  <p:stCondLst>
                                    <p:cond delay="0"/>
                                  </p:stCondLst>
                                  <p:childTnLst>
                                    <p:animMotion origin="layout" path="M 0 -1.49931 L 0 -1.74931 " pathEditMode="relative" rAng="0" ptsTypes="AA">
                                      <p:cBhvr>
                                        <p:cTn id="48" dur="2000" fill="hold"/>
                                        <p:tgtEl>
                                          <p:spTgt spid="5"/>
                                        </p:tgtEl>
                                        <p:attrNameLst>
                                          <p:attrName>ppt_x</p:attrName>
                                          <p:attrName>ppt_y</p:attrName>
                                        </p:attrNameLst>
                                      </p:cBhvr>
                                      <p:rCtr x="0" y="-12500"/>
                                    </p:animMotion>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6">
                                            <p:bg/>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xit" presetSubtype="0" fill="hold" grpId="1" nodeType="clickEffect">
                                  <p:stCondLst>
                                    <p:cond delay="0"/>
                                  </p:stCondLst>
                                  <p:childTnLst>
                                    <p:set>
                                      <p:cBhvr>
                                        <p:cTn id="70" dur="1" fill="hold">
                                          <p:stCondLst>
                                            <p:cond delay="0"/>
                                          </p:stCondLst>
                                        </p:cTn>
                                        <p:tgtEl>
                                          <p:spTgt spid="6">
                                            <p:txEl>
                                              <p:pRg st="0" end="0"/>
                                            </p:txEl>
                                          </p:spTgt>
                                        </p:tgtEl>
                                        <p:attrNameLst>
                                          <p:attrName>style.visibility</p:attrName>
                                        </p:attrNameLst>
                                      </p:cBhvr>
                                      <p:to>
                                        <p:strVal val="hidden"/>
                                      </p:to>
                                    </p:set>
                                  </p:childTnLst>
                                </p:cTn>
                              </p:par>
                              <p:par>
                                <p:cTn id="71" presetID="1" presetClass="exit" presetSubtype="0" fill="hold" grpId="1" nodeType="withEffect">
                                  <p:stCondLst>
                                    <p:cond delay="0"/>
                                  </p:stCondLst>
                                  <p:childTnLst>
                                    <p:set>
                                      <p:cBhvr>
                                        <p:cTn id="72" dur="1" fill="hold">
                                          <p:stCondLst>
                                            <p:cond delay="0"/>
                                          </p:stCondLst>
                                        </p:cTn>
                                        <p:tgtEl>
                                          <p:spTgt spid="6">
                                            <p:txEl>
                                              <p:pRg st="1" end="1"/>
                                            </p:txEl>
                                          </p:spTgt>
                                        </p:tgtEl>
                                        <p:attrNameLst>
                                          <p:attrName>style.visibility</p:attrName>
                                        </p:attrNameLst>
                                      </p:cBhvr>
                                      <p:to>
                                        <p:strVal val="hidden"/>
                                      </p:to>
                                    </p:set>
                                  </p:childTnLst>
                                </p:cTn>
                              </p:par>
                              <p:par>
                                <p:cTn id="73" presetID="1" presetClass="exit" presetSubtype="0" fill="hold" grpId="1" nodeType="withEffect">
                                  <p:stCondLst>
                                    <p:cond delay="0"/>
                                  </p:stCondLst>
                                  <p:childTnLst>
                                    <p:set>
                                      <p:cBhvr>
                                        <p:cTn id="74" dur="1" fill="hold">
                                          <p:stCondLst>
                                            <p:cond delay="0"/>
                                          </p:stCondLst>
                                        </p:cTn>
                                        <p:tgtEl>
                                          <p:spTgt spid="6">
                                            <p:txEl>
                                              <p:pRg st="2" end="2"/>
                                            </p:txEl>
                                          </p:spTgt>
                                        </p:tgtEl>
                                        <p:attrNameLst>
                                          <p:attrName>style.visibility</p:attrName>
                                        </p:attrNameLst>
                                      </p:cBhvr>
                                      <p:to>
                                        <p:strVal val="hidden"/>
                                      </p:to>
                                    </p:set>
                                  </p:childTnLst>
                                </p:cTn>
                              </p:par>
                              <p:par>
                                <p:cTn id="75" presetID="1" presetClass="exit" presetSubtype="0" fill="hold" grpId="1" nodeType="withEffect">
                                  <p:stCondLst>
                                    <p:cond delay="0"/>
                                  </p:stCondLst>
                                  <p:childTnLst>
                                    <p:set>
                                      <p:cBhvr>
                                        <p:cTn id="76" dur="1" fill="hold">
                                          <p:stCondLst>
                                            <p:cond delay="0"/>
                                          </p:stCondLst>
                                        </p:cTn>
                                        <p:tgtEl>
                                          <p:spTgt spid="6">
                                            <p:txEl>
                                              <p:pRg st="3" end="3"/>
                                            </p:txEl>
                                          </p:spTgt>
                                        </p:tgtEl>
                                        <p:attrNameLst>
                                          <p:attrName>style.visibility</p:attrName>
                                        </p:attrNameLst>
                                      </p:cBhvr>
                                      <p:to>
                                        <p:strVal val="hidden"/>
                                      </p:to>
                                    </p:set>
                                  </p:childTnLst>
                                </p:cTn>
                              </p:par>
                              <p:par>
                                <p:cTn id="77" presetID="1" presetClass="exit" presetSubtype="0" fill="hold" grpId="1" nodeType="withEffect">
                                  <p:stCondLst>
                                    <p:cond delay="0"/>
                                  </p:stCondLst>
                                  <p:childTnLst>
                                    <p:set>
                                      <p:cBhvr>
                                        <p:cTn id="78" dur="1" fill="hold">
                                          <p:stCondLst>
                                            <p:cond delay="0"/>
                                          </p:stCondLst>
                                        </p:cTn>
                                        <p:tgtEl>
                                          <p:spTgt spid="6">
                                            <p:bg/>
                                          </p:spTgt>
                                        </p:tgtEl>
                                        <p:attrNameLst>
                                          <p:attrName>style.visibility</p:attrName>
                                        </p:attrNameLst>
                                      </p:cBhvr>
                                      <p:to>
                                        <p:strVal val="hidden"/>
                                      </p:to>
                                    </p:set>
                                  </p:childTnLst>
                                </p:cTn>
                              </p:par>
                            </p:childTnLst>
                          </p:cTn>
                        </p:par>
                      </p:childTnLst>
                    </p:cTn>
                  </p:par>
                  <p:par>
                    <p:cTn id="79" fill="hold">
                      <p:stCondLst>
                        <p:cond delay="indefinite"/>
                      </p:stCondLst>
                      <p:childTnLst>
                        <p:par>
                          <p:cTn id="80" fill="hold">
                            <p:stCondLst>
                              <p:cond delay="0"/>
                            </p:stCondLst>
                            <p:childTnLst>
                              <p:par>
                                <p:cTn id="81" presetID="64" presetClass="path" presetSubtype="0" fill="hold" grpId="7" nodeType="clickEffect">
                                  <p:stCondLst>
                                    <p:cond delay="0"/>
                                  </p:stCondLst>
                                  <p:childTnLst>
                                    <p:animMotion origin="layout" path="M 0 -1.74931 L 0 -1.99931 " pathEditMode="relative" rAng="0" ptsTypes="AA">
                                      <p:cBhvr>
                                        <p:cTn id="82" dur="2000" fill="hold"/>
                                        <p:tgtEl>
                                          <p:spTgt spid="5"/>
                                        </p:tgtEl>
                                        <p:attrNameLst>
                                          <p:attrName>ppt_x</p:attrName>
                                          <p:attrName>ppt_y</p:attrName>
                                        </p:attrNameLst>
                                      </p:cBhvr>
                                      <p:rCtr x="0" y="-12500"/>
                                    </p:animMotion>
                                  </p:childTnLst>
                                </p:cTn>
                              </p:par>
                            </p:childTnLst>
                          </p:cTn>
                        </p:par>
                      </p:childTnLst>
                    </p:cTn>
                  </p:par>
                  <p:par>
                    <p:cTn id="83" fill="hold">
                      <p:stCondLst>
                        <p:cond delay="indefinite"/>
                      </p:stCondLst>
                      <p:childTnLst>
                        <p:par>
                          <p:cTn id="84" fill="hold">
                            <p:stCondLst>
                              <p:cond delay="0"/>
                            </p:stCondLst>
                            <p:childTnLst>
                              <p:par>
                                <p:cTn id="85" presetID="64" presetClass="path" presetSubtype="0" fill="hold" grpId="8" nodeType="clickEffect">
                                  <p:stCondLst>
                                    <p:cond delay="0"/>
                                  </p:stCondLst>
                                  <p:childTnLst>
                                    <p:animMotion origin="layout" path="M 0 -1.99931 L 0 -2.24931 " pathEditMode="relative" rAng="0" ptsTypes="AA">
                                      <p:cBhvr>
                                        <p:cTn id="86" dur="2000" fill="hold"/>
                                        <p:tgtEl>
                                          <p:spTgt spid="5"/>
                                        </p:tgtEl>
                                        <p:attrNameLst>
                                          <p:attrName>ppt_x</p:attrName>
                                          <p:attrName>ppt_y</p:attrName>
                                        </p:attrNameLst>
                                      </p:cBhvr>
                                      <p:rCtr x="0" y="-12500"/>
                                    </p:animMotion>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7">
                                            <p:bg/>
                                          </p:spTgt>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xit" presetSubtype="0" fill="hold" grpId="1" nodeType="clickEffect">
                                  <p:stCondLst>
                                    <p:cond delay="0"/>
                                  </p:stCondLst>
                                  <p:childTnLst>
                                    <p:set>
                                      <p:cBhvr>
                                        <p:cTn id="96" dur="1" fill="hold">
                                          <p:stCondLst>
                                            <p:cond delay="0"/>
                                          </p:stCondLst>
                                        </p:cTn>
                                        <p:tgtEl>
                                          <p:spTgt spid="7">
                                            <p:txEl>
                                              <p:pRg st="0" end="0"/>
                                            </p:txEl>
                                          </p:spTgt>
                                        </p:tgtEl>
                                        <p:attrNameLst>
                                          <p:attrName>style.visibility</p:attrName>
                                        </p:attrNameLst>
                                      </p:cBhvr>
                                      <p:to>
                                        <p:strVal val="hidden"/>
                                      </p:to>
                                    </p:set>
                                  </p:childTnLst>
                                </p:cTn>
                              </p:par>
                              <p:par>
                                <p:cTn id="97" presetID="1" presetClass="exit" presetSubtype="0" fill="hold" grpId="1" nodeType="withEffect">
                                  <p:stCondLst>
                                    <p:cond delay="0"/>
                                  </p:stCondLst>
                                  <p:childTnLst>
                                    <p:set>
                                      <p:cBhvr>
                                        <p:cTn id="98" dur="1" fill="hold">
                                          <p:stCondLst>
                                            <p:cond delay="0"/>
                                          </p:stCondLst>
                                        </p:cTn>
                                        <p:tgtEl>
                                          <p:spTgt spid="7">
                                            <p:bg/>
                                          </p:spTgt>
                                        </p:tgtEl>
                                        <p:attrNameLst>
                                          <p:attrName>style.visibility</p:attrName>
                                        </p:attrNameLst>
                                      </p:cBhvr>
                                      <p:to>
                                        <p:strVal val="hidden"/>
                                      </p:to>
                                    </p:set>
                                  </p:childTnLst>
                                </p:cTn>
                              </p:par>
                            </p:childTnLst>
                          </p:cTn>
                        </p:par>
                      </p:childTnLst>
                    </p:cTn>
                  </p:par>
                  <p:par>
                    <p:cTn id="99" fill="hold">
                      <p:stCondLst>
                        <p:cond delay="indefinite"/>
                      </p:stCondLst>
                      <p:childTnLst>
                        <p:par>
                          <p:cTn id="100" fill="hold">
                            <p:stCondLst>
                              <p:cond delay="0"/>
                            </p:stCondLst>
                            <p:childTnLst>
                              <p:par>
                                <p:cTn id="101" presetID="64" presetClass="path" presetSubtype="0" fill="hold" grpId="9" nodeType="clickEffect">
                                  <p:stCondLst>
                                    <p:cond delay="0"/>
                                  </p:stCondLst>
                                  <p:childTnLst>
                                    <p:animMotion origin="layout" path="M 0 -2.24931 L 0 -2.49931 " pathEditMode="relative" rAng="0" ptsTypes="AA">
                                      <p:cBhvr>
                                        <p:cTn id="102" dur="2000" fill="hold"/>
                                        <p:tgtEl>
                                          <p:spTgt spid="5"/>
                                        </p:tgtEl>
                                        <p:attrNameLst>
                                          <p:attrName>ppt_x</p:attrName>
                                          <p:attrName>ppt_y</p:attrName>
                                        </p:attrNameLst>
                                      </p:cBhvr>
                                      <p:rCtr x="0" y="-12500"/>
                                    </p:animMotion>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8">
                                            <p:bg/>
                                          </p:spTgt>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09" fill="hold">
                      <p:stCondLst>
                        <p:cond delay="indefinite"/>
                      </p:stCondLst>
                      <p:childTnLst>
                        <p:par>
                          <p:cTn id="110" fill="hold">
                            <p:stCondLst>
                              <p:cond delay="0"/>
                            </p:stCondLst>
                            <p:childTnLst>
                              <p:par>
                                <p:cTn id="111" presetID="1" presetClass="exit" presetSubtype="0" fill="hold" grpId="1" nodeType="clickEffect">
                                  <p:stCondLst>
                                    <p:cond delay="0"/>
                                  </p:stCondLst>
                                  <p:childTnLst>
                                    <p:set>
                                      <p:cBhvr>
                                        <p:cTn id="112" dur="1" fill="hold">
                                          <p:stCondLst>
                                            <p:cond delay="0"/>
                                          </p:stCondLst>
                                        </p:cTn>
                                        <p:tgtEl>
                                          <p:spTgt spid="8">
                                            <p:txEl>
                                              <p:pRg st="0" end="0"/>
                                            </p:txEl>
                                          </p:spTgt>
                                        </p:tgtEl>
                                        <p:attrNameLst>
                                          <p:attrName>style.visibility</p:attrName>
                                        </p:attrNameLst>
                                      </p:cBhvr>
                                      <p:to>
                                        <p:strVal val="hidden"/>
                                      </p:to>
                                    </p:set>
                                  </p:childTnLst>
                                </p:cTn>
                              </p:par>
                              <p:par>
                                <p:cTn id="113" presetID="1" presetClass="exit" presetSubtype="0" fill="hold" grpId="1" nodeType="withEffect">
                                  <p:stCondLst>
                                    <p:cond delay="0"/>
                                  </p:stCondLst>
                                  <p:childTnLst>
                                    <p:set>
                                      <p:cBhvr>
                                        <p:cTn id="114" dur="1" fill="hold">
                                          <p:stCondLst>
                                            <p:cond delay="0"/>
                                          </p:stCondLst>
                                        </p:cTn>
                                        <p:tgtEl>
                                          <p:spTgt spid="8">
                                            <p:bg/>
                                          </p:spTgt>
                                        </p:tgtEl>
                                        <p:attrNameLst>
                                          <p:attrName>style.visibility</p:attrName>
                                        </p:attrNameLst>
                                      </p:cBhvr>
                                      <p:to>
                                        <p:strVal val="hidden"/>
                                      </p:to>
                                    </p:set>
                                  </p:childTnLst>
                                </p:cTn>
                              </p:par>
                            </p:childTnLst>
                          </p:cTn>
                        </p:par>
                      </p:childTnLst>
                    </p:cTn>
                  </p:par>
                  <p:par>
                    <p:cTn id="115" fill="hold">
                      <p:stCondLst>
                        <p:cond delay="indefinite"/>
                      </p:stCondLst>
                      <p:childTnLst>
                        <p:par>
                          <p:cTn id="116" fill="hold">
                            <p:stCondLst>
                              <p:cond delay="0"/>
                            </p:stCondLst>
                            <p:childTnLst>
                              <p:par>
                                <p:cTn id="117" presetID="64" presetClass="path" presetSubtype="0" fill="hold" grpId="10" nodeType="clickEffect">
                                  <p:stCondLst>
                                    <p:cond delay="0"/>
                                  </p:stCondLst>
                                  <p:childTnLst>
                                    <p:animMotion origin="layout" path="M 0 -2.49931 L 0 -2.74931 " pathEditMode="relative" rAng="0" ptsTypes="AA">
                                      <p:cBhvr>
                                        <p:cTn id="118" dur="2000" fill="hold"/>
                                        <p:tgtEl>
                                          <p:spTgt spid="5"/>
                                        </p:tgtEl>
                                        <p:attrNameLst>
                                          <p:attrName>ppt_x</p:attrName>
                                          <p:attrName>ppt_y</p:attrName>
                                        </p:attrNameLst>
                                      </p:cBhvr>
                                      <p:rCtr x="0" y="-12500"/>
                                    </p:animMotion>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grpId="0" nodeType="clickEffect">
                                  <p:stCondLst>
                                    <p:cond delay="0"/>
                                  </p:stCondLst>
                                  <p:childTnLst>
                                    <p:set>
                                      <p:cBhvr>
                                        <p:cTn id="122" dur="1" fill="hold">
                                          <p:stCondLst>
                                            <p:cond delay="0"/>
                                          </p:stCondLst>
                                        </p:cTn>
                                        <p:tgtEl>
                                          <p:spTgt spid="9">
                                            <p:bg/>
                                          </p:spTgt>
                                        </p:tgtEl>
                                        <p:attrNameLst>
                                          <p:attrName>style.visibility</p:attrName>
                                        </p:attrNameLst>
                                      </p:cBhvr>
                                      <p:to>
                                        <p:strVal val="visible"/>
                                      </p:to>
                                    </p:set>
                                  </p:childTnLst>
                                </p:cTn>
                              </p:par>
                              <p:par>
                                <p:cTn id="123" presetID="1" presetClass="entr" presetSubtype="0" fill="hold" grpId="0" nodeType="withEffect">
                                  <p:stCondLst>
                                    <p:cond delay="0"/>
                                  </p:stCondLst>
                                  <p:childTnLst>
                                    <p:set>
                                      <p:cBhvr>
                                        <p:cTn id="124"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25" fill="hold">
                      <p:stCondLst>
                        <p:cond delay="indefinite"/>
                      </p:stCondLst>
                      <p:childTnLst>
                        <p:par>
                          <p:cTn id="126" fill="hold">
                            <p:stCondLst>
                              <p:cond delay="0"/>
                            </p:stCondLst>
                            <p:childTnLst>
                              <p:par>
                                <p:cTn id="127" presetID="1" presetClass="exit" presetSubtype="0" fill="hold" grpId="1" nodeType="clickEffect">
                                  <p:stCondLst>
                                    <p:cond delay="0"/>
                                  </p:stCondLst>
                                  <p:childTnLst>
                                    <p:set>
                                      <p:cBhvr>
                                        <p:cTn id="128" dur="1" fill="hold">
                                          <p:stCondLst>
                                            <p:cond delay="0"/>
                                          </p:stCondLst>
                                        </p:cTn>
                                        <p:tgtEl>
                                          <p:spTgt spid="9">
                                            <p:txEl>
                                              <p:pRg st="0" end="0"/>
                                            </p:txEl>
                                          </p:spTgt>
                                        </p:tgtEl>
                                        <p:attrNameLst>
                                          <p:attrName>style.visibility</p:attrName>
                                        </p:attrNameLst>
                                      </p:cBhvr>
                                      <p:to>
                                        <p:strVal val="hidden"/>
                                      </p:to>
                                    </p:set>
                                  </p:childTnLst>
                                </p:cTn>
                              </p:par>
                              <p:par>
                                <p:cTn id="129" presetID="1" presetClass="exit" presetSubtype="0" fill="hold" grpId="1" nodeType="withEffect">
                                  <p:stCondLst>
                                    <p:cond delay="0"/>
                                  </p:stCondLst>
                                  <p:childTnLst>
                                    <p:set>
                                      <p:cBhvr>
                                        <p:cTn id="130" dur="1" fill="hold">
                                          <p:stCondLst>
                                            <p:cond delay="0"/>
                                          </p:stCondLst>
                                        </p:cTn>
                                        <p:tgtEl>
                                          <p:spTgt spid="9">
                                            <p:bg/>
                                          </p:spTgt>
                                        </p:tgtEl>
                                        <p:attrNameLst>
                                          <p:attrName>style.visibility</p:attrName>
                                        </p:attrNameLst>
                                      </p:cBhvr>
                                      <p:to>
                                        <p:strVal val="hidden"/>
                                      </p:to>
                                    </p:set>
                                  </p:childTnLst>
                                </p:cTn>
                              </p:par>
                            </p:childTnLst>
                          </p:cTn>
                        </p:par>
                      </p:childTnLst>
                    </p:cTn>
                  </p:par>
                  <p:par>
                    <p:cTn id="131" fill="hold">
                      <p:stCondLst>
                        <p:cond delay="indefinite"/>
                      </p:stCondLst>
                      <p:childTnLst>
                        <p:par>
                          <p:cTn id="132" fill="hold">
                            <p:stCondLst>
                              <p:cond delay="0"/>
                            </p:stCondLst>
                            <p:childTnLst>
                              <p:par>
                                <p:cTn id="133" presetID="1" presetClass="entr" presetSubtype="0" fill="hold" grpId="0" nodeType="clickEffect">
                                  <p:stCondLst>
                                    <p:cond delay="0"/>
                                  </p:stCondLst>
                                  <p:childTnLst>
                                    <p:set>
                                      <p:cBhvr>
                                        <p:cTn id="134" dur="1" fill="hold">
                                          <p:stCondLst>
                                            <p:cond delay="0"/>
                                          </p:stCondLst>
                                        </p:cTn>
                                        <p:tgtEl>
                                          <p:spTgt spid="10">
                                            <p:bg/>
                                          </p:spTgt>
                                        </p:tgtEl>
                                        <p:attrNameLst>
                                          <p:attrName>style.visibility</p:attrName>
                                        </p:attrNameLst>
                                      </p:cBhvr>
                                      <p:to>
                                        <p:strVal val="visible"/>
                                      </p:to>
                                    </p:set>
                                  </p:childTnLst>
                                </p:cTn>
                              </p:par>
                              <p:par>
                                <p:cTn id="135" presetID="1" presetClass="entr" presetSubtype="0" fill="hold" grpId="0" nodeType="withEffect">
                                  <p:stCondLst>
                                    <p:cond delay="0"/>
                                  </p:stCondLst>
                                  <p:childTnLst>
                                    <p:set>
                                      <p:cBhvr>
                                        <p:cTn id="13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37" fill="hold">
                      <p:stCondLst>
                        <p:cond delay="indefinite"/>
                      </p:stCondLst>
                      <p:childTnLst>
                        <p:par>
                          <p:cTn id="138" fill="hold">
                            <p:stCondLst>
                              <p:cond delay="0"/>
                            </p:stCondLst>
                            <p:childTnLst>
                              <p:par>
                                <p:cTn id="139" presetID="1" presetClass="exit" presetSubtype="0" fill="hold" grpId="1" nodeType="clickEffect">
                                  <p:stCondLst>
                                    <p:cond delay="0"/>
                                  </p:stCondLst>
                                  <p:childTnLst>
                                    <p:set>
                                      <p:cBhvr>
                                        <p:cTn id="140" dur="1" fill="hold">
                                          <p:stCondLst>
                                            <p:cond delay="0"/>
                                          </p:stCondLst>
                                        </p:cTn>
                                        <p:tgtEl>
                                          <p:spTgt spid="10">
                                            <p:txEl>
                                              <p:pRg st="0" end="0"/>
                                            </p:txEl>
                                          </p:spTgt>
                                        </p:tgtEl>
                                        <p:attrNameLst>
                                          <p:attrName>style.visibility</p:attrName>
                                        </p:attrNameLst>
                                      </p:cBhvr>
                                      <p:to>
                                        <p:strVal val="hidden"/>
                                      </p:to>
                                    </p:set>
                                  </p:childTnLst>
                                </p:cTn>
                              </p:par>
                              <p:par>
                                <p:cTn id="141" presetID="1" presetClass="exit" presetSubtype="0" fill="hold" grpId="1" nodeType="withEffect">
                                  <p:stCondLst>
                                    <p:cond delay="0"/>
                                  </p:stCondLst>
                                  <p:childTnLst>
                                    <p:set>
                                      <p:cBhvr>
                                        <p:cTn id="142" dur="1" fill="hold">
                                          <p:stCondLst>
                                            <p:cond delay="0"/>
                                          </p:stCondLst>
                                        </p:cTn>
                                        <p:tgtEl>
                                          <p:spTgt spid="10">
                                            <p:bg/>
                                          </p:spTgt>
                                        </p:tgtEl>
                                        <p:attrNameLst>
                                          <p:attrName>style.visibility</p:attrName>
                                        </p:attrNameLst>
                                      </p:cBhvr>
                                      <p:to>
                                        <p:strVal val="hidden"/>
                                      </p:to>
                                    </p:set>
                                  </p:childTnLst>
                                </p:cTn>
                              </p:par>
                            </p:childTnLst>
                          </p:cTn>
                        </p:par>
                      </p:childTnLst>
                    </p:cTn>
                  </p:par>
                  <p:par>
                    <p:cTn id="143" fill="hold">
                      <p:stCondLst>
                        <p:cond delay="indefinite"/>
                      </p:stCondLst>
                      <p:childTnLst>
                        <p:par>
                          <p:cTn id="144" fill="hold">
                            <p:stCondLst>
                              <p:cond delay="0"/>
                            </p:stCondLst>
                            <p:childTnLst>
                              <p:par>
                                <p:cTn id="145" presetID="64" presetClass="path" presetSubtype="0" accel="50000" decel="50000" fill="hold" grpId="11" nodeType="clickEffect">
                                  <p:stCondLst>
                                    <p:cond delay="0"/>
                                  </p:stCondLst>
                                  <p:childTnLst>
                                    <p:animMotion origin="layout" path="M 0 -2.74931 L 0 -2.99931 " pathEditMode="relative" rAng="0" ptsTypes="AA">
                                      <p:cBhvr>
                                        <p:cTn id="146" dur="2000" fill="hold"/>
                                        <p:tgtEl>
                                          <p:spTgt spid="5"/>
                                        </p:tgtEl>
                                        <p:attrNameLst>
                                          <p:attrName>ppt_x</p:attrName>
                                          <p:attrName>ppt_y</p:attrName>
                                        </p:attrNameLst>
                                      </p:cBhvr>
                                      <p:rCtr x="0" y="-12500"/>
                                    </p:animMotion>
                                  </p:childTnLst>
                                </p:cTn>
                              </p:par>
                            </p:childTnLst>
                          </p:cTn>
                        </p:par>
                      </p:childTnLst>
                    </p:cTn>
                  </p:par>
                  <p:par>
                    <p:cTn id="147" fill="hold">
                      <p:stCondLst>
                        <p:cond delay="indefinite"/>
                      </p:stCondLst>
                      <p:childTnLst>
                        <p:par>
                          <p:cTn id="148" fill="hold">
                            <p:stCondLst>
                              <p:cond delay="0"/>
                            </p:stCondLst>
                            <p:childTnLst>
                              <p:par>
                                <p:cTn id="149" presetID="1" presetClass="entr" presetSubtype="0" fill="hold" grpId="0" nodeType="clickEffect">
                                  <p:stCondLst>
                                    <p:cond delay="0"/>
                                  </p:stCondLst>
                                  <p:childTnLst>
                                    <p:set>
                                      <p:cBhvr>
                                        <p:cTn id="150" dur="1" fill="hold">
                                          <p:stCondLst>
                                            <p:cond delay="0"/>
                                          </p:stCondLst>
                                        </p:cTn>
                                        <p:tgtEl>
                                          <p:spTgt spid="11">
                                            <p:bg/>
                                          </p:spTgt>
                                        </p:tgtEl>
                                        <p:attrNameLst>
                                          <p:attrName>style.visibility</p:attrName>
                                        </p:attrNameLst>
                                      </p:cBhvr>
                                      <p:to>
                                        <p:strVal val="visible"/>
                                      </p:to>
                                    </p:set>
                                  </p:childTnLst>
                                </p:cTn>
                              </p:par>
                              <p:par>
                                <p:cTn id="151" presetID="1" presetClass="entr" presetSubtype="0" fill="hold" grpId="0" nodeType="withEffect">
                                  <p:stCondLst>
                                    <p:cond delay="0"/>
                                  </p:stCondLst>
                                  <p:childTnLst>
                                    <p:set>
                                      <p:cBhvr>
                                        <p:cTn id="152" dur="1" fill="hold">
                                          <p:stCondLst>
                                            <p:cond delay="0"/>
                                          </p:stCondLst>
                                        </p:cTn>
                                        <p:tgtEl>
                                          <p:spTgt spid="11">
                                            <p:txEl>
                                              <p:pRg st="0" end="0"/>
                                            </p:txEl>
                                          </p:spTgt>
                                        </p:tgtEl>
                                        <p:attrNameLst>
                                          <p:attrName>style.visibility</p:attrName>
                                        </p:attrNameLst>
                                      </p:cBhvr>
                                      <p:to>
                                        <p:strVal val="visible"/>
                                      </p:to>
                                    </p:set>
                                  </p:childTnLst>
                                </p:cTn>
                              </p:par>
                              <p:par>
                                <p:cTn id="153" presetID="1" presetClass="entr" presetSubtype="0" fill="hold" grpId="0" nodeType="withEffect">
                                  <p:stCondLst>
                                    <p:cond delay="0"/>
                                  </p:stCondLst>
                                  <p:childTnLst>
                                    <p:set>
                                      <p:cBhvr>
                                        <p:cTn id="154"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55" fill="hold">
                      <p:stCondLst>
                        <p:cond delay="indefinite"/>
                      </p:stCondLst>
                      <p:childTnLst>
                        <p:par>
                          <p:cTn id="156" fill="hold">
                            <p:stCondLst>
                              <p:cond delay="0"/>
                            </p:stCondLst>
                            <p:childTnLst>
                              <p:par>
                                <p:cTn id="157" presetID="1" presetClass="exit" presetSubtype="0" fill="hold" grpId="1" nodeType="clickEffect">
                                  <p:stCondLst>
                                    <p:cond delay="0"/>
                                  </p:stCondLst>
                                  <p:childTnLst>
                                    <p:set>
                                      <p:cBhvr>
                                        <p:cTn id="158" dur="1" fill="hold">
                                          <p:stCondLst>
                                            <p:cond delay="0"/>
                                          </p:stCondLst>
                                        </p:cTn>
                                        <p:tgtEl>
                                          <p:spTgt spid="11">
                                            <p:txEl>
                                              <p:pRg st="0" end="0"/>
                                            </p:txEl>
                                          </p:spTgt>
                                        </p:tgtEl>
                                        <p:attrNameLst>
                                          <p:attrName>style.visibility</p:attrName>
                                        </p:attrNameLst>
                                      </p:cBhvr>
                                      <p:to>
                                        <p:strVal val="hidden"/>
                                      </p:to>
                                    </p:set>
                                  </p:childTnLst>
                                </p:cTn>
                              </p:par>
                              <p:par>
                                <p:cTn id="159" presetID="1" presetClass="exit" presetSubtype="0" fill="hold" grpId="1" nodeType="withEffect">
                                  <p:stCondLst>
                                    <p:cond delay="0"/>
                                  </p:stCondLst>
                                  <p:childTnLst>
                                    <p:set>
                                      <p:cBhvr>
                                        <p:cTn id="160" dur="1" fill="hold">
                                          <p:stCondLst>
                                            <p:cond delay="0"/>
                                          </p:stCondLst>
                                        </p:cTn>
                                        <p:tgtEl>
                                          <p:spTgt spid="11">
                                            <p:txEl>
                                              <p:pRg st="1" end="1"/>
                                            </p:txEl>
                                          </p:spTgt>
                                        </p:tgtEl>
                                        <p:attrNameLst>
                                          <p:attrName>style.visibility</p:attrName>
                                        </p:attrNameLst>
                                      </p:cBhvr>
                                      <p:to>
                                        <p:strVal val="hidden"/>
                                      </p:to>
                                    </p:set>
                                  </p:childTnLst>
                                </p:cTn>
                              </p:par>
                              <p:par>
                                <p:cTn id="161" presetID="1" presetClass="exit" presetSubtype="0" fill="hold" grpId="1" nodeType="withEffect">
                                  <p:stCondLst>
                                    <p:cond delay="0"/>
                                  </p:stCondLst>
                                  <p:childTnLst>
                                    <p:set>
                                      <p:cBhvr>
                                        <p:cTn id="162" dur="1" fill="hold">
                                          <p:stCondLst>
                                            <p:cond delay="0"/>
                                          </p:stCondLst>
                                        </p:cTn>
                                        <p:tgtEl>
                                          <p:spTgt spid="11">
                                            <p:bg/>
                                          </p:spTgt>
                                        </p:tgtEl>
                                        <p:attrNameLst>
                                          <p:attrName>style.visibility</p:attrName>
                                        </p:attrNameLst>
                                      </p:cBhvr>
                                      <p:to>
                                        <p:strVal val="hidden"/>
                                      </p:to>
                                    </p:set>
                                  </p:childTnLst>
                                </p:cTn>
                              </p:par>
                            </p:childTnLst>
                          </p:cTn>
                        </p:par>
                      </p:childTnLst>
                    </p:cTn>
                  </p:par>
                  <p:par>
                    <p:cTn id="163" fill="hold">
                      <p:stCondLst>
                        <p:cond delay="indefinite"/>
                      </p:stCondLst>
                      <p:childTnLst>
                        <p:par>
                          <p:cTn id="164" fill="hold">
                            <p:stCondLst>
                              <p:cond delay="0"/>
                            </p:stCondLst>
                            <p:childTnLst>
                              <p:par>
                                <p:cTn id="165" presetID="64" presetClass="path" presetSubtype="0" accel="50000" decel="50000" fill="hold" grpId="12" nodeType="clickEffect">
                                  <p:stCondLst>
                                    <p:cond delay="0"/>
                                  </p:stCondLst>
                                  <p:childTnLst>
                                    <p:animMotion origin="layout" path="M 0 -2.99931 L 0 -3.24931 " pathEditMode="relative" rAng="0" ptsTypes="AA">
                                      <p:cBhvr>
                                        <p:cTn id="166" dur="2000" fill="hold"/>
                                        <p:tgtEl>
                                          <p:spTgt spid="5"/>
                                        </p:tgtEl>
                                        <p:attrNameLst>
                                          <p:attrName>ppt_x</p:attrName>
                                          <p:attrName>ppt_y</p:attrName>
                                        </p:attrNameLst>
                                      </p:cBhvr>
                                      <p:rCtr x="0" y="-12500"/>
                                    </p:animMotion>
                                  </p:childTnLst>
                                </p:cTn>
                              </p:par>
                            </p:childTnLst>
                          </p:cTn>
                        </p:par>
                      </p:childTnLst>
                    </p:cTn>
                  </p:par>
                  <p:par>
                    <p:cTn id="167" fill="hold">
                      <p:stCondLst>
                        <p:cond delay="indefinite"/>
                      </p:stCondLst>
                      <p:childTnLst>
                        <p:par>
                          <p:cTn id="168" fill="hold">
                            <p:stCondLst>
                              <p:cond delay="0"/>
                            </p:stCondLst>
                            <p:childTnLst>
                              <p:par>
                                <p:cTn id="169" presetID="64" presetClass="path" presetSubtype="0" accel="50000" decel="50000" fill="hold" grpId="13" nodeType="clickEffect">
                                  <p:stCondLst>
                                    <p:cond delay="0"/>
                                  </p:stCondLst>
                                  <p:childTnLst>
                                    <p:animMotion origin="layout" path="M 0 -3.24931 L 0 -3.49931 " pathEditMode="relative" rAng="0" ptsTypes="AA">
                                      <p:cBhvr>
                                        <p:cTn id="170" dur="2000" fill="hold"/>
                                        <p:tgtEl>
                                          <p:spTgt spid="5"/>
                                        </p:tgtEl>
                                        <p:attrNameLst>
                                          <p:attrName>ppt_x</p:attrName>
                                          <p:attrName>ppt_y</p:attrName>
                                        </p:attrNameLst>
                                      </p:cBhvr>
                                      <p:rCtr x="0" y="-12500"/>
                                    </p:animMotion>
                                  </p:childTnLst>
                                </p:cTn>
                              </p:par>
                            </p:childTnLst>
                          </p:cTn>
                        </p:par>
                      </p:childTnLst>
                    </p:cTn>
                  </p:par>
                  <p:par>
                    <p:cTn id="171" fill="hold">
                      <p:stCondLst>
                        <p:cond delay="indefinite"/>
                      </p:stCondLst>
                      <p:childTnLst>
                        <p:par>
                          <p:cTn id="172" fill="hold">
                            <p:stCondLst>
                              <p:cond delay="0"/>
                            </p:stCondLst>
                            <p:childTnLst>
                              <p:par>
                                <p:cTn id="173" presetID="64" presetClass="path" presetSubtype="0" accel="50000" decel="50000" fill="hold" grpId="14" nodeType="clickEffect">
                                  <p:stCondLst>
                                    <p:cond delay="0"/>
                                  </p:stCondLst>
                                  <p:childTnLst>
                                    <p:animMotion origin="layout" path="M 0 -3.49931 L 0 -3.74931 " pathEditMode="relative" rAng="0" ptsTypes="AA">
                                      <p:cBhvr>
                                        <p:cTn id="174" dur="2000" fill="hold"/>
                                        <p:tgtEl>
                                          <p:spTgt spid="5"/>
                                        </p:tgtEl>
                                        <p:attrNameLst>
                                          <p:attrName>ppt_x</p:attrName>
                                          <p:attrName>ppt_y</p:attrName>
                                        </p:attrNameLst>
                                      </p:cBhvr>
                                      <p:rCtr x="0" y="-12500"/>
                                    </p:animMotion>
                                  </p:childTnLst>
                                </p:cTn>
                              </p:par>
                            </p:childTnLst>
                          </p:cTn>
                        </p:par>
                      </p:childTnLst>
                    </p:cTn>
                  </p:par>
                  <p:par>
                    <p:cTn id="175" fill="hold">
                      <p:stCondLst>
                        <p:cond delay="indefinite"/>
                      </p:stCondLst>
                      <p:childTnLst>
                        <p:par>
                          <p:cTn id="176" fill="hold">
                            <p:stCondLst>
                              <p:cond delay="0"/>
                            </p:stCondLst>
                            <p:childTnLst>
                              <p:par>
                                <p:cTn id="177" presetID="64" presetClass="path" presetSubtype="0" accel="50000" decel="50000" fill="hold" grpId="15" nodeType="clickEffect">
                                  <p:stCondLst>
                                    <p:cond delay="0"/>
                                  </p:stCondLst>
                                  <p:childTnLst>
                                    <p:animMotion origin="layout" path="M 0 -3.74931 L 0 -3.99931 " pathEditMode="relative" rAng="0" ptsTypes="AA">
                                      <p:cBhvr>
                                        <p:cTn id="178" dur="2000" fill="hold"/>
                                        <p:tgtEl>
                                          <p:spTgt spid="5"/>
                                        </p:tgtEl>
                                        <p:attrNameLst>
                                          <p:attrName>ppt_x</p:attrName>
                                          <p:attrName>ppt_y</p:attrName>
                                        </p:attrNameLst>
                                      </p:cBhvr>
                                      <p:rCtr x="0" y="-12500"/>
                                    </p:animMotion>
                                  </p:childTnLst>
                                </p:cTn>
                              </p:par>
                            </p:childTnLst>
                          </p:cTn>
                        </p:par>
                      </p:childTnLst>
                    </p:cTn>
                  </p:par>
                  <p:par>
                    <p:cTn id="179" fill="hold">
                      <p:stCondLst>
                        <p:cond delay="indefinite"/>
                      </p:stCondLst>
                      <p:childTnLst>
                        <p:par>
                          <p:cTn id="180" fill="hold">
                            <p:stCondLst>
                              <p:cond delay="0"/>
                            </p:stCondLst>
                            <p:childTnLst>
                              <p:par>
                                <p:cTn id="181" presetID="64" presetClass="path" presetSubtype="0" accel="50000" decel="50000" fill="hold" grpId="16" nodeType="clickEffect">
                                  <p:stCondLst>
                                    <p:cond delay="0"/>
                                  </p:stCondLst>
                                  <p:childTnLst>
                                    <p:animMotion origin="layout" path="M 0 -3.99931 L 0 -4.24931 " pathEditMode="relative" rAng="0" ptsTypes="AA">
                                      <p:cBhvr>
                                        <p:cTn id="182" dur="2000" fill="hold"/>
                                        <p:tgtEl>
                                          <p:spTgt spid="5"/>
                                        </p:tgtEl>
                                        <p:attrNameLst>
                                          <p:attrName>ppt_x</p:attrName>
                                          <p:attrName>ppt_y</p:attrName>
                                        </p:attrNameLst>
                                      </p:cBhvr>
                                      <p:rCtr x="0" y="-1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5" grpId="2" animBg="1"/>
      <p:bldP spid="5" grpId="3" animBg="1"/>
      <p:bldP spid="5" grpId="4" animBg="1"/>
      <p:bldP spid="5" grpId="5" animBg="1"/>
      <p:bldP spid="5" grpId="6" animBg="1"/>
      <p:bldP spid="5" grpId="7" animBg="1"/>
      <p:bldP spid="5" grpId="8" animBg="1"/>
      <p:bldP spid="5" grpId="9" animBg="1"/>
      <p:bldP spid="5" grpId="10" animBg="1"/>
      <p:bldP spid="5" grpId="11" animBg="1"/>
      <p:bldP spid="5" grpId="12" animBg="1"/>
      <p:bldP spid="5" grpId="13" animBg="1"/>
      <p:bldP spid="5" grpId="14" animBg="1"/>
      <p:bldP spid="5" grpId="15" animBg="1"/>
      <p:bldP spid="5" grpId="16" animBg="1"/>
      <p:bldP spid="3" grpId="0" build="p" bldLvl="3" animBg="1"/>
      <p:bldP spid="4" grpId="0" uiExpand="1" build="p" bldLvl="3" animBg="1"/>
      <p:bldP spid="4" grpId="1" build="allAtOnce" animBg="1"/>
      <p:bldP spid="6" grpId="0" uiExpand="1" build="p" bldLvl="3" animBg="1"/>
      <p:bldP spid="6" grpId="1" build="allAtOnce" animBg="1"/>
      <p:bldP spid="7" grpId="0" uiExpand="1" build="p" bldLvl="3" animBg="1"/>
      <p:bldP spid="7" grpId="1" build="allAtOnce" animBg="1"/>
      <p:bldP spid="8" grpId="0" uiExpand="1" build="p" bldLvl="3" animBg="1"/>
      <p:bldP spid="8" grpId="1" build="allAtOnce" animBg="1"/>
      <p:bldP spid="9" grpId="0" uiExpand="1" build="p" bldLvl="3" animBg="1"/>
      <p:bldP spid="9" grpId="1" build="allAtOnce" animBg="1"/>
      <p:bldP spid="10" grpId="0" uiExpand="1" build="p" bldLvl="3" animBg="1"/>
      <p:bldP spid="10" grpId="1" uiExpand="1" build="allAtOnce" animBg="1"/>
      <p:bldP spid="11" grpId="0" uiExpand="1" build="p" bldLvl="3" animBg="1"/>
      <p:bldP spid="11" grpId="1" build="allAtOnce"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742335" y="1256467"/>
            <a:ext cx="7467600" cy="4401205"/>
          </a:xfrm>
          <a:prstGeom prst="rect">
            <a:avLst/>
          </a:prstGeom>
          <a:solidFill>
            <a:schemeClr val="bg1"/>
          </a:solidFill>
          <a:ln>
            <a:solidFill>
              <a:schemeClr val="tx1"/>
            </a:solidFill>
          </a:ln>
          <a:effec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Char char="•"/>
              <a:tabLst/>
            </a:pPr>
            <a:r>
              <a:rPr lang="en-US" altLang="en-US" sz="2000" dirty="0">
                <a:latin typeface="+mn-lt"/>
              </a:rPr>
              <a:t>Credibility of the witnesses</a:t>
            </a:r>
          </a:p>
          <a:p>
            <a:pPr marL="0" marR="0" lvl="0" indent="0" algn="l" defTabSz="914400" rtl="0" eaLnBrk="0" fontAlgn="base" latinLnBrk="0" hangingPunct="0">
              <a:lnSpc>
                <a:spcPct val="100000"/>
              </a:lnSpc>
              <a:spcBef>
                <a:spcPct val="0"/>
              </a:spcBef>
              <a:spcAft>
                <a:spcPct val="0"/>
              </a:spcAft>
              <a:buClrTx/>
              <a:buSzTx/>
              <a:buFontTx/>
              <a:buChar char="•"/>
              <a:tabLst/>
            </a:pPr>
            <a:r>
              <a:rPr lang="en-US" altLang="en-US" sz="2000" dirty="0">
                <a:latin typeface="+mn-lt"/>
              </a:rPr>
              <a:t>Arrival of the Kingdom &amp; Messiah</a:t>
            </a:r>
            <a:endParaRPr kumimoji="0" lang="en-US" altLang="en-US" sz="2000" b="0" i="0" u="none" strike="noStrike" cap="none" normalizeH="0" baseline="0" dirty="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Char char="•"/>
              <a:tabLst/>
            </a:pPr>
            <a:r>
              <a:rPr lang="en-US" altLang="en-US" sz="2000" dirty="0">
                <a:latin typeface="+mn-lt"/>
              </a:rPr>
              <a:t>Peter’s Argument:</a:t>
            </a:r>
          </a:p>
          <a:p>
            <a:pPr lvl="1" eaLnBrk="0" hangingPunct="0">
              <a:buFontTx/>
              <a:buChar char="•"/>
            </a:pPr>
            <a:r>
              <a:rPr kumimoji="0" lang="en-US" altLang="en-US" sz="2000" b="0" i="0" u="none" strike="noStrike" cap="none" normalizeH="0" baseline="0" dirty="0">
                <a:ln>
                  <a:noFill/>
                </a:ln>
                <a:solidFill>
                  <a:schemeClr val="tx1"/>
                </a:solidFill>
                <a:effectLst/>
                <a:latin typeface="+mn-lt"/>
              </a:rPr>
              <a:t>Jesus was approved by God, evidenced by his miracles</a:t>
            </a:r>
          </a:p>
          <a:p>
            <a:pPr lvl="1" eaLnBrk="0" hangingPunct="0">
              <a:buFontTx/>
              <a:buChar char="•"/>
            </a:pPr>
            <a:r>
              <a:rPr kumimoji="0" lang="en-US" altLang="en-US" sz="2000" b="0" i="0" u="none" strike="noStrike" cap="none" normalizeH="0" baseline="0" dirty="0">
                <a:ln>
                  <a:noFill/>
                </a:ln>
                <a:solidFill>
                  <a:schemeClr val="tx1"/>
                </a:solidFill>
                <a:effectLst/>
                <a:latin typeface="+mn-lt"/>
              </a:rPr>
              <a:t>Jesus’ death was part of God’s plan</a:t>
            </a:r>
          </a:p>
          <a:p>
            <a:pPr lvl="1" eaLnBrk="0" hangingPunct="0">
              <a:buFontTx/>
              <a:buChar char="•"/>
            </a:pPr>
            <a:r>
              <a:rPr kumimoji="0" lang="en-US" altLang="en-US" sz="2000" b="0" i="0" u="none" strike="noStrike" cap="none" normalizeH="0" baseline="0" dirty="0">
                <a:ln>
                  <a:noFill/>
                </a:ln>
                <a:solidFill>
                  <a:schemeClr val="tx1"/>
                </a:solidFill>
                <a:effectLst/>
                <a:latin typeface="+mn-lt"/>
              </a:rPr>
              <a:t>Jesus was raised from the dead</a:t>
            </a:r>
          </a:p>
          <a:p>
            <a:pPr lvl="2" eaLnBrk="0" hangingPunct="0">
              <a:buFontTx/>
              <a:buChar char="•"/>
            </a:pPr>
            <a:r>
              <a:rPr kumimoji="0" lang="en-US" altLang="en-US" sz="2000" b="0" i="0" u="none" strike="noStrike" cap="none" normalizeH="0" baseline="0" dirty="0">
                <a:ln>
                  <a:noFill/>
                </a:ln>
                <a:solidFill>
                  <a:schemeClr val="tx1"/>
                </a:solidFill>
                <a:effectLst/>
                <a:latin typeface="+mn-lt"/>
              </a:rPr>
              <a:t>David spoke of one being raised from the dead quickly</a:t>
            </a:r>
          </a:p>
          <a:p>
            <a:pPr lvl="2" eaLnBrk="0" hangingPunct="0">
              <a:buFontTx/>
              <a:buChar char="•"/>
            </a:pPr>
            <a:r>
              <a:rPr kumimoji="0" lang="en-US" altLang="en-US" sz="2000" b="0" i="0" u="none" strike="noStrike" cap="none" normalizeH="0" baseline="0" dirty="0">
                <a:ln>
                  <a:noFill/>
                </a:ln>
                <a:solidFill>
                  <a:schemeClr val="tx1"/>
                </a:solidFill>
                <a:effectLst/>
                <a:latin typeface="+mn-lt"/>
              </a:rPr>
              <a:t>David wasn’t talking about himself</a:t>
            </a:r>
          </a:p>
          <a:p>
            <a:pPr lvl="2" eaLnBrk="0" hangingPunct="0">
              <a:buFontTx/>
              <a:buChar char="•"/>
            </a:pPr>
            <a:r>
              <a:rPr kumimoji="0" lang="en-US" altLang="en-US" sz="2000" b="0" i="0" u="none" strike="noStrike" cap="none" normalizeH="0" baseline="0" dirty="0">
                <a:ln>
                  <a:noFill/>
                </a:ln>
                <a:solidFill>
                  <a:schemeClr val="tx1"/>
                </a:solidFill>
                <a:effectLst/>
                <a:latin typeface="+mn-lt"/>
              </a:rPr>
              <a:t>David was a prophet and therefore was speaking of the coming Messiah (the Christ)</a:t>
            </a:r>
          </a:p>
          <a:p>
            <a:pPr lvl="1" eaLnBrk="0" hangingPunct="0">
              <a:buFontTx/>
              <a:buChar char="•"/>
            </a:pPr>
            <a:r>
              <a:rPr lang="en-US" altLang="en-US" sz="2000" dirty="0">
                <a:latin typeface="+mn-lt"/>
              </a:rPr>
              <a:t>Jesus was raised from the Dead </a:t>
            </a:r>
            <a:r>
              <a:rPr lang="en-US" altLang="en-US" sz="2000" b="1" dirty="0">
                <a:effectLst>
                  <a:outerShdw blurRad="38100" dist="38100" dir="2700000" algn="tl">
                    <a:srgbClr val="000000">
                      <a:alpha val="43137"/>
                    </a:srgbClr>
                  </a:outerShdw>
                </a:effectLst>
                <a:latin typeface="+mn-lt"/>
              </a:rPr>
              <a:t>(He’s the Christ!)</a:t>
            </a:r>
          </a:p>
          <a:p>
            <a:pPr lvl="1" eaLnBrk="0" hangingPunct="0">
              <a:buFontTx/>
              <a:buChar char="•"/>
            </a:pPr>
            <a:r>
              <a:rPr lang="en-US" altLang="en-US" sz="2000" dirty="0">
                <a:latin typeface="+mn-lt"/>
              </a:rPr>
              <a:t>Peter says, “we are witnesses”</a:t>
            </a:r>
            <a:endParaRPr kumimoji="0" lang="en-US" altLang="en-US" sz="2000" b="0" i="0" u="none" strike="noStrike" cap="none" normalizeH="0" dirty="0">
              <a:ln>
                <a:noFill/>
              </a:ln>
              <a:solidFill>
                <a:schemeClr val="tx1"/>
              </a:solidFill>
              <a:effectLst/>
              <a:latin typeface="+mn-lt"/>
            </a:endParaRPr>
          </a:p>
          <a:p>
            <a:pPr lvl="1" eaLnBrk="0" hangingPunct="0">
              <a:buFontTx/>
              <a:buChar char="•"/>
            </a:pPr>
            <a:r>
              <a:rPr lang="en-US" altLang="en-US" sz="2000" dirty="0">
                <a:latin typeface="+mn-lt"/>
              </a:rPr>
              <a:t>Peter r</a:t>
            </a:r>
            <a:r>
              <a:rPr lang="en-US" altLang="en-US" sz="2000" baseline="0" dirty="0">
                <a:latin typeface="+mn-lt"/>
              </a:rPr>
              <a:t>eminded his audience of what they were seeing and hearing,</a:t>
            </a:r>
            <a:r>
              <a:rPr lang="en-US" altLang="en-US" sz="2000" dirty="0">
                <a:latin typeface="+mn-lt"/>
              </a:rPr>
              <a:t> the promise of the Father, i.e., the Holy Spirit baptism</a:t>
            </a:r>
            <a:endParaRPr kumimoji="0" lang="en-US" altLang="en-US" sz="2000" b="0" i="0" u="none" strike="noStrike" cap="none" normalizeH="0" baseline="0" dirty="0">
              <a:ln>
                <a:noFill/>
              </a:ln>
              <a:solidFill>
                <a:schemeClr val="tx1"/>
              </a:solidFill>
              <a:effectLst/>
              <a:latin typeface="+mn-lt"/>
            </a:endParaRPr>
          </a:p>
        </p:txBody>
      </p:sp>
      <p:sp>
        <p:nvSpPr>
          <p:cNvPr id="2" name="Rectangle 1"/>
          <p:cNvSpPr/>
          <p:nvPr/>
        </p:nvSpPr>
        <p:spPr>
          <a:xfrm>
            <a:off x="228600" y="2551837"/>
            <a:ext cx="4572000" cy="2246769"/>
          </a:xfrm>
          <a:prstGeom prst="rect">
            <a:avLst/>
          </a:prstGeom>
          <a:gradFill flip="none" rotWithShape="1">
            <a:gsLst>
              <a:gs pos="0">
                <a:srgbClr val="FFEFD1"/>
              </a:gs>
              <a:gs pos="79000">
                <a:srgbClr val="F0EBD5"/>
              </a:gs>
              <a:gs pos="100000">
                <a:srgbClr val="D1C39F"/>
              </a:gs>
            </a:gsLst>
            <a:lin ang="5400000" scaled="1"/>
            <a:tileRect/>
          </a:gradFill>
          <a:ln>
            <a:solidFill>
              <a:schemeClr val="tx1"/>
            </a:solidFill>
          </a:ln>
          <a:effectLst>
            <a:outerShdw blurRad="50800" dist="76200" dir="2700000" algn="tl" rotWithShape="0">
              <a:prstClr val="black">
                <a:alpha val="40000"/>
              </a:prstClr>
            </a:outerShdw>
          </a:effectLst>
        </p:spPr>
        <p:txBody>
          <a:bodyPr>
            <a:spAutoFit/>
          </a:bodyPr>
          <a:lstStyle/>
          <a:p>
            <a:r>
              <a:rPr lang="en-US" sz="2000" b="1" baseline="30000" dirty="0">
                <a:latin typeface="Palatino Linotype" panose="02040502050505030304" pitchFamily="18" charset="0"/>
              </a:rPr>
              <a:t>22 </a:t>
            </a:r>
            <a:r>
              <a:rPr lang="en-US" sz="2000" dirty="0">
                <a:latin typeface="Palatino Linotype" panose="02040502050505030304" pitchFamily="18" charset="0"/>
              </a:rPr>
              <a:t>“Men of Israel, listen to these words: Jesus the Nazarene, a man attested to you by God with miracles and wonders and signs which God performed through Him in your midst, just as you yourselves know—</a:t>
            </a:r>
            <a:endParaRPr lang="en-US" sz="2000" dirty="0"/>
          </a:p>
        </p:txBody>
      </p:sp>
      <p:sp>
        <p:nvSpPr>
          <p:cNvPr id="5" name="Rectangle 4"/>
          <p:cNvSpPr/>
          <p:nvPr/>
        </p:nvSpPr>
        <p:spPr>
          <a:xfrm>
            <a:off x="381000" y="2864584"/>
            <a:ext cx="4572000" cy="1631216"/>
          </a:xfrm>
          <a:prstGeom prst="rect">
            <a:avLst/>
          </a:prstGeom>
          <a:gradFill flip="none" rotWithShape="1">
            <a:gsLst>
              <a:gs pos="0">
                <a:srgbClr val="FFEFD1"/>
              </a:gs>
              <a:gs pos="79000">
                <a:srgbClr val="F0EBD5"/>
              </a:gs>
              <a:gs pos="100000">
                <a:srgbClr val="D1C39F"/>
              </a:gs>
            </a:gsLst>
            <a:lin ang="5400000" scaled="1"/>
            <a:tileRect/>
          </a:gradFill>
          <a:ln>
            <a:solidFill>
              <a:schemeClr val="tx1"/>
            </a:solidFill>
          </a:ln>
          <a:effectLst>
            <a:outerShdw blurRad="50800" dist="76200" dir="2700000" algn="tl" rotWithShape="0">
              <a:prstClr val="black">
                <a:alpha val="40000"/>
              </a:prstClr>
            </a:outerShdw>
          </a:effectLst>
        </p:spPr>
        <p:txBody>
          <a:bodyPr>
            <a:spAutoFit/>
          </a:bodyPr>
          <a:lstStyle/>
          <a:p>
            <a:r>
              <a:rPr lang="en-US" sz="2000" b="1" baseline="30000" dirty="0">
                <a:latin typeface="Palatino Linotype" panose="02040502050505030304" pitchFamily="18" charset="0"/>
              </a:rPr>
              <a:t>23 </a:t>
            </a:r>
            <a:r>
              <a:rPr lang="en-US" sz="2000" dirty="0">
                <a:latin typeface="Palatino Linotype" panose="02040502050505030304" pitchFamily="18" charset="0"/>
              </a:rPr>
              <a:t>this Man, delivered over by the predetermined plan and foreknowledge of God, you nailed to a cross by the hands of godless men and put Him to death. </a:t>
            </a:r>
            <a:endParaRPr lang="en-US" sz="2000" dirty="0"/>
          </a:p>
        </p:txBody>
      </p:sp>
      <p:sp>
        <p:nvSpPr>
          <p:cNvPr id="6" name="Rectangle 5"/>
          <p:cNvSpPr/>
          <p:nvPr/>
        </p:nvSpPr>
        <p:spPr>
          <a:xfrm>
            <a:off x="533400" y="3172361"/>
            <a:ext cx="4572000" cy="1323439"/>
          </a:xfrm>
          <a:prstGeom prst="rect">
            <a:avLst/>
          </a:prstGeom>
          <a:gradFill flip="none" rotWithShape="1">
            <a:gsLst>
              <a:gs pos="0">
                <a:srgbClr val="FFEFD1"/>
              </a:gs>
              <a:gs pos="79000">
                <a:srgbClr val="F0EBD5"/>
              </a:gs>
              <a:gs pos="100000">
                <a:srgbClr val="D1C39F"/>
              </a:gs>
            </a:gsLst>
            <a:lin ang="5400000" scaled="1"/>
            <a:tileRect/>
          </a:gradFill>
          <a:ln>
            <a:solidFill>
              <a:schemeClr val="tx1"/>
            </a:solidFill>
          </a:ln>
          <a:effectLst>
            <a:outerShdw blurRad="50800" dist="76200" dir="2700000" algn="tl" rotWithShape="0">
              <a:prstClr val="black">
                <a:alpha val="40000"/>
              </a:prstClr>
            </a:outerShdw>
          </a:effectLst>
        </p:spPr>
        <p:txBody>
          <a:bodyPr>
            <a:spAutoFit/>
          </a:bodyPr>
          <a:lstStyle/>
          <a:p>
            <a:r>
              <a:rPr lang="en-US" sz="2000" b="1" baseline="30000" dirty="0">
                <a:latin typeface="Palatino Linotype" panose="02040502050505030304" pitchFamily="18" charset="0"/>
              </a:rPr>
              <a:t>24 </a:t>
            </a:r>
            <a:r>
              <a:rPr lang="en-US" sz="2000" dirty="0">
                <a:latin typeface="Palatino Linotype" panose="02040502050505030304" pitchFamily="18" charset="0"/>
              </a:rPr>
              <a:t>But God raised Him up again, putting an end to the agony of death, since it was impossible for Him to be held in its power. </a:t>
            </a:r>
            <a:endParaRPr lang="en-US" sz="2000" dirty="0"/>
          </a:p>
        </p:txBody>
      </p:sp>
      <p:sp>
        <p:nvSpPr>
          <p:cNvPr id="7" name="Rectangle 6"/>
          <p:cNvSpPr/>
          <p:nvPr/>
        </p:nvSpPr>
        <p:spPr>
          <a:xfrm>
            <a:off x="685799" y="3477161"/>
            <a:ext cx="7524135" cy="2554545"/>
          </a:xfrm>
          <a:prstGeom prst="rect">
            <a:avLst/>
          </a:prstGeom>
          <a:gradFill flip="none" rotWithShape="1">
            <a:gsLst>
              <a:gs pos="0">
                <a:srgbClr val="FFEFD1"/>
              </a:gs>
              <a:gs pos="79000">
                <a:srgbClr val="F0EBD5"/>
              </a:gs>
              <a:gs pos="100000">
                <a:srgbClr val="D1C39F"/>
              </a:gs>
            </a:gsLst>
            <a:lin ang="5400000" scaled="1"/>
            <a:tileRect/>
          </a:gradFill>
          <a:ln>
            <a:solidFill>
              <a:schemeClr val="tx1"/>
            </a:solidFill>
          </a:ln>
          <a:effectLst>
            <a:outerShdw blurRad="50800" dist="76200" dir="2700000" algn="tl" rotWithShape="0">
              <a:prstClr val="black">
                <a:alpha val="40000"/>
              </a:prstClr>
            </a:outerShdw>
          </a:effectLst>
        </p:spPr>
        <p:txBody>
          <a:bodyPr wrap="square">
            <a:spAutoFit/>
          </a:bodyPr>
          <a:lstStyle/>
          <a:p>
            <a:r>
              <a:rPr lang="en-US" sz="2000" b="1" baseline="30000" dirty="0">
                <a:latin typeface="Palatino Linotype" panose="02040502050505030304" pitchFamily="18" charset="0"/>
              </a:rPr>
              <a:t>25 </a:t>
            </a:r>
            <a:r>
              <a:rPr lang="en-US" sz="2000" dirty="0">
                <a:latin typeface="Palatino Linotype" panose="02040502050505030304" pitchFamily="18" charset="0"/>
              </a:rPr>
              <a:t>For David says of Him,</a:t>
            </a:r>
          </a:p>
          <a:p>
            <a:pPr lvl="1"/>
            <a:r>
              <a:rPr lang="en-US" sz="2000" i="1" dirty="0">
                <a:latin typeface="Palatino Linotype" panose="02040502050505030304" pitchFamily="18" charset="0"/>
              </a:rPr>
              <a:t>‘I </a:t>
            </a:r>
            <a:r>
              <a:rPr lang="en-US" sz="2000" i="1" cap="small" dirty="0">
                <a:latin typeface="Palatino Linotype" panose="02040502050505030304" pitchFamily="18" charset="0"/>
              </a:rPr>
              <a:t>saw the Lord always in my presence</a:t>
            </a:r>
            <a:r>
              <a:rPr lang="en-US" sz="2000" i="1" dirty="0">
                <a:latin typeface="Palatino Linotype" panose="02040502050505030304" pitchFamily="18" charset="0"/>
              </a:rPr>
              <a:t>;</a:t>
            </a:r>
            <a:br>
              <a:rPr lang="en-US" sz="2000" i="1" dirty="0">
                <a:latin typeface="Palatino Linotype" panose="02040502050505030304" pitchFamily="18" charset="0"/>
              </a:rPr>
            </a:br>
            <a:r>
              <a:rPr lang="en-US" sz="2000" i="1" cap="small" dirty="0">
                <a:latin typeface="Palatino Linotype" panose="02040502050505030304" pitchFamily="18" charset="0"/>
              </a:rPr>
              <a:t>For He is at my right hand, so that I will not be shaken.</a:t>
            </a:r>
            <a:br>
              <a:rPr lang="en-US" sz="2000" i="1" dirty="0">
                <a:latin typeface="Palatino Linotype" panose="02040502050505030304" pitchFamily="18" charset="0"/>
              </a:rPr>
            </a:br>
            <a:r>
              <a:rPr lang="en-US" sz="2000" b="1" i="1" baseline="30000" dirty="0">
                <a:latin typeface="Palatino Linotype" panose="02040502050505030304" pitchFamily="18" charset="0"/>
              </a:rPr>
              <a:t>26 </a:t>
            </a:r>
            <a:r>
              <a:rPr lang="en-US" sz="2000" i="1" dirty="0">
                <a:latin typeface="Palatino Linotype" panose="02040502050505030304" pitchFamily="18" charset="0"/>
              </a:rPr>
              <a:t>‘</a:t>
            </a:r>
            <a:r>
              <a:rPr lang="en-US" sz="2000" i="1" cap="small" dirty="0">
                <a:latin typeface="Palatino Linotype" panose="02040502050505030304" pitchFamily="18" charset="0"/>
              </a:rPr>
              <a:t>Therefore my heart was glad and my tongue exulted</a:t>
            </a:r>
            <a:r>
              <a:rPr lang="en-US" sz="2000" i="1" dirty="0">
                <a:latin typeface="Palatino Linotype" panose="02040502050505030304" pitchFamily="18" charset="0"/>
              </a:rPr>
              <a:t>;</a:t>
            </a:r>
            <a:br>
              <a:rPr lang="en-US" sz="2000" i="1" dirty="0">
                <a:latin typeface="Palatino Linotype" panose="02040502050505030304" pitchFamily="18" charset="0"/>
              </a:rPr>
            </a:br>
            <a:r>
              <a:rPr lang="en-US" sz="2000" i="1" cap="small" dirty="0">
                <a:latin typeface="Palatino Linotype" panose="02040502050505030304" pitchFamily="18" charset="0"/>
              </a:rPr>
              <a:t>Moreover my flesh also will live in hope</a:t>
            </a:r>
            <a:r>
              <a:rPr lang="en-US" sz="2000" i="1" dirty="0">
                <a:latin typeface="Palatino Linotype" panose="02040502050505030304" pitchFamily="18" charset="0"/>
              </a:rPr>
              <a:t>;</a:t>
            </a:r>
            <a:br>
              <a:rPr lang="en-US" sz="2000" i="1" dirty="0">
                <a:latin typeface="Palatino Linotype" panose="02040502050505030304" pitchFamily="18" charset="0"/>
              </a:rPr>
            </a:br>
            <a:r>
              <a:rPr lang="en-US" sz="2000" b="1" i="1" baseline="30000" dirty="0">
                <a:latin typeface="Palatino Linotype" panose="02040502050505030304" pitchFamily="18" charset="0"/>
              </a:rPr>
              <a:t>27 </a:t>
            </a:r>
            <a:r>
              <a:rPr lang="en-US" sz="2000" b="1" i="1" u="sng" cap="small" dirty="0">
                <a:latin typeface="Palatino Linotype" panose="02040502050505030304" pitchFamily="18" charset="0"/>
              </a:rPr>
              <a:t>Because You will not abandon my soul to</a:t>
            </a:r>
            <a:r>
              <a:rPr lang="en-US" sz="2000" b="1" i="1" u="sng" dirty="0">
                <a:latin typeface="Palatino Linotype" panose="02040502050505030304" pitchFamily="18" charset="0"/>
              </a:rPr>
              <a:t> </a:t>
            </a:r>
            <a:r>
              <a:rPr lang="en-US" sz="2000" b="1" i="1" u="sng" cap="small" dirty="0">
                <a:latin typeface="Palatino Linotype" panose="02040502050505030304" pitchFamily="18" charset="0"/>
              </a:rPr>
              <a:t>Hades</a:t>
            </a:r>
            <a:r>
              <a:rPr lang="en-US" sz="2000" b="1" i="1" u="sng" dirty="0">
                <a:latin typeface="Palatino Linotype" panose="02040502050505030304" pitchFamily="18" charset="0"/>
              </a:rPr>
              <a:t>,</a:t>
            </a:r>
            <a:br>
              <a:rPr lang="en-US" sz="2000" b="1" i="1" u="sng" dirty="0">
                <a:latin typeface="Palatino Linotype" panose="02040502050505030304" pitchFamily="18" charset="0"/>
              </a:rPr>
            </a:br>
            <a:r>
              <a:rPr lang="en-US" sz="2000" b="1" i="1" u="sng" cap="small" dirty="0">
                <a:latin typeface="Palatino Linotype" panose="02040502050505030304" pitchFamily="18" charset="0"/>
              </a:rPr>
              <a:t>Nor</a:t>
            </a:r>
            <a:r>
              <a:rPr lang="en-US" sz="2000" b="1" i="1" u="sng" dirty="0">
                <a:latin typeface="Palatino Linotype" panose="02040502050505030304" pitchFamily="18" charset="0"/>
              </a:rPr>
              <a:t> </a:t>
            </a:r>
            <a:r>
              <a:rPr lang="en-US" sz="2000" b="1" i="1" u="sng" cap="small" dirty="0">
                <a:latin typeface="Palatino Linotype" panose="02040502050505030304" pitchFamily="18" charset="0"/>
              </a:rPr>
              <a:t>allow Your</a:t>
            </a:r>
            <a:r>
              <a:rPr lang="en-US" sz="2000" b="1" i="1" u="sng" dirty="0">
                <a:latin typeface="Palatino Linotype" panose="02040502050505030304" pitchFamily="18" charset="0"/>
              </a:rPr>
              <a:t> </a:t>
            </a:r>
            <a:r>
              <a:rPr lang="en-US" sz="2000" b="1" i="1" u="sng" cap="small" dirty="0">
                <a:latin typeface="Palatino Linotype" panose="02040502050505030304" pitchFamily="18" charset="0"/>
              </a:rPr>
              <a:t>Holy One to</a:t>
            </a:r>
            <a:r>
              <a:rPr lang="en-US" sz="2000" b="1" i="1" u="sng" dirty="0">
                <a:latin typeface="Palatino Linotype" panose="02040502050505030304" pitchFamily="18" charset="0"/>
              </a:rPr>
              <a:t> </a:t>
            </a:r>
            <a:r>
              <a:rPr lang="en-US" sz="2000" b="1" i="1" u="sng" cap="small" dirty="0">
                <a:latin typeface="Palatino Linotype" panose="02040502050505030304" pitchFamily="18" charset="0"/>
              </a:rPr>
              <a:t>undergo decay.</a:t>
            </a:r>
            <a:br>
              <a:rPr lang="en-US" sz="2000" i="1" dirty="0">
                <a:latin typeface="Palatino Linotype" panose="02040502050505030304" pitchFamily="18" charset="0"/>
              </a:rPr>
            </a:br>
            <a:endParaRPr lang="en-US" sz="2000" dirty="0"/>
          </a:p>
        </p:txBody>
      </p:sp>
      <p:sp>
        <p:nvSpPr>
          <p:cNvPr id="8" name="Rectangle 7"/>
          <p:cNvSpPr/>
          <p:nvPr/>
        </p:nvSpPr>
        <p:spPr>
          <a:xfrm>
            <a:off x="838199" y="3733800"/>
            <a:ext cx="4800601" cy="1323439"/>
          </a:xfrm>
          <a:prstGeom prst="rect">
            <a:avLst/>
          </a:prstGeom>
          <a:gradFill flip="none" rotWithShape="1">
            <a:gsLst>
              <a:gs pos="0">
                <a:srgbClr val="FFEFD1"/>
              </a:gs>
              <a:gs pos="79000">
                <a:srgbClr val="F0EBD5"/>
              </a:gs>
              <a:gs pos="100000">
                <a:srgbClr val="D1C39F"/>
              </a:gs>
            </a:gsLst>
            <a:lin ang="5400000" scaled="1"/>
            <a:tileRect/>
          </a:gradFill>
          <a:ln>
            <a:solidFill>
              <a:schemeClr val="tx1"/>
            </a:solidFill>
          </a:ln>
          <a:effectLst>
            <a:outerShdw blurRad="50800" dist="76200" dir="2700000" algn="tl" rotWithShape="0">
              <a:prstClr val="black">
                <a:alpha val="40000"/>
              </a:prstClr>
            </a:outerShdw>
          </a:effectLst>
        </p:spPr>
        <p:txBody>
          <a:bodyPr wrap="square">
            <a:spAutoFit/>
          </a:bodyPr>
          <a:lstStyle/>
          <a:p>
            <a:r>
              <a:rPr lang="en-US" sz="2000" b="1" baseline="30000" dirty="0">
                <a:latin typeface="Palatino Linotype" panose="02040502050505030304" pitchFamily="18" charset="0"/>
              </a:rPr>
              <a:t>29 </a:t>
            </a:r>
            <a:r>
              <a:rPr lang="en-US" sz="2000" dirty="0">
                <a:latin typeface="Palatino Linotype" panose="02040502050505030304" pitchFamily="18" charset="0"/>
              </a:rPr>
              <a:t>“Brethren, I may confidently say to you regarding the patriarch David that he both died and was buried, and his tomb is with us to this day. </a:t>
            </a:r>
            <a:endParaRPr lang="en-US" sz="2000" dirty="0"/>
          </a:p>
        </p:txBody>
      </p:sp>
      <p:sp>
        <p:nvSpPr>
          <p:cNvPr id="10" name="Rectangle 9"/>
          <p:cNvSpPr/>
          <p:nvPr/>
        </p:nvSpPr>
        <p:spPr>
          <a:xfrm>
            <a:off x="990599" y="4419600"/>
            <a:ext cx="4800601" cy="2246769"/>
          </a:xfrm>
          <a:prstGeom prst="rect">
            <a:avLst/>
          </a:prstGeom>
          <a:gradFill flip="none" rotWithShape="1">
            <a:gsLst>
              <a:gs pos="0">
                <a:srgbClr val="FFEFD1"/>
              </a:gs>
              <a:gs pos="79000">
                <a:srgbClr val="F0EBD5"/>
              </a:gs>
              <a:gs pos="100000">
                <a:srgbClr val="D1C39F"/>
              </a:gs>
            </a:gsLst>
            <a:lin ang="5400000" scaled="1"/>
            <a:tileRect/>
          </a:gradFill>
          <a:ln>
            <a:solidFill>
              <a:schemeClr val="tx1"/>
            </a:solidFill>
          </a:ln>
          <a:effectLst>
            <a:outerShdw blurRad="50800" dist="76200" dir="2700000" algn="tl" rotWithShape="0">
              <a:prstClr val="black">
                <a:alpha val="40000"/>
              </a:prstClr>
            </a:outerShdw>
          </a:effectLst>
        </p:spPr>
        <p:txBody>
          <a:bodyPr wrap="square">
            <a:spAutoFit/>
          </a:bodyPr>
          <a:lstStyle/>
          <a:p>
            <a:r>
              <a:rPr lang="en-US" sz="2000" b="1" baseline="30000" dirty="0">
                <a:latin typeface="Palatino Linotype" panose="02040502050505030304" pitchFamily="18" charset="0"/>
              </a:rPr>
              <a:t>30 </a:t>
            </a:r>
            <a:r>
              <a:rPr lang="en-US" sz="2000" dirty="0">
                <a:latin typeface="Palatino Linotype" panose="02040502050505030304" pitchFamily="18" charset="0"/>
              </a:rPr>
              <a:t>And so, because he was a prophet and knew that </a:t>
            </a:r>
            <a:r>
              <a:rPr lang="en-US" sz="2000" i="1" cap="small" dirty="0">
                <a:latin typeface="Palatino Linotype" panose="02040502050505030304" pitchFamily="18" charset="0"/>
              </a:rPr>
              <a:t>God had sworn to him with an oath to seat</a:t>
            </a:r>
            <a:r>
              <a:rPr lang="en-US" sz="2000" i="1" dirty="0">
                <a:latin typeface="Palatino Linotype" panose="02040502050505030304" pitchFamily="18" charset="0"/>
              </a:rPr>
              <a:t> one </a:t>
            </a:r>
            <a:r>
              <a:rPr lang="en-US" sz="2000" i="1" cap="small" dirty="0">
                <a:latin typeface="Palatino Linotype" panose="02040502050505030304" pitchFamily="18" charset="0"/>
              </a:rPr>
              <a:t>of his descendants on his throne</a:t>
            </a:r>
            <a:r>
              <a:rPr lang="en-US" sz="2000" dirty="0">
                <a:latin typeface="Palatino Linotype" panose="02040502050505030304" pitchFamily="18" charset="0"/>
              </a:rPr>
              <a:t>, </a:t>
            </a:r>
            <a:r>
              <a:rPr lang="en-US" sz="2000" b="1" baseline="30000" dirty="0">
                <a:latin typeface="Palatino Linotype" panose="02040502050505030304" pitchFamily="18" charset="0"/>
              </a:rPr>
              <a:t>31 </a:t>
            </a:r>
            <a:r>
              <a:rPr lang="en-US" sz="2000" dirty="0">
                <a:latin typeface="Palatino Linotype" panose="02040502050505030304" pitchFamily="18" charset="0"/>
              </a:rPr>
              <a:t>he looked ahead and </a:t>
            </a:r>
            <a:r>
              <a:rPr lang="en-US" sz="2000" b="1" u="sng" dirty="0">
                <a:latin typeface="Palatino Linotype" panose="02040502050505030304" pitchFamily="18" charset="0"/>
              </a:rPr>
              <a:t>spoke of the resurrection of the Christ</a:t>
            </a:r>
            <a:r>
              <a:rPr lang="en-US" sz="2000" dirty="0">
                <a:latin typeface="Palatino Linotype" panose="02040502050505030304" pitchFamily="18" charset="0"/>
              </a:rPr>
              <a:t>, that </a:t>
            </a:r>
            <a:r>
              <a:rPr lang="en-US" sz="2000" b="1" i="1" u="sng" cap="small" dirty="0">
                <a:latin typeface="Palatino Linotype" panose="02040502050505030304" pitchFamily="18" charset="0"/>
              </a:rPr>
              <a:t>He</a:t>
            </a:r>
            <a:r>
              <a:rPr lang="en-US" sz="2000" i="1" cap="small" dirty="0">
                <a:latin typeface="Palatino Linotype" panose="02040502050505030304" pitchFamily="18" charset="0"/>
              </a:rPr>
              <a:t> was neither abandoned to Hades, nor did</a:t>
            </a:r>
            <a:r>
              <a:rPr lang="en-US" sz="2000" dirty="0">
                <a:latin typeface="Palatino Linotype" panose="02040502050505030304" pitchFamily="18" charset="0"/>
              </a:rPr>
              <a:t> </a:t>
            </a:r>
            <a:r>
              <a:rPr lang="en-US" sz="2000" b="1" u="sng" dirty="0">
                <a:latin typeface="Palatino Linotype" panose="02040502050505030304" pitchFamily="18" charset="0"/>
              </a:rPr>
              <a:t>His</a:t>
            </a:r>
            <a:r>
              <a:rPr lang="en-US" sz="2000" dirty="0">
                <a:latin typeface="Palatino Linotype" panose="02040502050505030304" pitchFamily="18" charset="0"/>
              </a:rPr>
              <a:t> flesh </a:t>
            </a:r>
            <a:r>
              <a:rPr lang="en-US" sz="2000" i="1" cap="small" dirty="0">
                <a:latin typeface="Palatino Linotype" panose="02040502050505030304" pitchFamily="18" charset="0"/>
              </a:rPr>
              <a:t>suffer decay.</a:t>
            </a:r>
          </a:p>
        </p:txBody>
      </p:sp>
      <p:sp>
        <p:nvSpPr>
          <p:cNvPr id="12" name="Rectangle 11"/>
          <p:cNvSpPr/>
          <p:nvPr/>
        </p:nvSpPr>
        <p:spPr>
          <a:xfrm>
            <a:off x="1447799" y="4702314"/>
            <a:ext cx="4800601" cy="707886"/>
          </a:xfrm>
          <a:prstGeom prst="rect">
            <a:avLst/>
          </a:prstGeom>
          <a:gradFill flip="none" rotWithShape="1">
            <a:gsLst>
              <a:gs pos="0">
                <a:srgbClr val="FFEFD1"/>
              </a:gs>
              <a:gs pos="79000">
                <a:srgbClr val="F0EBD5"/>
              </a:gs>
              <a:gs pos="100000">
                <a:srgbClr val="D1C39F"/>
              </a:gs>
            </a:gsLst>
            <a:lin ang="5400000" scaled="1"/>
            <a:tileRect/>
          </a:gradFill>
          <a:ln>
            <a:solidFill>
              <a:schemeClr val="tx1"/>
            </a:solidFill>
          </a:ln>
          <a:effectLst>
            <a:outerShdw blurRad="50800" dist="76200" dir="2700000" algn="tl" rotWithShape="0">
              <a:prstClr val="black">
                <a:alpha val="40000"/>
              </a:prstClr>
            </a:outerShdw>
          </a:effectLst>
        </p:spPr>
        <p:txBody>
          <a:bodyPr wrap="square">
            <a:spAutoFit/>
          </a:bodyPr>
          <a:lstStyle/>
          <a:p>
            <a:r>
              <a:rPr lang="en-US" sz="2000" b="1" baseline="30000" dirty="0">
                <a:latin typeface="Palatino Linotype" panose="02040502050505030304" pitchFamily="18" charset="0"/>
              </a:rPr>
              <a:t>32 </a:t>
            </a:r>
            <a:r>
              <a:rPr lang="en-US" sz="2000" b="1" u="sng" dirty="0">
                <a:latin typeface="Palatino Linotype" panose="02040502050505030304" pitchFamily="18" charset="0"/>
              </a:rPr>
              <a:t>This Jesus God raised up again</a:t>
            </a:r>
            <a:r>
              <a:rPr lang="en-US" sz="2000" dirty="0">
                <a:latin typeface="Palatino Linotype" panose="02040502050505030304" pitchFamily="18" charset="0"/>
              </a:rPr>
              <a:t>, to which we are all witnesses.</a:t>
            </a:r>
            <a:endParaRPr lang="en-US" sz="2000" i="1" cap="small" dirty="0">
              <a:latin typeface="Palatino Linotype" panose="02040502050505030304" pitchFamily="18" charset="0"/>
            </a:endParaRPr>
          </a:p>
        </p:txBody>
      </p:sp>
      <p:sp>
        <p:nvSpPr>
          <p:cNvPr id="13" name="Rectangle 12"/>
          <p:cNvSpPr/>
          <p:nvPr/>
        </p:nvSpPr>
        <p:spPr>
          <a:xfrm>
            <a:off x="1600199" y="4998184"/>
            <a:ext cx="4800601" cy="707886"/>
          </a:xfrm>
          <a:prstGeom prst="rect">
            <a:avLst/>
          </a:prstGeom>
          <a:gradFill flip="none" rotWithShape="1">
            <a:gsLst>
              <a:gs pos="0">
                <a:srgbClr val="FFEFD1"/>
              </a:gs>
              <a:gs pos="79000">
                <a:srgbClr val="F0EBD5"/>
              </a:gs>
              <a:gs pos="100000">
                <a:srgbClr val="D1C39F"/>
              </a:gs>
            </a:gsLst>
            <a:lin ang="5400000" scaled="1"/>
            <a:tileRect/>
          </a:gradFill>
          <a:ln>
            <a:solidFill>
              <a:schemeClr val="tx1"/>
            </a:solidFill>
          </a:ln>
          <a:effectLst>
            <a:outerShdw blurRad="50800" dist="76200" dir="2700000" algn="tl" rotWithShape="0">
              <a:prstClr val="black">
                <a:alpha val="40000"/>
              </a:prstClr>
            </a:outerShdw>
          </a:effectLst>
        </p:spPr>
        <p:txBody>
          <a:bodyPr wrap="square">
            <a:spAutoFit/>
          </a:bodyPr>
          <a:lstStyle/>
          <a:p>
            <a:r>
              <a:rPr lang="en-US" sz="2000" b="1" baseline="30000" dirty="0">
                <a:latin typeface="Palatino Linotype" panose="02040502050505030304" pitchFamily="18" charset="0"/>
              </a:rPr>
              <a:t>32 </a:t>
            </a:r>
            <a:r>
              <a:rPr lang="en-US" sz="2000" dirty="0">
                <a:latin typeface="Palatino Linotype" panose="02040502050505030304" pitchFamily="18" charset="0"/>
              </a:rPr>
              <a:t>This Jesus God raised up again, </a:t>
            </a:r>
            <a:r>
              <a:rPr lang="en-US" sz="2000" b="1" u="sng" dirty="0">
                <a:latin typeface="Palatino Linotype" panose="02040502050505030304" pitchFamily="18" charset="0"/>
              </a:rPr>
              <a:t>to which we are all witnesses</a:t>
            </a:r>
            <a:r>
              <a:rPr lang="en-US" sz="2000" dirty="0">
                <a:latin typeface="Palatino Linotype" panose="02040502050505030304" pitchFamily="18" charset="0"/>
              </a:rPr>
              <a:t>.</a:t>
            </a:r>
            <a:endParaRPr lang="en-US" sz="2000" i="1" cap="small" dirty="0">
              <a:latin typeface="Palatino Linotype" panose="02040502050505030304" pitchFamily="18" charset="0"/>
            </a:endParaRPr>
          </a:p>
        </p:txBody>
      </p:sp>
      <p:sp>
        <p:nvSpPr>
          <p:cNvPr id="14" name="Rectangle 13"/>
          <p:cNvSpPr/>
          <p:nvPr/>
        </p:nvSpPr>
        <p:spPr>
          <a:xfrm>
            <a:off x="1752599" y="3321784"/>
            <a:ext cx="4800601" cy="1631216"/>
          </a:xfrm>
          <a:prstGeom prst="rect">
            <a:avLst/>
          </a:prstGeom>
          <a:gradFill flip="none" rotWithShape="1">
            <a:gsLst>
              <a:gs pos="0">
                <a:srgbClr val="FFEFD1"/>
              </a:gs>
              <a:gs pos="79000">
                <a:srgbClr val="F0EBD5"/>
              </a:gs>
              <a:gs pos="100000">
                <a:srgbClr val="D1C39F"/>
              </a:gs>
            </a:gsLst>
            <a:lin ang="5400000" scaled="1"/>
            <a:tileRect/>
          </a:gradFill>
          <a:ln>
            <a:solidFill>
              <a:schemeClr val="tx1"/>
            </a:solidFill>
          </a:ln>
          <a:effectLst>
            <a:outerShdw blurRad="50800" dist="76200" dir="2700000" algn="tl" rotWithShape="0">
              <a:prstClr val="black">
                <a:alpha val="40000"/>
              </a:prstClr>
            </a:outerShdw>
          </a:effectLst>
        </p:spPr>
        <p:txBody>
          <a:bodyPr wrap="square">
            <a:spAutoFit/>
          </a:bodyPr>
          <a:lstStyle/>
          <a:p>
            <a:r>
              <a:rPr lang="en-US" sz="2000" dirty="0">
                <a:latin typeface="Palatino Linotype" panose="02040502050505030304" pitchFamily="18" charset="0"/>
              </a:rPr>
              <a:t> </a:t>
            </a:r>
            <a:r>
              <a:rPr lang="en-US" sz="2000" b="1" baseline="30000" dirty="0">
                <a:latin typeface="Palatino Linotype" panose="02040502050505030304" pitchFamily="18" charset="0"/>
              </a:rPr>
              <a:t>33 </a:t>
            </a:r>
            <a:r>
              <a:rPr lang="en-US" sz="2000" dirty="0">
                <a:latin typeface="Palatino Linotype" panose="02040502050505030304" pitchFamily="18" charset="0"/>
              </a:rPr>
              <a:t>Therefore having been exalted to the right hand of God, and having received from the Father </a:t>
            </a:r>
            <a:r>
              <a:rPr lang="en-US" sz="2000" b="1" u="sng" dirty="0">
                <a:latin typeface="Palatino Linotype" panose="02040502050505030304" pitchFamily="18" charset="0"/>
              </a:rPr>
              <a:t>the promise of the Holy Spirit, He has poured forth this which you both see and hear</a:t>
            </a:r>
            <a:r>
              <a:rPr lang="en-US" sz="2000" dirty="0">
                <a:latin typeface="Palatino Linotype" panose="02040502050505030304" pitchFamily="18" charset="0"/>
              </a:rPr>
              <a:t>.</a:t>
            </a:r>
            <a:endParaRPr lang="en-US" sz="2000" dirty="0"/>
          </a:p>
        </p:txBody>
      </p:sp>
      <p:sp>
        <p:nvSpPr>
          <p:cNvPr id="15" name="TextBox 14"/>
          <p:cNvSpPr txBox="1"/>
          <p:nvPr/>
        </p:nvSpPr>
        <p:spPr>
          <a:xfrm>
            <a:off x="762000" y="485641"/>
            <a:ext cx="7505244" cy="592425"/>
          </a:xfrm>
          <a:prstGeom prst="rect">
            <a:avLst/>
          </a:prstGeom>
          <a:noFill/>
        </p:spPr>
        <p:txBody>
          <a:bodyPr wrap="square" rtlCol="0">
            <a:spAutoFit/>
          </a:bodyPr>
          <a:lstStyle/>
          <a:p>
            <a:r>
              <a:rPr lang="en-US" sz="2800" b="1" dirty="0">
                <a:solidFill>
                  <a:schemeClr val="bg1"/>
                </a:solidFill>
                <a:effectLst>
                  <a:outerShdw blurRad="38100" dist="38100" dir="2700000" algn="tl">
                    <a:srgbClr val="000000">
                      <a:alpha val="43137"/>
                    </a:srgbClr>
                  </a:outerShdw>
                </a:effectLst>
              </a:rPr>
              <a:t>That’s a Rational Argument, an Appeal to Reason</a:t>
            </a:r>
          </a:p>
        </p:txBody>
      </p:sp>
    </p:spTree>
    <p:extLst>
      <p:ext uri="{BB962C8B-B14F-4D97-AF65-F5344CB8AC3E}">
        <p14:creationId xmlns:p14="http://schemas.microsoft.com/office/powerpoint/2010/main" val="1253024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childTnLst>
                                  <p:subTnLst>
                                    <p:set>
                                      <p:cBhvr override="childStyle">
                                        <p:cTn dur="1" fill="hold" display="0" masterRel="nextClick" afterEffect="1"/>
                                        <p:tgtEl>
                                          <p:spTgt spid="2"/>
                                        </p:tgtEl>
                                        <p:attrNameLst>
                                          <p:attrName>style.visibility</p:attrName>
                                        </p:attrNameLst>
                                      </p:cBhvr>
                                      <p:to>
                                        <p:strVal val="hidden"/>
                                      </p:to>
                                    </p:set>
                                  </p:sub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childTnLst>
                                  <p:subTnLst>
                                    <p:set>
                                      <p:cBhvr override="childStyle">
                                        <p:cTn dur="1" fill="hold" display="0" masterRel="nextClick" afterEffect="1"/>
                                        <p:tgtEl>
                                          <p:spTgt spid="5"/>
                                        </p:tgtEl>
                                        <p:attrNameLst>
                                          <p:attrName>style.visibility</p:attrName>
                                        </p:attrNameLst>
                                      </p:cBhvr>
                                      <p:to>
                                        <p:strVal val="hidden"/>
                                      </p:to>
                                    </p:set>
                                  </p:sub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6"/>
                                        </p:tgtEl>
                                        <p:attrNameLst>
                                          <p:attrName>style.visibility</p:attrName>
                                        </p:attrNameLst>
                                      </p:cBhvr>
                                      <p:to>
                                        <p:strVal val="visible"/>
                                      </p:to>
                                    </p:se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7"/>
                                        </p:tgtEl>
                                        <p:attrNameLst>
                                          <p:attrName>style.visibility</p:attrName>
                                        </p:attrNameLst>
                                      </p:cBhvr>
                                      <p:to>
                                        <p:strVal val="visible"/>
                                      </p:to>
                                    </p:set>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8"/>
                                        </p:tgtEl>
                                        <p:attrNameLst>
                                          <p:attrName>style.visibility</p:attrName>
                                        </p:attrNameLst>
                                      </p:cBhvr>
                                      <p:to>
                                        <p:strVal val="visible"/>
                                      </p:to>
                                    </p:se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10"/>
                                        </p:tgtEl>
                                        <p:attrNameLst>
                                          <p:attrName>style.visibility</p:attrName>
                                        </p:attrNameLst>
                                      </p:cBhvr>
                                      <p:to>
                                        <p:strVal val="visible"/>
                                      </p:to>
                                    </p:set>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12"/>
                                        </p:tgtEl>
                                        <p:attrNameLst>
                                          <p:attrName>style.visibility</p:attrName>
                                        </p:attrNameLst>
                                      </p:cBhvr>
                                      <p:to>
                                        <p:strVal val="visible"/>
                                      </p:to>
                                    </p:set>
                                  </p:childTnLst>
                                  <p:subTnLst>
                                    <p:set>
                                      <p:cBhvr override="childStyle">
                                        <p:cTn dur="1" fill="hold" display="0" masterRel="nextClick" afterEffect="1"/>
                                        <p:tgtEl>
                                          <p:spTgt spid="12"/>
                                        </p:tgtEl>
                                        <p:attrNameLst>
                                          <p:attrName>style.visibility</p:attrName>
                                        </p:attrNameLst>
                                      </p:cBhvr>
                                      <p:to>
                                        <p:strVal val="hidden"/>
                                      </p:to>
                                    </p:set>
                                  </p:sub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13"/>
                                        </p:tgtEl>
                                        <p:attrNameLst>
                                          <p:attrName>style.visibility</p:attrName>
                                        </p:attrNameLst>
                                      </p:cBhvr>
                                      <p:to>
                                        <p:strVal val="visible"/>
                                      </p:to>
                                    </p:set>
                                  </p:childTnLst>
                                  <p:subTnLst>
                                    <p:set>
                                      <p:cBhvr override="childStyle">
                                        <p:cTn dur="1" fill="hold" display="0" masterRel="nextClick" afterEffect="1"/>
                                        <p:tgtEl>
                                          <p:spTgt spid="13"/>
                                        </p:tgtEl>
                                        <p:attrNameLst>
                                          <p:attrName>style.visibility</p:attrName>
                                        </p:attrNameLst>
                                      </p:cBhvr>
                                      <p:to>
                                        <p:strVal val="hidden"/>
                                      </p:to>
                                    </p:set>
                                  </p:sub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14"/>
                                        </p:tgtEl>
                                        <p:attrNameLst>
                                          <p:attrName>style.visibility</p:attrName>
                                        </p:attrNameLst>
                                      </p:cBhvr>
                                      <p:to>
                                        <p:strVal val="visible"/>
                                      </p:to>
                                    </p:set>
                                  </p:childTnLst>
                                  <p:subTnLst>
                                    <p:set>
                                      <p:cBhvr override="childStyle">
                                        <p:cTn dur="1" fill="hold" display="0" masterRel="nextClick" afterEffect="1"/>
                                        <p:tgtEl>
                                          <p:spTgt spid="14"/>
                                        </p:tgtEl>
                                        <p:attrNameLst>
                                          <p:attrName>style.visibility</p:attrName>
                                        </p:attrNameLst>
                                      </p:cBhvr>
                                      <p:to>
                                        <p:strVal val="hidden"/>
                                      </p:to>
                                    </p:set>
                                  </p:sub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3" animBg="1"/>
      <p:bldP spid="2" grpId="0" animBg="1"/>
      <p:bldP spid="5" grpId="0" animBg="1"/>
      <p:bldP spid="6" grpId="0" animBg="1"/>
      <p:bldP spid="7" grpId="0" animBg="1"/>
      <p:bldP spid="8" grpId="0" animBg="1"/>
      <p:bldP spid="10" grpId="0" animBg="1"/>
      <p:bldP spid="12" grpId="0" animBg="1"/>
      <p:bldP spid="13" grpId="0" animBg="1"/>
      <p:bldP spid="14" grpId="0" animBg="1"/>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742335" y="1256467"/>
            <a:ext cx="7467600" cy="4401205"/>
          </a:xfrm>
          <a:prstGeom prst="rect">
            <a:avLst/>
          </a:prstGeom>
          <a:solidFill>
            <a:schemeClr val="bg1"/>
          </a:solidFill>
          <a:ln>
            <a:solidFill>
              <a:schemeClr val="tx1"/>
            </a:solidFill>
          </a:ln>
          <a:effec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Char char="•"/>
              <a:tabLst/>
            </a:pPr>
            <a:r>
              <a:rPr lang="en-US" altLang="en-US" sz="2000" dirty="0">
                <a:latin typeface="+mn-lt"/>
              </a:rPr>
              <a:t>Credibility of the witnesses</a:t>
            </a:r>
          </a:p>
          <a:p>
            <a:pPr marL="0" marR="0" lvl="0" indent="0" algn="l" defTabSz="914400" rtl="0" eaLnBrk="0" fontAlgn="base" latinLnBrk="0" hangingPunct="0">
              <a:lnSpc>
                <a:spcPct val="100000"/>
              </a:lnSpc>
              <a:spcBef>
                <a:spcPct val="0"/>
              </a:spcBef>
              <a:spcAft>
                <a:spcPct val="0"/>
              </a:spcAft>
              <a:buClrTx/>
              <a:buSzTx/>
              <a:buFontTx/>
              <a:buChar char="•"/>
              <a:tabLst/>
            </a:pPr>
            <a:r>
              <a:rPr lang="en-US" altLang="en-US" sz="2000" dirty="0">
                <a:latin typeface="+mn-lt"/>
              </a:rPr>
              <a:t>Arrival of the Kingdom &amp; Messiah</a:t>
            </a:r>
            <a:endParaRPr kumimoji="0" lang="en-US" altLang="en-US" sz="2000" b="0" i="0" u="none" strike="noStrike" cap="none" normalizeH="0" baseline="0" dirty="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Char char="•"/>
              <a:tabLst/>
            </a:pPr>
            <a:r>
              <a:rPr lang="en-US" altLang="en-US" sz="2000" dirty="0">
                <a:latin typeface="+mn-lt"/>
              </a:rPr>
              <a:t>Peter’s Argument:</a:t>
            </a:r>
          </a:p>
          <a:p>
            <a:pPr lvl="1" eaLnBrk="0" hangingPunct="0">
              <a:buFontTx/>
              <a:buChar char="•"/>
            </a:pPr>
            <a:r>
              <a:rPr kumimoji="0" lang="en-US" altLang="en-US" sz="2000" b="0" i="0" u="none" strike="noStrike" cap="none" normalizeH="0" baseline="0" dirty="0">
                <a:ln>
                  <a:noFill/>
                </a:ln>
                <a:solidFill>
                  <a:schemeClr val="tx1"/>
                </a:solidFill>
                <a:effectLst/>
                <a:latin typeface="+mn-lt"/>
              </a:rPr>
              <a:t>Jesus was approved by God, evidenced by his miracles</a:t>
            </a:r>
          </a:p>
          <a:p>
            <a:pPr lvl="1" eaLnBrk="0" hangingPunct="0">
              <a:buFontTx/>
              <a:buChar char="•"/>
            </a:pPr>
            <a:r>
              <a:rPr kumimoji="0" lang="en-US" altLang="en-US" sz="2000" b="0" i="0" u="none" strike="noStrike" cap="none" normalizeH="0" baseline="0" dirty="0">
                <a:ln>
                  <a:noFill/>
                </a:ln>
                <a:solidFill>
                  <a:schemeClr val="tx1"/>
                </a:solidFill>
                <a:effectLst/>
                <a:latin typeface="+mn-lt"/>
              </a:rPr>
              <a:t>Jesus’ death was part of God’s plan</a:t>
            </a:r>
          </a:p>
          <a:p>
            <a:pPr lvl="1" eaLnBrk="0" hangingPunct="0">
              <a:buFontTx/>
              <a:buChar char="•"/>
            </a:pPr>
            <a:r>
              <a:rPr kumimoji="0" lang="en-US" altLang="en-US" sz="2000" b="0" i="0" u="none" strike="noStrike" cap="none" normalizeH="0" baseline="0" dirty="0">
                <a:ln>
                  <a:noFill/>
                </a:ln>
                <a:solidFill>
                  <a:schemeClr val="tx1"/>
                </a:solidFill>
                <a:effectLst/>
                <a:latin typeface="+mn-lt"/>
              </a:rPr>
              <a:t>Jesus was raised from the dead</a:t>
            </a:r>
          </a:p>
          <a:p>
            <a:pPr lvl="2" eaLnBrk="0" hangingPunct="0">
              <a:buFontTx/>
              <a:buChar char="•"/>
            </a:pPr>
            <a:r>
              <a:rPr kumimoji="0" lang="en-US" altLang="en-US" sz="2000" b="0" i="0" u="none" strike="noStrike" cap="none" normalizeH="0" baseline="0" dirty="0">
                <a:ln>
                  <a:noFill/>
                </a:ln>
                <a:solidFill>
                  <a:schemeClr val="tx1"/>
                </a:solidFill>
                <a:effectLst/>
                <a:latin typeface="+mn-lt"/>
              </a:rPr>
              <a:t>David spoke of one being raised from the dead quickly</a:t>
            </a:r>
          </a:p>
          <a:p>
            <a:pPr lvl="2" eaLnBrk="0" hangingPunct="0">
              <a:buFontTx/>
              <a:buChar char="•"/>
            </a:pPr>
            <a:r>
              <a:rPr kumimoji="0" lang="en-US" altLang="en-US" sz="2000" b="0" i="0" u="none" strike="noStrike" cap="none" normalizeH="0" baseline="0" dirty="0">
                <a:ln>
                  <a:noFill/>
                </a:ln>
                <a:solidFill>
                  <a:schemeClr val="tx1"/>
                </a:solidFill>
                <a:effectLst/>
                <a:latin typeface="+mn-lt"/>
              </a:rPr>
              <a:t>David wasn’t talking about himself</a:t>
            </a:r>
          </a:p>
          <a:p>
            <a:pPr lvl="2" eaLnBrk="0" hangingPunct="0">
              <a:buFontTx/>
              <a:buChar char="•"/>
            </a:pPr>
            <a:r>
              <a:rPr kumimoji="0" lang="en-US" altLang="en-US" sz="2000" b="0" i="0" u="none" strike="noStrike" cap="none" normalizeH="0" baseline="0" dirty="0">
                <a:ln>
                  <a:noFill/>
                </a:ln>
                <a:solidFill>
                  <a:schemeClr val="tx1"/>
                </a:solidFill>
                <a:effectLst/>
                <a:latin typeface="+mn-lt"/>
              </a:rPr>
              <a:t>David was a prophet and therefore was speaking of the coming Messiah (the Christ)</a:t>
            </a:r>
          </a:p>
          <a:p>
            <a:pPr lvl="1" eaLnBrk="0" hangingPunct="0">
              <a:buFontTx/>
              <a:buChar char="•"/>
            </a:pPr>
            <a:r>
              <a:rPr lang="en-US" altLang="en-US" sz="2000" dirty="0">
                <a:latin typeface="+mn-lt"/>
              </a:rPr>
              <a:t>Jesus was raised from the Dead </a:t>
            </a:r>
            <a:r>
              <a:rPr lang="en-US" altLang="en-US" sz="2000" b="1" dirty="0">
                <a:effectLst>
                  <a:outerShdw blurRad="38100" dist="38100" dir="2700000" algn="tl">
                    <a:srgbClr val="000000">
                      <a:alpha val="43137"/>
                    </a:srgbClr>
                  </a:outerShdw>
                </a:effectLst>
                <a:latin typeface="+mn-lt"/>
              </a:rPr>
              <a:t>(He’s the Christ!)</a:t>
            </a:r>
          </a:p>
          <a:p>
            <a:pPr lvl="1" eaLnBrk="0" hangingPunct="0">
              <a:buFontTx/>
              <a:buChar char="•"/>
            </a:pPr>
            <a:r>
              <a:rPr lang="en-US" altLang="en-US" sz="2000" dirty="0">
                <a:latin typeface="+mn-lt"/>
              </a:rPr>
              <a:t>Peter says, “we are witnesses”</a:t>
            </a:r>
            <a:endParaRPr kumimoji="0" lang="en-US" altLang="en-US" sz="2000" b="0" i="0" u="none" strike="noStrike" cap="none" normalizeH="0" dirty="0">
              <a:ln>
                <a:noFill/>
              </a:ln>
              <a:solidFill>
                <a:schemeClr val="tx1"/>
              </a:solidFill>
              <a:effectLst/>
              <a:latin typeface="+mn-lt"/>
            </a:endParaRPr>
          </a:p>
          <a:p>
            <a:pPr lvl="1" eaLnBrk="0" hangingPunct="0">
              <a:buFontTx/>
              <a:buChar char="•"/>
            </a:pPr>
            <a:r>
              <a:rPr lang="en-US" altLang="en-US" sz="2000" dirty="0">
                <a:latin typeface="+mn-lt"/>
              </a:rPr>
              <a:t>Peter r</a:t>
            </a:r>
            <a:r>
              <a:rPr lang="en-US" altLang="en-US" sz="2000" baseline="0" dirty="0">
                <a:latin typeface="+mn-lt"/>
              </a:rPr>
              <a:t>eminded his audience of what they were seeing and hearing,</a:t>
            </a:r>
            <a:r>
              <a:rPr lang="en-US" altLang="en-US" sz="2000" dirty="0">
                <a:latin typeface="+mn-lt"/>
              </a:rPr>
              <a:t> the promise of the Father, i.e., the Holy Spirit baptism</a:t>
            </a:r>
            <a:endParaRPr kumimoji="0" lang="en-US" altLang="en-US" sz="2000" b="0" i="0" u="none" strike="noStrike" cap="none" normalizeH="0" baseline="0" dirty="0">
              <a:ln>
                <a:noFill/>
              </a:ln>
              <a:solidFill>
                <a:schemeClr val="tx1"/>
              </a:solidFill>
              <a:effectLst/>
              <a:latin typeface="+mn-lt"/>
            </a:endParaRPr>
          </a:p>
        </p:txBody>
      </p:sp>
      <p:sp>
        <p:nvSpPr>
          <p:cNvPr id="15" name="Rectangle 14"/>
          <p:cNvSpPr/>
          <p:nvPr/>
        </p:nvSpPr>
        <p:spPr>
          <a:xfrm>
            <a:off x="5181600" y="1143000"/>
            <a:ext cx="3778513" cy="1323439"/>
          </a:xfrm>
          <a:prstGeom prst="rect">
            <a:avLst/>
          </a:prstGeom>
          <a:gradFill flip="none" rotWithShape="1">
            <a:gsLst>
              <a:gs pos="0">
                <a:srgbClr val="FFEFD1"/>
              </a:gs>
              <a:gs pos="79000">
                <a:srgbClr val="F0EBD5"/>
              </a:gs>
              <a:gs pos="100000">
                <a:srgbClr val="D1C39F"/>
              </a:gs>
            </a:gsLst>
            <a:lin ang="5400000" scaled="1"/>
            <a:tileRect/>
          </a:gradFill>
          <a:ln>
            <a:solidFill>
              <a:schemeClr val="tx1"/>
            </a:solidFill>
          </a:ln>
          <a:effectLst>
            <a:outerShdw blurRad="50800" dist="76200" dir="2700000" algn="tl" rotWithShape="0">
              <a:prstClr val="black">
                <a:alpha val="40000"/>
              </a:prstClr>
            </a:outerShdw>
          </a:effectLst>
        </p:spPr>
        <p:txBody>
          <a:bodyPr>
            <a:spAutoFit/>
          </a:bodyPr>
          <a:lstStyle/>
          <a:p>
            <a:r>
              <a:rPr lang="en-US" sz="2000" dirty="0">
                <a:latin typeface="Palatino Linotype" panose="02040502050505030304" pitchFamily="18" charset="0"/>
              </a:rPr>
              <a:t>they were all filled with the Holy Spirit and began to speak with other tongues, as the Spirit was giving them utterance.</a:t>
            </a:r>
            <a:endParaRPr lang="en-US" sz="2000" dirty="0"/>
          </a:p>
        </p:txBody>
      </p:sp>
      <p:sp>
        <p:nvSpPr>
          <p:cNvPr id="3" name="Rounded Rectangle 2"/>
          <p:cNvSpPr/>
          <p:nvPr/>
        </p:nvSpPr>
        <p:spPr>
          <a:xfrm>
            <a:off x="3883795" y="1297886"/>
            <a:ext cx="1374005" cy="378514"/>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a:solidFill>
                  <a:schemeClr val="tx1"/>
                </a:solidFill>
              </a:rPr>
              <a:t>Holy Spirit</a:t>
            </a:r>
          </a:p>
        </p:txBody>
      </p:sp>
      <p:sp>
        <p:nvSpPr>
          <p:cNvPr id="16" name="Rectangle 15"/>
          <p:cNvSpPr/>
          <p:nvPr/>
        </p:nvSpPr>
        <p:spPr>
          <a:xfrm>
            <a:off x="5334000" y="1953161"/>
            <a:ext cx="3778513" cy="1323439"/>
          </a:xfrm>
          <a:prstGeom prst="rect">
            <a:avLst/>
          </a:prstGeom>
          <a:gradFill flip="none" rotWithShape="1">
            <a:gsLst>
              <a:gs pos="0">
                <a:srgbClr val="FFEFD1"/>
              </a:gs>
              <a:gs pos="79000">
                <a:srgbClr val="F0EBD5"/>
              </a:gs>
              <a:gs pos="100000">
                <a:srgbClr val="D1C39F"/>
              </a:gs>
            </a:gsLst>
            <a:lin ang="5400000" scaled="1"/>
            <a:tileRect/>
          </a:gradFill>
          <a:ln>
            <a:solidFill>
              <a:schemeClr val="tx1"/>
            </a:solidFill>
          </a:ln>
          <a:effectLst>
            <a:outerShdw blurRad="50800" dist="76200" dir="2700000" algn="tl" rotWithShape="0">
              <a:prstClr val="black">
                <a:alpha val="40000"/>
              </a:prstClr>
            </a:outerShdw>
          </a:effectLst>
        </p:spPr>
        <p:txBody>
          <a:bodyPr>
            <a:spAutoFit/>
          </a:bodyPr>
          <a:lstStyle/>
          <a:p>
            <a:r>
              <a:rPr lang="en-US" sz="2000" b="1" i="1" baseline="30000" dirty="0">
                <a:latin typeface="Palatino Linotype" panose="02040502050505030304" pitchFamily="18" charset="0"/>
              </a:rPr>
              <a:t>17 </a:t>
            </a:r>
            <a:r>
              <a:rPr lang="en-US" sz="2000" i="1" dirty="0">
                <a:latin typeface="Palatino Linotype" panose="02040502050505030304" pitchFamily="18" charset="0"/>
              </a:rPr>
              <a:t>‘</a:t>
            </a:r>
            <a:r>
              <a:rPr lang="en-US" sz="2000" i="1" cap="small" dirty="0">
                <a:latin typeface="Palatino Linotype" panose="02040502050505030304" pitchFamily="18" charset="0"/>
              </a:rPr>
              <a:t>And it shall be in the last days</a:t>
            </a:r>
            <a:r>
              <a:rPr lang="en-US" sz="2000" i="1" dirty="0">
                <a:latin typeface="Palatino Linotype" panose="02040502050505030304" pitchFamily="18" charset="0"/>
              </a:rPr>
              <a:t>,’ God says,</a:t>
            </a:r>
            <a:br>
              <a:rPr lang="en-US" sz="2000" i="1" dirty="0">
                <a:latin typeface="Palatino Linotype" panose="02040502050505030304" pitchFamily="18" charset="0"/>
              </a:rPr>
            </a:br>
            <a:r>
              <a:rPr lang="en-US" sz="2000" i="1" dirty="0">
                <a:latin typeface="Palatino Linotype" panose="02040502050505030304" pitchFamily="18" charset="0"/>
              </a:rPr>
              <a:t>‘</a:t>
            </a:r>
            <a:r>
              <a:rPr lang="en-US" sz="2000" i="1" cap="small" dirty="0">
                <a:latin typeface="Palatino Linotype" panose="02040502050505030304" pitchFamily="18" charset="0"/>
              </a:rPr>
              <a:t>That I will pour forth of My Spirit on all</a:t>
            </a:r>
            <a:r>
              <a:rPr lang="en-US" sz="2000" i="1" dirty="0">
                <a:latin typeface="Palatino Linotype" panose="02040502050505030304" pitchFamily="18" charset="0"/>
              </a:rPr>
              <a:t> </a:t>
            </a:r>
            <a:r>
              <a:rPr lang="en-US" sz="2000" i="1" cap="small" dirty="0">
                <a:latin typeface="Palatino Linotype" panose="02040502050505030304" pitchFamily="18" charset="0"/>
              </a:rPr>
              <a:t>mankind</a:t>
            </a:r>
            <a:r>
              <a:rPr lang="en-US" sz="2000" i="1" dirty="0">
                <a:latin typeface="Palatino Linotype" panose="02040502050505030304" pitchFamily="18" charset="0"/>
              </a:rPr>
              <a:t>;</a:t>
            </a:r>
            <a:endParaRPr lang="en-US" sz="2000" dirty="0"/>
          </a:p>
        </p:txBody>
      </p:sp>
      <p:sp>
        <p:nvSpPr>
          <p:cNvPr id="17" name="Rounded Rectangle 16"/>
          <p:cNvSpPr/>
          <p:nvPr/>
        </p:nvSpPr>
        <p:spPr>
          <a:xfrm>
            <a:off x="4448682" y="1621351"/>
            <a:ext cx="1374005" cy="378514"/>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a:solidFill>
                  <a:schemeClr val="tx1"/>
                </a:solidFill>
              </a:rPr>
              <a:t>Holy Spirit</a:t>
            </a:r>
          </a:p>
        </p:txBody>
      </p:sp>
      <p:sp>
        <p:nvSpPr>
          <p:cNvPr id="18" name="Rectangle 17"/>
          <p:cNvSpPr/>
          <p:nvPr/>
        </p:nvSpPr>
        <p:spPr>
          <a:xfrm>
            <a:off x="5181600" y="2541610"/>
            <a:ext cx="3778513" cy="1323439"/>
          </a:xfrm>
          <a:prstGeom prst="rect">
            <a:avLst/>
          </a:prstGeom>
          <a:gradFill flip="none" rotWithShape="1">
            <a:gsLst>
              <a:gs pos="0">
                <a:srgbClr val="FFEFD1"/>
              </a:gs>
              <a:gs pos="79000">
                <a:srgbClr val="F0EBD5"/>
              </a:gs>
              <a:gs pos="100000">
                <a:srgbClr val="D1C39F"/>
              </a:gs>
            </a:gsLst>
            <a:lin ang="5400000" scaled="1"/>
            <a:tileRect/>
          </a:gradFill>
          <a:ln>
            <a:solidFill>
              <a:schemeClr val="tx1"/>
            </a:solidFill>
          </a:ln>
          <a:effectLst>
            <a:outerShdw blurRad="50800" dist="76200" dir="2700000" algn="tl" rotWithShape="0">
              <a:prstClr val="black">
                <a:alpha val="40000"/>
              </a:prstClr>
            </a:outerShdw>
          </a:effectLst>
        </p:spPr>
        <p:txBody>
          <a:bodyPr>
            <a:spAutoFit/>
          </a:bodyPr>
          <a:lstStyle/>
          <a:p>
            <a:r>
              <a:rPr lang="en-US" sz="2000" b="1" dirty="0">
                <a:latin typeface="Palatino Linotype" panose="02040502050505030304" pitchFamily="18" charset="0"/>
              </a:rPr>
              <a:t>Matthew 12:28</a:t>
            </a:r>
            <a:r>
              <a:rPr lang="en-US" sz="2000" dirty="0">
                <a:latin typeface="Palatino Linotype" panose="02040502050505030304" pitchFamily="18" charset="0"/>
              </a:rPr>
              <a:t>  “But if I cast out demons by the Spirit of God, then the kingdom of God has come upon you.”</a:t>
            </a:r>
          </a:p>
        </p:txBody>
      </p:sp>
      <p:sp>
        <p:nvSpPr>
          <p:cNvPr id="19" name="Rounded Rectangle 18"/>
          <p:cNvSpPr/>
          <p:nvPr/>
        </p:nvSpPr>
        <p:spPr>
          <a:xfrm>
            <a:off x="6842369" y="2209800"/>
            <a:ext cx="1374005" cy="378514"/>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a:solidFill>
                  <a:schemeClr val="tx1"/>
                </a:solidFill>
              </a:rPr>
              <a:t>Holy Spirit</a:t>
            </a:r>
          </a:p>
        </p:txBody>
      </p:sp>
      <p:sp>
        <p:nvSpPr>
          <p:cNvPr id="20" name="Rectangle 19"/>
          <p:cNvSpPr/>
          <p:nvPr/>
        </p:nvSpPr>
        <p:spPr>
          <a:xfrm>
            <a:off x="2895600" y="3429000"/>
            <a:ext cx="6024479" cy="1456794"/>
          </a:xfrm>
          <a:prstGeom prst="rect">
            <a:avLst/>
          </a:prstGeom>
          <a:gradFill flip="none" rotWithShape="1">
            <a:gsLst>
              <a:gs pos="0">
                <a:srgbClr val="FFEFD1"/>
              </a:gs>
              <a:gs pos="79000">
                <a:srgbClr val="F0EBD5"/>
              </a:gs>
              <a:gs pos="100000">
                <a:srgbClr val="D1C39F"/>
              </a:gs>
            </a:gsLst>
            <a:lin ang="5400000" scaled="1"/>
            <a:tileRect/>
          </a:gradFill>
          <a:ln>
            <a:solidFill>
              <a:schemeClr val="tx1"/>
            </a:solidFill>
          </a:ln>
          <a:effectLst>
            <a:outerShdw blurRad="50800" dist="76200" dir="2700000" algn="tl" rotWithShape="0">
              <a:prstClr val="black">
                <a:alpha val="40000"/>
              </a:prstClr>
            </a:outerShdw>
          </a:effectLst>
        </p:spPr>
        <p:txBody>
          <a:bodyPr wrap="square">
            <a:spAutoFit/>
          </a:bodyPr>
          <a:lstStyle/>
          <a:p>
            <a:r>
              <a:rPr lang="en-US" sz="2000" b="1" dirty="0">
                <a:latin typeface="Palatino Linotype" panose="02040502050505030304" pitchFamily="18" charset="0"/>
              </a:rPr>
              <a:t>Acts 4:25</a:t>
            </a:r>
            <a:r>
              <a:rPr lang="en-US" sz="2000" dirty="0">
                <a:latin typeface="Palatino Linotype" panose="02040502050505030304" pitchFamily="18" charset="0"/>
              </a:rPr>
              <a:t>  who by the Holy Spirit, through the mouth of our father David Your servant, said,</a:t>
            </a:r>
            <a:br>
              <a:rPr lang="en-US" sz="2000" dirty="0">
                <a:latin typeface="Palatino Linotype" panose="02040502050505030304" pitchFamily="18" charset="0"/>
              </a:rPr>
            </a:br>
            <a:r>
              <a:rPr lang="en-US" sz="2000" i="1" dirty="0">
                <a:latin typeface="Palatino Linotype" panose="02040502050505030304" pitchFamily="18" charset="0"/>
              </a:rPr>
              <a:t>‘WHY DID THE GENTILES RAGE,</a:t>
            </a:r>
            <a:br>
              <a:rPr lang="en-US" sz="2000" i="1" dirty="0">
                <a:latin typeface="Palatino Linotype" panose="02040502050505030304" pitchFamily="18" charset="0"/>
              </a:rPr>
            </a:br>
            <a:r>
              <a:rPr lang="en-US" sz="2000" i="1" dirty="0">
                <a:latin typeface="Palatino Linotype" panose="02040502050505030304" pitchFamily="18" charset="0"/>
              </a:rPr>
              <a:t>AND THE PEOPLES DEVISE FUTILE THINGS? </a:t>
            </a:r>
          </a:p>
        </p:txBody>
      </p:sp>
      <p:sp>
        <p:nvSpPr>
          <p:cNvPr id="21" name="Rounded Rectangle 20"/>
          <p:cNvSpPr/>
          <p:nvPr/>
        </p:nvSpPr>
        <p:spPr>
          <a:xfrm>
            <a:off x="7388995" y="3145351"/>
            <a:ext cx="1374005" cy="378514"/>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a:solidFill>
                  <a:schemeClr val="tx1"/>
                </a:solidFill>
              </a:rPr>
              <a:t>Holy Spirit</a:t>
            </a:r>
          </a:p>
        </p:txBody>
      </p:sp>
      <p:sp>
        <p:nvSpPr>
          <p:cNvPr id="22" name="Rounded Rectangle 21"/>
          <p:cNvSpPr/>
          <p:nvPr/>
        </p:nvSpPr>
        <p:spPr>
          <a:xfrm>
            <a:off x="5105400" y="2517086"/>
            <a:ext cx="1374005" cy="378514"/>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a:solidFill>
                  <a:schemeClr val="tx1"/>
                </a:solidFill>
              </a:rPr>
              <a:t>Holy Spirit</a:t>
            </a:r>
          </a:p>
        </p:txBody>
      </p:sp>
      <p:sp>
        <p:nvSpPr>
          <p:cNvPr id="23" name="Rounded Rectangle 22"/>
          <p:cNvSpPr/>
          <p:nvPr/>
        </p:nvSpPr>
        <p:spPr>
          <a:xfrm>
            <a:off x="4800600" y="2819400"/>
            <a:ext cx="1374005" cy="378514"/>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a:solidFill>
                  <a:schemeClr val="tx1"/>
                </a:solidFill>
              </a:rPr>
              <a:t>Holy Spirit</a:t>
            </a:r>
          </a:p>
        </p:txBody>
      </p:sp>
      <p:sp>
        <p:nvSpPr>
          <p:cNvPr id="24" name="Rectangle 23"/>
          <p:cNvSpPr/>
          <p:nvPr/>
        </p:nvSpPr>
        <p:spPr>
          <a:xfrm>
            <a:off x="838200" y="4394537"/>
            <a:ext cx="6024479" cy="1015663"/>
          </a:xfrm>
          <a:prstGeom prst="rect">
            <a:avLst/>
          </a:prstGeom>
          <a:gradFill flip="none" rotWithShape="1">
            <a:gsLst>
              <a:gs pos="0">
                <a:srgbClr val="FFEFD1"/>
              </a:gs>
              <a:gs pos="79000">
                <a:srgbClr val="F0EBD5"/>
              </a:gs>
              <a:gs pos="100000">
                <a:srgbClr val="D1C39F"/>
              </a:gs>
            </a:gsLst>
            <a:lin ang="5400000" scaled="1"/>
            <a:tileRect/>
          </a:gradFill>
          <a:ln>
            <a:solidFill>
              <a:schemeClr val="tx1"/>
            </a:solidFill>
          </a:ln>
          <a:effectLst>
            <a:outerShdw blurRad="50800" dist="76200" dir="2700000" algn="tl" rotWithShape="0">
              <a:prstClr val="black">
                <a:alpha val="40000"/>
              </a:prstClr>
            </a:outerShdw>
          </a:effectLst>
        </p:spPr>
        <p:txBody>
          <a:bodyPr wrap="square">
            <a:spAutoFit/>
          </a:bodyPr>
          <a:lstStyle/>
          <a:p>
            <a:r>
              <a:rPr lang="en-US" sz="2000" b="1" dirty="0">
                <a:latin typeface="Palatino Linotype" panose="02040502050505030304" pitchFamily="18" charset="0"/>
              </a:rPr>
              <a:t>2 Peter 1 </a:t>
            </a:r>
            <a:r>
              <a:rPr lang="en-US" sz="2000" baseline="30000" dirty="0">
                <a:latin typeface="Palatino Linotype" panose="02040502050505030304" pitchFamily="18" charset="0"/>
              </a:rPr>
              <a:t>21 </a:t>
            </a:r>
            <a:r>
              <a:rPr lang="en-US" sz="2000" dirty="0">
                <a:latin typeface="Palatino Linotype" panose="02040502050505030304" pitchFamily="18" charset="0"/>
              </a:rPr>
              <a:t>for no prophecy was ever made by an act of human will, but men moved by the Holy Spirit spoke from God.</a:t>
            </a:r>
            <a:endParaRPr lang="en-US" sz="2000" i="1" dirty="0">
              <a:latin typeface="Palatino Linotype" panose="02040502050505030304" pitchFamily="18" charset="0"/>
            </a:endParaRPr>
          </a:p>
        </p:txBody>
      </p:sp>
      <p:sp>
        <p:nvSpPr>
          <p:cNvPr id="25" name="Rounded Rectangle 24"/>
          <p:cNvSpPr/>
          <p:nvPr/>
        </p:nvSpPr>
        <p:spPr>
          <a:xfrm>
            <a:off x="4724400" y="4038600"/>
            <a:ext cx="1374005" cy="378514"/>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a:solidFill>
                  <a:schemeClr val="tx1"/>
                </a:solidFill>
              </a:rPr>
              <a:t>Holy Spirit</a:t>
            </a:r>
          </a:p>
        </p:txBody>
      </p:sp>
      <p:sp>
        <p:nvSpPr>
          <p:cNvPr id="26" name="Rectangle 25"/>
          <p:cNvSpPr/>
          <p:nvPr/>
        </p:nvSpPr>
        <p:spPr>
          <a:xfrm>
            <a:off x="1443121" y="4699337"/>
            <a:ext cx="6024479" cy="1631216"/>
          </a:xfrm>
          <a:prstGeom prst="rect">
            <a:avLst/>
          </a:prstGeom>
          <a:gradFill flip="none" rotWithShape="1">
            <a:gsLst>
              <a:gs pos="0">
                <a:srgbClr val="FFEFD1"/>
              </a:gs>
              <a:gs pos="79000">
                <a:srgbClr val="F0EBD5"/>
              </a:gs>
              <a:gs pos="100000">
                <a:srgbClr val="D1C39F"/>
              </a:gs>
            </a:gsLst>
            <a:lin ang="5400000" scaled="1"/>
            <a:tileRect/>
          </a:gradFill>
          <a:ln>
            <a:solidFill>
              <a:schemeClr val="tx1"/>
            </a:solidFill>
          </a:ln>
          <a:effectLst>
            <a:outerShdw blurRad="50800" dist="76200" dir="2700000" algn="tl" rotWithShape="0">
              <a:prstClr val="black">
                <a:alpha val="40000"/>
              </a:prstClr>
            </a:outerShdw>
          </a:effectLst>
        </p:spPr>
        <p:txBody>
          <a:bodyPr wrap="square">
            <a:spAutoFit/>
          </a:bodyPr>
          <a:lstStyle/>
          <a:p>
            <a:r>
              <a:rPr lang="en-US" sz="2000" b="1" dirty="0">
                <a:latin typeface="Palatino Linotype" panose="02040502050505030304" pitchFamily="18" charset="0"/>
              </a:rPr>
              <a:t>Romans 8 </a:t>
            </a:r>
            <a:r>
              <a:rPr lang="en-US" sz="2000" baseline="30000" dirty="0">
                <a:latin typeface="Palatino Linotype" panose="02040502050505030304" pitchFamily="18" charset="0"/>
              </a:rPr>
              <a:t>11 </a:t>
            </a:r>
            <a:r>
              <a:rPr lang="en-US" sz="2000" dirty="0">
                <a:latin typeface="Palatino Linotype" panose="02040502050505030304" pitchFamily="18" charset="0"/>
              </a:rPr>
              <a:t>But if </a:t>
            </a:r>
            <a:r>
              <a:rPr lang="en-US" sz="2000" b="1" u="sng" dirty="0">
                <a:latin typeface="Palatino Linotype" panose="02040502050505030304" pitchFamily="18" charset="0"/>
              </a:rPr>
              <a:t>the Spirit of Him who raised Jesus from the dead</a:t>
            </a:r>
            <a:r>
              <a:rPr lang="en-US" sz="2000" dirty="0">
                <a:latin typeface="Palatino Linotype" panose="02040502050505030304" pitchFamily="18" charset="0"/>
              </a:rPr>
              <a:t> dwells in you, He who raised Christ Jesus from the dead will also give life to your mortal bodies through His Spirit who dwells in you.</a:t>
            </a:r>
            <a:endParaRPr lang="en-US" sz="2000" i="1" dirty="0">
              <a:latin typeface="Palatino Linotype" panose="02040502050505030304" pitchFamily="18" charset="0"/>
            </a:endParaRPr>
          </a:p>
        </p:txBody>
      </p:sp>
      <p:sp>
        <p:nvSpPr>
          <p:cNvPr id="27" name="Rounded Rectangle 26"/>
          <p:cNvSpPr/>
          <p:nvPr/>
        </p:nvSpPr>
        <p:spPr>
          <a:xfrm>
            <a:off x="6553200" y="4343400"/>
            <a:ext cx="1374005" cy="378514"/>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a:solidFill>
                  <a:schemeClr val="tx1"/>
                </a:solidFill>
              </a:rPr>
              <a:t>Holy Spirit</a:t>
            </a:r>
          </a:p>
        </p:txBody>
      </p:sp>
      <p:sp>
        <p:nvSpPr>
          <p:cNvPr id="28" name="Rectangle 27"/>
          <p:cNvSpPr/>
          <p:nvPr/>
        </p:nvSpPr>
        <p:spPr>
          <a:xfrm>
            <a:off x="1600200" y="3200400"/>
            <a:ext cx="6024479" cy="1631216"/>
          </a:xfrm>
          <a:prstGeom prst="rect">
            <a:avLst/>
          </a:prstGeom>
          <a:gradFill flip="none" rotWithShape="1">
            <a:gsLst>
              <a:gs pos="0">
                <a:srgbClr val="FFEFD1"/>
              </a:gs>
              <a:gs pos="79000">
                <a:srgbClr val="F0EBD5"/>
              </a:gs>
              <a:gs pos="100000">
                <a:srgbClr val="D1C39F"/>
              </a:gs>
            </a:gsLst>
            <a:lin ang="5400000" scaled="1"/>
            <a:tileRect/>
          </a:gradFill>
          <a:ln>
            <a:solidFill>
              <a:schemeClr val="tx1"/>
            </a:solidFill>
          </a:ln>
          <a:effectLst>
            <a:outerShdw blurRad="50800" dist="76200" dir="2700000" algn="tl" rotWithShape="0">
              <a:prstClr val="black">
                <a:alpha val="40000"/>
              </a:prstClr>
            </a:outerShdw>
          </a:effectLst>
        </p:spPr>
        <p:txBody>
          <a:bodyPr wrap="square">
            <a:spAutoFit/>
          </a:bodyPr>
          <a:lstStyle/>
          <a:p>
            <a:r>
              <a:rPr lang="en-US" sz="2000" b="1" dirty="0">
                <a:latin typeface="Palatino Linotype" panose="02040502050505030304" pitchFamily="18" charset="0"/>
              </a:rPr>
              <a:t>Romans 8 </a:t>
            </a:r>
            <a:r>
              <a:rPr lang="en-US" sz="2000" baseline="30000" dirty="0">
                <a:latin typeface="Palatino Linotype" panose="02040502050505030304" pitchFamily="18" charset="0"/>
              </a:rPr>
              <a:t>11 </a:t>
            </a:r>
            <a:r>
              <a:rPr lang="en-US" sz="2000" dirty="0">
                <a:latin typeface="Palatino Linotype" panose="02040502050505030304" pitchFamily="18" charset="0"/>
              </a:rPr>
              <a:t>But if </a:t>
            </a:r>
            <a:r>
              <a:rPr lang="en-US" sz="2000" b="1" u="sng" dirty="0">
                <a:latin typeface="Palatino Linotype" panose="02040502050505030304" pitchFamily="18" charset="0"/>
              </a:rPr>
              <a:t>the Spirit of Him who raised Jesus from the dead</a:t>
            </a:r>
            <a:r>
              <a:rPr lang="en-US" sz="2000" dirty="0">
                <a:latin typeface="Palatino Linotype" panose="02040502050505030304" pitchFamily="18" charset="0"/>
              </a:rPr>
              <a:t> dwells in you, He who raised Christ Jesus from the dead will also give life to your mortal bodies through His Spirit who dwells in you.</a:t>
            </a:r>
            <a:endParaRPr lang="en-US" sz="2000" i="1" dirty="0">
              <a:latin typeface="Palatino Linotype" panose="02040502050505030304" pitchFamily="18" charset="0"/>
            </a:endParaRPr>
          </a:p>
        </p:txBody>
      </p:sp>
      <p:sp>
        <p:nvSpPr>
          <p:cNvPr id="30" name="Rounded Rectangle 29"/>
          <p:cNvSpPr/>
          <p:nvPr/>
        </p:nvSpPr>
        <p:spPr>
          <a:xfrm>
            <a:off x="6779395" y="5562600"/>
            <a:ext cx="1374005" cy="378514"/>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a:solidFill>
                  <a:schemeClr val="tx1"/>
                </a:solidFill>
              </a:rPr>
              <a:t>Holy Spirit</a:t>
            </a:r>
          </a:p>
        </p:txBody>
      </p:sp>
      <p:sp>
        <p:nvSpPr>
          <p:cNvPr id="31" name="TextBox 30"/>
          <p:cNvSpPr txBox="1"/>
          <p:nvPr/>
        </p:nvSpPr>
        <p:spPr>
          <a:xfrm>
            <a:off x="762000" y="485641"/>
            <a:ext cx="7505244" cy="592425"/>
          </a:xfrm>
          <a:prstGeom prst="rect">
            <a:avLst/>
          </a:prstGeom>
          <a:noFill/>
        </p:spPr>
        <p:txBody>
          <a:bodyPr wrap="square" rtlCol="0">
            <a:spAutoFit/>
          </a:bodyPr>
          <a:lstStyle/>
          <a:p>
            <a:r>
              <a:rPr lang="en-US" sz="2800" b="1" dirty="0">
                <a:solidFill>
                  <a:schemeClr val="bg1"/>
                </a:solidFill>
                <a:effectLst>
                  <a:outerShdw blurRad="38100" dist="38100" dir="2700000" algn="tl">
                    <a:srgbClr val="000000">
                      <a:alpha val="43137"/>
                    </a:srgbClr>
                  </a:outerShdw>
                </a:effectLst>
              </a:rPr>
              <a:t>That’s a Rational Argument, an Appeal to Reason</a:t>
            </a:r>
          </a:p>
        </p:txBody>
      </p:sp>
    </p:spTree>
    <p:extLst>
      <p:ext uri="{BB962C8B-B14F-4D97-AF65-F5344CB8AC3E}">
        <p14:creationId xmlns:p14="http://schemas.microsoft.com/office/powerpoint/2010/main" val="1352870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subTnLst>
                                    <p:set>
                                      <p:cBhvr override="childStyle">
                                        <p:cTn dur="1" fill="hold" display="0" masterRel="nextClick" afterEffect="1"/>
                                        <p:tgtEl>
                                          <p:spTgt spid="15"/>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subTnLst>
                                    <p:set>
                                      <p:cBhvr override="childStyle">
                                        <p:cTn dur="1" fill="hold" display="0" masterRel="nextClick" afterEffect="1"/>
                                        <p:tgtEl>
                                          <p:spTgt spid="16"/>
                                        </p:tgtEl>
                                        <p:attrNameLst>
                                          <p:attrName>style.visibility</p:attrName>
                                        </p:attrNameLst>
                                      </p:cBhvr>
                                      <p:to>
                                        <p:strVal val="hidden"/>
                                      </p:to>
                                    </p:set>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subTnLst>
                                    <p:set>
                                      <p:cBhvr override="childStyle">
                                        <p:cTn dur="1" fill="hold" display="0" masterRel="nextClick" afterEffect="1"/>
                                        <p:tgtEl>
                                          <p:spTgt spid="18"/>
                                        </p:tgtEl>
                                        <p:attrNameLst>
                                          <p:attrName>style.visibility</p:attrName>
                                        </p:attrNameLst>
                                      </p:cBhvr>
                                      <p:to>
                                        <p:strVal val="hidden"/>
                                      </p:to>
                                    </p:set>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8"/>
                                        </p:tgtEl>
                                        <p:attrNameLst>
                                          <p:attrName>style.visibility</p:attrName>
                                        </p:attrNameLst>
                                      </p:cBhvr>
                                      <p:to>
                                        <p:strVal val="visible"/>
                                      </p:to>
                                    </p:set>
                                  </p:childTnLst>
                                  <p:subTnLst>
                                    <p:set>
                                      <p:cBhvr override="childStyle">
                                        <p:cTn dur="1" fill="hold" display="0" masterRel="nextClick" afterEffect="1"/>
                                        <p:tgtEl>
                                          <p:spTgt spid="28"/>
                                        </p:tgtEl>
                                        <p:attrNameLst>
                                          <p:attrName>style.visibility</p:attrName>
                                        </p:attrNameLst>
                                      </p:cBhvr>
                                      <p:to>
                                        <p:strVal val="hidden"/>
                                      </p:to>
                                    </p:set>
                                  </p:sub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0"/>
                                        </p:tgtEl>
                                        <p:attrNameLst>
                                          <p:attrName>style.visibility</p:attrName>
                                        </p:attrNameLst>
                                      </p:cBhvr>
                                      <p:to>
                                        <p:strVal val="visible"/>
                                      </p:to>
                                    </p:set>
                                  </p:childTnLst>
                                  <p:subTnLst>
                                    <p:set>
                                      <p:cBhvr override="childStyle">
                                        <p:cTn dur="1" fill="hold" display="0" masterRel="nextClick" afterEffect="1"/>
                                        <p:tgtEl>
                                          <p:spTgt spid="20"/>
                                        </p:tgtEl>
                                        <p:attrNameLst>
                                          <p:attrName>style.visibility</p:attrName>
                                        </p:attrNameLst>
                                      </p:cBhvr>
                                      <p:to>
                                        <p:strVal val="hidden"/>
                                      </p:to>
                                    </p:set>
                                  </p:sub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4"/>
                                        </p:tgtEl>
                                        <p:attrNameLst>
                                          <p:attrName>style.visibility</p:attrName>
                                        </p:attrNameLst>
                                      </p:cBhvr>
                                      <p:to>
                                        <p:strVal val="visible"/>
                                      </p:to>
                                    </p:set>
                                  </p:childTnLst>
                                  <p:subTnLst>
                                    <p:set>
                                      <p:cBhvr override="childStyle">
                                        <p:cTn dur="1" fill="hold" display="0" masterRel="nextClick" afterEffect="1"/>
                                        <p:tgtEl>
                                          <p:spTgt spid="24"/>
                                        </p:tgtEl>
                                        <p:attrNameLst>
                                          <p:attrName>style.visibility</p:attrName>
                                        </p:attrNameLst>
                                      </p:cBhvr>
                                      <p:to>
                                        <p:strVal val="hidden"/>
                                      </p:to>
                                    </p:set>
                                  </p:sub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7"/>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6"/>
                                        </p:tgtEl>
                                        <p:attrNameLst>
                                          <p:attrName>style.visibility</p:attrName>
                                        </p:attrNameLst>
                                      </p:cBhvr>
                                      <p:to>
                                        <p:strVal val="visible"/>
                                      </p:to>
                                    </p:set>
                                  </p:childTnLst>
                                  <p:subTnLst>
                                    <p:set>
                                      <p:cBhvr override="childStyle">
                                        <p:cTn dur="1" fill="hold" display="0" masterRel="nextClick" afterEffect="1"/>
                                        <p:tgtEl>
                                          <p:spTgt spid="26"/>
                                        </p:tgtEl>
                                        <p:attrNameLst>
                                          <p:attrName>style.visibility</p:attrName>
                                        </p:attrNameLst>
                                      </p:cBhvr>
                                      <p:to>
                                        <p:strVal val="hidden"/>
                                      </p:to>
                                    </p:set>
                                  </p:sub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3"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3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0" y="762000"/>
            <a:ext cx="4572000" cy="1631216"/>
          </a:xfrm>
          <a:prstGeom prst="rect">
            <a:avLst/>
          </a:prstGeom>
          <a:gradFill>
            <a:gsLst>
              <a:gs pos="0">
                <a:srgbClr val="FFEFD1"/>
              </a:gs>
              <a:gs pos="79000">
                <a:srgbClr val="F0EBD5"/>
              </a:gs>
              <a:gs pos="100000">
                <a:srgbClr val="D1C39F"/>
              </a:gs>
            </a:gsLst>
            <a:lin ang="5400000" scaled="1"/>
          </a:gradFill>
          <a:ln>
            <a:solidFill>
              <a:schemeClr val="tx1"/>
            </a:solidFill>
          </a:ln>
        </p:spPr>
        <p:txBody>
          <a:bodyPr>
            <a:spAutoFit/>
          </a:bodyPr>
          <a:lstStyle/>
          <a:p>
            <a:r>
              <a:rPr lang="en-US" sz="2000" b="1" dirty="0">
                <a:latin typeface="Palatino Linotype" panose="02040502050505030304" pitchFamily="18" charset="0"/>
              </a:rPr>
              <a:t>Acts 2</a:t>
            </a:r>
            <a:r>
              <a:rPr lang="en-US" sz="2000" dirty="0">
                <a:latin typeface="Palatino Linotype" panose="02040502050505030304" pitchFamily="18" charset="0"/>
              </a:rPr>
              <a:t> </a:t>
            </a:r>
            <a:r>
              <a:rPr lang="en-US" sz="2000" b="1" baseline="30000" dirty="0">
                <a:latin typeface="Palatino Linotype" panose="02040502050505030304" pitchFamily="18" charset="0"/>
              </a:rPr>
              <a:t>38 </a:t>
            </a:r>
            <a:r>
              <a:rPr lang="en-US" sz="2000" dirty="0">
                <a:latin typeface="Palatino Linotype" panose="02040502050505030304" pitchFamily="18" charset="0"/>
              </a:rPr>
              <a:t>Peter said to them, “Repent, and each of you be baptized in the name of Jesus Christ for the forgiveness of your sins; and you will receive the gift of the Holy Spirit.”</a:t>
            </a:r>
            <a:endParaRPr lang="en-US" sz="2000" dirty="0"/>
          </a:p>
        </p:txBody>
      </p:sp>
    </p:spTree>
    <p:extLst>
      <p:ext uri="{BB962C8B-B14F-4D97-AF65-F5344CB8AC3E}">
        <p14:creationId xmlns:p14="http://schemas.microsoft.com/office/powerpoint/2010/main" val="38366895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762000" y="2845983"/>
            <a:ext cx="7467600" cy="1200329"/>
          </a:xfrm>
          <a:prstGeom prst="rect">
            <a:avLst/>
          </a:prstGeom>
          <a:solidFill>
            <a:schemeClr val="bg1"/>
          </a:solidFill>
          <a:ln>
            <a:noFill/>
          </a:ln>
          <a:effec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lvl="0" eaLnBrk="0" hangingPunct="0">
              <a:buFontTx/>
              <a:buChar char="•"/>
            </a:pPr>
            <a:r>
              <a:rPr lang="en-US" altLang="en-US" sz="2400" dirty="0">
                <a:latin typeface="Palatino Linotype , serif "/>
              </a:rPr>
              <a:t> Not all did Receive the Holy Spirit</a:t>
            </a:r>
          </a:p>
          <a:p>
            <a:pPr lvl="0" eaLnBrk="0" hangingPunct="0">
              <a:buFontTx/>
              <a:buChar char="•"/>
            </a:pPr>
            <a:r>
              <a:rPr lang="en-US" altLang="en-US" sz="2400" dirty="0">
                <a:latin typeface="Palatino Linotype , serif "/>
              </a:rPr>
              <a:t> Only 3,000</a:t>
            </a:r>
          </a:p>
          <a:p>
            <a:pPr lvl="0" eaLnBrk="0" hangingPunct="0">
              <a:buFontTx/>
              <a:buChar char="•"/>
            </a:pPr>
            <a:r>
              <a:rPr lang="en-US" altLang="en-US" sz="2400" dirty="0">
                <a:latin typeface="Palatino Linotype , serif "/>
              </a:rPr>
              <a:t> Acts 7:51</a:t>
            </a:r>
            <a:endParaRPr lang="en-US" altLang="en-US" sz="2400" dirty="0"/>
          </a:p>
        </p:txBody>
      </p:sp>
      <p:sp>
        <p:nvSpPr>
          <p:cNvPr id="5" name="Rectangle 4"/>
          <p:cNvSpPr/>
          <p:nvPr/>
        </p:nvSpPr>
        <p:spPr>
          <a:xfrm>
            <a:off x="2286000" y="762000"/>
            <a:ext cx="4572000" cy="1631216"/>
          </a:xfrm>
          <a:prstGeom prst="rect">
            <a:avLst/>
          </a:prstGeom>
          <a:gradFill>
            <a:gsLst>
              <a:gs pos="0">
                <a:srgbClr val="FFEFD1"/>
              </a:gs>
              <a:gs pos="79000">
                <a:srgbClr val="F0EBD5"/>
              </a:gs>
              <a:gs pos="100000">
                <a:srgbClr val="D1C39F"/>
              </a:gs>
            </a:gsLst>
            <a:lin ang="5400000" scaled="1"/>
          </a:gradFill>
          <a:ln>
            <a:solidFill>
              <a:schemeClr val="tx1"/>
            </a:solidFill>
          </a:ln>
        </p:spPr>
        <p:txBody>
          <a:bodyPr>
            <a:spAutoFit/>
          </a:bodyPr>
          <a:lstStyle/>
          <a:p>
            <a:r>
              <a:rPr lang="en-US" sz="2000" b="1" dirty="0">
                <a:latin typeface="Palatino Linotype" panose="02040502050505030304" pitchFamily="18" charset="0"/>
              </a:rPr>
              <a:t>Acts 2</a:t>
            </a:r>
            <a:r>
              <a:rPr lang="en-US" sz="2000" dirty="0">
                <a:latin typeface="Palatino Linotype" panose="02040502050505030304" pitchFamily="18" charset="0"/>
              </a:rPr>
              <a:t> </a:t>
            </a:r>
            <a:r>
              <a:rPr lang="en-US" sz="2000" b="1" baseline="30000" dirty="0">
                <a:latin typeface="Palatino Linotype" panose="02040502050505030304" pitchFamily="18" charset="0"/>
              </a:rPr>
              <a:t>38 </a:t>
            </a:r>
            <a:r>
              <a:rPr lang="en-US" sz="2000" dirty="0">
                <a:latin typeface="Palatino Linotype" panose="02040502050505030304" pitchFamily="18" charset="0"/>
              </a:rPr>
              <a:t>Peter said to them, “Repent, and each of you be baptized in the name of Jesus Christ for the forgiveness of your sins; and you will receive the gift of the Holy Spirit.”</a:t>
            </a:r>
            <a:endParaRPr lang="en-US" sz="2000" dirty="0"/>
          </a:p>
        </p:txBody>
      </p:sp>
      <p:sp>
        <p:nvSpPr>
          <p:cNvPr id="7" name="Rectangle 1"/>
          <p:cNvSpPr>
            <a:spLocks noChangeArrowheads="1"/>
          </p:cNvSpPr>
          <p:nvPr/>
        </p:nvSpPr>
        <p:spPr bwMode="auto">
          <a:xfrm>
            <a:off x="762000" y="4038600"/>
            <a:ext cx="7467600" cy="2000548"/>
          </a:xfrm>
          <a:prstGeom prst="rect">
            <a:avLst/>
          </a:prstGeom>
          <a:solidFill>
            <a:schemeClr val="bg1"/>
          </a:solidFill>
          <a:ln>
            <a:noFill/>
          </a:ln>
          <a:effec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tabLst/>
            </a:pPr>
            <a:r>
              <a:rPr lang="en-US" altLang="en-US" sz="2400" b="1" u="sng" dirty="0">
                <a:latin typeface="Palatino Linotype , serif "/>
              </a:rPr>
              <a:t>Conclusions</a:t>
            </a:r>
            <a:endParaRPr lang="en-US" altLang="en-US" sz="2000" dirty="0">
              <a:latin typeface="Palatino Linotype , serif "/>
            </a:endParaRPr>
          </a:p>
          <a:p>
            <a:pPr eaLnBrk="0" hangingPunct="0">
              <a:buFontTx/>
              <a:buChar char="•"/>
            </a:pPr>
            <a:r>
              <a:rPr lang="en-US" altLang="en-US" sz="2000" dirty="0">
                <a:latin typeface="Palatino Linotype , serif "/>
              </a:rPr>
              <a:t>The Work of the Holy Spirit does not preclude our minds, it appeals to  our minds</a:t>
            </a: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sz="2000" dirty="0">
              <a:latin typeface="Palatino Linotype , serif "/>
            </a:endParaRPr>
          </a:p>
          <a:p>
            <a:pPr marL="0" marR="0" lvl="0" indent="0" algn="l" defTabSz="914400" rtl="0" eaLnBrk="0" fontAlgn="base" latinLnBrk="0" hangingPunct="0">
              <a:lnSpc>
                <a:spcPct val="100000"/>
              </a:lnSpc>
              <a:spcBef>
                <a:spcPct val="0"/>
              </a:spcBef>
              <a:spcAft>
                <a:spcPct val="0"/>
              </a:spcAft>
              <a:buClrTx/>
              <a:buSzTx/>
              <a:buFontTx/>
              <a:buChar char="•"/>
              <a:tabLst/>
            </a:pPr>
            <a:r>
              <a:rPr lang="en-US" altLang="en-US" sz="2000" dirty="0">
                <a:latin typeface="Palatino Linotype , serif "/>
              </a:rPr>
              <a:t>The Work of the Holy Spirit does not preclude our choice, it appeals to our choice</a:t>
            </a:r>
          </a:p>
        </p:txBody>
      </p:sp>
      <p:sp>
        <p:nvSpPr>
          <p:cNvPr id="8" name="Rectangle 7"/>
          <p:cNvSpPr/>
          <p:nvPr/>
        </p:nvSpPr>
        <p:spPr>
          <a:xfrm>
            <a:off x="2362200" y="3505200"/>
            <a:ext cx="5029200" cy="2881908"/>
          </a:xfrm>
          <a:prstGeom prst="rect">
            <a:avLst/>
          </a:prstGeom>
          <a:gradFill>
            <a:gsLst>
              <a:gs pos="0">
                <a:srgbClr val="FFEFD1"/>
              </a:gs>
              <a:gs pos="79000">
                <a:srgbClr val="F0EBD5"/>
              </a:gs>
              <a:gs pos="100000">
                <a:srgbClr val="D1C39F"/>
              </a:gs>
            </a:gsLst>
            <a:lin ang="5400000" scaled="1"/>
          </a:gradFill>
          <a:ln>
            <a:solidFill>
              <a:schemeClr val="tx1"/>
            </a:solidFill>
          </a:ln>
        </p:spPr>
        <p:txBody>
          <a:bodyPr>
            <a:spAutoFit/>
          </a:bodyPr>
          <a:lstStyle/>
          <a:p>
            <a:r>
              <a:rPr lang="en-US" sz="2000" b="1" dirty="0">
                <a:latin typeface="Palatino Linotype" panose="02040502050505030304" pitchFamily="18" charset="0"/>
              </a:rPr>
              <a:t>Acts 7</a:t>
            </a:r>
            <a:r>
              <a:rPr lang="en-US" sz="2000" dirty="0">
                <a:latin typeface="Palatino Linotype" panose="02040502050505030304" pitchFamily="18" charset="0"/>
              </a:rPr>
              <a:t> </a:t>
            </a:r>
            <a:r>
              <a:rPr lang="en-US" sz="2000" baseline="30000" dirty="0">
                <a:latin typeface="Palatino Linotype" panose="02040502050505030304" pitchFamily="18" charset="0"/>
              </a:rPr>
              <a:t>51 </a:t>
            </a:r>
            <a:r>
              <a:rPr lang="en-US" sz="2000" dirty="0">
                <a:latin typeface="Palatino Linotype" panose="02040502050505030304" pitchFamily="18" charset="0"/>
              </a:rPr>
              <a:t>“You men who are stiff-necked and uncircumcised in heart and ears are always resisting the Holy Spirit; you are doing just as your fathers did. </a:t>
            </a:r>
            <a:r>
              <a:rPr lang="en-US" sz="2000" baseline="30000" dirty="0">
                <a:latin typeface="Palatino Linotype" panose="02040502050505030304" pitchFamily="18" charset="0"/>
              </a:rPr>
              <a:t>52 </a:t>
            </a:r>
            <a:r>
              <a:rPr lang="en-US" sz="2000" dirty="0">
                <a:latin typeface="Palatino Linotype" panose="02040502050505030304" pitchFamily="18" charset="0"/>
              </a:rPr>
              <a:t>Which one of the prophets did your fathers not persecute? They killed those who had previously announced the coming of the Righteous One, whose betrayers and murderers you have now become</a:t>
            </a:r>
          </a:p>
        </p:txBody>
      </p:sp>
    </p:spTree>
    <p:extLst>
      <p:ext uri="{BB962C8B-B14F-4D97-AF65-F5344CB8AC3E}">
        <p14:creationId xmlns:p14="http://schemas.microsoft.com/office/powerpoint/2010/main" val="2290244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bg/>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animBg="1"/>
      <p:bldP spid="7" grpId="0" uiExpand="1" build="p"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762000" y="1293912"/>
            <a:ext cx="7467600" cy="4093428"/>
          </a:xfrm>
          <a:prstGeom prst="rect">
            <a:avLst/>
          </a:prstGeom>
          <a:solidFill>
            <a:schemeClr val="bg1"/>
          </a:solidFill>
          <a:ln>
            <a:noFill/>
          </a:ln>
          <a:effec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tabLst/>
            </a:pPr>
            <a:r>
              <a:rPr lang="en-US" altLang="en-US" sz="2400" b="1" u="sng" dirty="0">
                <a:latin typeface="Palatino Linotype , serif "/>
              </a:rPr>
              <a:t>The Holy Spirit is at work in our Conversion</a:t>
            </a:r>
          </a:p>
          <a:p>
            <a:pPr marL="0" marR="0" lvl="0" indent="0" algn="l" defTabSz="914400" rtl="0" eaLnBrk="0" fontAlgn="base" latinLnBrk="0" hangingPunct="0">
              <a:lnSpc>
                <a:spcPct val="100000"/>
              </a:lnSpc>
              <a:spcBef>
                <a:spcPct val="0"/>
              </a:spcBef>
              <a:spcAft>
                <a:spcPct val="0"/>
              </a:spcAft>
              <a:buClrTx/>
              <a:buSzTx/>
              <a:tabLst/>
            </a:pPr>
            <a:endParaRPr lang="en-US" altLang="en-US" sz="2400" b="1" u="sng" dirty="0">
              <a:latin typeface="Palatino Linotype , serif "/>
            </a:endParaRPr>
          </a:p>
          <a:p>
            <a:pPr lvl="1" eaLnBrk="0" hangingPunct="0"/>
            <a:r>
              <a:rPr lang="en-US" altLang="en-US" sz="2400" b="1" dirty="0">
                <a:latin typeface="Palatino Linotype , serif "/>
              </a:rPr>
              <a:t>In ways we know</a:t>
            </a:r>
          </a:p>
          <a:p>
            <a:pPr lvl="1" eaLnBrk="0" hangingPunct="0"/>
            <a:endParaRPr lang="en-US" altLang="en-US" sz="2400" b="1" dirty="0">
              <a:latin typeface="Palatino Linotype , serif "/>
            </a:endParaRPr>
          </a:p>
          <a:p>
            <a:pPr lvl="1" eaLnBrk="0" hangingPunct="0"/>
            <a:r>
              <a:rPr lang="en-US" altLang="en-US" sz="2400" b="1" dirty="0">
                <a:latin typeface="Palatino Linotype , serif "/>
              </a:rPr>
              <a:t>In ways we don’t know</a:t>
            </a:r>
          </a:p>
          <a:p>
            <a:pPr marL="0" marR="0" lvl="0" indent="0" algn="l" defTabSz="914400" rtl="0" eaLnBrk="0" fontAlgn="base" latinLnBrk="0" hangingPunct="0">
              <a:lnSpc>
                <a:spcPct val="100000"/>
              </a:lnSpc>
              <a:spcBef>
                <a:spcPct val="0"/>
              </a:spcBef>
              <a:spcAft>
                <a:spcPct val="0"/>
              </a:spcAft>
              <a:buClrTx/>
              <a:buSzTx/>
              <a:tabLst/>
            </a:pPr>
            <a:endParaRPr lang="en-US" altLang="en-US" sz="2000" dirty="0">
              <a:latin typeface="Palatino Linotype , serif "/>
            </a:endParaRPr>
          </a:p>
          <a:p>
            <a:pPr eaLnBrk="0" hangingPunct="0">
              <a:buFontTx/>
              <a:buChar char="•"/>
            </a:pPr>
            <a:r>
              <a:rPr lang="en-US" altLang="en-US" sz="2400" dirty="0">
                <a:latin typeface="Palatino Linotype , serif "/>
              </a:rPr>
              <a:t>The Work of the Holy Spirit does not preclude our minds, it appeals to  our minds</a:t>
            </a: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sz="2400" dirty="0">
              <a:latin typeface="Palatino Linotype , serif "/>
            </a:endParaRPr>
          </a:p>
          <a:p>
            <a:pPr marL="0" marR="0" lvl="0" indent="0" algn="l" defTabSz="914400" rtl="0" eaLnBrk="0" fontAlgn="base" latinLnBrk="0" hangingPunct="0">
              <a:lnSpc>
                <a:spcPct val="100000"/>
              </a:lnSpc>
              <a:spcBef>
                <a:spcPct val="0"/>
              </a:spcBef>
              <a:spcAft>
                <a:spcPct val="0"/>
              </a:spcAft>
              <a:buClrTx/>
              <a:buSzTx/>
              <a:buFontTx/>
              <a:buChar char="•"/>
              <a:tabLst/>
            </a:pPr>
            <a:r>
              <a:rPr lang="en-US" altLang="en-US" sz="2400" dirty="0">
                <a:latin typeface="Palatino Linotype , serif "/>
              </a:rPr>
              <a:t>The Work of the Holy Spirit does not preclude our choice, it appeals to our choice</a:t>
            </a:r>
          </a:p>
        </p:txBody>
      </p:sp>
    </p:spTree>
    <p:extLst>
      <p:ext uri="{BB962C8B-B14F-4D97-AF65-F5344CB8AC3E}">
        <p14:creationId xmlns:p14="http://schemas.microsoft.com/office/powerpoint/2010/main" val="209345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339564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1177</TotalTime>
  <Words>2446</Words>
  <Application>Microsoft Office PowerPoint</Application>
  <PresentationFormat>On-screen Show (4:3)</PresentationFormat>
  <Paragraphs>116</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Palatino Linotype</vt:lpstr>
      <vt:lpstr>Palatino Linotype , serif </vt:lpstr>
      <vt:lpstr>Office Theme</vt:lpstr>
      <vt:lpstr>Exton 9:45 am Sunday  February 16, 2020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 Smelser</dc:creator>
  <cp:lastModifiedBy>Jeff Smelser</cp:lastModifiedBy>
  <cp:revision>37</cp:revision>
  <dcterms:created xsi:type="dcterms:W3CDTF">2015-08-23T02:40:48Z</dcterms:created>
  <dcterms:modified xsi:type="dcterms:W3CDTF">2020-02-16T03:15:38Z</dcterms:modified>
</cp:coreProperties>
</file>