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6" r:id="rId13"/>
    <p:sldId id="268" r:id="rId14"/>
    <p:sldId id="269" r:id="rId15"/>
    <p:sldId id="270" r:id="rId16"/>
    <p:sldId id="271"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0D8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75" autoAdjust="0"/>
    <p:restoredTop sz="94660"/>
  </p:normalViewPr>
  <p:slideViewPr>
    <p:cSldViewPr snapToGrid="0">
      <p:cViewPr varScale="1">
        <p:scale>
          <a:sx n="77" d="100"/>
          <a:sy n="77" d="100"/>
        </p:scale>
        <p:origin x="150" y="67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A6E917-AE1B-46DA-B2F7-54A24066F2E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35C9F0E-36BF-4868-89CA-795A06A588F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267BC91-4453-4717-B464-FF1A9D786653}"/>
              </a:ext>
            </a:extLst>
          </p:cNvPr>
          <p:cNvSpPr>
            <a:spLocks noGrp="1"/>
          </p:cNvSpPr>
          <p:nvPr>
            <p:ph type="dt" sz="half" idx="10"/>
          </p:nvPr>
        </p:nvSpPr>
        <p:spPr/>
        <p:txBody>
          <a:bodyPr/>
          <a:lstStyle/>
          <a:p>
            <a:fld id="{9E1517EC-2CEF-4C7B-82F2-D1EB025CA006}" type="datetimeFigureOut">
              <a:rPr lang="en-US" smtClean="0"/>
              <a:t>1/26/2020</a:t>
            </a:fld>
            <a:endParaRPr lang="en-US"/>
          </a:p>
        </p:txBody>
      </p:sp>
      <p:sp>
        <p:nvSpPr>
          <p:cNvPr id="5" name="Footer Placeholder 4">
            <a:extLst>
              <a:ext uri="{FF2B5EF4-FFF2-40B4-BE49-F238E27FC236}">
                <a16:creationId xmlns:a16="http://schemas.microsoft.com/office/drawing/2014/main" id="{D6BDAF9B-3690-4588-B2BE-91783A7643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39E29F-C06D-43DF-9128-632E4DA7ECD0}"/>
              </a:ext>
            </a:extLst>
          </p:cNvPr>
          <p:cNvSpPr>
            <a:spLocks noGrp="1"/>
          </p:cNvSpPr>
          <p:nvPr>
            <p:ph type="sldNum" sz="quarter" idx="12"/>
          </p:nvPr>
        </p:nvSpPr>
        <p:spPr/>
        <p:txBody>
          <a:bodyPr/>
          <a:lstStyle/>
          <a:p>
            <a:fld id="{165469AB-DE31-46C2-8BB3-3DE93A43BFD6}" type="slidenum">
              <a:rPr lang="en-US" smtClean="0"/>
              <a:t>‹#›</a:t>
            </a:fld>
            <a:endParaRPr lang="en-US"/>
          </a:p>
        </p:txBody>
      </p:sp>
    </p:spTree>
    <p:extLst>
      <p:ext uri="{BB962C8B-B14F-4D97-AF65-F5344CB8AC3E}">
        <p14:creationId xmlns:p14="http://schemas.microsoft.com/office/powerpoint/2010/main" val="37305668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638287-DEAF-4B0E-BAF1-45BADEAABD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4696076-CEAA-4886-BE1E-D48F18C89A4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3A6990-E3E6-47D8-BB8C-7F9331D2E0F6}"/>
              </a:ext>
            </a:extLst>
          </p:cNvPr>
          <p:cNvSpPr>
            <a:spLocks noGrp="1"/>
          </p:cNvSpPr>
          <p:nvPr>
            <p:ph type="dt" sz="half" idx="10"/>
          </p:nvPr>
        </p:nvSpPr>
        <p:spPr/>
        <p:txBody>
          <a:bodyPr/>
          <a:lstStyle/>
          <a:p>
            <a:fld id="{9E1517EC-2CEF-4C7B-82F2-D1EB025CA006}" type="datetimeFigureOut">
              <a:rPr lang="en-US" smtClean="0"/>
              <a:t>1/26/2020</a:t>
            </a:fld>
            <a:endParaRPr lang="en-US"/>
          </a:p>
        </p:txBody>
      </p:sp>
      <p:sp>
        <p:nvSpPr>
          <p:cNvPr id="5" name="Footer Placeholder 4">
            <a:extLst>
              <a:ext uri="{FF2B5EF4-FFF2-40B4-BE49-F238E27FC236}">
                <a16:creationId xmlns:a16="http://schemas.microsoft.com/office/drawing/2014/main" id="{C4F6F907-6838-45B3-AD4F-F8922F4DA3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69E09CE-4704-4EEB-A7AB-8690C697730B}"/>
              </a:ext>
            </a:extLst>
          </p:cNvPr>
          <p:cNvSpPr>
            <a:spLocks noGrp="1"/>
          </p:cNvSpPr>
          <p:nvPr>
            <p:ph type="sldNum" sz="quarter" idx="12"/>
          </p:nvPr>
        </p:nvSpPr>
        <p:spPr/>
        <p:txBody>
          <a:bodyPr/>
          <a:lstStyle/>
          <a:p>
            <a:fld id="{165469AB-DE31-46C2-8BB3-3DE93A43BFD6}" type="slidenum">
              <a:rPr lang="en-US" smtClean="0"/>
              <a:t>‹#›</a:t>
            </a:fld>
            <a:endParaRPr lang="en-US"/>
          </a:p>
        </p:txBody>
      </p:sp>
    </p:spTree>
    <p:extLst>
      <p:ext uri="{BB962C8B-B14F-4D97-AF65-F5344CB8AC3E}">
        <p14:creationId xmlns:p14="http://schemas.microsoft.com/office/powerpoint/2010/main" val="20639876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0F4340-7BCE-464C-9C92-150549CF728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D35D48-71ED-4102-97DB-3FF7F51C63C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186C1D7-A740-41B2-8ACB-5FAA4B4BE347}"/>
              </a:ext>
            </a:extLst>
          </p:cNvPr>
          <p:cNvSpPr>
            <a:spLocks noGrp="1"/>
          </p:cNvSpPr>
          <p:nvPr>
            <p:ph type="dt" sz="half" idx="10"/>
          </p:nvPr>
        </p:nvSpPr>
        <p:spPr/>
        <p:txBody>
          <a:bodyPr/>
          <a:lstStyle/>
          <a:p>
            <a:fld id="{9E1517EC-2CEF-4C7B-82F2-D1EB025CA006}" type="datetimeFigureOut">
              <a:rPr lang="en-US" smtClean="0"/>
              <a:t>1/26/2020</a:t>
            </a:fld>
            <a:endParaRPr lang="en-US"/>
          </a:p>
        </p:txBody>
      </p:sp>
      <p:sp>
        <p:nvSpPr>
          <p:cNvPr id="5" name="Footer Placeholder 4">
            <a:extLst>
              <a:ext uri="{FF2B5EF4-FFF2-40B4-BE49-F238E27FC236}">
                <a16:creationId xmlns:a16="http://schemas.microsoft.com/office/drawing/2014/main" id="{42DD9520-2B19-42D0-8AA7-1E81ACC28CC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668736C-624F-4F31-A17F-D24DE4576006}"/>
              </a:ext>
            </a:extLst>
          </p:cNvPr>
          <p:cNvSpPr>
            <a:spLocks noGrp="1"/>
          </p:cNvSpPr>
          <p:nvPr>
            <p:ph type="sldNum" sz="quarter" idx="12"/>
          </p:nvPr>
        </p:nvSpPr>
        <p:spPr/>
        <p:txBody>
          <a:bodyPr/>
          <a:lstStyle/>
          <a:p>
            <a:fld id="{165469AB-DE31-46C2-8BB3-3DE93A43BFD6}" type="slidenum">
              <a:rPr lang="en-US" smtClean="0"/>
              <a:t>‹#›</a:t>
            </a:fld>
            <a:endParaRPr lang="en-US"/>
          </a:p>
        </p:txBody>
      </p:sp>
    </p:spTree>
    <p:extLst>
      <p:ext uri="{BB962C8B-B14F-4D97-AF65-F5344CB8AC3E}">
        <p14:creationId xmlns:p14="http://schemas.microsoft.com/office/powerpoint/2010/main" val="17593960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8CF9C7-4DF4-4E90-890C-2C16B9EDA06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06AE40-BEB5-4ABE-94B3-AB203C21AEF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4BDD1C6-2455-4A82-A127-94DE5613755A}"/>
              </a:ext>
            </a:extLst>
          </p:cNvPr>
          <p:cNvSpPr>
            <a:spLocks noGrp="1"/>
          </p:cNvSpPr>
          <p:nvPr>
            <p:ph type="dt" sz="half" idx="10"/>
          </p:nvPr>
        </p:nvSpPr>
        <p:spPr/>
        <p:txBody>
          <a:bodyPr/>
          <a:lstStyle/>
          <a:p>
            <a:fld id="{9E1517EC-2CEF-4C7B-82F2-D1EB025CA006}" type="datetimeFigureOut">
              <a:rPr lang="en-US" smtClean="0"/>
              <a:t>1/26/2020</a:t>
            </a:fld>
            <a:endParaRPr lang="en-US"/>
          </a:p>
        </p:txBody>
      </p:sp>
      <p:sp>
        <p:nvSpPr>
          <p:cNvPr id="5" name="Footer Placeholder 4">
            <a:extLst>
              <a:ext uri="{FF2B5EF4-FFF2-40B4-BE49-F238E27FC236}">
                <a16:creationId xmlns:a16="http://schemas.microsoft.com/office/drawing/2014/main" id="{16E0B3F2-0F0A-4F2C-B894-A249FA7A9CA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C3F23F-4AFA-4B0C-A28E-07380BCC378F}"/>
              </a:ext>
            </a:extLst>
          </p:cNvPr>
          <p:cNvSpPr>
            <a:spLocks noGrp="1"/>
          </p:cNvSpPr>
          <p:nvPr>
            <p:ph type="sldNum" sz="quarter" idx="12"/>
          </p:nvPr>
        </p:nvSpPr>
        <p:spPr/>
        <p:txBody>
          <a:bodyPr/>
          <a:lstStyle/>
          <a:p>
            <a:fld id="{165469AB-DE31-46C2-8BB3-3DE93A43BFD6}" type="slidenum">
              <a:rPr lang="en-US" smtClean="0"/>
              <a:t>‹#›</a:t>
            </a:fld>
            <a:endParaRPr lang="en-US"/>
          </a:p>
        </p:txBody>
      </p:sp>
    </p:spTree>
    <p:extLst>
      <p:ext uri="{BB962C8B-B14F-4D97-AF65-F5344CB8AC3E}">
        <p14:creationId xmlns:p14="http://schemas.microsoft.com/office/powerpoint/2010/main" val="16819595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82FDAD-A295-4930-B753-F89EB978352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465B5BE-6110-41A3-BCF5-63FD6C4DC4A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CBE161E-EDC8-4921-82F9-4BDB7DC0C1A3}"/>
              </a:ext>
            </a:extLst>
          </p:cNvPr>
          <p:cNvSpPr>
            <a:spLocks noGrp="1"/>
          </p:cNvSpPr>
          <p:nvPr>
            <p:ph type="dt" sz="half" idx="10"/>
          </p:nvPr>
        </p:nvSpPr>
        <p:spPr/>
        <p:txBody>
          <a:bodyPr/>
          <a:lstStyle/>
          <a:p>
            <a:fld id="{9E1517EC-2CEF-4C7B-82F2-D1EB025CA006}" type="datetimeFigureOut">
              <a:rPr lang="en-US" smtClean="0"/>
              <a:t>1/26/2020</a:t>
            </a:fld>
            <a:endParaRPr lang="en-US"/>
          </a:p>
        </p:txBody>
      </p:sp>
      <p:sp>
        <p:nvSpPr>
          <p:cNvPr id="5" name="Footer Placeholder 4">
            <a:extLst>
              <a:ext uri="{FF2B5EF4-FFF2-40B4-BE49-F238E27FC236}">
                <a16:creationId xmlns:a16="http://schemas.microsoft.com/office/drawing/2014/main" id="{833E3FF3-5EA7-4393-841F-B6C25391191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DA8CEA-7983-4F23-AE6F-005704D4A5D1}"/>
              </a:ext>
            </a:extLst>
          </p:cNvPr>
          <p:cNvSpPr>
            <a:spLocks noGrp="1"/>
          </p:cNvSpPr>
          <p:nvPr>
            <p:ph type="sldNum" sz="quarter" idx="12"/>
          </p:nvPr>
        </p:nvSpPr>
        <p:spPr/>
        <p:txBody>
          <a:bodyPr/>
          <a:lstStyle/>
          <a:p>
            <a:fld id="{165469AB-DE31-46C2-8BB3-3DE93A43BFD6}" type="slidenum">
              <a:rPr lang="en-US" smtClean="0"/>
              <a:t>‹#›</a:t>
            </a:fld>
            <a:endParaRPr lang="en-US"/>
          </a:p>
        </p:txBody>
      </p:sp>
    </p:spTree>
    <p:extLst>
      <p:ext uri="{BB962C8B-B14F-4D97-AF65-F5344CB8AC3E}">
        <p14:creationId xmlns:p14="http://schemas.microsoft.com/office/powerpoint/2010/main" val="4250390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39A7F2-C17B-4D0F-9B00-2A5D6F3C48B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590248-F65A-46EE-B7CF-803DEC94F26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C17567E-37D3-4FC8-81B4-C2D97BEF533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C39B293-05B7-4FA4-9DC9-3D9C03F805EB}"/>
              </a:ext>
            </a:extLst>
          </p:cNvPr>
          <p:cNvSpPr>
            <a:spLocks noGrp="1"/>
          </p:cNvSpPr>
          <p:nvPr>
            <p:ph type="dt" sz="half" idx="10"/>
          </p:nvPr>
        </p:nvSpPr>
        <p:spPr/>
        <p:txBody>
          <a:bodyPr/>
          <a:lstStyle/>
          <a:p>
            <a:fld id="{9E1517EC-2CEF-4C7B-82F2-D1EB025CA006}" type="datetimeFigureOut">
              <a:rPr lang="en-US" smtClean="0"/>
              <a:t>1/26/2020</a:t>
            </a:fld>
            <a:endParaRPr lang="en-US"/>
          </a:p>
        </p:txBody>
      </p:sp>
      <p:sp>
        <p:nvSpPr>
          <p:cNvPr id="6" name="Footer Placeholder 5">
            <a:extLst>
              <a:ext uri="{FF2B5EF4-FFF2-40B4-BE49-F238E27FC236}">
                <a16:creationId xmlns:a16="http://schemas.microsoft.com/office/drawing/2014/main" id="{0E95E25F-D241-4AED-9282-87DAF8F2C8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F61A16-4DDD-4DFA-99C7-B3A1E44ADA58}"/>
              </a:ext>
            </a:extLst>
          </p:cNvPr>
          <p:cNvSpPr>
            <a:spLocks noGrp="1"/>
          </p:cNvSpPr>
          <p:nvPr>
            <p:ph type="sldNum" sz="quarter" idx="12"/>
          </p:nvPr>
        </p:nvSpPr>
        <p:spPr/>
        <p:txBody>
          <a:bodyPr/>
          <a:lstStyle/>
          <a:p>
            <a:fld id="{165469AB-DE31-46C2-8BB3-3DE93A43BFD6}" type="slidenum">
              <a:rPr lang="en-US" smtClean="0"/>
              <a:t>‹#›</a:t>
            </a:fld>
            <a:endParaRPr lang="en-US"/>
          </a:p>
        </p:txBody>
      </p:sp>
    </p:spTree>
    <p:extLst>
      <p:ext uri="{BB962C8B-B14F-4D97-AF65-F5344CB8AC3E}">
        <p14:creationId xmlns:p14="http://schemas.microsoft.com/office/powerpoint/2010/main" val="10285275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A985B-FB7A-413B-9BBF-AEDA6F13220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279F165-39EA-41C5-9492-96F14B1AC68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FDF1F3-FC28-4C11-858F-157805A1A6E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9CFEF8-C7C6-4D4C-9B0B-685387D7FF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12B9004-2EC3-44D2-9E64-041F01A85ADA}"/>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59EBA8-9B21-41CB-BB55-32D3BFC22FA4}"/>
              </a:ext>
            </a:extLst>
          </p:cNvPr>
          <p:cNvSpPr>
            <a:spLocks noGrp="1"/>
          </p:cNvSpPr>
          <p:nvPr>
            <p:ph type="dt" sz="half" idx="10"/>
          </p:nvPr>
        </p:nvSpPr>
        <p:spPr/>
        <p:txBody>
          <a:bodyPr/>
          <a:lstStyle/>
          <a:p>
            <a:fld id="{9E1517EC-2CEF-4C7B-82F2-D1EB025CA006}" type="datetimeFigureOut">
              <a:rPr lang="en-US" smtClean="0"/>
              <a:t>1/26/2020</a:t>
            </a:fld>
            <a:endParaRPr lang="en-US"/>
          </a:p>
        </p:txBody>
      </p:sp>
      <p:sp>
        <p:nvSpPr>
          <p:cNvPr id="8" name="Footer Placeholder 7">
            <a:extLst>
              <a:ext uri="{FF2B5EF4-FFF2-40B4-BE49-F238E27FC236}">
                <a16:creationId xmlns:a16="http://schemas.microsoft.com/office/drawing/2014/main" id="{EDE80BDD-23A9-4EAD-AEBC-D1AC2BB85D5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1B6E6B6-8839-44C0-A277-316803705FDB}"/>
              </a:ext>
            </a:extLst>
          </p:cNvPr>
          <p:cNvSpPr>
            <a:spLocks noGrp="1"/>
          </p:cNvSpPr>
          <p:nvPr>
            <p:ph type="sldNum" sz="quarter" idx="12"/>
          </p:nvPr>
        </p:nvSpPr>
        <p:spPr/>
        <p:txBody>
          <a:bodyPr/>
          <a:lstStyle/>
          <a:p>
            <a:fld id="{165469AB-DE31-46C2-8BB3-3DE93A43BFD6}" type="slidenum">
              <a:rPr lang="en-US" smtClean="0"/>
              <a:t>‹#›</a:t>
            </a:fld>
            <a:endParaRPr lang="en-US"/>
          </a:p>
        </p:txBody>
      </p:sp>
    </p:spTree>
    <p:extLst>
      <p:ext uri="{BB962C8B-B14F-4D97-AF65-F5344CB8AC3E}">
        <p14:creationId xmlns:p14="http://schemas.microsoft.com/office/powerpoint/2010/main" val="8059752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511FC-726A-42F5-B347-338C272D41C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8D3E36F-3BF5-464D-84B8-D350D6B98C7A}"/>
              </a:ext>
            </a:extLst>
          </p:cNvPr>
          <p:cNvSpPr>
            <a:spLocks noGrp="1"/>
          </p:cNvSpPr>
          <p:nvPr>
            <p:ph type="dt" sz="half" idx="10"/>
          </p:nvPr>
        </p:nvSpPr>
        <p:spPr/>
        <p:txBody>
          <a:bodyPr/>
          <a:lstStyle/>
          <a:p>
            <a:fld id="{9E1517EC-2CEF-4C7B-82F2-D1EB025CA006}" type="datetimeFigureOut">
              <a:rPr lang="en-US" smtClean="0"/>
              <a:t>1/26/2020</a:t>
            </a:fld>
            <a:endParaRPr lang="en-US"/>
          </a:p>
        </p:txBody>
      </p:sp>
      <p:sp>
        <p:nvSpPr>
          <p:cNvPr id="4" name="Footer Placeholder 3">
            <a:extLst>
              <a:ext uri="{FF2B5EF4-FFF2-40B4-BE49-F238E27FC236}">
                <a16:creationId xmlns:a16="http://schemas.microsoft.com/office/drawing/2014/main" id="{28A2B583-4BFB-4B25-9DE2-3FC7E05BD7D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FB10762-DB6C-4CDF-A917-89D885D12585}"/>
              </a:ext>
            </a:extLst>
          </p:cNvPr>
          <p:cNvSpPr>
            <a:spLocks noGrp="1"/>
          </p:cNvSpPr>
          <p:nvPr>
            <p:ph type="sldNum" sz="quarter" idx="12"/>
          </p:nvPr>
        </p:nvSpPr>
        <p:spPr/>
        <p:txBody>
          <a:bodyPr/>
          <a:lstStyle/>
          <a:p>
            <a:fld id="{165469AB-DE31-46C2-8BB3-3DE93A43BFD6}" type="slidenum">
              <a:rPr lang="en-US" smtClean="0"/>
              <a:t>‹#›</a:t>
            </a:fld>
            <a:endParaRPr lang="en-US"/>
          </a:p>
        </p:txBody>
      </p:sp>
    </p:spTree>
    <p:extLst>
      <p:ext uri="{BB962C8B-B14F-4D97-AF65-F5344CB8AC3E}">
        <p14:creationId xmlns:p14="http://schemas.microsoft.com/office/powerpoint/2010/main" val="205021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10A3913-CB57-4313-B6B8-3BE62CCE3E48}"/>
              </a:ext>
            </a:extLst>
          </p:cNvPr>
          <p:cNvSpPr>
            <a:spLocks noGrp="1"/>
          </p:cNvSpPr>
          <p:nvPr>
            <p:ph type="dt" sz="half" idx="10"/>
          </p:nvPr>
        </p:nvSpPr>
        <p:spPr/>
        <p:txBody>
          <a:bodyPr/>
          <a:lstStyle/>
          <a:p>
            <a:fld id="{9E1517EC-2CEF-4C7B-82F2-D1EB025CA006}" type="datetimeFigureOut">
              <a:rPr lang="en-US" smtClean="0"/>
              <a:t>1/26/2020</a:t>
            </a:fld>
            <a:endParaRPr lang="en-US"/>
          </a:p>
        </p:txBody>
      </p:sp>
      <p:sp>
        <p:nvSpPr>
          <p:cNvPr id="3" name="Footer Placeholder 2">
            <a:extLst>
              <a:ext uri="{FF2B5EF4-FFF2-40B4-BE49-F238E27FC236}">
                <a16:creationId xmlns:a16="http://schemas.microsoft.com/office/drawing/2014/main" id="{8E712B27-7D65-4AC6-8EAA-38CD6F3ED1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6812FCF-CFD6-43EB-8F69-83AAF625C175}"/>
              </a:ext>
            </a:extLst>
          </p:cNvPr>
          <p:cNvSpPr>
            <a:spLocks noGrp="1"/>
          </p:cNvSpPr>
          <p:nvPr>
            <p:ph type="sldNum" sz="quarter" idx="12"/>
          </p:nvPr>
        </p:nvSpPr>
        <p:spPr/>
        <p:txBody>
          <a:bodyPr/>
          <a:lstStyle/>
          <a:p>
            <a:fld id="{165469AB-DE31-46C2-8BB3-3DE93A43BFD6}" type="slidenum">
              <a:rPr lang="en-US" smtClean="0"/>
              <a:t>‹#›</a:t>
            </a:fld>
            <a:endParaRPr lang="en-US"/>
          </a:p>
        </p:txBody>
      </p:sp>
    </p:spTree>
    <p:extLst>
      <p:ext uri="{BB962C8B-B14F-4D97-AF65-F5344CB8AC3E}">
        <p14:creationId xmlns:p14="http://schemas.microsoft.com/office/powerpoint/2010/main" val="4285388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267FF-525A-4F60-B5E6-4296FB40706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F715419-3CB6-4B29-AFEE-5907B9EC36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CF0C6C1-6612-4567-A315-38B3F748BD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7DB7A47-F0A5-49E1-ABE8-1B0C31FA7A3C}"/>
              </a:ext>
            </a:extLst>
          </p:cNvPr>
          <p:cNvSpPr>
            <a:spLocks noGrp="1"/>
          </p:cNvSpPr>
          <p:nvPr>
            <p:ph type="dt" sz="half" idx="10"/>
          </p:nvPr>
        </p:nvSpPr>
        <p:spPr/>
        <p:txBody>
          <a:bodyPr/>
          <a:lstStyle/>
          <a:p>
            <a:fld id="{9E1517EC-2CEF-4C7B-82F2-D1EB025CA006}" type="datetimeFigureOut">
              <a:rPr lang="en-US" smtClean="0"/>
              <a:t>1/26/2020</a:t>
            </a:fld>
            <a:endParaRPr lang="en-US"/>
          </a:p>
        </p:txBody>
      </p:sp>
      <p:sp>
        <p:nvSpPr>
          <p:cNvPr id="6" name="Footer Placeholder 5">
            <a:extLst>
              <a:ext uri="{FF2B5EF4-FFF2-40B4-BE49-F238E27FC236}">
                <a16:creationId xmlns:a16="http://schemas.microsoft.com/office/drawing/2014/main" id="{E43991C6-28AE-4701-9590-1BF0B0442FC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0CCEF56-103D-4EA7-9E7D-BED3994E5AD8}"/>
              </a:ext>
            </a:extLst>
          </p:cNvPr>
          <p:cNvSpPr>
            <a:spLocks noGrp="1"/>
          </p:cNvSpPr>
          <p:nvPr>
            <p:ph type="sldNum" sz="quarter" idx="12"/>
          </p:nvPr>
        </p:nvSpPr>
        <p:spPr/>
        <p:txBody>
          <a:bodyPr/>
          <a:lstStyle/>
          <a:p>
            <a:fld id="{165469AB-DE31-46C2-8BB3-3DE93A43BFD6}" type="slidenum">
              <a:rPr lang="en-US" smtClean="0"/>
              <a:t>‹#›</a:t>
            </a:fld>
            <a:endParaRPr lang="en-US"/>
          </a:p>
        </p:txBody>
      </p:sp>
    </p:spTree>
    <p:extLst>
      <p:ext uri="{BB962C8B-B14F-4D97-AF65-F5344CB8AC3E}">
        <p14:creationId xmlns:p14="http://schemas.microsoft.com/office/powerpoint/2010/main" val="26301150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F60A24-8B9E-4EC3-92F1-CA5E4AD300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92E946-2ED8-434F-8154-FC30D4756DC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A363A06-18A7-4555-BAAE-F6F359728E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94F6157-40EA-4138-9CD3-7720FDE245BF}"/>
              </a:ext>
            </a:extLst>
          </p:cNvPr>
          <p:cNvSpPr>
            <a:spLocks noGrp="1"/>
          </p:cNvSpPr>
          <p:nvPr>
            <p:ph type="dt" sz="half" idx="10"/>
          </p:nvPr>
        </p:nvSpPr>
        <p:spPr/>
        <p:txBody>
          <a:bodyPr/>
          <a:lstStyle/>
          <a:p>
            <a:fld id="{9E1517EC-2CEF-4C7B-82F2-D1EB025CA006}" type="datetimeFigureOut">
              <a:rPr lang="en-US" smtClean="0"/>
              <a:t>1/26/2020</a:t>
            </a:fld>
            <a:endParaRPr lang="en-US"/>
          </a:p>
        </p:txBody>
      </p:sp>
      <p:sp>
        <p:nvSpPr>
          <p:cNvPr id="6" name="Footer Placeholder 5">
            <a:extLst>
              <a:ext uri="{FF2B5EF4-FFF2-40B4-BE49-F238E27FC236}">
                <a16:creationId xmlns:a16="http://schemas.microsoft.com/office/drawing/2014/main" id="{6770F3B2-911C-4323-8443-99BFDF703DE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C3DC7C-71FB-4601-AB5C-07A8B23BA68F}"/>
              </a:ext>
            </a:extLst>
          </p:cNvPr>
          <p:cNvSpPr>
            <a:spLocks noGrp="1"/>
          </p:cNvSpPr>
          <p:nvPr>
            <p:ph type="sldNum" sz="quarter" idx="12"/>
          </p:nvPr>
        </p:nvSpPr>
        <p:spPr/>
        <p:txBody>
          <a:bodyPr/>
          <a:lstStyle/>
          <a:p>
            <a:fld id="{165469AB-DE31-46C2-8BB3-3DE93A43BFD6}" type="slidenum">
              <a:rPr lang="en-US" smtClean="0"/>
              <a:t>‹#›</a:t>
            </a:fld>
            <a:endParaRPr lang="en-US"/>
          </a:p>
        </p:txBody>
      </p:sp>
    </p:spTree>
    <p:extLst>
      <p:ext uri="{BB962C8B-B14F-4D97-AF65-F5344CB8AC3E}">
        <p14:creationId xmlns:p14="http://schemas.microsoft.com/office/powerpoint/2010/main" val="28889391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DEE4BF3-E3EA-420E-B14D-EE5223EDB01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6BD57E-0A88-4DCF-81BC-BB175C94B74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749B649-984C-4921-9B5E-82997A6906F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1517EC-2CEF-4C7B-82F2-D1EB025CA006}" type="datetimeFigureOut">
              <a:rPr lang="en-US" smtClean="0"/>
              <a:t>1/26/2020</a:t>
            </a:fld>
            <a:endParaRPr lang="en-US"/>
          </a:p>
        </p:txBody>
      </p:sp>
      <p:sp>
        <p:nvSpPr>
          <p:cNvPr id="5" name="Footer Placeholder 4">
            <a:extLst>
              <a:ext uri="{FF2B5EF4-FFF2-40B4-BE49-F238E27FC236}">
                <a16:creationId xmlns:a16="http://schemas.microsoft.com/office/drawing/2014/main" id="{F42C2A3D-2EBC-4130-B5B0-3B3A884291F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81FB1BD-A7F9-492B-AD16-43C09611A70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5469AB-DE31-46C2-8BB3-3DE93A43BFD6}" type="slidenum">
              <a:rPr lang="en-US" smtClean="0"/>
              <a:t>‹#›</a:t>
            </a:fld>
            <a:endParaRPr lang="en-US"/>
          </a:p>
        </p:txBody>
      </p:sp>
    </p:spTree>
    <p:extLst>
      <p:ext uri="{BB962C8B-B14F-4D97-AF65-F5344CB8AC3E}">
        <p14:creationId xmlns:p14="http://schemas.microsoft.com/office/powerpoint/2010/main" val="227053305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04E285C8-413D-45CB-BE1B-6CD7730808C3}"/>
              </a:ext>
            </a:extLst>
          </p:cNvPr>
          <p:cNvSpPr txBox="1"/>
          <p:nvPr/>
        </p:nvSpPr>
        <p:spPr>
          <a:xfrm>
            <a:off x="-4302" y="-1569"/>
            <a:ext cx="12196302" cy="646331"/>
          </a:xfrm>
          <a:prstGeom prst="rect">
            <a:avLst/>
          </a:prstGeom>
          <a:solidFill>
            <a:srgbClr val="C00000"/>
          </a:solidFill>
        </p:spPr>
        <p:txBody>
          <a:bodyPr wrap="square" rtlCol="0">
            <a:spAutoFit/>
          </a:bodyPr>
          <a:lstStyle/>
          <a:p>
            <a:r>
              <a:rPr lang="en-US" sz="3600" b="1" dirty="0">
                <a:solidFill>
                  <a:schemeClr val="bg1"/>
                </a:solidFill>
              </a:rPr>
              <a:t>“This is My Blood of the Covenant”</a:t>
            </a:r>
          </a:p>
        </p:txBody>
      </p:sp>
      <p:sp>
        <p:nvSpPr>
          <p:cNvPr id="5" name="TextBox 4">
            <a:extLst>
              <a:ext uri="{FF2B5EF4-FFF2-40B4-BE49-F238E27FC236}">
                <a16:creationId xmlns:a16="http://schemas.microsoft.com/office/drawing/2014/main" id="{8C352116-BC7F-4B29-BF23-D30C34459944}"/>
              </a:ext>
            </a:extLst>
          </p:cNvPr>
          <p:cNvSpPr txBox="1"/>
          <p:nvPr/>
        </p:nvSpPr>
        <p:spPr>
          <a:xfrm>
            <a:off x="164893" y="1185263"/>
            <a:ext cx="7969013" cy="830997"/>
          </a:xfrm>
          <a:prstGeom prst="rect">
            <a:avLst/>
          </a:prstGeom>
          <a:noFill/>
        </p:spPr>
        <p:txBody>
          <a:bodyPr wrap="square" rtlCol="0">
            <a:spAutoFit/>
          </a:bodyPr>
          <a:lstStyle/>
          <a:p>
            <a:r>
              <a:rPr lang="en-US" sz="2400" dirty="0"/>
              <a:t>From the beginning, God had in mind a sacrifice, a life</a:t>
            </a:r>
          </a:p>
          <a:p>
            <a:r>
              <a:rPr lang="en-US" sz="2400" dirty="0"/>
              <a:t>And so he taught man the concept of a life for a life…</a:t>
            </a:r>
          </a:p>
        </p:txBody>
      </p:sp>
      <p:sp>
        <p:nvSpPr>
          <p:cNvPr id="6" name="Rectangle 5">
            <a:extLst>
              <a:ext uri="{FF2B5EF4-FFF2-40B4-BE49-F238E27FC236}">
                <a16:creationId xmlns:a16="http://schemas.microsoft.com/office/drawing/2014/main" id="{3952FA55-4615-47BD-94F2-16DD65D96817}"/>
              </a:ext>
            </a:extLst>
          </p:cNvPr>
          <p:cNvSpPr/>
          <p:nvPr/>
        </p:nvSpPr>
        <p:spPr>
          <a:xfrm>
            <a:off x="5929427" y="2371643"/>
            <a:ext cx="4118340" cy="1631216"/>
          </a:xfrm>
          <a:prstGeom prst="rect">
            <a:avLst/>
          </a:prstGeom>
        </p:spPr>
        <p:txBody>
          <a:bodyPr wrap="square">
            <a:spAutoFit/>
          </a:bodyPr>
          <a:lstStyle/>
          <a:p>
            <a:r>
              <a:rPr lang="en-US" sz="2000" b="1" i="0" u="sng" dirty="0">
                <a:solidFill>
                  <a:srgbClr val="000000"/>
                </a:solidFill>
                <a:effectLst/>
                <a:latin typeface="Helvetica Neue"/>
              </a:rPr>
              <a:t>Genesis 9:6</a:t>
            </a:r>
          </a:p>
          <a:p>
            <a:r>
              <a:rPr lang="en-US" sz="2000" b="0" i="0" dirty="0">
                <a:solidFill>
                  <a:srgbClr val="000000"/>
                </a:solidFill>
                <a:effectLst/>
                <a:latin typeface="Helvetica Neue"/>
              </a:rPr>
              <a:t>“Whoever sheds man’s blood,</a:t>
            </a:r>
            <a:br>
              <a:rPr lang="en-US" sz="2000" dirty="0"/>
            </a:br>
            <a:r>
              <a:rPr lang="en-US" sz="2000" b="0" i="0" dirty="0">
                <a:solidFill>
                  <a:srgbClr val="000000"/>
                </a:solidFill>
                <a:effectLst/>
                <a:latin typeface="Helvetica Neue"/>
              </a:rPr>
              <a:t>By man his blood shall be shed,</a:t>
            </a:r>
            <a:br>
              <a:rPr lang="en-US" sz="2000" dirty="0"/>
            </a:br>
            <a:r>
              <a:rPr lang="en-US" sz="2000" b="0" i="0" dirty="0">
                <a:solidFill>
                  <a:srgbClr val="000000"/>
                </a:solidFill>
                <a:effectLst/>
                <a:latin typeface="Helvetica Neue"/>
              </a:rPr>
              <a:t>For in the image of God</a:t>
            </a:r>
            <a:br>
              <a:rPr lang="en-US" sz="2000" dirty="0"/>
            </a:br>
            <a:r>
              <a:rPr lang="en-US" sz="2000" b="0" i="0" dirty="0">
                <a:solidFill>
                  <a:srgbClr val="000000"/>
                </a:solidFill>
                <a:effectLst/>
                <a:latin typeface="Helvetica Neue"/>
              </a:rPr>
              <a:t>He made man.</a:t>
            </a:r>
            <a:endParaRPr lang="en-US" sz="2000" dirty="0"/>
          </a:p>
        </p:txBody>
      </p:sp>
    </p:spTree>
    <p:extLst>
      <p:ext uri="{BB962C8B-B14F-4D97-AF65-F5344CB8AC3E}">
        <p14:creationId xmlns:p14="http://schemas.microsoft.com/office/powerpoint/2010/main" val="2774526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352116-BC7F-4B29-BF23-D30C34459944}"/>
              </a:ext>
            </a:extLst>
          </p:cNvPr>
          <p:cNvSpPr txBox="1"/>
          <p:nvPr/>
        </p:nvSpPr>
        <p:spPr>
          <a:xfrm>
            <a:off x="164893" y="1185263"/>
            <a:ext cx="8894047"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Not merely justified, not merely forgiven, not just “got saved”</a:t>
            </a:r>
          </a:p>
          <a:p>
            <a:pPr marL="342900" indent="-342900">
              <a:buFont typeface="Arial" panose="020B0604020202020204" pitchFamily="34" charset="0"/>
              <a:buChar char="•"/>
            </a:pPr>
            <a:r>
              <a:rPr lang="en-US" sz="2400" dirty="0"/>
              <a:t>A Covenantal Relationship</a:t>
            </a:r>
          </a:p>
        </p:txBody>
      </p:sp>
      <p:sp>
        <p:nvSpPr>
          <p:cNvPr id="3" name="TextBox 2">
            <a:extLst>
              <a:ext uri="{FF2B5EF4-FFF2-40B4-BE49-F238E27FC236}">
                <a16:creationId xmlns:a16="http://schemas.microsoft.com/office/drawing/2014/main" id="{A2E5B271-87C4-4E55-B757-6809C4716859}"/>
              </a:ext>
            </a:extLst>
          </p:cNvPr>
          <p:cNvSpPr txBox="1"/>
          <p:nvPr/>
        </p:nvSpPr>
        <p:spPr>
          <a:xfrm>
            <a:off x="748126" y="1967019"/>
            <a:ext cx="9214581" cy="2123658"/>
          </a:xfrm>
          <a:prstGeom prst="rect">
            <a:avLst/>
          </a:prstGeom>
          <a:noFill/>
        </p:spPr>
        <p:txBody>
          <a:bodyPr wrap="square" rtlCol="0">
            <a:spAutoFit/>
          </a:bodyPr>
          <a:lstStyle/>
          <a:p>
            <a:r>
              <a:rPr lang="en-US" sz="2200" b="1" dirty="0">
                <a:solidFill>
                  <a:schemeClr val="tx1">
                    <a:alpha val="40000"/>
                  </a:schemeClr>
                </a:solidFill>
              </a:rPr>
              <a:t>Hebrews 9</a:t>
            </a:r>
            <a:endParaRPr lang="en-US" sz="2200" b="1" baseline="30000" dirty="0">
              <a:solidFill>
                <a:schemeClr val="tx1">
                  <a:alpha val="40000"/>
                </a:schemeClr>
              </a:solidFill>
            </a:endParaRPr>
          </a:p>
          <a:p>
            <a:r>
              <a:rPr lang="en-US" sz="2200" b="1" baseline="30000" dirty="0">
                <a:solidFill>
                  <a:schemeClr val="tx1">
                    <a:alpha val="40000"/>
                  </a:schemeClr>
                </a:solidFill>
              </a:rPr>
              <a:t>18 </a:t>
            </a:r>
            <a:r>
              <a:rPr lang="en-US" sz="2200" dirty="0">
                <a:solidFill>
                  <a:schemeClr val="tx1">
                    <a:alpha val="40000"/>
                  </a:schemeClr>
                </a:solidFill>
              </a:rPr>
              <a:t>Therefore even the first covenant was not inaugurated without blood. </a:t>
            </a:r>
          </a:p>
          <a:p>
            <a:r>
              <a:rPr lang="en-US" sz="2200" b="1" baseline="30000" dirty="0">
                <a:solidFill>
                  <a:schemeClr val="tx1">
                    <a:alpha val="40000"/>
                  </a:schemeClr>
                </a:solidFill>
              </a:rPr>
              <a:t>19 </a:t>
            </a:r>
            <a:r>
              <a:rPr lang="en-US" sz="2200" dirty="0">
                <a:solidFill>
                  <a:schemeClr val="tx1">
                    <a:alpha val="40000"/>
                  </a:schemeClr>
                </a:solidFill>
              </a:rPr>
              <a:t>For when every commandment had been spoken by Moses to all the people according to the Law, he took the blood of the calves and the goats, with water and scarlet wool and hyssop, and sprinkled both the book itself and all the people, </a:t>
            </a:r>
            <a:r>
              <a:rPr lang="en-US" sz="2200" b="1" baseline="30000" dirty="0">
                <a:solidFill>
                  <a:schemeClr val="tx1">
                    <a:alpha val="40000"/>
                  </a:schemeClr>
                </a:solidFill>
              </a:rPr>
              <a:t>20 </a:t>
            </a:r>
            <a:r>
              <a:rPr lang="en-US" sz="2200" dirty="0">
                <a:solidFill>
                  <a:schemeClr val="tx1">
                    <a:alpha val="40000"/>
                  </a:schemeClr>
                </a:solidFill>
              </a:rPr>
              <a:t>saying,</a:t>
            </a:r>
            <a:r>
              <a:rPr lang="en-US" sz="2200" dirty="0"/>
              <a:t> </a:t>
            </a:r>
            <a:r>
              <a:rPr lang="en-US" sz="2200" dirty="0">
                <a:solidFill>
                  <a:schemeClr val="tx1">
                    <a:alpha val="40000"/>
                  </a:schemeClr>
                </a:solidFill>
              </a:rPr>
              <a:t>“</a:t>
            </a:r>
            <a:r>
              <a:rPr lang="en-US" sz="2200" b="1" u="sng" cap="small" dirty="0"/>
              <a:t>This is the blood of the covenant</a:t>
            </a:r>
            <a:r>
              <a:rPr lang="en-US" sz="2200" cap="small" dirty="0"/>
              <a:t> </a:t>
            </a:r>
            <a:r>
              <a:rPr lang="en-US" sz="2200" cap="small" dirty="0">
                <a:solidFill>
                  <a:schemeClr val="tx1">
                    <a:alpha val="40000"/>
                  </a:schemeClr>
                </a:solidFill>
              </a:rPr>
              <a:t>which God commanded you</a:t>
            </a:r>
            <a:r>
              <a:rPr lang="en-US" sz="2200" dirty="0">
                <a:solidFill>
                  <a:schemeClr val="tx1">
                    <a:alpha val="40000"/>
                  </a:schemeClr>
                </a:solidFill>
              </a:rPr>
              <a:t>.”</a:t>
            </a:r>
          </a:p>
        </p:txBody>
      </p:sp>
      <p:sp>
        <p:nvSpPr>
          <p:cNvPr id="2" name="Rectangle 1">
            <a:extLst>
              <a:ext uri="{FF2B5EF4-FFF2-40B4-BE49-F238E27FC236}">
                <a16:creationId xmlns:a16="http://schemas.microsoft.com/office/drawing/2014/main" id="{4A1824C6-5FF3-49E3-8B4D-18C241932D63}"/>
              </a:ext>
            </a:extLst>
          </p:cNvPr>
          <p:cNvSpPr/>
          <p:nvPr/>
        </p:nvSpPr>
        <p:spPr>
          <a:xfrm>
            <a:off x="2892723" y="4157304"/>
            <a:ext cx="6914707" cy="1785104"/>
          </a:xfrm>
          <a:prstGeom prst="rect">
            <a:avLst/>
          </a:prstGeom>
        </p:spPr>
        <p:txBody>
          <a:bodyPr wrap="square">
            <a:spAutoFit/>
          </a:bodyPr>
          <a:lstStyle/>
          <a:p>
            <a:r>
              <a:rPr lang="en-US" sz="2200" b="1" i="0" dirty="0">
                <a:solidFill>
                  <a:srgbClr val="000000">
                    <a:alpha val="40000"/>
                  </a:srgbClr>
                </a:solidFill>
                <a:effectLst/>
                <a:latin typeface="Helvetica Neue"/>
              </a:rPr>
              <a:t>Matthew 26:27-28</a:t>
            </a:r>
            <a:endParaRPr lang="en-US" sz="2200" b="1" i="0" baseline="30000" dirty="0">
              <a:solidFill>
                <a:srgbClr val="000000">
                  <a:alpha val="40000"/>
                </a:srgbClr>
              </a:solidFill>
              <a:effectLst/>
              <a:latin typeface="Arial" panose="020B0604020202020204" pitchFamily="34" charset="0"/>
            </a:endParaRPr>
          </a:p>
          <a:p>
            <a:r>
              <a:rPr lang="en-US" sz="2200" b="1" baseline="30000" dirty="0">
                <a:solidFill>
                  <a:srgbClr val="000000">
                    <a:alpha val="40000"/>
                  </a:srgbClr>
                </a:solidFill>
                <a:effectLst/>
                <a:latin typeface="Arial" panose="020B0604020202020204" pitchFamily="34" charset="0"/>
              </a:rPr>
              <a:t> </a:t>
            </a:r>
            <a:r>
              <a:rPr lang="en-US" sz="2200" b="0" dirty="0">
                <a:solidFill>
                  <a:srgbClr val="000000">
                    <a:alpha val="40000"/>
                  </a:srgbClr>
                </a:solidFill>
                <a:effectLst/>
                <a:latin typeface="Helvetica Neue"/>
              </a:rPr>
              <a:t>And when He had taken a cup and given thanks, He gave it to them, saying, “Drink from it, all of you; for </a:t>
            </a:r>
            <a:r>
              <a:rPr lang="en-US" sz="2200" b="1" i="0" u="sng" dirty="0">
                <a:solidFill>
                  <a:srgbClr val="000000"/>
                </a:solidFill>
                <a:effectLst/>
                <a:latin typeface="Helvetica Neue"/>
              </a:rPr>
              <a:t>this is My blood of the covenant</a:t>
            </a:r>
            <a:r>
              <a:rPr lang="en-US" sz="2200" b="0" i="0" dirty="0">
                <a:solidFill>
                  <a:srgbClr val="000000">
                    <a:alpha val="40000"/>
                  </a:srgbClr>
                </a:solidFill>
                <a:effectLst/>
                <a:latin typeface="Helvetica Neue"/>
              </a:rPr>
              <a:t>, which is poured out for many for forgiveness of sins.</a:t>
            </a:r>
            <a:r>
              <a:rPr lang="en-US" sz="2200" b="0" i="0" dirty="0">
                <a:solidFill>
                  <a:srgbClr val="000000"/>
                </a:solidFill>
                <a:effectLst/>
                <a:latin typeface="Helvetica Neue"/>
              </a:rPr>
              <a:t> </a:t>
            </a:r>
            <a:endParaRPr lang="en-US" sz="2200" dirty="0"/>
          </a:p>
        </p:txBody>
      </p:sp>
      <p:sp>
        <p:nvSpPr>
          <p:cNvPr id="8" name="TextBox 7">
            <a:extLst>
              <a:ext uri="{FF2B5EF4-FFF2-40B4-BE49-F238E27FC236}">
                <a16:creationId xmlns:a16="http://schemas.microsoft.com/office/drawing/2014/main" id="{A93CF462-7FF4-4951-AE3F-840DD7275A94}"/>
              </a:ext>
            </a:extLst>
          </p:cNvPr>
          <p:cNvSpPr txBox="1"/>
          <p:nvPr/>
        </p:nvSpPr>
        <p:spPr>
          <a:xfrm>
            <a:off x="9264759" y="3812872"/>
            <a:ext cx="2916231" cy="2554545"/>
          </a:xfrm>
          <a:prstGeom prst="rect">
            <a:avLst/>
          </a:prstGeom>
          <a:noFill/>
        </p:spPr>
        <p:txBody>
          <a:bodyPr wrap="square" rtlCol="0">
            <a:spAutoFit/>
          </a:bodyPr>
          <a:lstStyle/>
          <a:p>
            <a:pPr algn="ctr"/>
            <a:r>
              <a:rPr lang="en-US" sz="4000" b="1" dirty="0"/>
              <a:t>Did the 12 understand this implied a death?</a:t>
            </a:r>
          </a:p>
        </p:txBody>
      </p:sp>
      <p:sp>
        <p:nvSpPr>
          <p:cNvPr id="7" name="TextBox 6">
            <a:extLst>
              <a:ext uri="{FF2B5EF4-FFF2-40B4-BE49-F238E27FC236}">
                <a16:creationId xmlns:a16="http://schemas.microsoft.com/office/drawing/2014/main" id="{04E285C8-413D-45CB-BE1B-6CD7730808C3}"/>
              </a:ext>
            </a:extLst>
          </p:cNvPr>
          <p:cNvSpPr txBox="1"/>
          <p:nvPr/>
        </p:nvSpPr>
        <p:spPr>
          <a:xfrm>
            <a:off x="-4302" y="-1569"/>
            <a:ext cx="12196302" cy="646331"/>
          </a:xfrm>
          <a:prstGeom prst="rect">
            <a:avLst/>
          </a:prstGeom>
          <a:solidFill>
            <a:srgbClr val="C00000"/>
          </a:solidFill>
        </p:spPr>
        <p:txBody>
          <a:bodyPr wrap="square" rtlCol="0">
            <a:spAutoFit/>
          </a:bodyPr>
          <a:lstStyle/>
          <a:p>
            <a:r>
              <a:rPr lang="en-US" sz="3600" b="1" dirty="0">
                <a:solidFill>
                  <a:schemeClr val="bg1"/>
                </a:solidFill>
              </a:rPr>
              <a:t>“This is My Blood of the Covenant”</a:t>
            </a:r>
          </a:p>
        </p:txBody>
      </p:sp>
    </p:spTree>
    <p:extLst>
      <p:ext uri="{BB962C8B-B14F-4D97-AF65-F5344CB8AC3E}">
        <p14:creationId xmlns:p14="http://schemas.microsoft.com/office/powerpoint/2010/main" val="3864113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352116-BC7F-4B29-BF23-D30C34459944}"/>
              </a:ext>
            </a:extLst>
          </p:cNvPr>
          <p:cNvSpPr txBox="1"/>
          <p:nvPr/>
        </p:nvSpPr>
        <p:spPr>
          <a:xfrm>
            <a:off x="164893" y="1185263"/>
            <a:ext cx="8894047"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Not merely justified, not merely forgiven, not just “got saved”</a:t>
            </a:r>
          </a:p>
          <a:p>
            <a:pPr marL="342900" indent="-342900">
              <a:buFont typeface="Arial" panose="020B0604020202020204" pitchFamily="34" charset="0"/>
              <a:buChar char="•"/>
            </a:pPr>
            <a:r>
              <a:rPr lang="en-US" sz="2400" dirty="0"/>
              <a:t>A Covenantal Relationship</a:t>
            </a:r>
          </a:p>
        </p:txBody>
      </p:sp>
      <p:sp>
        <p:nvSpPr>
          <p:cNvPr id="3" name="TextBox 2">
            <a:extLst>
              <a:ext uri="{FF2B5EF4-FFF2-40B4-BE49-F238E27FC236}">
                <a16:creationId xmlns:a16="http://schemas.microsoft.com/office/drawing/2014/main" id="{A2E5B271-87C4-4E55-B757-6809C4716859}"/>
              </a:ext>
            </a:extLst>
          </p:cNvPr>
          <p:cNvSpPr txBox="1"/>
          <p:nvPr/>
        </p:nvSpPr>
        <p:spPr>
          <a:xfrm>
            <a:off x="748126" y="1967019"/>
            <a:ext cx="9214581" cy="2123658"/>
          </a:xfrm>
          <a:prstGeom prst="rect">
            <a:avLst/>
          </a:prstGeom>
          <a:noFill/>
        </p:spPr>
        <p:txBody>
          <a:bodyPr wrap="square" rtlCol="0">
            <a:spAutoFit/>
          </a:bodyPr>
          <a:lstStyle/>
          <a:p>
            <a:r>
              <a:rPr lang="en-US" sz="2200" b="1" dirty="0">
                <a:solidFill>
                  <a:schemeClr val="tx1">
                    <a:alpha val="40000"/>
                  </a:schemeClr>
                </a:solidFill>
              </a:rPr>
              <a:t>Hebrews 9</a:t>
            </a:r>
            <a:endParaRPr lang="en-US" sz="2200" b="1" baseline="30000" dirty="0">
              <a:solidFill>
                <a:schemeClr val="tx1">
                  <a:alpha val="40000"/>
                </a:schemeClr>
              </a:solidFill>
            </a:endParaRPr>
          </a:p>
          <a:p>
            <a:r>
              <a:rPr lang="en-US" sz="2200" b="1" baseline="30000" dirty="0">
                <a:solidFill>
                  <a:schemeClr val="tx1">
                    <a:alpha val="40000"/>
                  </a:schemeClr>
                </a:solidFill>
              </a:rPr>
              <a:t>18 </a:t>
            </a:r>
            <a:r>
              <a:rPr lang="en-US" sz="2200" dirty="0">
                <a:solidFill>
                  <a:schemeClr val="tx1">
                    <a:alpha val="40000"/>
                  </a:schemeClr>
                </a:solidFill>
              </a:rPr>
              <a:t>Therefore even the first covenant was not inaugurated without blood. </a:t>
            </a:r>
          </a:p>
          <a:p>
            <a:r>
              <a:rPr lang="en-US" sz="2200" b="1" baseline="30000" dirty="0">
                <a:solidFill>
                  <a:schemeClr val="tx1">
                    <a:alpha val="40000"/>
                  </a:schemeClr>
                </a:solidFill>
              </a:rPr>
              <a:t>19 </a:t>
            </a:r>
            <a:r>
              <a:rPr lang="en-US" sz="2200" dirty="0">
                <a:solidFill>
                  <a:schemeClr val="tx1">
                    <a:alpha val="40000"/>
                  </a:schemeClr>
                </a:solidFill>
              </a:rPr>
              <a:t>For when every commandment had been spoken by Moses to all the people according to the Law, </a:t>
            </a:r>
            <a:r>
              <a:rPr lang="en-US" sz="2200" u="sng" dirty="0"/>
              <a:t>he took the blood of the calves and the goats</a:t>
            </a:r>
            <a:r>
              <a:rPr lang="en-US" sz="2200" dirty="0">
                <a:solidFill>
                  <a:schemeClr val="tx1">
                    <a:alpha val="40000"/>
                  </a:schemeClr>
                </a:solidFill>
              </a:rPr>
              <a:t>, with water and scarlet wool and hyssop, and sprinkled both the book itself and all the people, </a:t>
            </a:r>
            <a:r>
              <a:rPr lang="en-US" sz="2200" b="1" baseline="30000" dirty="0">
                <a:solidFill>
                  <a:schemeClr val="tx1">
                    <a:alpha val="40000"/>
                  </a:schemeClr>
                </a:solidFill>
              </a:rPr>
              <a:t>20 </a:t>
            </a:r>
            <a:r>
              <a:rPr lang="en-US" sz="2200" dirty="0">
                <a:solidFill>
                  <a:schemeClr val="tx1">
                    <a:alpha val="40000"/>
                  </a:schemeClr>
                </a:solidFill>
              </a:rPr>
              <a:t>saying,</a:t>
            </a:r>
            <a:r>
              <a:rPr lang="en-US" sz="2200" dirty="0"/>
              <a:t> </a:t>
            </a:r>
            <a:r>
              <a:rPr lang="en-US" sz="2200" dirty="0">
                <a:solidFill>
                  <a:schemeClr val="tx1">
                    <a:alpha val="40000"/>
                  </a:schemeClr>
                </a:solidFill>
              </a:rPr>
              <a:t>“</a:t>
            </a:r>
            <a:r>
              <a:rPr lang="en-US" sz="2200" b="1" u="sng" cap="small" dirty="0"/>
              <a:t>This is the blood of the covenant</a:t>
            </a:r>
            <a:r>
              <a:rPr lang="en-US" sz="2200" cap="small" dirty="0"/>
              <a:t> </a:t>
            </a:r>
            <a:r>
              <a:rPr lang="en-US" sz="2200" cap="small" dirty="0">
                <a:solidFill>
                  <a:schemeClr val="tx1">
                    <a:alpha val="40000"/>
                  </a:schemeClr>
                </a:solidFill>
              </a:rPr>
              <a:t>which God commanded you</a:t>
            </a:r>
            <a:r>
              <a:rPr lang="en-US" sz="2200" dirty="0">
                <a:solidFill>
                  <a:schemeClr val="tx1">
                    <a:alpha val="40000"/>
                  </a:schemeClr>
                </a:solidFill>
              </a:rPr>
              <a:t>.”</a:t>
            </a:r>
          </a:p>
        </p:txBody>
      </p:sp>
      <p:sp>
        <p:nvSpPr>
          <p:cNvPr id="2" name="Rectangle 1">
            <a:extLst>
              <a:ext uri="{FF2B5EF4-FFF2-40B4-BE49-F238E27FC236}">
                <a16:creationId xmlns:a16="http://schemas.microsoft.com/office/drawing/2014/main" id="{4A1824C6-5FF3-49E3-8B4D-18C241932D63}"/>
              </a:ext>
            </a:extLst>
          </p:cNvPr>
          <p:cNvSpPr/>
          <p:nvPr/>
        </p:nvSpPr>
        <p:spPr>
          <a:xfrm>
            <a:off x="2892723" y="4157304"/>
            <a:ext cx="6914707" cy="1785104"/>
          </a:xfrm>
          <a:prstGeom prst="rect">
            <a:avLst/>
          </a:prstGeom>
        </p:spPr>
        <p:txBody>
          <a:bodyPr wrap="square">
            <a:spAutoFit/>
          </a:bodyPr>
          <a:lstStyle/>
          <a:p>
            <a:r>
              <a:rPr lang="en-US" sz="2200" b="1" i="0" dirty="0">
                <a:solidFill>
                  <a:srgbClr val="000000">
                    <a:alpha val="40000"/>
                  </a:srgbClr>
                </a:solidFill>
                <a:effectLst/>
                <a:latin typeface="Helvetica Neue"/>
              </a:rPr>
              <a:t>Matthew 26:27-28</a:t>
            </a:r>
            <a:endParaRPr lang="en-US" sz="2200" b="1" i="0" baseline="30000" dirty="0">
              <a:solidFill>
                <a:srgbClr val="000000">
                  <a:alpha val="40000"/>
                </a:srgbClr>
              </a:solidFill>
              <a:effectLst/>
              <a:latin typeface="Arial" panose="020B0604020202020204" pitchFamily="34" charset="0"/>
            </a:endParaRPr>
          </a:p>
          <a:p>
            <a:r>
              <a:rPr lang="en-US" sz="2200" b="1" baseline="30000" dirty="0">
                <a:solidFill>
                  <a:srgbClr val="000000">
                    <a:alpha val="40000"/>
                  </a:srgbClr>
                </a:solidFill>
                <a:effectLst/>
                <a:latin typeface="Arial" panose="020B0604020202020204" pitchFamily="34" charset="0"/>
              </a:rPr>
              <a:t> </a:t>
            </a:r>
            <a:r>
              <a:rPr lang="en-US" sz="2200" b="0" dirty="0">
                <a:solidFill>
                  <a:srgbClr val="000000">
                    <a:alpha val="40000"/>
                  </a:srgbClr>
                </a:solidFill>
                <a:effectLst/>
                <a:latin typeface="Helvetica Neue"/>
              </a:rPr>
              <a:t>And when He had taken a cup and given thanks, He gave it to them, saying, “Drink from it, all of you; for </a:t>
            </a:r>
            <a:r>
              <a:rPr lang="en-US" sz="2200" b="1" i="0" u="sng" dirty="0">
                <a:solidFill>
                  <a:srgbClr val="000000"/>
                </a:solidFill>
                <a:effectLst/>
                <a:latin typeface="Helvetica Neue"/>
              </a:rPr>
              <a:t>this is My blood of the covenant</a:t>
            </a:r>
            <a:r>
              <a:rPr lang="en-US" sz="2200" b="0" i="0" dirty="0">
                <a:solidFill>
                  <a:srgbClr val="000000">
                    <a:alpha val="40000"/>
                  </a:srgbClr>
                </a:solidFill>
                <a:effectLst/>
                <a:latin typeface="Helvetica Neue"/>
              </a:rPr>
              <a:t>, which is poured out for many for forgiveness of sins.</a:t>
            </a:r>
            <a:r>
              <a:rPr lang="en-US" sz="2200" b="0" i="0" dirty="0">
                <a:solidFill>
                  <a:srgbClr val="000000"/>
                </a:solidFill>
                <a:effectLst/>
                <a:latin typeface="Helvetica Neue"/>
              </a:rPr>
              <a:t> </a:t>
            </a:r>
            <a:endParaRPr lang="en-US" sz="2200" dirty="0"/>
          </a:p>
        </p:txBody>
      </p:sp>
      <p:sp>
        <p:nvSpPr>
          <p:cNvPr id="8" name="TextBox 7">
            <a:extLst>
              <a:ext uri="{FF2B5EF4-FFF2-40B4-BE49-F238E27FC236}">
                <a16:creationId xmlns:a16="http://schemas.microsoft.com/office/drawing/2014/main" id="{A93CF462-7FF4-4951-AE3F-840DD7275A94}"/>
              </a:ext>
            </a:extLst>
          </p:cNvPr>
          <p:cNvSpPr txBox="1"/>
          <p:nvPr/>
        </p:nvSpPr>
        <p:spPr>
          <a:xfrm>
            <a:off x="9264759" y="3812872"/>
            <a:ext cx="2916231" cy="2554545"/>
          </a:xfrm>
          <a:prstGeom prst="rect">
            <a:avLst/>
          </a:prstGeom>
          <a:noFill/>
        </p:spPr>
        <p:txBody>
          <a:bodyPr wrap="square" rtlCol="0">
            <a:spAutoFit/>
          </a:bodyPr>
          <a:lstStyle/>
          <a:p>
            <a:pPr algn="ctr"/>
            <a:r>
              <a:rPr lang="en-US" sz="4000" b="1" dirty="0"/>
              <a:t>Did the 12 understand this implied a death?</a:t>
            </a:r>
          </a:p>
        </p:txBody>
      </p:sp>
      <p:sp>
        <p:nvSpPr>
          <p:cNvPr id="7" name="TextBox 6">
            <a:extLst>
              <a:ext uri="{FF2B5EF4-FFF2-40B4-BE49-F238E27FC236}">
                <a16:creationId xmlns:a16="http://schemas.microsoft.com/office/drawing/2014/main" id="{04E285C8-413D-45CB-BE1B-6CD7730808C3}"/>
              </a:ext>
            </a:extLst>
          </p:cNvPr>
          <p:cNvSpPr txBox="1"/>
          <p:nvPr/>
        </p:nvSpPr>
        <p:spPr>
          <a:xfrm>
            <a:off x="-4302" y="-1569"/>
            <a:ext cx="12196302" cy="646331"/>
          </a:xfrm>
          <a:prstGeom prst="rect">
            <a:avLst/>
          </a:prstGeom>
          <a:solidFill>
            <a:srgbClr val="C00000"/>
          </a:solidFill>
        </p:spPr>
        <p:txBody>
          <a:bodyPr wrap="square" rtlCol="0">
            <a:spAutoFit/>
          </a:bodyPr>
          <a:lstStyle/>
          <a:p>
            <a:r>
              <a:rPr lang="en-US" sz="3600" b="1" dirty="0">
                <a:solidFill>
                  <a:schemeClr val="bg1"/>
                </a:solidFill>
              </a:rPr>
              <a:t>“This is My Blood of the Covenant”</a:t>
            </a:r>
          </a:p>
        </p:txBody>
      </p:sp>
    </p:spTree>
    <p:extLst>
      <p:ext uri="{BB962C8B-B14F-4D97-AF65-F5344CB8AC3E}">
        <p14:creationId xmlns:p14="http://schemas.microsoft.com/office/powerpoint/2010/main" val="34092414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352116-BC7F-4B29-BF23-D30C34459944}"/>
              </a:ext>
            </a:extLst>
          </p:cNvPr>
          <p:cNvSpPr txBox="1"/>
          <p:nvPr/>
        </p:nvSpPr>
        <p:spPr>
          <a:xfrm>
            <a:off x="164893" y="1185263"/>
            <a:ext cx="8894047"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Not merely justified, not merely forgiven, not just “got saved”</a:t>
            </a:r>
          </a:p>
          <a:p>
            <a:pPr marL="342900" indent="-342900">
              <a:buFont typeface="Arial" panose="020B0604020202020204" pitchFamily="34" charset="0"/>
              <a:buChar char="•"/>
            </a:pPr>
            <a:r>
              <a:rPr lang="en-US" sz="2400" dirty="0"/>
              <a:t>A Covenantal Relationship</a:t>
            </a:r>
          </a:p>
        </p:txBody>
      </p:sp>
      <p:sp>
        <p:nvSpPr>
          <p:cNvPr id="3" name="TextBox 2">
            <a:extLst>
              <a:ext uri="{FF2B5EF4-FFF2-40B4-BE49-F238E27FC236}">
                <a16:creationId xmlns:a16="http://schemas.microsoft.com/office/drawing/2014/main" id="{A2E5B271-87C4-4E55-B757-6809C4716859}"/>
              </a:ext>
            </a:extLst>
          </p:cNvPr>
          <p:cNvSpPr txBox="1"/>
          <p:nvPr/>
        </p:nvSpPr>
        <p:spPr>
          <a:xfrm>
            <a:off x="748126" y="1967019"/>
            <a:ext cx="9214581" cy="2123658"/>
          </a:xfrm>
          <a:prstGeom prst="rect">
            <a:avLst/>
          </a:prstGeom>
          <a:noFill/>
        </p:spPr>
        <p:txBody>
          <a:bodyPr wrap="square" rtlCol="0">
            <a:spAutoFit/>
          </a:bodyPr>
          <a:lstStyle/>
          <a:p>
            <a:r>
              <a:rPr lang="en-US" sz="2200" b="1" dirty="0">
                <a:solidFill>
                  <a:schemeClr val="tx1">
                    <a:alpha val="40000"/>
                  </a:schemeClr>
                </a:solidFill>
              </a:rPr>
              <a:t>Hebrews 9</a:t>
            </a:r>
            <a:endParaRPr lang="en-US" sz="2200" b="1" baseline="30000" dirty="0">
              <a:solidFill>
                <a:schemeClr val="tx1">
                  <a:alpha val="40000"/>
                </a:schemeClr>
              </a:solidFill>
            </a:endParaRPr>
          </a:p>
          <a:p>
            <a:r>
              <a:rPr lang="en-US" sz="2200" b="1" baseline="30000" dirty="0">
                <a:solidFill>
                  <a:schemeClr val="tx1">
                    <a:alpha val="40000"/>
                  </a:schemeClr>
                </a:solidFill>
              </a:rPr>
              <a:t>18 </a:t>
            </a:r>
            <a:r>
              <a:rPr lang="en-US" sz="2200" dirty="0">
                <a:solidFill>
                  <a:schemeClr val="tx1">
                    <a:alpha val="40000"/>
                  </a:schemeClr>
                </a:solidFill>
              </a:rPr>
              <a:t>Therefore even the first covenant was not inaugurated without blood. </a:t>
            </a:r>
          </a:p>
          <a:p>
            <a:r>
              <a:rPr lang="en-US" sz="2200" b="1" baseline="30000" dirty="0">
                <a:solidFill>
                  <a:schemeClr val="tx1">
                    <a:alpha val="40000"/>
                  </a:schemeClr>
                </a:solidFill>
              </a:rPr>
              <a:t>19 </a:t>
            </a:r>
            <a:r>
              <a:rPr lang="en-US" sz="2200" dirty="0">
                <a:solidFill>
                  <a:schemeClr val="tx1">
                    <a:alpha val="40000"/>
                  </a:schemeClr>
                </a:solidFill>
              </a:rPr>
              <a:t>For when every commandment had been spoken by Moses to all the people according to the Law, he took the blood of the calves and the goats, with water and scarlet wool and hyssop, and sprinkled both the book itself and all the people, </a:t>
            </a:r>
            <a:r>
              <a:rPr lang="en-US" sz="2200" b="1" baseline="30000" dirty="0">
                <a:solidFill>
                  <a:schemeClr val="tx1">
                    <a:alpha val="40000"/>
                  </a:schemeClr>
                </a:solidFill>
              </a:rPr>
              <a:t>20 </a:t>
            </a:r>
            <a:r>
              <a:rPr lang="en-US" sz="2200" dirty="0">
                <a:solidFill>
                  <a:schemeClr val="tx1">
                    <a:alpha val="40000"/>
                  </a:schemeClr>
                </a:solidFill>
              </a:rPr>
              <a:t>saying,</a:t>
            </a:r>
            <a:r>
              <a:rPr lang="en-US" sz="2200" dirty="0"/>
              <a:t> </a:t>
            </a:r>
            <a:r>
              <a:rPr lang="en-US" sz="2200" dirty="0">
                <a:solidFill>
                  <a:schemeClr val="tx1">
                    <a:alpha val="40000"/>
                  </a:schemeClr>
                </a:solidFill>
              </a:rPr>
              <a:t>“</a:t>
            </a:r>
            <a:r>
              <a:rPr lang="en-US" sz="2200" b="1" u="sng" cap="small" dirty="0"/>
              <a:t>This is the blood of the covenant</a:t>
            </a:r>
            <a:r>
              <a:rPr lang="en-US" sz="2200" cap="small" dirty="0"/>
              <a:t> </a:t>
            </a:r>
            <a:r>
              <a:rPr lang="en-US" sz="2200" cap="small" dirty="0">
                <a:solidFill>
                  <a:schemeClr val="tx1">
                    <a:alpha val="40000"/>
                  </a:schemeClr>
                </a:solidFill>
              </a:rPr>
              <a:t>which God commanded you</a:t>
            </a:r>
            <a:r>
              <a:rPr lang="en-US" sz="2200" dirty="0">
                <a:solidFill>
                  <a:schemeClr val="tx1">
                    <a:alpha val="40000"/>
                  </a:schemeClr>
                </a:solidFill>
              </a:rPr>
              <a:t>.”</a:t>
            </a:r>
          </a:p>
        </p:txBody>
      </p:sp>
      <p:sp>
        <p:nvSpPr>
          <p:cNvPr id="2" name="Rectangle 1">
            <a:extLst>
              <a:ext uri="{FF2B5EF4-FFF2-40B4-BE49-F238E27FC236}">
                <a16:creationId xmlns:a16="http://schemas.microsoft.com/office/drawing/2014/main" id="{4A1824C6-5FF3-49E3-8B4D-18C241932D63}"/>
              </a:ext>
            </a:extLst>
          </p:cNvPr>
          <p:cNvSpPr/>
          <p:nvPr/>
        </p:nvSpPr>
        <p:spPr>
          <a:xfrm>
            <a:off x="2892723" y="4157304"/>
            <a:ext cx="6914707" cy="1785104"/>
          </a:xfrm>
          <a:prstGeom prst="rect">
            <a:avLst/>
          </a:prstGeom>
        </p:spPr>
        <p:txBody>
          <a:bodyPr wrap="square">
            <a:spAutoFit/>
          </a:bodyPr>
          <a:lstStyle/>
          <a:p>
            <a:r>
              <a:rPr lang="en-US" sz="2200" b="1" i="0" dirty="0">
                <a:solidFill>
                  <a:srgbClr val="000000">
                    <a:alpha val="40000"/>
                  </a:srgbClr>
                </a:solidFill>
                <a:effectLst/>
                <a:latin typeface="Helvetica Neue"/>
              </a:rPr>
              <a:t>Matthew 26:27-28</a:t>
            </a:r>
            <a:endParaRPr lang="en-US" sz="2200" b="1" i="0" baseline="30000" dirty="0">
              <a:solidFill>
                <a:srgbClr val="000000">
                  <a:alpha val="40000"/>
                </a:srgbClr>
              </a:solidFill>
              <a:effectLst/>
              <a:latin typeface="Arial" panose="020B0604020202020204" pitchFamily="34" charset="0"/>
            </a:endParaRPr>
          </a:p>
          <a:p>
            <a:r>
              <a:rPr lang="en-US" sz="2200" b="1" baseline="30000" dirty="0">
                <a:solidFill>
                  <a:srgbClr val="000000">
                    <a:alpha val="40000"/>
                  </a:srgbClr>
                </a:solidFill>
                <a:effectLst/>
                <a:latin typeface="Arial" panose="020B0604020202020204" pitchFamily="34" charset="0"/>
              </a:rPr>
              <a:t> </a:t>
            </a:r>
            <a:r>
              <a:rPr lang="en-US" sz="2200" b="0" dirty="0">
                <a:solidFill>
                  <a:srgbClr val="000000">
                    <a:alpha val="40000"/>
                  </a:srgbClr>
                </a:solidFill>
                <a:effectLst/>
                <a:latin typeface="Helvetica Neue"/>
              </a:rPr>
              <a:t>And when He had taken a cup and given thanks, He gave it to them, saying, “Drink from it, all of you; for </a:t>
            </a:r>
            <a:r>
              <a:rPr lang="en-US" sz="2200" b="1" i="0" u="sng" dirty="0">
                <a:solidFill>
                  <a:srgbClr val="000000"/>
                </a:solidFill>
                <a:effectLst/>
                <a:latin typeface="Helvetica Neue"/>
              </a:rPr>
              <a:t>this is My blood of the covenant</a:t>
            </a:r>
            <a:r>
              <a:rPr lang="en-US" sz="2200" b="0" i="0" dirty="0">
                <a:solidFill>
                  <a:srgbClr val="000000">
                    <a:alpha val="40000"/>
                  </a:srgbClr>
                </a:solidFill>
                <a:effectLst/>
                <a:latin typeface="Helvetica Neue"/>
              </a:rPr>
              <a:t>, which is poured out for many for forgiveness of sins.</a:t>
            </a:r>
            <a:r>
              <a:rPr lang="en-US" sz="2200" b="0" i="0" dirty="0">
                <a:solidFill>
                  <a:srgbClr val="000000"/>
                </a:solidFill>
                <a:effectLst/>
                <a:latin typeface="Helvetica Neue"/>
              </a:rPr>
              <a:t> </a:t>
            </a:r>
            <a:endParaRPr lang="en-US" sz="2200" dirty="0"/>
          </a:p>
        </p:txBody>
      </p:sp>
      <p:sp>
        <p:nvSpPr>
          <p:cNvPr id="8" name="TextBox 7">
            <a:extLst>
              <a:ext uri="{FF2B5EF4-FFF2-40B4-BE49-F238E27FC236}">
                <a16:creationId xmlns:a16="http://schemas.microsoft.com/office/drawing/2014/main" id="{A93CF462-7FF4-4951-AE3F-840DD7275A94}"/>
              </a:ext>
            </a:extLst>
          </p:cNvPr>
          <p:cNvSpPr txBox="1"/>
          <p:nvPr/>
        </p:nvSpPr>
        <p:spPr>
          <a:xfrm>
            <a:off x="9264759" y="3812877"/>
            <a:ext cx="2916231" cy="3170099"/>
          </a:xfrm>
          <a:prstGeom prst="rect">
            <a:avLst/>
          </a:prstGeom>
          <a:noFill/>
        </p:spPr>
        <p:txBody>
          <a:bodyPr wrap="square" rtlCol="0">
            <a:spAutoFit/>
          </a:bodyPr>
          <a:lstStyle/>
          <a:p>
            <a:pPr algn="ctr"/>
            <a:r>
              <a:rPr lang="en-US" sz="4000" b="1" dirty="0"/>
              <a:t>Did the 12 understand this implied a new covenant?</a:t>
            </a:r>
          </a:p>
        </p:txBody>
      </p:sp>
      <p:sp>
        <p:nvSpPr>
          <p:cNvPr id="7" name="TextBox 6">
            <a:extLst>
              <a:ext uri="{FF2B5EF4-FFF2-40B4-BE49-F238E27FC236}">
                <a16:creationId xmlns:a16="http://schemas.microsoft.com/office/drawing/2014/main" id="{04E285C8-413D-45CB-BE1B-6CD7730808C3}"/>
              </a:ext>
            </a:extLst>
          </p:cNvPr>
          <p:cNvSpPr txBox="1"/>
          <p:nvPr/>
        </p:nvSpPr>
        <p:spPr>
          <a:xfrm>
            <a:off x="-4302" y="-1569"/>
            <a:ext cx="12196302" cy="646331"/>
          </a:xfrm>
          <a:prstGeom prst="rect">
            <a:avLst/>
          </a:prstGeom>
          <a:solidFill>
            <a:srgbClr val="C00000"/>
          </a:solidFill>
        </p:spPr>
        <p:txBody>
          <a:bodyPr wrap="square" rtlCol="0">
            <a:spAutoFit/>
          </a:bodyPr>
          <a:lstStyle/>
          <a:p>
            <a:r>
              <a:rPr lang="en-US" sz="3600" b="1" dirty="0">
                <a:solidFill>
                  <a:schemeClr val="bg1"/>
                </a:solidFill>
              </a:rPr>
              <a:t>“This is My Blood of the Covenant”</a:t>
            </a:r>
          </a:p>
        </p:txBody>
      </p:sp>
    </p:spTree>
    <p:extLst>
      <p:ext uri="{BB962C8B-B14F-4D97-AF65-F5344CB8AC3E}">
        <p14:creationId xmlns:p14="http://schemas.microsoft.com/office/powerpoint/2010/main" val="33186648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352116-BC7F-4B29-BF23-D30C34459944}"/>
              </a:ext>
            </a:extLst>
          </p:cNvPr>
          <p:cNvSpPr txBox="1"/>
          <p:nvPr/>
        </p:nvSpPr>
        <p:spPr>
          <a:xfrm>
            <a:off x="164893" y="1185263"/>
            <a:ext cx="8894047" cy="830997"/>
          </a:xfrm>
          <a:prstGeom prst="rect">
            <a:avLst/>
          </a:prstGeom>
          <a:solidFill>
            <a:srgbClr val="C00000"/>
          </a:solidFill>
        </p:spPr>
        <p:txBody>
          <a:bodyPr wrap="square" rtlCol="0">
            <a:spAutoFit/>
          </a:bodyPr>
          <a:lstStyle/>
          <a:p>
            <a:pPr marL="342900" indent="-342900">
              <a:buFont typeface="Arial" panose="020B0604020202020204" pitchFamily="34" charset="0"/>
              <a:buChar char="•"/>
            </a:pPr>
            <a:r>
              <a:rPr lang="en-US" sz="2400" dirty="0">
                <a:solidFill>
                  <a:schemeClr val="bg1"/>
                </a:solidFill>
              </a:rPr>
              <a:t>Not merely justified, not merely forgiven, not just “got saved”</a:t>
            </a:r>
          </a:p>
          <a:p>
            <a:pPr marL="342900" indent="-342900">
              <a:buFont typeface="Arial" panose="020B0604020202020204" pitchFamily="34" charset="0"/>
              <a:buChar char="•"/>
            </a:pPr>
            <a:r>
              <a:rPr lang="en-US" sz="2400" dirty="0">
                <a:solidFill>
                  <a:schemeClr val="bg1"/>
                </a:solidFill>
              </a:rPr>
              <a:t>A Covenantal Relationship</a:t>
            </a:r>
          </a:p>
        </p:txBody>
      </p:sp>
      <p:sp>
        <p:nvSpPr>
          <p:cNvPr id="3" name="TextBox 2">
            <a:extLst>
              <a:ext uri="{FF2B5EF4-FFF2-40B4-BE49-F238E27FC236}">
                <a16:creationId xmlns:a16="http://schemas.microsoft.com/office/drawing/2014/main" id="{A2E5B271-87C4-4E55-B757-6809C4716859}"/>
              </a:ext>
            </a:extLst>
          </p:cNvPr>
          <p:cNvSpPr txBox="1"/>
          <p:nvPr/>
        </p:nvSpPr>
        <p:spPr>
          <a:xfrm>
            <a:off x="748126" y="1967019"/>
            <a:ext cx="9214581" cy="2123658"/>
          </a:xfrm>
          <a:prstGeom prst="rect">
            <a:avLst/>
          </a:prstGeom>
          <a:noFill/>
        </p:spPr>
        <p:txBody>
          <a:bodyPr wrap="square" rtlCol="0">
            <a:spAutoFit/>
          </a:bodyPr>
          <a:lstStyle/>
          <a:p>
            <a:r>
              <a:rPr lang="en-US" sz="2200" b="1" dirty="0">
                <a:solidFill>
                  <a:schemeClr val="tx1">
                    <a:alpha val="40000"/>
                  </a:schemeClr>
                </a:solidFill>
              </a:rPr>
              <a:t>Hebrews 9</a:t>
            </a:r>
            <a:endParaRPr lang="en-US" sz="2200" b="1" baseline="30000" dirty="0">
              <a:solidFill>
                <a:schemeClr val="tx1">
                  <a:alpha val="40000"/>
                </a:schemeClr>
              </a:solidFill>
            </a:endParaRPr>
          </a:p>
          <a:p>
            <a:r>
              <a:rPr lang="en-US" sz="2200" b="1" baseline="30000" dirty="0">
                <a:solidFill>
                  <a:schemeClr val="tx1">
                    <a:alpha val="40000"/>
                  </a:schemeClr>
                </a:solidFill>
              </a:rPr>
              <a:t>18 </a:t>
            </a:r>
            <a:r>
              <a:rPr lang="en-US" sz="2200" dirty="0">
                <a:solidFill>
                  <a:schemeClr val="tx1">
                    <a:alpha val="40000"/>
                  </a:schemeClr>
                </a:solidFill>
              </a:rPr>
              <a:t>Therefore even the first covenant was not inaugurated without blood. </a:t>
            </a:r>
          </a:p>
          <a:p>
            <a:r>
              <a:rPr lang="en-US" sz="2200" b="1" baseline="30000" dirty="0">
                <a:solidFill>
                  <a:schemeClr val="tx1">
                    <a:alpha val="40000"/>
                  </a:schemeClr>
                </a:solidFill>
              </a:rPr>
              <a:t>19 </a:t>
            </a:r>
            <a:r>
              <a:rPr lang="en-US" sz="2200" dirty="0">
                <a:solidFill>
                  <a:schemeClr val="tx1">
                    <a:alpha val="40000"/>
                  </a:schemeClr>
                </a:solidFill>
              </a:rPr>
              <a:t>For when every commandment had been spoken by Moses to all the people according to the Law, he took the blood of the calves and the goats, with water and scarlet wool and hyssop, and sprinkled both the book itself and all the people, </a:t>
            </a:r>
            <a:r>
              <a:rPr lang="en-US" sz="2200" b="1" baseline="30000" dirty="0">
                <a:solidFill>
                  <a:schemeClr val="tx1">
                    <a:alpha val="40000"/>
                  </a:schemeClr>
                </a:solidFill>
              </a:rPr>
              <a:t>20 </a:t>
            </a:r>
            <a:r>
              <a:rPr lang="en-US" sz="2200" dirty="0">
                <a:solidFill>
                  <a:schemeClr val="tx1">
                    <a:alpha val="40000"/>
                  </a:schemeClr>
                </a:solidFill>
              </a:rPr>
              <a:t>saying,</a:t>
            </a:r>
            <a:r>
              <a:rPr lang="en-US" sz="2200" dirty="0"/>
              <a:t> </a:t>
            </a:r>
            <a:r>
              <a:rPr lang="en-US" sz="2200" dirty="0">
                <a:solidFill>
                  <a:schemeClr val="tx1">
                    <a:alpha val="40000"/>
                  </a:schemeClr>
                </a:solidFill>
              </a:rPr>
              <a:t>“</a:t>
            </a:r>
            <a:r>
              <a:rPr lang="en-US" sz="2200" b="1" u="sng" cap="small" dirty="0"/>
              <a:t>This is the blood of the covenant</a:t>
            </a:r>
            <a:r>
              <a:rPr lang="en-US" sz="2200" cap="small" dirty="0"/>
              <a:t> </a:t>
            </a:r>
            <a:r>
              <a:rPr lang="en-US" sz="2200" cap="small" dirty="0">
                <a:solidFill>
                  <a:schemeClr val="tx1">
                    <a:alpha val="40000"/>
                  </a:schemeClr>
                </a:solidFill>
              </a:rPr>
              <a:t>which God commanded you</a:t>
            </a:r>
            <a:r>
              <a:rPr lang="en-US" sz="2200" dirty="0">
                <a:solidFill>
                  <a:schemeClr val="tx1">
                    <a:alpha val="40000"/>
                  </a:schemeClr>
                </a:solidFill>
              </a:rPr>
              <a:t>.”</a:t>
            </a:r>
          </a:p>
        </p:txBody>
      </p:sp>
      <p:sp>
        <p:nvSpPr>
          <p:cNvPr id="2" name="Rectangle 1">
            <a:extLst>
              <a:ext uri="{FF2B5EF4-FFF2-40B4-BE49-F238E27FC236}">
                <a16:creationId xmlns:a16="http://schemas.microsoft.com/office/drawing/2014/main" id="{4A1824C6-5FF3-49E3-8B4D-18C241932D63}"/>
              </a:ext>
            </a:extLst>
          </p:cNvPr>
          <p:cNvSpPr/>
          <p:nvPr/>
        </p:nvSpPr>
        <p:spPr>
          <a:xfrm>
            <a:off x="2892723" y="4157304"/>
            <a:ext cx="6914707" cy="1785104"/>
          </a:xfrm>
          <a:prstGeom prst="rect">
            <a:avLst/>
          </a:prstGeom>
        </p:spPr>
        <p:txBody>
          <a:bodyPr wrap="square">
            <a:spAutoFit/>
          </a:bodyPr>
          <a:lstStyle/>
          <a:p>
            <a:r>
              <a:rPr lang="en-US" sz="2200" b="1" i="0" dirty="0">
                <a:solidFill>
                  <a:srgbClr val="000000">
                    <a:alpha val="40000"/>
                  </a:srgbClr>
                </a:solidFill>
                <a:effectLst/>
                <a:latin typeface="Helvetica Neue"/>
              </a:rPr>
              <a:t>Matthew 26:27-28</a:t>
            </a:r>
            <a:endParaRPr lang="en-US" sz="2200" b="1" i="0" baseline="30000" dirty="0">
              <a:solidFill>
                <a:srgbClr val="000000">
                  <a:alpha val="40000"/>
                </a:srgbClr>
              </a:solidFill>
              <a:effectLst/>
              <a:latin typeface="Arial" panose="020B0604020202020204" pitchFamily="34" charset="0"/>
            </a:endParaRPr>
          </a:p>
          <a:p>
            <a:r>
              <a:rPr lang="en-US" sz="2200" b="1" baseline="30000" dirty="0">
                <a:solidFill>
                  <a:srgbClr val="000000">
                    <a:alpha val="40000"/>
                  </a:srgbClr>
                </a:solidFill>
                <a:effectLst/>
                <a:latin typeface="Arial" panose="020B0604020202020204" pitchFamily="34" charset="0"/>
              </a:rPr>
              <a:t> </a:t>
            </a:r>
            <a:r>
              <a:rPr lang="en-US" sz="2200" b="0" dirty="0">
                <a:solidFill>
                  <a:srgbClr val="000000">
                    <a:alpha val="40000"/>
                  </a:srgbClr>
                </a:solidFill>
                <a:effectLst/>
                <a:latin typeface="Helvetica Neue"/>
              </a:rPr>
              <a:t>And when He had taken a cup and given thanks, He gave it to them, saying, “Drink from it, all of you; for </a:t>
            </a:r>
            <a:r>
              <a:rPr lang="en-US" sz="2200" b="1" i="0" u="sng" dirty="0">
                <a:solidFill>
                  <a:srgbClr val="000000"/>
                </a:solidFill>
                <a:effectLst/>
                <a:latin typeface="Helvetica Neue"/>
              </a:rPr>
              <a:t>this is My blood of the covenant</a:t>
            </a:r>
            <a:r>
              <a:rPr lang="en-US" sz="2200" b="0" i="0" dirty="0">
                <a:solidFill>
                  <a:srgbClr val="000000">
                    <a:alpha val="40000"/>
                  </a:srgbClr>
                </a:solidFill>
                <a:effectLst/>
                <a:latin typeface="Helvetica Neue"/>
              </a:rPr>
              <a:t>, which is poured out for many for forgiveness of sins.</a:t>
            </a:r>
            <a:r>
              <a:rPr lang="en-US" sz="2200" b="0" i="0" dirty="0">
                <a:solidFill>
                  <a:srgbClr val="000000"/>
                </a:solidFill>
                <a:effectLst/>
                <a:latin typeface="Helvetica Neue"/>
              </a:rPr>
              <a:t> </a:t>
            </a:r>
            <a:endParaRPr lang="en-US" sz="2200" dirty="0"/>
          </a:p>
        </p:txBody>
      </p:sp>
      <p:sp>
        <p:nvSpPr>
          <p:cNvPr id="8" name="TextBox 7">
            <a:extLst>
              <a:ext uri="{FF2B5EF4-FFF2-40B4-BE49-F238E27FC236}">
                <a16:creationId xmlns:a16="http://schemas.microsoft.com/office/drawing/2014/main" id="{A93CF462-7FF4-4951-AE3F-840DD7275A94}"/>
              </a:ext>
            </a:extLst>
          </p:cNvPr>
          <p:cNvSpPr txBox="1"/>
          <p:nvPr/>
        </p:nvSpPr>
        <p:spPr>
          <a:xfrm>
            <a:off x="9264759" y="3812877"/>
            <a:ext cx="2916231" cy="3170099"/>
          </a:xfrm>
          <a:prstGeom prst="rect">
            <a:avLst/>
          </a:prstGeom>
          <a:noFill/>
        </p:spPr>
        <p:txBody>
          <a:bodyPr wrap="square" rtlCol="0">
            <a:spAutoFit/>
          </a:bodyPr>
          <a:lstStyle/>
          <a:p>
            <a:pPr algn="ctr"/>
            <a:r>
              <a:rPr lang="en-US" sz="4000" b="1" dirty="0"/>
              <a:t>Did the 12 understand this implied a new covenant?</a:t>
            </a:r>
          </a:p>
        </p:txBody>
      </p:sp>
      <p:sp>
        <p:nvSpPr>
          <p:cNvPr id="6" name="Rectangle 5">
            <a:extLst>
              <a:ext uri="{FF2B5EF4-FFF2-40B4-BE49-F238E27FC236}">
                <a16:creationId xmlns:a16="http://schemas.microsoft.com/office/drawing/2014/main" id="{5658D917-823D-4A54-AF31-D172BF3D4DE3}"/>
              </a:ext>
            </a:extLst>
          </p:cNvPr>
          <p:cNvSpPr/>
          <p:nvPr/>
        </p:nvSpPr>
        <p:spPr>
          <a:xfrm>
            <a:off x="505396" y="2370278"/>
            <a:ext cx="7810468" cy="1191736"/>
          </a:xfrm>
          <a:prstGeom prst="rect">
            <a:avLst/>
          </a:prstGeom>
        </p:spPr>
        <p:txBody>
          <a:bodyPr wrap="square">
            <a:spAutoFit/>
          </a:bodyPr>
          <a:lstStyle/>
          <a:p>
            <a:pPr>
              <a:lnSpc>
                <a:spcPct val="115000"/>
              </a:lnSpc>
              <a:spcAft>
                <a:spcPts val="1000"/>
              </a:spcAft>
            </a:pPr>
            <a:r>
              <a:rPr lang="en-US" sz="3200" b="1" dirty="0">
                <a:latin typeface="Calibri" panose="020F0502020204030204" pitchFamily="34" charset="0"/>
                <a:ea typeface="Calibri" panose="020F0502020204030204" pitchFamily="34" charset="0"/>
                <a:cs typeface="Times New Roman" panose="02020603050405020304" pitchFamily="18" charset="0"/>
              </a:rPr>
              <a:t>Think about relationships that are betrayed, personal betrayal</a:t>
            </a:r>
          </a:p>
        </p:txBody>
      </p:sp>
      <p:sp>
        <p:nvSpPr>
          <p:cNvPr id="9" name="TextBox 8">
            <a:extLst>
              <a:ext uri="{FF2B5EF4-FFF2-40B4-BE49-F238E27FC236}">
                <a16:creationId xmlns:a16="http://schemas.microsoft.com/office/drawing/2014/main" id="{04E285C8-413D-45CB-BE1B-6CD7730808C3}"/>
              </a:ext>
            </a:extLst>
          </p:cNvPr>
          <p:cNvSpPr txBox="1"/>
          <p:nvPr/>
        </p:nvSpPr>
        <p:spPr>
          <a:xfrm>
            <a:off x="-4302" y="-1569"/>
            <a:ext cx="12196302" cy="646331"/>
          </a:xfrm>
          <a:prstGeom prst="rect">
            <a:avLst/>
          </a:prstGeom>
          <a:solidFill>
            <a:srgbClr val="C00000"/>
          </a:solidFill>
        </p:spPr>
        <p:txBody>
          <a:bodyPr wrap="square" rtlCol="0">
            <a:spAutoFit/>
          </a:bodyPr>
          <a:lstStyle/>
          <a:p>
            <a:r>
              <a:rPr lang="en-US" sz="3600" b="1" dirty="0">
                <a:solidFill>
                  <a:schemeClr val="bg1"/>
                </a:solidFill>
              </a:rPr>
              <a:t>“This is My Blood of the Covenant”</a:t>
            </a:r>
          </a:p>
        </p:txBody>
      </p:sp>
    </p:spTree>
    <p:extLst>
      <p:ext uri="{BB962C8B-B14F-4D97-AF65-F5344CB8AC3E}">
        <p14:creationId xmlns:p14="http://schemas.microsoft.com/office/powerpoint/2010/main" val="40433177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2000"/>
                                        <p:tgtEl>
                                          <p:spTgt spid="3"/>
                                        </p:tgtEl>
                                      </p:cBhvr>
                                    </p:animEffect>
                                    <p:set>
                                      <p:cBhvr>
                                        <p:cTn id="7" dur="1" fill="hold">
                                          <p:stCondLst>
                                            <p:cond delay="1999"/>
                                          </p:stCondLst>
                                        </p:cTn>
                                        <p:tgtEl>
                                          <p:spTgt spid="3"/>
                                        </p:tgtEl>
                                        <p:attrNameLst>
                                          <p:attrName>style.visibility</p:attrName>
                                        </p:attrNameLst>
                                      </p:cBhvr>
                                      <p:to>
                                        <p:strVal val="hidden"/>
                                      </p:to>
                                    </p:set>
                                  </p:childTnLst>
                                </p:cTn>
                              </p:par>
                              <p:par>
                                <p:cTn id="8" presetID="10" presetClass="exit" presetSubtype="0" fill="hold" grpId="0" nodeType="withEffect">
                                  <p:stCondLst>
                                    <p:cond delay="0"/>
                                  </p:stCondLst>
                                  <p:childTnLst>
                                    <p:animEffect transition="out" filter="fade">
                                      <p:cBhvr>
                                        <p:cTn id="9" dur="2000"/>
                                        <p:tgtEl>
                                          <p:spTgt spid="8"/>
                                        </p:tgtEl>
                                      </p:cBhvr>
                                    </p:animEffect>
                                    <p:set>
                                      <p:cBhvr>
                                        <p:cTn id="10" dur="1" fill="hold">
                                          <p:stCondLst>
                                            <p:cond delay="1999"/>
                                          </p:stCondLst>
                                        </p:cTn>
                                        <p:tgtEl>
                                          <p:spTgt spid="8"/>
                                        </p:tgtEl>
                                        <p:attrNameLst>
                                          <p:attrName>style.visibility</p:attrName>
                                        </p:attrNameLst>
                                      </p:cBhvr>
                                      <p:to>
                                        <p:strVal val="hidden"/>
                                      </p:to>
                                    </p:set>
                                  </p:childTnLst>
                                </p:cTn>
                              </p:par>
                            </p:childTnLst>
                          </p:cTn>
                        </p:par>
                        <p:par>
                          <p:cTn id="11" fill="hold">
                            <p:stCondLst>
                              <p:cond delay="2000"/>
                            </p:stCondLst>
                            <p:childTnLst>
                              <p:par>
                                <p:cTn id="12" presetID="10" presetClass="entr" presetSubtype="0" fill="hold" grpId="0" nodeType="after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8" grpId="0"/>
      <p:bldP spid="6"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352116-BC7F-4B29-BF23-D30C34459944}"/>
              </a:ext>
            </a:extLst>
          </p:cNvPr>
          <p:cNvSpPr txBox="1"/>
          <p:nvPr/>
        </p:nvSpPr>
        <p:spPr>
          <a:xfrm>
            <a:off x="164893" y="1185263"/>
            <a:ext cx="8894047" cy="830997"/>
          </a:xfrm>
          <a:prstGeom prst="rect">
            <a:avLst/>
          </a:prstGeom>
          <a:solidFill>
            <a:srgbClr val="C00000"/>
          </a:solidFill>
        </p:spPr>
        <p:txBody>
          <a:bodyPr wrap="square" rtlCol="0">
            <a:spAutoFit/>
          </a:bodyPr>
          <a:lstStyle/>
          <a:p>
            <a:pPr marL="342900" indent="-342900">
              <a:buFont typeface="Arial" panose="020B0604020202020204" pitchFamily="34" charset="0"/>
              <a:buChar char="•"/>
            </a:pPr>
            <a:r>
              <a:rPr lang="en-US" sz="2400" dirty="0">
                <a:solidFill>
                  <a:schemeClr val="bg1"/>
                </a:solidFill>
              </a:rPr>
              <a:t>Not merely justified, not merely forgiven, not just “got saved”</a:t>
            </a:r>
          </a:p>
          <a:p>
            <a:pPr marL="342900" indent="-342900">
              <a:buFont typeface="Arial" panose="020B0604020202020204" pitchFamily="34" charset="0"/>
              <a:buChar char="•"/>
            </a:pPr>
            <a:r>
              <a:rPr lang="en-US" sz="2400" dirty="0">
                <a:solidFill>
                  <a:schemeClr val="bg1"/>
                </a:solidFill>
              </a:rPr>
              <a:t>A Covenantal Relationship</a:t>
            </a:r>
          </a:p>
        </p:txBody>
      </p:sp>
      <p:sp>
        <p:nvSpPr>
          <p:cNvPr id="6" name="Rectangle 5">
            <a:extLst>
              <a:ext uri="{FF2B5EF4-FFF2-40B4-BE49-F238E27FC236}">
                <a16:creationId xmlns:a16="http://schemas.microsoft.com/office/drawing/2014/main" id="{5658D917-823D-4A54-AF31-D172BF3D4DE3}"/>
              </a:ext>
            </a:extLst>
          </p:cNvPr>
          <p:cNvSpPr/>
          <p:nvPr/>
        </p:nvSpPr>
        <p:spPr>
          <a:xfrm>
            <a:off x="505396" y="2370278"/>
            <a:ext cx="7810468" cy="1191736"/>
          </a:xfrm>
          <a:prstGeom prst="rect">
            <a:avLst/>
          </a:prstGeom>
        </p:spPr>
        <p:txBody>
          <a:bodyPr wrap="square">
            <a:spAutoFit/>
          </a:bodyPr>
          <a:lstStyle/>
          <a:p>
            <a:pPr>
              <a:lnSpc>
                <a:spcPct val="115000"/>
              </a:lnSpc>
              <a:spcAft>
                <a:spcPts val="1000"/>
              </a:spcAft>
            </a:pPr>
            <a:r>
              <a:rPr lang="en-US" sz="3200" b="1" dirty="0">
                <a:latin typeface="Calibri" panose="020F0502020204030204" pitchFamily="34" charset="0"/>
                <a:ea typeface="Calibri" panose="020F0502020204030204" pitchFamily="34" charset="0"/>
                <a:cs typeface="Times New Roman" panose="02020603050405020304" pitchFamily="18" charset="0"/>
              </a:rPr>
              <a:t>Think about relationships that are betrayed, personal betrayal</a:t>
            </a:r>
          </a:p>
        </p:txBody>
      </p:sp>
      <p:sp>
        <p:nvSpPr>
          <p:cNvPr id="7" name="Rectangle 6">
            <a:extLst>
              <a:ext uri="{FF2B5EF4-FFF2-40B4-BE49-F238E27FC236}">
                <a16:creationId xmlns:a16="http://schemas.microsoft.com/office/drawing/2014/main" id="{46DBC40B-37D0-45E5-9476-FF5F82C4A60F}"/>
              </a:ext>
            </a:extLst>
          </p:cNvPr>
          <p:cNvSpPr/>
          <p:nvPr/>
        </p:nvSpPr>
        <p:spPr>
          <a:xfrm>
            <a:off x="658887" y="3604733"/>
            <a:ext cx="8113776" cy="1446550"/>
          </a:xfrm>
          <a:prstGeom prst="rect">
            <a:avLst/>
          </a:prstGeom>
        </p:spPr>
        <p:txBody>
          <a:bodyPr>
            <a:spAutoFit/>
          </a:bodyPr>
          <a:lstStyle/>
          <a:p>
            <a:r>
              <a:rPr lang="en-US" sz="2200" b="1" i="0" dirty="0">
                <a:solidFill>
                  <a:srgbClr val="000000"/>
                </a:solidFill>
                <a:effectLst/>
                <a:latin typeface="Helvetica Neue"/>
              </a:rPr>
              <a:t>Hebrews 10</a:t>
            </a:r>
            <a:r>
              <a:rPr lang="en-US" sz="2200" b="1" i="0" baseline="30000" dirty="0">
                <a:solidFill>
                  <a:srgbClr val="000000"/>
                </a:solidFill>
                <a:effectLst/>
                <a:latin typeface="Arial" panose="020B0604020202020204" pitchFamily="34" charset="0"/>
              </a:rPr>
              <a:t>29 </a:t>
            </a:r>
            <a:r>
              <a:rPr lang="en-US" sz="2200" b="0" i="0" dirty="0">
                <a:solidFill>
                  <a:srgbClr val="000000"/>
                </a:solidFill>
                <a:effectLst/>
                <a:latin typeface="Helvetica Neue"/>
              </a:rPr>
              <a:t>How much severer punishment do you think he will deserve who </a:t>
            </a:r>
            <a:r>
              <a:rPr lang="en-US" sz="2200" b="1" i="0" u="sng" dirty="0">
                <a:solidFill>
                  <a:srgbClr val="000000"/>
                </a:solidFill>
                <a:effectLst/>
                <a:latin typeface="Helvetica Neue"/>
              </a:rPr>
              <a:t>has trampled under foot the Son of God</a:t>
            </a:r>
            <a:r>
              <a:rPr lang="en-US" sz="2200" b="0" i="0" dirty="0">
                <a:solidFill>
                  <a:srgbClr val="000000"/>
                </a:solidFill>
                <a:effectLst/>
                <a:latin typeface="Helvetica Neue"/>
              </a:rPr>
              <a:t>,</a:t>
            </a:r>
          </a:p>
          <a:p>
            <a:r>
              <a:rPr lang="en-US" sz="2200" b="0" i="0" dirty="0">
                <a:solidFill>
                  <a:srgbClr val="000000"/>
                </a:solidFill>
                <a:effectLst/>
                <a:latin typeface="Helvetica Neue"/>
              </a:rPr>
              <a:t>and </a:t>
            </a:r>
            <a:r>
              <a:rPr lang="en-US" sz="2200" b="1" i="0" u="sng" dirty="0">
                <a:solidFill>
                  <a:srgbClr val="000000"/>
                </a:solidFill>
                <a:effectLst/>
                <a:latin typeface="Helvetica Neue"/>
              </a:rPr>
              <a:t>has regarded as unclean the blood of the covenant by which he was sanctified</a:t>
            </a:r>
            <a:r>
              <a:rPr lang="en-US" sz="2200" b="0" i="0" dirty="0">
                <a:solidFill>
                  <a:srgbClr val="000000"/>
                </a:solidFill>
                <a:effectLst/>
                <a:latin typeface="Helvetica Neue"/>
              </a:rPr>
              <a:t>, and has insulted the Spirit of grace?</a:t>
            </a:r>
          </a:p>
        </p:txBody>
      </p:sp>
      <p:sp>
        <p:nvSpPr>
          <p:cNvPr id="8" name="TextBox 7">
            <a:extLst>
              <a:ext uri="{FF2B5EF4-FFF2-40B4-BE49-F238E27FC236}">
                <a16:creationId xmlns:a16="http://schemas.microsoft.com/office/drawing/2014/main" id="{04E285C8-413D-45CB-BE1B-6CD7730808C3}"/>
              </a:ext>
            </a:extLst>
          </p:cNvPr>
          <p:cNvSpPr txBox="1"/>
          <p:nvPr/>
        </p:nvSpPr>
        <p:spPr>
          <a:xfrm>
            <a:off x="-4302" y="-1569"/>
            <a:ext cx="12196302" cy="646331"/>
          </a:xfrm>
          <a:prstGeom prst="rect">
            <a:avLst/>
          </a:prstGeom>
          <a:solidFill>
            <a:srgbClr val="C00000"/>
          </a:solidFill>
        </p:spPr>
        <p:txBody>
          <a:bodyPr wrap="square" rtlCol="0">
            <a:spAutoFit/>
          </a:bodyPr>
          <a:lstStyle/>
          <a:p>
            <a:r>
              <a:rPr lang="en-US" sz="3600" b="1" dirty="0">
                <a:solidFill>
                  <a:schemeClr val="bg1"/>
                </a:solidFill>
              </a:rPr>
              <a:t>“This is My Blood of the Covenant”</a:t>
            </a:r>
          </a:p>
        </p:txBody>
      </p:sp>
    </p:spTree>
    <p:extLst>
      <p:ext uri="{BB962C8B-B14F-4D97-AF65-F5344CB8AC3E}">
        <p14:creationId xmlns:p14="http://schemas.microsoft.com/office/powerpoint/2010/main" val="15090749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97DF07C9-B9AA-49B5-A51A-BA720849DAA9}"/>
              </a:ext>
            </a:extLst>
          </p:cNvPr>
          <p:cNvSpPr/>
          <p:nvPr/>
        </p:nvSpPr>
        <p:spPr>
          <a:xfrm>
            <a:off x="2752876" y="3962675"/>
            <a:ext cx="5541819" cy="372635"/>
          </a:xfrm>
          <a:prstGeom prst="roundRect">
            <a:avLst/>
          </a:prstGeom>
          <a:solidFill>
            <a:srgbClr val="FB0D8A">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DF5175A0-25A1-418A-AED2-D17308809505}"/>
              </a:ext>
            </a:extLst>
          </p:cNvPr>
          <p:cNvSpPr/>
          <p:nvPr/>
        </p:nvSpPr>
        <p:spPr>
          <a:xfrm>
            <a:off x="658887" y="4391138"/>
            <a:ext cx="8113776" cy="660145"/>
          </a:xfrm>
          <a:prstGeom prst="roundRect">
            <a:avLst/>
          </a:prstGeom>
          <a:solidFill>
            <a:srgbClr val="FB0D8A">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C352116-BC7F-4B29-BF23-D30C34459944}"/>
              </a:ext>
            </a:extLst>
          </p:cNvPr>
          <p:cNvSpPr txBox="1"/>
          <p:nvPr/>
        </p:nvSpPr>
        <p:spPr>
          <a:xfrm>
            <a:off x="164893" y="1185263"/>
            <a:ext cx="8894047" cy="830997"/>
          </a:xfrm>
          <a:prstGeom prst="rect">
            <a:avLst/>
          </a:prstGeom>
          <a:solidFill>
            <a:srgbClr val="C00000"/>
          </a:solidFill>
        </p:spPr>
        <p:txBody>
          <a:bodyPr wrap="square" rtlCol="0">
            <a:spAutoFit/>
          </a:bodyPr>
          <a:lstStyle/>
          <a:p>
            <a:pPr marL="342900" indent="-342900">
              <a:buFont typeface="Arial" panose="020B0604020202020204" pitchFamily="34" charset="0"/>
              <a:buChar char="•"/>
            </a:pPr>
            <a:r>
              <a:rPr lang="en-US" sz="2400" dirty="0">
                <a:solidFill>
                  <a:schemeClr val="bg1"/>
                </a:solidFill>
              </a:rPr>
              <a:t>Not merely justified, not merely forgiven, not just “got saved”</a:t>
            </a:r>
          </a:p>
          <a:p>
            <a:pPr marL="342900" indent="-342900">
              <a:buFont typeface="Arial" panose="020B0604020202020204" pitchFamily="34" charset="0"/>
              <a:buChar char="•"/>
            </a:pPr>
            <a:r>
              <a:rPr lang="en-US" sz="2400" dirty="0">
                <a:solidFill>
                  <a:schemeClr val="bg1"/>
                </a:solidFill>
              </a:rPr>
              <a:t>A Covenantal Relationship</a:t>
            </a:r>
          </a:p>
        </p:txBody>
      </p:sp>
      <p:sp>
        <p:nvSpPr>
          <p:cNvPr id="6" name="Rectangle 5">
            <a:extLst>
              <a:ext uri="{FF2B5EF4-FFF2-40B4-BE49-F238E27FC236}">
                <a16:creationId xmlns:a16="http://schemas.microsoft.com/office/drawing/2014/main" id="{5658D917-823D-4A54-AF31-D172BF3D4DE3}"/>
              </a:ext>
            </a:extLst>
          </p:cNvPr>
          <p:cNvSpPr/>
          <p:nvPr/>
        </p:nvSpPr>
        <p:spPr>
          <a:xfrm>
            <a:off x="505396" y="2370278"/>
            <a:ext cx="7810468" cy="1191736"/>
          </a:xfrm>
          <a:prstGeom prst="rect">
            <a:avLst/>
          </a:prstGeom>
        </p:spPr>
        <p:txBody>
          <a:bodyPr wrap="square">
            <a:spAutoFit/>
          </a:bodyPr>
          <a:lstStyle/>
          <a:p>
            <a:pPr>
              <a:lnSpc>
                <a:spcPct val="115000"/>
              </a:lnSpc>
              <a:spcAft>
                <a:spcPts val="1000"/>
              </a:spcAft>
            </a:pPr>
            <a:r>
              <a:rPr lang="en-US" sz="3200" b="1" dirty="0">
                <a:latin typeface="Calibri" panose="020F0502020204030204" pitchFamily="34" charset="0"/>
                <a:ea typeface="Calibri" panose="020F0502020204030204" pitchFamily="34" charset="0"/>
                <a:cs typeface="Times New Roman" panose="02020603050405020304" pitchFamily="18" charset="0"/>
              </a:rPr>
              <a:t>Think about relationships that are betrayed, personal betrayal</a:t>
            </a:r>
          </a:p>
        </p:txBody>
      </p:sp>
      <p:sp>
        <p:nvSpPr>
          <p:cNvPr id="7" name="Rectangle 6">
            <a:extLst>
              <a:ext uri="{FF2B5EF4-FFF2-40B4-BE49-F238E27FC236}">
                <a16:creationId xmlns:a16="http://schemas.microsoft.com/office/drawing/2014/main" id="{46DBC40B-37D0-45E5-9476-FF5F82C4A60F}"/>
              </a:ext>
            </a:extLst>
          </p:cNvPr>
          <p:cNvSpPr/>
          <p:nvPr/>
        </p:nvSpPr>
        <p:spPr>
          <a:xfrm>
            <a:off x="658887" y="3604733"/>
            <a:ext cx="8113776" cy="1446550"/>
          </a:xfrm>
          <a:prstGeom prst="rect">
            <a:avLst/>
          </a:prstGeom>
        </p:spPr>
        <p:txBody>
          <a:bodyPr>
            <a:spAutoFit/>
          </a:bodyPr>
          <a:lstStyle/>
          <a:p>
            <a:r>
              <a:rPr lang="en-US" sz="2200" b="1" i="0" dirty="0">
                <a:solidFill>
                  <a:srgbClr val="000000"/>
                </a:solidFill>
                <a:effectLst/>
                <a:latin typeface="Helvetica Neue"/>
              </a:rPr>
              <a:t>Hebrews 10</a:t>
            </a:r>
            <a:r>
              <a:rPr lang="en-US" sz="2200" b="1" i="0" baseline="30000" dirty="0">
                <a:solidFill>
                  <a:srgbClr val="000000"/>
                </a:solidFill>
                <a:effectLst/>
                <a:latin typeface="Arial" panose="020B0604020202020204" pitchFamily="34" charset="0"/>
              </a:rPr>
              <a:t>29 </a:t>
            </a:r>
            <a:r>
              <a:rPr lang="en-US" sz="2200" b="0" i="0" dirty="0">
                <a:solidFill>
                  <a:srgbClr val="000000"/>
                </a:solidFill>
                <a:effectLst/>
                <a:latin typeface="Helvetica Neue"/>
              </a:rPr>
              <a:t>How much severer punishment do you think he will deserve who </a:t>
            </a:r>
            <a:r>
              <a:rPr lang="en-US" sz="2200" b="1" i="0" u="sng" dirty="0">
                <a:solidFill>
                  <a:srgbClr val="000000"/>
                </a:solidFill>
                <a:effectLst/>
                <a:latin typeface="Helvetica Neue"/>
              </a:rPr>
              <a:t>has trampled under foot the Son of God</a:t>
            </a:r>
            <a:r>
              <a:rPr lang="en-US" sz="2200" b="0" i="0" dirty="0">
                <a:solidFill>
                  <a:srgbClr val="000000"/>
                </a:solidFill>
                <a:effectLst/>
                <a:latin typeface="Helvetica Neue"/>
              </a:rPr>
              <a:t>,</a:t>
            </a:r>
          </a:p>
          <a:p>
            <a:r>
              <a:rPr lang="en-US" sz="2200" b="0" i="0" dirty="0">
                <a:solidFill>
                  <a:srgbClr val="000000"/>
                </a:solidFill>
                <a:effectLst/>
                <a:latin typeface="Helvetica Neue"/>
              </a:rPr>
              <a:t>and </a:t>
            </a:r>
            <a:r>
              <a:rPr lang="en-US" sz="2200" b="1" i="0" u="sng" dirty="0">
                <a:solidFill>
                  <a:srgbClr val="000000"/>
                </a:solidFill>
                <a:effectLst/>
                <a:latin typeface="Helvetica Neue"/>
              </a:rPr>
              <a:t>has regarded as unclean the blood of the covenant by which he was sanctified</a:t>
            </a:r>
            <a:r>
              <a:rPr lang="en-US" sz="2200" b="0" i="0" dirty="0">
                <a:solidFill>
                  <a:srgbClr val="000000"/>
                </a:solidFill>
                <a:effectLst/>
                <a:latin typeface="Helvetica Neue"/>
              </a:rPr>
              <a:t>, and has insulted the Spirit of grace?</a:t>
            </a:r>
          </a:p>
        </p:txBody>
      </p:sp>
      <p:sp>
        <p:nvSpPr>
          <p:cNvPr id="2" name="Rectangle 1">
            <a:extLst>
              <a:ext uri="{FF2B5EF4-FFF2-40B4-BE49-F238E27FC236}">
                <a16:creationId xmlns:a16="http://schemas.microsoft.com/office/drawing/2014/main" id="{4E8EE2E1-85D0-45C5-AEF7-6D529FA21D6A}"/>
              </a:ext>
            </a:extLst>
          </p:cNvPr>
          <p:cNvSpPr/>
          <p:nvPr/>
        </p:nvSpPr>
        <p:spPr>
          <a:xfrm>
            <a:off x="5072331" y="4933199"/>
            <a:ext cx="6970141" cy="1785104"/>
          </a:xfrm>
          <a:prstGeom prst="rect">
            <a:avLst/>
          </a:prstGeom>
          <a:solidFill>
            <a:schemeClr val="bg1"/>
          </a:solidFill>
          <a:effectLst>
            <a:outerShdw blurRad="50800" dist="101600" dir="13500000" algn="br" rotWithShape="0">
              <a:prstClr val="black">
                <a:alpha val="40000"/>
              </a:prstClr>
            </a:outerShdw>
          </a:effectLst>
          <a:scene3d>
            <a:camera prst="orthographicFront"/>
            <a:lightRig rig="threePt" dir="t"/>
          </a:scene3d>
          <a:sp3d>
            <a:bevelT/>
          </a:sp3d>
        </p:spPr>
        <p:txBody>
          <a:bodyPr wrap="square">
            <a:spAutoFit/>
          </a:bodyPr>
          <a:lstStyle/>
          <a:p>
            <a:r>
              <a:rPr lang="en-US" sz="2200" b="1" i="0" dirty="0">
                <a:solidFill>
                  <a:srgbClr val="000000"/>
                </a:solidFill>
                <a:effectLst/>
                <a:latin typeface="Helvetica Neue"/>
              </a:rPr>
              <a:t>Hebrews 12</a:t>
            </a:r>
            <a:r>
              <a:rPr lang="en-US" sz="2200" b="1" i="0" baseline="30000" dirty="0">
                <a:solidFill>
                  <a:srgbClr val="000000"/>
                </a:solidFill>
                <a:effectLst/>
                <a:latin typeface="Arial" panose="020B0604020202020204" pitchFamily="34" charset="0"/>
              </a:rPr>
              <a:t>15 </a:t>
            </a:r>
            <a:r>
              <a:rPr lang="en-US" sz="2200" b="0" i="0" dirty="0">
                <a:solidFill>
                  <a:srgbClr val="000000"/>
                </a:solidFill>
                <a:effectLst/>
                <a:latin typeface="Helvetica Neue"/>
              </a:rPr>
              <a:t>See to it that no one comes short of the grace of God; that no root of bitterness springing up causes trouble, and by it many be defiled; </a:t>
            </a:r>
            <a:r>
              <a:rPr lang="en-US" sz="2200" b="1" i="0" baseline="30000" dirty="0">
                <a:solidFill>
                  <a:srgbClr val="000000"/>
                </a:solidFill>
                <a:effectLst/>
                <a:latin typeface="Arial" panose="020B0604020202020204" pitchFamily="34" charset="0"/>
              </a:rPr>
              <a:t>16 </a:t>
            </a:r>
            <a:r>
              <a:rPr lang="en-US" sz="2200" b="0" i="0" dirty="0">
                <a:solidFill>
                  <a:srgbClr val="000000"/>
                </a:solidFill>
                <a:effectLst/>
                <a:latin typeface="Helvetica Neue"/>
              </a:rPr>
              <a:t>t</a:t>
            </a:r>
            <a:r>
              <a:rPr lang="en-US" sz="2200" b="0" dirty="0">
                <a:solidFill>
                  <a:srgbClr val="000000"/>
                </a:solidFill>
                <a:effectLst/>
                <a:latin typeface="Helvetica Neue"/>
              </a:rPr>
              <a:t>hat there be no immoral or godless person like Esau, </a:t>
            </a:r>
            <a:r>
              <a:rPr lang="en-US" sz="2200" b="1" dirty="0">
                <a:solidFill>
                  <a:srgbClr val="000000"/>
                </a:solidFill>
                <a:effectLst/>
                <a:latin typeface="Helvetica Neue"/>
              </a:rPr>
              <a:t>who sold his own birthright for a single meal</a:t>
            </a:r>
            <a:r>
              <a:rPr lang="en-US" sz="2200" b="0" dirty="0">
                <a:solidFill>
                  <a:srgbClr val="000000"/>
                </a:solidFill>
                <a:effectLst/>
                <a:latin typeface="Helvetica Neue"/>
              </a:rPr>
              <a:t>.</a:t>
            </a:r>
            <a:endParaRPr lang="en-US" sz="2200" dirty="0"/>
          </a:p>
        </p:txBody>
      </p:sp>
      <p:sp>
        <p:nvSpPr>
          <p:cNvPr id="8" name="Rectangle 7">
            <a:extLst>
              <a:ext uri="{FF2B5EF4-FFF2-40B4-BE49-F238E27FC236}">
                <a16:creationId xmlns:a16="http://schemas.microsoft.com/office/drawing/2014/main" id="{EB8774D1-6E2C-4DE1-AC94-B6A089F5A728}"/>
              </a:ext>
            </a:extLst>
          </p:cNvPr>
          <p:cNvSpPr/>
          <p:nvPr/>
        </p:nvSpPr>
        <p:spPr>
          <a:xfrm>
            <a:off x="5052201" y="2480424"/>
            <a:ext cx="6970141" cy="1446550"/>
          </a:xfrm>
          <a:prstGeom prst="rect">
            <a:avLst/>
          </a:prstGeom>
          <a:solidFill>
            <a:schemeClr val="bg1"/>
          </a:solidFill>
          <a:effectLst>
            <a:outerShdw blurRad="50800" dist="101600" dir="13500000" algn="br" rotWithShape="0">
              <a:prstClr val="black">
                <a:alpha val="40000"/>
              </a:prstClr>
            </a:outerShdw>
          </a:effectLst>
          <a:scene3d>
            <a:camera prst="orthographicFront"/>
            <a:lightRig rig="threePt" dir="t"/>
          </a:scene3d>
          <a:sp3d>
            <a:bevelT/>
          </a:sp3d>
        </p:spPr>
        <p:txBody>
          <a:bodyPr wrap="square">
            <a:spAutoFit/>
          </a:bodyPr>
          <a:lstStyle/>
          <a:p>
            <a:r>
              <a:rPr lang="en-US" sz="2200" b="1" i="0" dirty="0">
                <a:solidFill>
                  <a:srgbClr val="000000"/>
                </a:solidFill>
                <a:effectLst/>
                <a:latin typeface="Helvetica Neue"/>
              </a:rPr>
              <a:t>Luke 22</a:t>
            </a:r>
            <a:r>
              <a:rPr lang="en-US" sz="2200" b="1" baseline="30000" dirty="0"/>
              <a:t>61 </a:t>
            </a:r>
            <a:r>
              <a:rPr lang="en-US" sz="2200" dirty="0"/>
              <a:t>The Lord turned and looked at Peter. And Peter remembered the word of the Lord, how He had told him, “Before a rooster crows today, you will deny Me three times.” </a:t>
            </a:r>
            <a:r>
              <a:rPr lang="en-US" sz="2200" b="1" baseline="30000" dirty="0"/>
              <a:t>62 </a:t>
            </a:r>
            <a:r>
              <a:rPr lang="en-US" sz="2200" dirty="0"/>
              <a:t>And he went out and wept bitterly.</a:t>
            </a:r>
          </a:p>
        </p:txBody>
      </p:sp>
      <p:sp>
        <p:nvSpPr>
          <p:cNvPr id="10" name="TextBox 9">
            <a:extLst>
              <a:ext uri="{FF2B5EF4-FFF2-40B4-BE49-F238E27FC236}">
                <a16:creationId xmlns:a16="http://schemas.microsoft.com/office/drawing/2014/main" id="{04E285C8-413D-45CB-BE1B-6CD7730808C3}"/>
              </a:ext>
            </a:extLst>
          </p:cNvPr>
          <p:cNvSpPr txBox="1"/>
          <p:nvPr/>
        </p:nvSpPr>
        <p:spPr>
          <a:xfrm>
            <a:off x="-4302" y="-1569"/>
            <a:ext cx="12196302" cy="646331"/>
          </a:xfrm>
          <a:prstGeom prst="rect">
            <a:avLst/>
          </a:prstGeom>
          <a:solidFill>
            <a:srgbClr val="C00000"/>
          </a:solidFill>
        </p:spPr>
        <p:txBody>
          <a:bodyPr wrap="square" rtlCol="0">
            <a:spAutoFit/>
          </a:bodyPr>
          <a:lstStyle/>
          <a:p>
            <a:r>
              <a:rPr lang="en-US" sz="3600" b="1" dirty="0">
                <a:solidFill>
                  <a:schemeClr val="bg1"/>
                </a:solidFill>
              </a:rPr>
              <a:t>“This is My Blood of the Covenant”</a:t>
            </a:r>
          </a:p>
        </p:txBody>
      </p:sp>
    </p:spTree>
    <p:extLst>
      <p:ext uri="{BB962C8B-B14F-4D97-AF65-F5344CB8AC3E}">
        <p14:creationId xmlns:p14="http://schemas.microsoft.com/office/powerpoint/2010/main" val="236293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500" fill="hold"/>
                                        <p:tgtEl>
                                          <p:spTgt spid="2"/>
                                        </p:tgtEl>
                                        <p:attrNameLst>
                                          <p:attrName>ppt_w</p:attrName>
                                        </p:attrNameLst>
                                      </p:cBhvr>
                                      <p:tavLst>
                                        <p:tav tm="0">
                                          <p:val>
                                            <p:fltVal val="0"/>
                                          </p:val>
                                        </p:tav>
                                        <p:tav tm="100000">
                                          <p:val>
                                            <p:strVal val="#ppt_w"/>
                                          </p:val>
                                        </p:tav>
                                      </p:tavLst>
                                    </p:anim>
                                    <p:anim calcmode="lin" valueType="num">
                                      <p:cBhvr>
                                        <p:cTn id="12" dur="500" fill="hold"/>
                                        <p:tgtEl>
                                          <p:spTgt spid="2"/>
                                        </p:tgtEl>
                                        <p:attrNameLst>
                                          <p:attrName>ppt_h</p:attrName>
                                        </p:attrNameLst>
                                      </p:cBhvr>
                                      <p:tavLst>
                                        <p:tav tm="0">
                                          <p:val>
                                            <p:fltVal val="0"/>
                                          </p:val>
                                        </p:tav>
                                        <p:tav tm="100000">
                                          <p:val>
                                            <p:strVal val="#ppt_h"/>
                                          </p:val>
                                        </p:tav>
                                      </p:tavLst>
                                    </p:anim>
                                    <p:animEffect transition="in" filter="fade">
                                      <p:cBhvr>
                                        <p:cTn id="13" dur="500"/>
                                        <p:tgtEl>
                                          <p:spTgt spid="2"/>
                                        </p:tgtEl>
                                      </p:cBhvr>
                                    </p:animEffect>
                                  </p:childTnLst>
                                  <p:subTnLst>
                                    <p:set>
                                      <p:cBhvr override="childStyle">
                                        <p:cTn dur="1" fill="hold" display="0" masterRel="nextClick" afterEffect="1"/>
                                        <p:tgtEl>
                                          <p:spTgt spid="2"/>
                                        </p:tgtEl>
                                        <p:attrNameLst>
                                          <p:attrName>style.visibility</p:attrName>
                                        </p:attrNameLst>
                                      </p:cBhvr>
                                      <p:to>
                                        <p:strVal val="hidden"/>
                                      </p:to>
                                    </p:set>
                                  </p:subTnLst>
                                </p:cTn>
                              </p:par>
                            </p:childTnLst>
                          </p:cTn>
                        </p:par>
                      </p:childTnLst>
                    </p:cTn>
                  </p:par>
                  <p:par>
                    <p:cTn id="14" fill="hold">
                      <p:stCondLst>
                        <p:cond delay="indefinite"/>
                      </p:stCondLst>
                      <p:childTnLst>
                        <p:par>
                          <p:cTn id="15" fill="hold">
                            <p:stCondLst>
                              <p:cond delay="0"/>
                            </p:stCondLst>
                            <p:childTnLst>
                              <p:par>
                                <p:cTn id="16" presetID="1" presetClass="exit" presetSubtype="0" fill="hold" grpId="1" nodeType="clickEffect">
                                  <p:stCondLst>
                                    <p:cond delay="0"/>
                                  </p:stCondLst>
                                  <p:childTnLst>
                                    <p:set>
                                      <p:cBhvr>
                                        <p:cTn id="17" dur="1" fill="hold">
                                          <p:stCondLst>
                                            <p:cond delay="0"/>
                                          </p:stCondLst>
                                        </p:cTn>
                                        <p:tgtEl>
                                          <p:spTgt spid="3"/>
                                        </p:tgtEl>
                                        <p:attrNameLst>
                                          <p:attrName>style.visibility</p:attrName>
                                        </p:attrNameLst>
                                      </p:cBhvr>
                                      <p:to>
                                        <p:strVal val="hidden"/>
                                      </p:to>
                                    </p:set>
                                  </p:childTnLst>
                                </p:cTn>
                              </p:par>
                              <p:par>
                                <p:cTn id="18" presetID="1" presetClass="entr" presetSubtype="0" fill="hold" grpId="0" nodeType="withEffect">
                                  <p:stCondLst>
                                    <p:cond delay="0"/>
                                  </p:stCondLst>
                                  <p:childTnLst>
                                    <p:set>
                                      <p:cBhvr>
                                        <p:cTn id="19" dur="1" fill="hold">
                                          <p:stCondLst>
                                            <p:cond delay="0"/>
                                          </p:stCondLst>
                                        </p:cTn>
                                        <p:tgtEl>
                                          <p:spTgt spid="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53" presetClass="entr" presetSubtype="16"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 calcmode="lin" valueType="num">
                                      <p:cBhvr>
                                        <p:cTn id="24" dur="500" fill="hold"/>
                                        <p:tgtEl>
                                          <p:spTgt spid="8"/>
                                        </p:tgtEl>
                                        <p:attrNameLst>
                                          <p:attrName>ppt_w</p:attrName>
                                        </p:attrNameLst>
                                      </p:cBhvr>
                                      <p:tavLst>
                                        <p:tav tm="0">
                                          <p:val>
                                            <p:fltVal val="0"/>
                                          </p:val>
                                        </p:tav>
                                        <p:tav tm="100000">
                                          <p:val>
                                            <p:strVal val="#ppt_w"/>
                                          </p:val>
                                        </p:tav>
                                      </p:tavLst>
                                    </p:anim>
                                    <p:anim calcmode="lin" valueType="num">
                                      <p:cBhvr>
                                        <p:cTn id="25" dur="500" fill="hold"/>
                                        <p:tgtEl>
                                          <p:spTgt spid="8"/>
                                        </p:tgtEl>
                                        <p:attrNameLst>
                                          <p:attrName>ppt_h</p:attrName>
                                        </p:attrNameLst>
                                      </p:cBhvr>
                                      <p:tavLst>
                                        <p:tav tm="0">
                                          <p:val>
                                            <p:fltVal val="0"/>
                                          </p:val>
                                        </p:tav>
                                        <p:tav tm="100000">
                                          <p:val>
                                            <p:strVal val="#ppt_h"/>
                                          </p:val>
                                        </p:tav>
                                      </p:tavLst>
                                    </p:anim>
                                    <p:animEffect transition="in" filter="fade">
                                      <p:cBhvr>
                                        <p:cTn id="26"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3" grpId="0" animBg="1"/>
      <p:bldP spid="3" grpId="1" animBg="1"/>
      <p:bldP spid="2" grpId="0" animBg="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Rounded Corners 8">
            <a:extLst>
              <a:ext uri="{FF2B5EF4-FFF2-40B4-BE49-F238E27FC236}">
                <a16:creationId xmlns:a16="http://schemas.microsoft.com/office/drawing/2014/main" id="{97DF07C9-B9AA-49B5-A51A-BA720849DAA9}"/>
              </a:ext>
            </a:extLst>
          </p:cNvPr>
          <p:cNvSpPr/>
          <p:nvPr/>
        </p:nvSpPr>
        <p:spPr>
          <a:xfrm>
            <a:off x="2752876" y="3962675"/>
            <a:ext cx="5541819" cy="372635"/>
          </a:xfrm>
          <a:prstGeom prst="roundRect">
            <a:avLst/>
          </a:prstGeom>
          <a:solidFill>
            <a:srgbClr val="FB0D8A">
              <a:alpha val="2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8C352116-BC7F-4B29-BF23-D30C34459944}"/>
              </a:ext>
            </a:extLst>
          </p:cNvPr>
          <p:cNvSpPr txBox="1"/>
          <p:nvPr/>
        </p:nvSpPr>
        <p:spPr>
          <a:xfrm>
            <a:off x="164893" y="1185263"/>
            <a:ext cx="8894047" cy="830997"/>
          </a:xfrm>
          <a:prstGeom prst="rect">
            <a:avLst/>
          </a:prstGeom>
          <a:solidFill>
            <a:srgbClr val="C00000"/>
          </a:solidFill>
        </p:spPr>
        <p:txBody>
          <a:bodyPr wrap="square" rtlCol="0">
            <a:spAutoFit/>
          </a:bodyPr>
          <a:lstStyle/>
          <a:p>
            <a:pPr marL="342900" indent="-342900">
              <a:buFont typeface="Arial" panose="020B0604020202020204" pitchFamily="34" charset="0"/>
              <a:buChar char="•"/>
            </a:pPr>
            <a:r>
              <a:rPr lang="en-US" sz="2400" dirty="0">
                <a:solidFill>
                  <a:schemeClr val="bg1"/>
                </a:solidFill>
              </a:rPr>
              <a:t>Not merely justified, not merely forgiven, not just “got saved”</a:t>
            </a:r>
          </a:p>
          <a:p>
            <a:pPr marL="342900" indent="-342900">
              <a:buFont typeface="Arial" panose="020B0604020202020204" pitchFamily="34" charset="0"/>
              <a:buChar char="•"/>
            </a:pPr>
            <a:r>
              <a:rPr lang="en-US" sz="2400" dirty="0">
                <a:solidFill>
                  <a:schemeClr val="bg1"/>
                </a:solidFill>
              </a:rPr>
              <a:t>A Covenantal Relationship</a:t>
            </a:r>
          </a:p>
        </p:txBody>
      </p:sp>
      <p:sp>
        <p:nvSpPr>
          <p:cNvPr id="6" name="Rectangle 5">
            <a:extLst>
              <a:ext uri="{FF2B5EF4-FFF2-40B4-BE49-F238E27FC236}">
                <a16:creationId xmlns:a16="http://schemas.microsoft.com/office/drawing/2014/main" id="{5658D917-823D-4A54-AF31-D172BF3D4DE3}"/>
              </a:ext>
            </a:extLst>
          </p:cNvPr>
          <p:cNvSpPr/>
          <p:nvPr/>
        </p:nvSpPr>
        <p:spPr>
          <a:xfrm>
            <a:off x="505396" y="2370278"/>
            <a:ext cx="7810468" cy="1191736"/>
          </a:xfrm>
          <a:prstGeom prst="rect">
            <a:avLst/>
          </a:prstGeom>
        </p:spPr>
        <p:txBody>
          <a:bodyPr wrap="square">
            <a:spAutoFit/>
          </a:bodyPr>
          <a:lstStyle/>
          <a:p>
            <a:pPr>
              <a:lnSpc>
                <a:spcPct val="115000"/>
              </a:lnSpc>
              <a:spcAft>
                <a:spcPts val="1000"/>
              </a:spcAft>
            </a:pPr>
            <a:r>
              <a:rPr lang="en-US" sz="3200" b="1" dirty="0">
                <a:latin typeface="Calibri" panose="020F0502020204030204" pitchFamily="34" charset="0"/>
                <a:ea typeface="Calibri" panose="020F0502020204030204" pitchFamily="34" charset="0"/>
                <a:cs typeface="Times New Roman" panose="02020603050405020304" pitchFamily="18" charset="0"/>
              </a:rPr>
              <a:t>Think about relationships that are betrayed, personal betrayal</a:t>
            </a:r>
          </a:p>
        </p:txBody>
      </p:sp>
      <p:sp>
        <p:nvSpPr>
          <p:cNvPr id="7" name="Rectangle 6">
            <a:extLst>
              <a:ext uri="{FF2B5EF4-FFF2-40B4-BE49-F238E27FC236}">
                <a16:creationId xmlns:a16="http://schemas.microsoft.com/office/drawing/2014/main" id="{46DBC40B-37D0-45E5-9476-FF5F82C4A60F}"/>
              </a:ext>
            </a:extLst>
          </p:cNvPr>
          <p:cNvSpPr/>
          <p:nvPr/>
        </p:nvSpPr>
        <p:spPr>
          <a:xfrm>
            <a:off x="658887" y="3604733"/>
            <a:ext cx="8113776" cy="1446550"/>
          </a:xfrm>
          <a:prstGeom prst="rect">
            <a:avLst/>
          </a:prstGeom>
        </p:spPr>
        <p:txBody>
          <a:bodyPr>
            <a:spAutoFit/>
          </a:bodyPr>
          <a:lstStyle/>
          <a:p>
            <a:r>
              <a:rPr lang="en-US" sz="2200" b="1" i="0" dirty="0">
                <a:solidFill>
                  <a:srgbClr val="000000"/>
                </a:solidFill>
                <a:effectLst/>
                <a:latin typeface="Helvetica Neue"/>
              </a:rPr>
              <a:t>Hebrews 10</a:t>
            </a:r>
            <a:r>
              <a:rPr lang="en-US" sz="2200" b="1" i="0" baseline="30000" dirty="0">
                <a:solidFill>
                  <a:srgbClr val="000000"/>
                </a:solidFill>
                <a:effectLst/>
                <a:latin typeface="Arial" panose="020B0604020202020204" pitchFamily="34" charset="0"/>
              </a:rPr>
              <a:t>29 </a:t>
            </a:r>
            <a:r>
              <a:rPr lang="en-US" sz="2200" b="0" i="0" dirty="0">
                <a:solidFill>
                  <a:srgbClr val="000000"/>
                </a:solidFill>
                <a:effectLst/>
                <a:latin typeface="Helvetica Neue"/>
              </a:rPr>
              <a:t>How much severer punishment do you think he will deserve who </a:t>
            </a:r>
            <a:r>
              <a:rPr lang="en-US" sz="2200" b="1" i="0" u="sng" dirty="0">
                <a:solidFill>
                  <a:srgbClr val="000000"/>
                </a:solidFill>
                <a:effectLst/>
                <a:latin typeface="Helvetica Neue"/>
              </a:rPr>
              <a:t>has trampled under foot the Son of God</a:t>
            </a:r>
            <a:r>
              <a:rPr lang="en-US" sz="2200" b="0" i="0" dirty="0">
                <a:solidFill>
                  <a:srgbClr val="000000"/>
                </a:solidFill>
                <a:effectLst/>
                <a:latin typeface="Helvetica Neue"/>
              </a:rPr>
              <a:t>,</a:t>
            </a:r>
          </a:p>
          <a:p>
            <a:r>
              <a:rPr lang="en-US" sz="2200" b="0" i="0" dirty="0">
                <a:solidFill>
                  <a:srgbClr val="000000"/>
                </a:solidFill>
                <a:effectLst/>
                <a:latin typeface="Helvetica Neue"/>
              </a:rPr>
              <a:t>and </a:t>
            </a:r>
            <a:r>
              <a:rPr lang="en-US" sz="2200" b="1" i="0" u="sng" dirty="0">
                <a:solidFill>
                  <a:srgbClr val="000000"/>
                </a:solidFill>
                <a:effectLst/>
                <a:latin typeface="Helvetica Neue"/>
              </a:rPr>
              <a:t>has regarded as unclean the blood of the covenant by which he was sanctified</a:t>
            </a:r>
            <a:r>
              <a:rPr lang="en-US" sz="2200" b="0" i="0" dirty="0">
                <a:solidFill>
                  <a:srgbClr val="000000"/>
                </a:solidFill>
                <a:effectLst/>
                <a:latin typeface="Helvetica Neue"/>
              </a:rPr>
              <a:t>, and has insulted the Spirit of grace?</a:t>
            </a:r>
          </a:p>
        </p:txBody>
      </p:sp>
      <p:sp>
        <p:nvSpPr>
          <p:cNvPr id="8" name="Rectangle 7">
            <a:extLst>
              <a:ext uri="{FF2B5EF4-FFF2-40B4-BE49-F238E27FC236}">
                <a16:creationId xmlns:a16="http://schemas.microsoft.com/office/drawing/2014/main" id="{EB8774D1-6E2C-4DE1-AC94-B6A089F5A728}"/>
              </a:ext>
            </a:extLst>
          </p:cNvPr>
          <p:cNvSpPr/>
          <p:nvPr/>
        </p:nvSpPr>
        <p:spPr>
          <a:xfrm>
            <a:off x="5052201" y="2480424"/>
            <a:ext cx="6970141" cy="1446550"/>
          </a:xfrm>
          <a:prstGeom prst="rect">
            <a:avLst/>
          </a:prstGeom>
          <a:solidFill>
            <a:schemeClr val="bg1"/>
          </a:solidFill>
          <a:effectLst>
            <a:outerShdw blurRad="50800" dist="101600" dir="13500000" algn="br" rotWithShape="0">
              <a:prstClr val="black">
                <a:alpha val="40000"/>
              </a:prstClr>
            </a:outerShdw>
          </a:effectLst>
          <a:scene3d>
            <a:camera prst="orthographicFront"/>
            <a:lightRig rig="threePt" dir="t"/>
          </a:scene3d>
          <a:sp3d>
            <a:bevelT/>
          </a:sp3d>
        </p:spPr>
        <p:txBody>
          <a:bodyPr wrap="square">
            <a:spAutoFit/>
          </a:bodyPr>
          <a:lstStyle/>
          <a:p>
            <a:r>
              <a:rPr lang="en-US" sz="2200" b="1" i="0" dirty="0">
                <a:solidFill>
                  <a:srgbClr val="000000"/>
                </a:solidFill>
                <a:effectLst/>
                <a:latin typeface="Helvetica Neue"/>
              </a:rPr>
              <a:t>Luke 22</a:t>
            </a:r>
            <a:r>
              <a:rPr lang="en-US" sz="2200" b="1" baseline="30000" dirty="0"/>
              <a:t>61 </a:t>
            </a:r>
            <a:r>
              <a:rPr lang="en-US" sz="2200" dirty="0"/>
              <a:t>The Lord turned and looked at Peter. And Peter remembered the word of the Lord, how He had told him, “Before a rooster crows today, you will deny Me three times.” </a:t>
            </a:r>
            <a:r>
              <a:rPr lang="en-US" sz="2200" b="1" baseline="30000" dirty="0"/>
              <a:t>62 </a:t>
            </a:r>
            <a:r>
              <a:rPr lang="en-US" sz="2200" dirty="0"/>
              <a:t>And he went out and wept bitterly.</a:t>
            </a:r>
          </a:p>
        </p:txBody>
      </p:sp>
      <p:sp>
        <p:nvSpPr>
          <p:cNvPr id="10" name="Rectangle 9">
            <a:extLst>
              <a:ext uri="{FF2B5EF4-FFF2-40B4-BE49-F238E27FC236}">
                <a16:creationId xmlns:a16="http://schemas.microsoft.com/office/drawing/2014/main" id="{DDC63003-C94A-422C-B75C-5AA1081A1273}"/>
              </a:ext>
            </a:extLst>
          </p:cNvPr>
          <p:cNvSpPr/>
          <p:nvPr/>
        </p:nvSpPr>
        <p:spPr>
          <a:xfrm>
            <a:off x="139057" y="4175110"/>
            <a:ext cx="11879380" cy="2092561"/>
          </a:xfrm>
          <a:prstGeom prst="rect">
            <a:avLst/>
          </a:prstGeom>
          <a:solidFill>
            <a:schemeClr val="bg1"/>
          </a:solidFill>
          <a:effectLst>
            <a:outerShdw blurRad="50800" dist="101600" dir="13500000" algn="br" rotWithShape="0">
              <a:prstClr val="black">
                <a:alpha val="40000"/>
              </a:prstClr>
            </a:outerShdw>
          </a:effectLst>
        </p:spPr>
        <p:txBody>
          <a:bodyPr>
            <a:spAutoFit/>
          </a:bodyPr>
          <a:lstStyle/>
          <a:p>
            <a:pPr>
              <a:lnSpc>
                <a:spcPct val="115000"/>
              </a:lnSpc>
              <a:spcAft>
                <a:spcPts val="1000"/>
              </a:spcAft>
            </a:pPr>
            <a:r>
              <a:rPr lang="en-US" sz="2500" dirty="0">
                <a:latin typeface="Calibri" panose="020F0502020204030204" pitchFamily="34" charset="0"/>
                <a:ea typeface="Calibri" panose="020F0502020204030204" pitchFamily="34" charset="0"/>
                <a:cs typeface="Times New Roman" panose="02020603050405020304" pitchFamily="18" charset="0"/>
              </a:rPr>
              <a:t>Jesus knew Peter would do this, told him so, and had confidence Peter would “turn again”</a:t>
            </a:r>
          </a:p>
          <a:p>
            <a:pPr>
              <a:lnSpc>
                <a:spcPct val="115000"/>
              </a:lnSpc>
              <a:spcAft>
                <a:spcPts val="1000"/>
              </a:spcAft>
            </a:pPr>
            <a:r>
              <a:rPr lang="en-US" sz="2500" dirty="0">
                <a:latin typeface="Calibri" panose="020F0502020204030204" pitchFamily="34" charset="0"/>
                <a:ea typeface="Calibri" panose="020F0502020204030204" pitchFamily="34" charset="0"/>
                <a:cs typeface="Times New Roman" panose="02020603050405020304" pitchFamily="18" charset="0"/>
              </a:rPr>
              <a:t>If you have betrayed the one who shed his blood for you, turn again. And let’s resolve not to trod under foot the Son of God.</a:t>
            </a:r>
          </a:p>
          <a:p>
            <a:pPr>
              <a:lnSpc>
                <a:spcPct val="115000"/>
              </a:lnSpc>
              <a:spcAft>
                <a:spcPts val="1000"/>
              </a:spcAft>
            </a:pPr>
            <a:r>
              <a:rPr lang="en-US" sz="2500" dirty="0">
                <a:latin typeface="Calibri" panose="020F0502020204030204" pitchFamily="34" charset="0"/>
                <a:ea typeface="Calibri" panose="020F0502020204030204" pitchFamily="34" charset="0"/>
                <a:cs typeface="Times New Roman" panose="02020603050405020304" pitchFamily="18" charset="0"/>
              </a:rPr>
              <a:t>As we partake of the bread and the cup, let’s not treat his blood as an unholy thing.</a:t>
            </a:r>
          </a:p>
        </p:txBody>
      </p:sp>
      <p:sp>
        <p:nvSpPr>
          <p:cNvPr id="11" name="TextBox 10">
            <a:extLst>
              <a:ext uri="{FF2B5EF4-FFF2-40B4-BE49-F238E27FC236}">
                <a16:creationId xmlns:a16="http://schemas.microsoft.com/office/drawing/2014/main" id="{04E285C8-413D-45CB-BE1B-6CD7730808C3}"/>
              </a:ext>
            </a:extLst>
          </p:cNvPr>
          <p:cNvSpPr txBox="1"/>
          <p:nvPr/>
        </p:nvSpPr>
        <p:spPr>
          <a:xfrm>
            <a:off x="-4302" y="-1569"/>
            <a:ext cx="12196302" cy="646331"/>
          </a:xfrm>
          <a:prstGeom prst="rect">
            <a:avLst/>
          </a:prstGeom>
          <a:solidFill>
            <a:srgbClr val="C00000"/>
          </a:solidFill>
        </p:spPr>
        <p:txBody>
          <a:bodyPr wrap="square" rtlCol="0">
            <a:spAutoFit/>
          </a:bodyPr>
          <a:lstStyle/>
          <a:p>
            <a:r>
              <a:rPr lang="en-US" sz="3600" b="1" dirty="0">
                <a:solidFill>
                  <a:schemeClr val="bg1"/>
                </a:solidFill>
              </a:rPr>
              <a:t>“This is My Blood of the Covenant”</a:t>
            </a:r>
          </a:p>
        </p:txBody>
      </p:sp>
    </p:spTree>
    <p:extLst>
      <p:ext uri="{BB962C8B-B14F-4D97-AF65-F5344CB8AC3E}">
        <p14:creationId xmlns:p14="http://schemas.microsoft.com/office/powerpoint/2010/main" val="2009349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0">
                                            <p:bg/>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352116-BC7F-4B29-BF23-D30C34459944}"/>
              </a:ext>
            </a:extLst>
          </p:cNvPr>
          <p:cNvSpPr txBox="1"/>
          <p:nvPr/>
        </p:nvSpPr>
        <p:spPr>
          <a:xfrm>
            <a:off x="164893" y="1185263"/>
            <a:ext cx="7969013" cy="1200329"/>
          </a:xfrm>
          <a:prstGeom prst="rect">
            <a:avLst/>
          </a:prstGeom>
          <a:noFill/>
        </p:spPr>
        <p:txBody>
          <a:bodyPr wrap="square" rtlCol="0">
            <a:spAutoFit/>
          </a:bodyPr>
          <a:lstStyle/>
          <a:p>
            <a:r>
              <a:rPr lang="en-US" sz="2400" dirty="0"/>
              <a:t>From the beginning, God had in mind a sacrifice, a life</a:t>
            </a:r>
          </a:p>
          <a:p>
            <a:r>
              <a:rPr lang="en-US" sz="2400" dirty="0"/>
              <a:t>And so he taught man the concept of a life for a life</a:t>
            </a:r>
          </a:p>
          <a:p>
            <a:r>
              <a:rPr lang="en-US" sz="2400" dirty="0"/>
              <a:t>He also taught man the connection between life and blood…</a:t>
            </a:r>
          </a:p>
        </p:txBody>
      </p:sp>
      <p:sp>
        <p:nvSpPr>
          <p:cNvPr id="6" name="Rectangle 5">
            <a:extLst>
              <a:ext uri="{FF2B5EF4-FFF2-40B4-BE49-F238E27FC236}">
                <a16:creationId xmlns:a16="http://schemas.microsoft.com/office/drawing/2014/main" id="{3952FA55-4615-47BD-94F2-16DD65D96817}"/>
              </a:ext>
            </a:extLst>
          </p:cNvPr>
          <p:cNvSpPr/>
          <p:nvPr/>
        </p:nvSpPr>
        <p:spPr>
          <a:xfrm>
            <a:off x="5929427" y="2371643"/>
            <a:ext cx="4455038" cy="1631216"/>
          </a:xfrm>
          <a:prstGeom prst="rect">
            <a:avLst/>
          </a:prstGeom>
        </p:spPr>
        <p:txBody>
          <a:bodyPr wrap="square">
            <a:spAutoFit/>
          </a:bodyPr>
          <a:lstStyle/>
          <a:p>
            <a:r>
              <a:rPr lang="en-US" sz="2000" b="1" i="0" u="sng" dirty="0">
                <a:solidFill>
                  <a:srgbClr val="000000"/>
                </a:solidFill>
                <a:effectLst/>
                <a:latin typeface="Helvetica Neue"/>
              </a:rPr>
              <a:t>Genesis 9:6</a:t>
            </a:r>
          </a:p>
          <a:p>
            <a:r>
              <a:rPr lang="en-US" sz="2000" b="0" i="0" dirty="0">
                <a:solidFill>
                  <a:srgbClr val="000000"/>
                </a:solidFill>
                <a:effectLst/>
                <a:latin typeface="Helvetica Neue"/>
              </a:rPr>
              <a:t>“Whoever sheds man’s blood,</a:t>
            </a:r>
            <a:br>
              <a:rPr lang="en-US" sz="2000" dirty="0"/>
            </a:br>
            <a:r>
              <a:rPr lang="en-US" sz="2000" b="0" i="0" dirty="0">
                <a:solidFill>
                  <a:srgbClr val="000000"/>
                </a:solidFill>
                <a:effectLst/>
                <a:latin typeface="Helvetica Neue"/>
              </a:rPr>
              <a:t>By man his blood shall be shed,</a:t>
            </a:r>
            <a:br>
              <a:rPr lang="en-US" sz="2000" dirty="0"/>
            </a:br>
            <a:r>
              <a:rPr lang="en-US" sz="2000" b="0" i="0" dirty="0">
                <a:solidFill>
                  <a:srgbClr val="000000"/>
                </a:solidFill>
                <a:effectLst/>
                <a:latin typeface="Helvetica Neue"/>
              </a:rPr>
              <a:t>For in the image of God</a:t>
            </a:r>
            <a:br>
              <a:rPr lang="en-US" sz="2000" dirty="0"/>
            </a:br>
            <a:r>
              <a:rPr lang="en-US" sz="2000" b="0" i="0" dirty="0">
                <a:solidFill>
                  <a:srgbClr val="000000"/>
                </a:solidFill>
                <a:effectLst/>
                <a:latin typeface="Helvetica Neue"/>
              </a:rPr>
              <a:t>He made man.</a:t>
            </a:r>
            <a:endParaRPr lang="en-US" sz="2000" dirty="0"/>
          </a:p>
        </p:txBody>
      </p:sp>
      <p:sp>
        <p:nvSpPr>
          <p:cNvPr id="7" name="Rectangle 6">
            <a:extLst>
              <a:ext uri="{FF2B5EF4-FFF2-40B4-BE49-F238E27FC236}">
                <a16:creationId xmlns:a16="http://schemas.microsoft.com/office/drawing/2014/main" id="{5E187A6D-08DD-4522-B41D-BB29544FCBFC}"/>
              </a:ext>
            </a:extLst>
          </p:cNvPr>
          <p:cNvSpPr/>
          <p:nvPr/>
        </p:nvSpPr>
        <p:spPr>
          <a:xfrm>
            <a:off x="1807535" y="2371055"/>
            <a:ext cx="3583173" cy="1015663"/>
          </a:xfrm>
          <a:prstGeom prst="rect">
            <a:avLst/>
          </a:prstGeom>
        </p:spPr>
        <p:txBody>
          <a:bodyPr wrap="square">
            <a:spAutoFit/>
          </a:bodyPr>
          <a:lstStyle/>
          <a:p>
            <a:r>
              <a:rPr lang="en-US" sz="2000" b="1" i="0" u="sng" dirty="0">
                <a:solidFill>
                  <a:srgbClr val="000000"/>
                </a:solidFill>
                <a:effectLst/>
                <a:latin typeface="Helvetica Neue"/>
              </a:rPr>
              <a:t>Genesis 9:4</a:t>
            </a:r>
          </a:p>
          <a:p>
            <a:r>
              <a:rPr lang="en-US" sz="2000" b="1" baseline="30000" dirty="0">
                <a:solidFill>
                  <a:srgbClr val="000000"/>
                </a:solidFill>
                <a:effectLst/>
                <a:latin typeface="Arial" panose="020B0604020202020204" pitchFamily="34" charset="0"/>
              </a:rPr>
              <a:t> </a:t>
            </a:r>
            <a:r>
              <a:rPr lang="en-US" sz="2000" b="0" dirty="0">
                <a:solidFill>
                  <a:srgbClr val="000000"/>
                </a:solidFill>
                <a:effectLst/>
                <a:latin typeface="Helvetica Neue"/>
              </a:rPr>
              <a:t>Only you shall not eat flesh with its life, that is, its blood.</a:t>
            </a:r>
            <a:endParaRPr lang="en-US" sz="2000" dirty="0"/>
          </a:p>
        </p:txBody>
      </p:sp>
      <p:sp>
        <p:nvSpPr>
          <p:cNvPr id="2" name="Rectangle 1">
            <a:extLst>
              <a:ext uri="{FF2B5EF4-FFF2-40B4-BE49-F238E27FC236}">
                <a16:creationId xmlns:a16="http://schemas.microsoft.com/office/drawing/2014/main" id="{D0E8C2CF-CDAE-4F8B-93C3-D0D0A2134AE9}"/>
              </a:ext>
            </a:extLst>
          </p:cNvPr>
          <p:cNvSpPr/>
          <p:nvPr/>
        </p:nvSpPr>
        <p:spPr>
          <a:xfrm>
            <a:off x="2877878" y="4529769"/>
            <a:ext cx="6096000" cy="1477328"/>
          </a:xfrm>
          <a:prstGeom prst="rect">
            <a:avLst/>
          </a:prstGeom>
        </p:spPr>
        <p:txBody>
          <a:bodyPr>
            <a:spAutoFit/>
          </a:bodyPr>
          <a:lstStyle/>
          <a:p>
            <a:r>
              <a:rPr lang="en-US" b="1" u="sng" dirty="0">
                <a:solidFill>
                  <a:srgbClr val="000000"/>
                </a:solidFill>
                <a:latin typeface="Helvetica Neue"/>
              </a:rPr>
              <a:t>Leviticus 15:14</a:t>
            </a:r>
          </a:p>
          <a:p>
            <a:r>
              <a:rPr lang="en-US" b="0" dirty="0">
                <a:solidFill>
                  <a:srgbClr val="000000"/>
                </a:solidFill>
                <a:effectLst/>
                <a:latin typeface="Helvetica Neue"/>
              </a:rPr>
              <a:t>For as for the life of all flesh, its blood is identified with its life. Therefore I said to the sons of Israel, ‘You are not to eat the blood of any flesh, for the life of all flesh is its blood; whoever eats it shall be cut off.’</a:t>
            </a:r>
            <a:endParaRPr lang="en-US" dirty="0"/>
          </a:p>
        </p:txBody>
      </p:sp>
      <p:sp>
        <p:nvSpPr>
          <p:cNvPr id="8" name="TextBox 7">
            <a:extLst>
              <a:ext uri="{FF2B5EF4-FFF2-40B4-BE49-F238E27FC236}">
                <a16:creationId xmlns:a16="http://schemas.microsoft.com/office/drawing/2014/main" id="{04E285C8-413D-45CB-BE1B-6CD7730808C3}"/>
              </a:ext>
            </a:extLst>
          </p:cNvPr>
          <p:cNvSpPr txBox="1"/>
          <p:nvPr/>
        </p:nvSpPr>
        <p:spPr>
          <a:xfrm>
            <a:off x="-4302" y="-1569"/>
            <a:ext cx="12196302" cy="646331"/>
          </a:xfrm>
          <a:prstGeom prst="rect">
            <a:avLst/>
          </a:prstGeom>
          <a:solidFill>
            <a:srgbClr val="C00000"/>
          </a:solidFill>
        </p:spPr>
        <p:txBody>
          <a:bodyPr wrap="square" rtlCol="0">
            <a:spAutoFit/>
          </a:bodyPr>
          <a:lstStyle/>
          <a:p>
            <a:r>
              <a:rPr lang="en-US" sz="3600" b="1" dirty="0">
                <a:solidFill>
                  <a:schemeClr val="bg1"/>
                </a:solidFill>
              </a:rPr>
              <a:t>“This is My Blood of the Covenant”</a:t>
            </a:r>
          </a:p>
        </p:txBody>
      </p:sp>
    </p:spTree>
    <p:extLst>
      <p:ext uri="{BB962C8B-B14F-4D97-AF65-F5344CB8AC3E}">
        <p14:creationId xmlns:p14="http://schemas.microsoft.com/office/powerpoint/2010/main" val="2096976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352116-BC7F-4B29-BF23-D30C34459944}"/>
              </a:ext>
            </a:extLst>
          </p:cNvPr>
          <p:cNvSpPr txBox="1"/>
          <p:nvPr/>
        </p:nvSpPr>
        <p:spPr>
          <a:xfrm>
            <a:off x="164893" y="1185263"/>
            <a:ext cx="7969013" cy="461665"/>
          </a:xfrm>
          <a:prstGeom prst="rect">
            <a:avLst/>
          </a:prstGeom>
          <a:noFill/>
        </p:spPr>
        <p:txBody>
          <a:bodyPr wrap="square" rtlCol="0">
            <a:spAutoFit/>
          </a:bodyPr>
          <a:lstStyle/>
          <a:p>
            <a:r>
              <a:rPr lang="en-US" sz="2400" dirty="0"/>
              <a:t>From the beginning, God had in mind a sacrifice, a life</a:t>
            </a:r>
          </a:p>
        </p:txBody>
      </p:sp>
      <p:sp>
        <p:nvSpPr>
          <p:cNvPr id="3" name="TextBox 2">
            <a:extLst>
              <a:ext uri="{FF2B5EF4-FFF2-40B4-BE49-F238E27FC236}">
                <a16:creationId xmlns:a16="http://schemas.microsoft.com/office/drawing/2014/main" id="{A2E5B271-87C4-4E55-B757-6809C4716859}"/>
              </a:ext>
            </a:extLst>
          </p:cNvPr>
          <p:cNvSpPr txBox="1"/>
          <p:nvPr/>
        </p:nvSpPr>
        <p:spPr>
          <a:xfrm>
            <a:off x="5547558" y="1967019"/>
            <a:ext cx="1206750" cy="584775"/>
          </a:xfrm>
          <a:prstGeom prst="rect">
            <a:avLst/>
          </a:prstGeom>
          <a:noFill/>
        </p:spPr>
        <p:txBody>
          <a:bodyPr wrap="square" rtlCol="0">
            <a:spAutoFit/>
          </a:bodyPr>
          <a:lstStyle/>
          <a:p>
            <a:pPr algn="ctr"/>
            <a:r>
              <a:rPr lang="en-US" sz="3200" i="1" dirty="0"/>
              <a:t>WHY?</a:t>
            </a:r>
          </a:p>
        </p:txBody>
      </p:sp>
      <p:sp>
        <p:nvSpPr>
          <p:cNvPr id="6" name="TextBox 5">
            <a:extLst>
              <a:ext uri="{FF2B5EF4-FFF2-40B4-BE49-F238E27FC236}">
                <a16:creationId xmlns:a16="http://schemas.microsoft.com/office/drawing/2014/main" id="{04E285C8-413D-45CB-BE1B-6CD7730808C3}"/>
              </a:ext>
            </a:extLst>
          </p:cNvPr>
          <p:cNvSpPr txBox="1"/>
          <p:nvPr/>
        </p:nvSpPr>
        <p:spPr>
          <a:xfrm>
            <a:off x="-4302" y="-1569"/>
            <a:ext cx="12196302" cy="646331"/>
          </a:xfrm>
          <a:prstGeom prst="rect">
            <a:avLst/>
          </a:prstGeom>
          <a:solidFill>
            <a:srgbClr val="C00000"/>
          </a:solidFill>
        </p:spPr>
        <p:txBody>
          <a:bodyPr wrap="square" rtlCol="0">
            <a:spAutoFit/>
          </a:bodyPr>
          <a:lstStyle/>
          <a:p>
            <a:r>
              <a:rPr lang="en-US" sz="3600" b="1" dirty="0">
                <a:solidFill>
                  <a:schemeClr val="bg1"/>
                </a:solidFill>
              </a:rPr>
              <a:t>“This is My Blood of the Covenant”</a:t>
            </a:r>
          </a:p>
        </p:txBody>
      </p:sp>
    </p:spTree>
    <p:extLst>
      <p:ext uri="{BB962C8B-B14F-4D97-AF65-F5344CB8AC3E}">
        <p14:creationId xmlns:p14="http://schemas.microsoft.com/office/powerpoint/2010/main" val="4099045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352116-BC7F-4B29-BF23-D30C34459944}"/>
              </a:ext>
            </a:extLst>
          </p:cNvPr>
          <p:cNvSpPr txBox="1"/>
          <p:nvPr/>
        </p:nvSpPr>
        <p:spPr>
          <a:xfrm>
            <a:off x="164893" y="1185263"/>
            <a:ext cx="7969013" cy="461665"/>
          </a:xfrm>
          <a:prstGeom prst="rect">
            <a:avLst/>
          </a:prstGeom>
          <a:noFill/>
        </p:spPr>
        <p:txBody>
          <a:bodyPr wrap="square" rtlCol="0">
            <a:spAutoFit/>
          </a:bodyPr>
          <a:lstStyle/>
          <a:p>
            <a:r>
              <a:rPr lang="en-US" sz="2400" dirty="0"/>
              <a:t>From the beginning, God had in mind a sacrifice, a life</a:t>
            </a:r>
          </a:p>
        </p:txBody>
      </p:sp>
      <p:sp>
        <p:nvSpPr>
          <p:cNvPr id="3" name="TextBox 2">
            <a:extLst>
              <a:ext uri="{FF2B5EF4-FFF2-40B4-BE49-F238E27FC236}">
                <a16:creationId xmlns:a16="http://schemas.microsoft.com/office/drawing/2014/main" id="{A2E5B271-87C4-4E55-B757-6809C4716859}"/>
              </a:ext>
            </a:extLst>
          </p:cNvPr>
          <p:cNvSpPr txBox="1"/>
          <p:nvPr/>
        </p:nvSpPr>
        <p:spPr>
          <a:xfrm>
            <a:off x="5347841" y="1967019"/>
            <a:ext cx="1606185" cy="1569660"/>
          </a:xfrm>
          <a:prstGeom prst="rect">
            <a:avLst/>
          </a:prstGeom>
          <a:noFill/>
        </p:spPr>
        <p:txBody>
          <a:bodyPr wrap="square" rtlCol="0">
            <a:spAutoFit/>
          </a:bodyPr>
          <a:lstStyle/>
          <a:p>
            <a:pPr algn="ctr"/>
            <a:r>
              <a:rPr lang="en-US" sz="3200" i="1" dirty="0"/>
              <a:t>WHY?</a:t>
            </a:r>
          </a:p>
          <a:p>
            <a:pPr algn="ctr"/>
            <a:endParaRPr lang="en-US" sz="3200" i="1" dirty="0"/>
          </a:p>
          <a:p>
            <a:pPr algn="ctr"/>
            <a:r>
              <a:rPr lang="en-US" sz="3200" b="1" dirty="0"/>
              <a:t>JUSTICE</a:t>
            </a:r>
          </a:p>
        </p:txBody>
      </p:sp>
      <p:sp>
        <p:nvSpPr>
          <p:cNvPr id="2" name="Rectangle 1">
            <a:extLst>
              <a:ext uri="{FF2B5EF4-FFF2-40B4-BE49-F238E27FC236}">
                <a16:creationId xmlns:a16="http://schemas.microsoft.com/office/drawing/2014/main" id="{B242A4F2-87EE-425A-8E28-0AFE2B5D569C}"/>
              </a:ext>
            </a:extLst>
          </p:cNvPr>
          <p:cNvSpPr/>
          <p:nvPr/>
        </p:nvSpPr>
        <p:spPr>
          <a:xfrm>
            <a:off x="3047999" y="3775137"/>
            <a:ext cx="6755219" cy="1631216"/>
          </a:xfrm>
          <a:prstGeom prst="rect">
            <a:avLst/>
          </a:prstGeom>
        </p:spPr>
        <p:txBody>
          <a:bodyPr wrap="square">
            <a:spAutoFit/>
          </a:bodyPr>
          <a:lstStyle/>
          <a:p>
            <a:r>
              <a:rPr lang="en-US" sz="2000" b="1" i="0">
                <a:solidFill>
                  <a:srgbClr val="000000"/>
                </a:solidFill>
                <a:effectLst/>
                <a:latin typeface="Helvetica Neue"/>
              </a:rPr>
              <a:t>Genesis 4:9-10</a:t>
            </a:r>
            <a:r>
              <a:rPr lang="en-US" sz="2000" b="1" i="0" baseline="30000">
                <a:solidFill>
                  <a:srgbClr val="000000"/>
                </a:solidFill>
                <a:effectLst/>
                <a:latin typeface="Arial" panose="020B0604020202020204" pitchFamily="34" charset="0"/>
              </a:rPr>
              <a:t> </a:t>
            </a:r>
            <a:endParaRPr lang="en-US" sz="2000" b="1" i="0" baseline="30000" dirty="0">
              <a:solidFill>
                <a:srgbClr val="000000"/>
              </a:solidFill>
              <a:effectLst/>
              <a:latin typeface="Arial" panose="020B0604020202020204" pitchFamily="34" charset="0"/>
            </a:endParaRPr>
          </a:p>
          <a:p>
            <a:r>
              <a:rPr lang="en-US" sz="2000" b="0" i="0" dirty="0">
                <a:solidFill>
                  <a:srgbClr val="000000"/>
                </a:solidFill>
                <a:effectLst/>
                <a:latin typeface="Helvetica Neue"/>
              </a:rPr>
              <a:t>Then the </a:t>
            </a:r>
            <a:r>
              <a:rPr lang="en-US" sz="2000" b="0" i="0" cap="small" dirty="0">
                <a:solidFill>
                  <a:srgbClr val="000000"/>
                </a:solidFill>
                <a:effectLst/>
                <a:latin typeface="Helvetica Neue"/>
              </a:rPr>
              <a:t>Lord</a:t>
            </a:r>
            <a:r>
              <a:rPr lang="en-US" sz="2000" b="0" i="0" dirty="0">
                <a:solidFill>
                  <a:srgbClr val="000000"/>
                </a:solidFill>
                <a:effectLst/>
                <a:latin typeface="Helvetica Neue"/>
              </a:rPr>
              <a:t> said to Cain, “Where is Abel your brother?” And he said, “I do not know. Am I my brother’s keeper?”</a:t>
            </a:r>
          </a:p>
          <a:p>
            <a:r>
              <a:rPr lang="en-US" sz="2000" b="0" i="0" dirty="0">
                <a:solidFill>
                  <a:srgbClr val="000000"/>
                </a:solidFill>
                <a:effectLst/>
                <a:latin typeface="Helvetica Neue"/>
              </a:rPr>
              <a:t>He said, “What have you done? </a:t>
            </a:r>
            <a:r>
              <a:rPr lang="en-US" sz="2000" b="1" i="0" dirty="0">
                <a:solidFill>
                  <a:srgbClr val="000000"/>
                </a:solidFill>
                <a:effectLst/>
                <a:latin typeface="Helvetica Neue"/>
              </a:rPr>
              <a:t>The voice of your brother’s blood is crying to Me from the ground</a:t>
            </a:r>
            <a:r>
              <a:rPr lang="en-US" sz="2000" b="0" i="0" dirty="0">
                <a:solidFill>
                  <a:srgbClr val="000000"/>
                </a:solidFill>
                <a:effectLst/>
                <a:latin typeface="Helvetica Neue"/>
              </a:rPr>
              <a:t>.”</a:t>
            </a:r>
            <a:endParaRPr lang="en-US" sz="2000" dirty="0"/>
          </a:p>
        </p:txBody>
      </p:sp>
      <p:sp>
        <p:nvSpPr>
          <p:cNvPr id="6" name="TextBox 5">
            <a:extLst>
              <a:ext uri="{FF2B5EF4-FFF2-40B4-BE49-F238E27FC236}">
                <a16:creationId xmlns:a16="http://schemas.microsoft.com/office/drawing/2014/main" id="{04E285C8-413D-45CB-BE1B-6CD7730808C3}"/>
              </a:ext>
            </a:extLst>
          </p:cNvPr>
          <p:cNvSpPr txBox="1"/>
          <p:nvPr/>
        </p:nvSpPr>
        <p:spPr>
          <a:xfrm>
            <a:off x="-4302" y="-1569"/>
            <a:ext cx="12196302" cy="646331"/>
          </a:xfrm>
          <a:prstGeom prst="rect">
            <a:avLst/>
          </a:prstGeom>
          <a:solidFill>
            <a:srgbClr val="C00000"/>
          </a:solidFill>
        </p:spPr>
        <p:txBody>
          <a:bodyPr wrap="square" rtlCol="0">
            <a:spAutoFit/>
          </a:bodyPr>
          <a:lstStyle/>
          <a:p>
            <a:r>
              <a:rPr lang="en-US" sz="3600" b="1" dirty="0">
                <a:solidFill>
                  <a:schemeClr val="bg1"/>
                </a:solidFill>
              </a:rPr>
              <a:t>“This is My Blood of the Covenant”</a:t>
            </a:r>
          </a:p>
        </p:txBody>
      </p:sp>
    </p:spTree>
    <p:extLst>
      <p:ext uri="{BB962C8B-B14F-4D97-AF65-F5344CB8AC3E}">
        <p14:creationId xmlns:p14="http://schemas.microsoft.com/office/powerpoint/2010/main" val="3281857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bldLvl="2"/>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352116-BC7F-4B29-BF23-D30C34459944}"/>
              </a:ext>
            </a:extLst>
          </p:cNvPr>
          <p:cNvSpPr txBox="1"/>
          <p:nvPr/>
        </p:nvSpPr>
        <p:spPr>
          <a:xfrm>
            <a:off x="164893" y="1185263"/>
            <a:ext cx="7969013" cy="461665"/>
          </a:xfrm>
          <a:prstGeom prst="rect">
            <a:avLst/>
          </a:prstGeom>
          <a:noFill/>
        </p:spPr>
        <p:txBody>
          <a:bodyPr wrap="square" rtlCol="0">
            <a:spAutoFit/>
          </a:bodyPr>
          <a:lstStyle/>
          <a:p>
            <a:r>
              <a:rPr lang="en-US" sz="2400" dirty="0"/>
              <a:t>From the beginning, God had in mind a sacrifice, a life</a:t>
            </a:r>
          </a:p>
        </p:txBody>
      </p:sp>
      <p:sp>
        <p:nvSpPr>
          <p:cNvPr id="3" name="TextBox 2">
            <a:extLst>
              <a:ext uri="{FF2B5EF4-FFF2-40B4-BE49-F238E27FC236}">
                <a16:creationId xmlns:a16="http://schemas.microsoft.com/office/drawing/2014/main" id="{A2E5B271-87C4-4E55-B757-6809C4716859}"/>
              </a:ext>
            </a:extLst>
          </p:cNvPr>
          <p:cNvSpPr txBox="1"/>
          <p:nvPr/>
        </p:nvSpPr>
        <p:spPr>
          <a:xfrm>
            <a:off x="5347841" y="1967019"/>
            <a:ext cx="1606185" cy="1569660"/>
          </a:xfrm>
          <a:prstGeom prst="rect">
            <a:avLst/>
          </a:prstGeom>
          <a:noFill/>
        </p:spPr>
        <p:txBody>
          <a:bodyPr wrap="square" rtlCol="0">
            <a:spAutoFit/>
          </a:bodyPr>
          <a:lstStyle/>
          <a:p>
            <a:pPr algn="ctr"/>
            <a:r>
              <a:rPr lang="en-US" sz="3200" i="1" dirty="0"/>
              <a:t>WHY?</a:t>
            </a:r>
          </a:p>
          <a:p>
            <a:pPr algn="ctr"/>
            <a:endParaRPr lang="en-US" sz="3200" i="1" dirty="0"/>
          </a:p>
          <a:p>
            <a:pPr algn="ctr"/>
            <a:r>
              <a:rPr lang="en-US" sz="3200" b="1" dirty="0"/>
              <a:t>JUSTICE</a:t>
            </a:r>
          </a:p>
        </p:txBody>
      </p:sp>
      <p:sp>
        <p:nvSpPr>
          <p:cNvPr id="2" name="Rectangle 1">
            <a:extLst>
              <a:ext uri="{FF2B5EF4-FFF2-40B4-BE49-F238E27FC236}">
                <a16:creationId xmlns:a16="http://schemas.microsoft.com/office/drawing/2014/main" id="{B242A4F2-87EE-425A-8E28-0AFE2B5D569C}"/>
              </a:ext>
            </a:extLst>
          </p:cNvPr>
          <p:cNvSpPr/>
          <p:nvPr/>
        </p:nvSpPr>
        <p:spPr>
          <a:xfrm>
            <a:off x="3047999" y="3775137"/>
            <a:ext cx="7520764" cy="1631216"/>
          </a:xfrm>
          <a:prstGeom prst="rect">
            <a:avLst/>
          </a:prstGeom>
        </p:spPr>
        <p:txBody>
          <a:bodyPr wrap="square">
            <a:spAutoFit/>
          </a:bodyPr>
          <a:lstStyle/>
          <a:p>
            <a:r>
              <a:rPr lang="en-US" sz="2000" b="1" i="0" dirty="0">
                <a:solidFill>
                  <a:srgbClr val="000000"/>
                </a:solidFill>
                <a:effectLst/>
                <a:latin typeface="Helvetica Neue"/>
              </a:rPr>
              <a:t>As Cain killed Abel, </a:t>
            </a:r>
          </a:p>
          <a:p>
            <a:r>
              <a:rPr lang="en-US" sz="2000" b="1" i="0" dirty="0">
                <a:solidFill>
                  <a:srgbClr val="000000"/>
                </a:solidFill>
                <a:effectLst/>
                <a:latin typeface="Helvetica Neue"/>
              </a:rPr>
              <a:t>by our sin we have destroyed our lives</a:t>
            </a:r>
          </a:p>
          <a:p>
            <a:endParaRPr lang="en-US" sz="2000" b="1" dirty="0">
              <a:solidFill>
                <a:srgbClr val="000000"/>
              </a:solidFill>
              <a:latin typeface="Helvetica Neue"/>
            </a:endParaRPr>
          </a:p>
          <a:p>
            <a:r>
              <a:rPr lang="en-US" sz="2000" i="1" dirty="0">
                <a:solidFill>
                  <a:srgbClr val="000000"/>
                </a:solidFill>
                <a:latin typeface="Helvetica Neue"/>
              </a:rPr>
              <a:t>You could say the voice of our blood cries out for justice</a:t>
            </a:r>
          </a:p>
          <a:p>
            <a:r>
              <a:rPr lang="en-US" sz="2000" i="1" dirty="0">
                <a:solidFill>
                  <a:srgbClr val="000000"/>
                </a:solidFill>
                <a:latin typeface="Helvetica Neue"/>
              </a:rPr>
              <a:t>Jesus’ blood was shed for us, a life for our life</a:t>
            </a:r>
            <a:endParaRPr lang="en-US" sz="2000" i="1" dirty="0"/>
          </a:p>
        </p:txBody>
      </p:sp>
      <p:sp>
        <p:nvSpPr>
          <p:cNvPr id="6" name="TextBox 5">
            <a:extLst>
              <a:ext uri="{FF2B5EF4-FFF2-40B4-BE49-F238E27FC236}">
                <a16:creationId xmlns:a16="http://schemas.microsoft.com/office/drawing/2014/main" id="{04E285C8-413D-45CB-BE1B-6CD7730808C3}"/>
              </a:ext>
            </a:extLst>
          </p:cNvPr>
          <p:cNvSpPr txBox="1"/>
          <p:nvPr/>
        </p:nvSpPr>
        <p:spPr>
          <a:xfrm>
            <a:off x="-4302" y="-1569"/>
            <a:ext cx="12196302" cy="646331"/>
          </a:xfrm>
          <a:prstGeom prst="rect">
            <a:avLst/>
          </a:prstGeom>
          <a:solidFill>
            <a:srgbClr val="C00000"/>
          </a:solidFill>
        </p:spPr>
        <p:txBody>
          <a:bodyPr wrap="square" rtlCol="0">
            <a:spAutoFit/>
          </a:bodyPr>
          <a:lstStyle/>
          <a:p>
            <a:r>
              <a:rPr lang="en-US" sz="3600" b="1" dirty="0">
                <a:solidFill>
                  <a:schemeClr val="bg1"/>
                </a:solidFill>
              </a:rPr>
              <a:t>“This is My Blood of the Covenant”</a:t>
            </a:r>
          </a:p>
        </p:txBody>
      </p:sp>
    </p:spTree>
    <p:extLst>
      <p:ext uri="{BB962C8B-B14F-4D97-AF65-F5344CB8AC3E}">
        <p14:creationId xmlns:p14="http://schemas.microsoft.com/office/powerpoint/2010/main" val="581103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352116-BC7F-4B29-BF23-D30C34459944}"/>
              </a:ext>
            </a:extLst>
          </p:cNvPr>
          <p:cNvSpPr txBox="1"/>
          <p:nvPr/>
        </p:nvSpPr>
        <p:spPr>
          <a:xfrm>
            <a:off x="164893" y="1185263"/>
            <a:ext cx="8894047"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Not merely justified, not merely forgiven, not just “got saved”</a:t>
            </a:r>
          </a:p>
          <a:p>
            <a:pPr marL="342900" indent="-342900">
              <a:buFont typeface="Arial" panose="020B0604020202020204" pitchFamily="34" charset="0"/>
              <a:buChar char="•"/>
            </a:pPr>
            <a:r>
              <a:rPr lang="en-US" sz="2400" dirty="0"/>
              <a:t>A Covenantal Relationship</a:t>
            </a:r>
          </a:p>
        </p:txBody>
      </p:sp>
      <p:sp>
        <p:nvSpPr>
          <p:cNvPr id="3" name="TextBox 2">
            <a:extLst>
              <a:ext uri="{FF2B5EF4-FFF2-40B4-BE49-F238E27FC236}">
                <a16:creationId xmlns:a16="http://schemas.microsoft.com/office/drawing/2014/main" id="{A2E5B271-87C4-4E55-B757-6809C4716859}"/>
              </a:ext>
            </a:extLst>
          </p:cNvPr>
          <p:cNvSpPr txBox="1"/>
          <p:nvPr/>
        </p:nvSpPr>
        <p:spPr>
          <a:xfrm>
            <a:off x="748126" y="1967019"/>
            <a:ext cx="9214581" cy="4493538"/>
          </a:xfrm>
          <a:prstGeom prst="rect">
            <a:avLst/>
          </a:prstGeom>
          <a:noFill/>
        </p:spPr>
        <p:txBody>
          <a:bodyPr wrap="square" rtlCol="0">
            <a:spAutoFit/>
          </a:bodyPr>
          <a:lstStyle/>
          <a:p>
            <a:r>
              <a:rPr lang="en-US" sz="2200" b="1" dirty="0"/>
              <a:t>Hebrews 9</a:t>
            </a:r>
            <a:endParaRPr lang="en-US" sz="2200" b="1" baseline="30000" dirty="0"/>
          </a:p>
          <a:p>
            <a:r>
              <a:rPr lang="en-US" sz="2200" b="1" baseline="30000" dirty="0"/>
              <a:t>18 </a:t>
            </a:r>
            <a:r>
              <a:rPr lang="en-US" sz="2200" dirty="0"/>
              <a:t>Therefore even the first covenant was not inaugurated without blood. </a:t>
            </a:r>
          </a:p>
          <a:p>
            <a:r>
              <a:rPr lang="en-US" sz="2200" b="1" baseline="30000" dirty="0"/>
              <a:t>19 </a:t>
            </a:r>
            <a:r>
              <a:rPr lang="en-US" sz="2200" dirty="0"/>
              <a:t>For when every commandment had been spoken by Moses to all the people according to the Law, he took the blood of the calves and the goats, with water and scarlet wool and hyssop, and sprinkled both the book itself and all the people, </a:t>
            </a:r>
            <a:r>
              <a:rPr lang="en-US" sz="2200" b="1" baseline="30000" dirty="0"/>
              <a:t>20 </a:t>
            </a:r>
            <a:r>
              <a:rPr lang="en-US" sz="2200" dirty="0"/>
              <a:t>saying, “</a:t>
            </a:r>
            <a:r>
              <a:rPr lang="en-US" sz="2200" b="1" cap="small" dirty="0"/>
              <a:t>This is the blood of the covenant</a:t>
            </a:r>
            <a:r>
              <a:rPr lang="en-US" sz="2200" cap="small" dirty="0"/>
              <a:t> which God commanded you</a:t>
            </a:r>
            <a:r>
              <a:rPr lang="en-US" sz="2200" dirty="0"/>
              <a:t>.” </a:t>
            </a:r>
          </a:p>
          <a:p>
            <a:r>
              <a:rPr lang="en-US" sz="2200" b="1" baseline="30000" dirty="0"/>
              <a:t>21 </a:t>
            </a:r>
            <a:r>
              <a:rPr lang="en-US" sz="2200" dirty="0"/>
              <a:t>And in the same way he sprinkled both the tabernacle and all the vessels of the ministry with the blood. </a:t>
            </a:r>
            <a:r>
              <a:rPr lang="en-US" sz="2200" b="1" baseline="30000" dirty="0"/>
              <a:t>22 </a:t>
            </a:r>
            <a:r>
              <a:rPr lang="en-US" sz="2200" dirty="0"/>
              <a:t>And according to the Law, one may almost say, all things are cleansed with blood, and without shedding of blood there is no forgiveness.</a:t>
            </a:r>
          </a:p>
          <a:p>
            <a:r>
              <a:rPr lang="en-US" sz="2200" b="1" baseline="30000" dirty="0"/>
              <a:t>23 </a:t>
            </a:r>
            <a:r>
              <a:rPr lang="en-US" sz="2200" dirty="0"/>
              <a:t>Therefore it was necessary for the copies of the things in the heavens to be cleansed with these, but the heavenly things themselves with better sacrifices than these.</a:t>
            </a:r>
          </a:p>
        </p:txBody>
      </p:sp>
      <p:sp>
        <p:nvSpPr>
          <p:cNvPr id="6" name="Rectangle 5">
            <a:extLst>
              <a:ext uri="{FF2B5EF4-FFF2-40B4-BE49-F238E27FC236}">
                <a16:creationId xmlns:a16="http://schemas.microsoft.com/office/drawing/2014/main" id="{DB2CFCCF-13DD-4366-BD84-89E0A054AEF1}"/>
              </a:ext>
            </a:extLst>
          </p:cNvPr>
          <p:cNvSpPr/>
          <p:nvPr/>
        </p:nvSpPr>
        <p:spPr>
          <a:xfrm>
            <a:off x="4152198" y="5176174"/>
            <a:ext cx="4733009" cy="769441"/>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200" b="1" dirty="0"/>
              <a:t>10 </a:t>
            </a:r>
            <a:r>
              <a:rPr lang="en-US" sz="2200" b="1" i="0" baseline="30000" dirty="0">
                <a:solidFill>
                  <a:srgbClr val="000000"/>
                </a:solidFill>
                <a:effectLst/>
                <a:latin typeface="Arial" panose="020B0604020202020204" pitchFamily="34" charset="0"/>
              </a:rPr>
              <a:t>4 </a:t>
            </a:r>
            <a:r>
              <a:rPr lang="en-US" sz="2200" b="0" i="0" dirty="0">
                <a:solidFill>
                  <a:srgbClr val="000000"/>
                </a:solidFill>
                <a:effectLst/>
                <a:latin typeface="Helvetica Neue"/>
              </a:rPr>
              <a:t>For it is impossible for the blood of bulls and goats to take away sins.</a:t>
            </a:r>
            <a:endParaRPr lang="en-US" sz="2200" dirty="0"/>
          </a:p>
        </p:txBody>
      </p:sp>
      <p:sp>
        <p:nvSpPr>
          <p:cNvPr id="7" name="Rectangle 6">
            <a:extLst>
              <a:ext uri="{FF2B5EF4-FFF2-40B4-BE49-F238E27FC236}">
                <a16:creationId xmlns:a16="http://schemas.microsoft.com/office/drawing/2014/main" id="{398ABBA2-07FC-4EB1-B965-2326CD426AF1}"/>
              </a:ext>
            </a:extLst>
          </p:cNvPr>
          <p:cNvSpPr/>
          <p:nvPr/>
        </p:nvSpPr>
        <p:spPr>
          <a:xfrm>
            <a:off x="1477992" y="4105539"/>
            <a:ext cx="6665343" cy="1785104"/>
          </a:xfrm>
          <a:prstGeom prst="rect">
            <a:avLst/>
          </a:prstGeom>
          <a:solidFill>
            <a:schemeClr val="bg1"/>
          </a:solidFill>
          <a:ln>
            <a:solidFill>
              <a:schemeClr val="tx1"/>
            </a:solidFill>
          </a:ln>
          <a:effectLst>
            <a:outerShdw blurRad="50800" dist="101600" dir="13500000" algn="br" rotWithShape="0">
              <a:prstClr val="black">
                <a:alpha val="40000"/>
              </a:prstClr>
            </a:outerShdw>
          </a:effectLst>
        </p:spPr>
        <p:txBody>
          <a:bodyPr wrap="square">
            <a:spAutoFit/>
          </a:bodyPr>
          <a:lstStyle/>
          <a:p>
            <a:r>
              <a:rPr lang="en-US" sz="2200" b="1" dirty="0"/>
              <a:t>Exodus 24:</a:t>
            </a:r>
            <a:r>
              <a:rPr lang="en-US" sz="2200" dirty="0">
                <a:solidFill>
                  <a:srgbClr val="000000"/>
                </a:solidFill>
              </a:rPr>
              <a:t>8</a:t>
            </a:r>
          </a:p>
          <a:p>
            <a:r>
              <a:rPr lang="en-US" sz="2200" dirty="0">
                <a:solidFill>
                  <a:srgbClr val="000000"/>
                </a:solidFill>
              </a:rPr>
              <a:t>So Moses took the blood and sprinkled it on the people, and said, “Behold </a:t>
            </a:r>
            <a:r>
              <a:rPr lang="en-US" sz="2200" b="1" dirty="0">
                <a:solidFill>
                  <a:srgbClr val="000000"/>
                </a:solidFill>
              </a:rPr>
              <a:t>the blood of the covenant</a:t>
            </a:r>
            <a:r>
              <a:rPr lang="en-US" sz="2200" dirty="0">
                <a:solidFill>
                  <a:srgbClr val="000000"/>
                </a:solidFill>
              </a:rPr>
              <a:t>, which the Lord has made with you in accordance with all these words.”</a:t>
            </a:r>
          </a:p>
        </p:txBody>
      </p:sp>
      <p:sp>
        <p:nvSpPr>
          <p:cNvPr id="8" name="TextBox 7">
            <a:extLst>
              <a:ext uri="{FF2B5EF4-FFF2-40B4-BE49-F238E27FC236}">
                <a16:creationId xmlns:a16="http://schemas.microsoft.com/office/drawing/2014/main" id="{04E285C8-413D-45CB-BE1B-6CD7730808C3}"/>
              </a:ext>
            </a:extLst>
          </p:cNvPr>
          <p:cNvSpPr txBox="1"/>
          <p:nvPr/>
        </p:nvSpPr>
        <p:spPr>
          <a:xfrm>
            <a:off x="-4302" y="-1569"/>
            <a:ext cx="12196302" cy="646331"/>
          </a:xfrm>
          <a:prstGeom prst="rect">
            <a:avLst/>
          </a:prstGeom>
          <a:solidFill>
            <a:srgbClr val="C00000"/>
          </a:solidFill>
        </p:spPr>
        <p:txBody>
          <a:bodyPr wrap="square" rtlCol="0">
            <a:spAutoFit/>
          </a:bodyPr>
          <a:lstStyle/>
          <a:p>
            <a:r>
              <a:rPr lang="en-US" sz="3600" b="1" dirty="0">
                <a:solidFill>
                  <a:schemeClr val="bg1"/>
                </a:solidFill>
              </a:rPr>
              <a:t>“This is My Blood of the Covenant”</a:t>
            </a:r>
          </a:p>
        </p:txBody>
      </p:sp>
    </p:spTree>
    <p:extLst>
      <p:ext uri="{BB962C8B-B14F-4D97-AF65-F5344CB8AC3E}">
        <p14:creationId xmlns:p14="http://schemas.microsoft.com/office/powerpoint/2010/main" val="3070098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p:cTn id="21" dur="500" fill="hold"/>
                                        <p:tgtEl>
                                          <p:spTgt spid="7"/>
                                        </p:tgtEl>
                                        <p:attrNameLst>
                                          <p:attrName>ppt_w</p:attrName>
                                        </p:attrNameLst>
                                      </p:cBhvr>
                                      <p:tavLst>
                                        <p:tav tm="0">
                                          <p:val>
                                            <p:fltVal val="0"/>
                                          </p:val>
                                        </p:tav>
                                        <p:tav tm="100000">
                                          <p:val>
                                            <p:strVal val="#ppt_w"/>
                                          </p:val>
                                        </p:tav>
                                      </p:tavLst>
                                    </p:anim>
                                    <p:anim calcmode="lin" valueType="num">
                                      <p:cBhvr>
                                        <p:cTn id="22" dur="500" fill="hold"/>
                                        <p:tgtEl>
                                          <p:spTgt spid="7"/>
                                        </p:tgtEl>
                                        <p:attrNameLst>
                                          <p:attrName>ppt_h</p:attrName>
                                        </p:attrNameLst>
                                      </p:cBhvr>
                                      <p:tavLst>
                                        <p:tav tm="0">
                                          <p:val>
                                            <p:fltVal val="0"/>
                                          </p:val>
                                        </p:tav>
                                        <p:tav tm="100000">
                                          <p:val>
                                            <p:strVal val="#ppt_h"/>
                                          </p:val>
                                        </p:tav>
                                      </p:tavLst>
                                    </p:anim>
                                    <p:animEffect transition="in" filter="fade">
                                      <p:cBhvr>
                                        <p:cTn id="23" dur="500"/>
                                        <p:tgtEl>
                                          <p:spTgt spid="7"/>
                                        </p:tgtEl>
                                      </p:cBhvr>
                                    </p:animEffect>
                                  </p:childTnLst>
                                  <p:subTnLst>
                                    <p:set>
                                      <p:cBhvr override="childStyle">
                                        <p:cTn dur="1" fill="hold" display="0" masterRel="nextClick" afterEffect="1"/>
                                        <p:tgtEl>
                                          <p:spTgt spid="7"/>
                                        </p:tgtEl>
                                        <p:attrNameLst>
                                          <p:attrName>style.visibility</p:attrName>
                                        </p:attrNameLst>
                                      </p:cBhvr>
                                      <p:to>
                                        <p:strVal val="hidden"/>
                                      </p:to>
                                    </p:set>
                                  </p:subTnLst>
                                </p:cTn>
                              </p:par>
                            </p:childTnLst>
                          </p:cTn>
                        </p:par>
                      </p:childTnLst>
                    </p:cTn>
                  </p:par>
                  <p:par>
                    <p:cTn id="24" fill="hold">
                      <p:stCondLst>
                        <p:cond delay="indefinite"/>
                      </p:stCondLst>
                      <p:childTnLst>
                        <p:par>
                          <p:cTn id="25" fill="hold">
                            <p:stCondLst>
                              <p:cond delay="0"/>
                            </p:stCondLst>
                            <p:childTnLst>
                              <p:par>
                                <p:cTn id="26" presetID="1" presetClass="entr" presetSubtype="0"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6"/>
                                        </p:tgtEl>
                                        <p:attrNameLst>
                                          <p:attrName>style.visibility</p:attrName>
                                        </p:attrNameLst>
                                      </p:cBhvr>
                                      <p:to>
                                        <p:strVal val="visible"/>
                                      </p:to>
                                    </p:set>
                                  </p:childTnLst>
                                  <p:subTnLst>
                                    <p:set>
                                      <p:cBhvr override="childStyle">
                                        <p:cTn dur="1" fill="hold" display="0" masterRel="nextClick" afterEffect="1"/>
                                        <p:tgtEl>
                                          <p:spTgt spid="6"/>
                                        </p:tgtEl>
                                        <p:attrNameLst>
                                          <p:attrName>style.visibility</p:attrName>
                                        </p:attrNameLst>
                                      </p:cBhvr>
                                      <p:to>
                                        <p:strVal val="hidden"/>
                                      </p:to>
                                    </p:set>
                                  </p:subTnLst>
                                </p:cTn>
                              </p:par>
                            </p:childTnLst>
                          </p:cTn>
                        </p:par>
                      </p:childTnLst>
                    </p:cTn>
                  </p:par>
                  <p:par>
                    <p:cTn id="32" fill="hold">
                      <p:stCondLst>
                        <p:cond delay="indefinite"/>
                      </p:stCondLst>
                      <p:childTnLst>
                        <p:par>
                          <p:cTn id="33" fill="hold">
                            <p:stCondLst>
                              <p:cond delay="0"/>
                            </p:stCondLst>
                            <p:childTnLst>
                              <p:par>
                                <p:cTn id="34" presetID="1" presetClass="entr" presetSubtype="0" fill="hold" nodeType="click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352116-BC7F-4B29-BF23-D30C34459944}"/>
              </a:ext>
            </a:extLst>
          </p:cNvPr>
          <p:cNvSpPr txBox="1"/>
          <p:nvPr/>
        </p:nvSpPr>
        <p:spPr>
          <a:xfrm>
            <a:off x="164893" y="1185263"/>
            <a:ext cx="8894047"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Not merely justified, not merely forgiven, not just “got saved”</a:t>
            </a:r>
          </a:p>
          <a:p>
            <a:pPr marL="342900" indent="-342900">
              <a:buFont typeface="Arial" panose="020B0604020202020204" pitchFamily="34" charset="0"/>
              <a:buChar char="•"/>
            </a:pPr>
            <a:r>
              <a:rPr lang="en-US" sz="2400" dirty="0"/>
              <a:t>A Covenantal Relationship</a:t>
            </a:r>
          </a:p>
        </p:txBody>
      </p:sp>
      <p:sp>
        <p:nvSpPr>
          <p:cNvPr id="3" name="TextBox 2">
            <a:extLst>
              <a:ext uri="{FF2B5EF4-FFF2-40B4-BE49-F238E27FC236}">
                <a16:creationId xmlns:a16="http://schemas.microsoft.com/office/drawing/2014/main" id="{A2E5B271-87C4-4E55-B757-6809C4716859}"/>
              </a:ext>
            </a:extLst>
          </p:cNvPr>
          <p:cNvSpPr txBox="1"/>
          <p:nvPr/>
        </p:nvSpPr>
        <p:spPr>
          <a:xfrm>
            <a:off x="748126" y="1967019"/>
            <a:ext cx="9214581" cy="2123658"/>
          </a:xfrm>
          <a:prstGeom prst="rect">
            <a:avLst/>
          </a:prstGeom>
          <a:noFill/>
        </p:spPr>
        <p:txBody>
          <a:bodyPr wrap="square" rtlCol="0">
            <a:spAutoFit/>
          </a:bodyPr>
          <a:lstStyle/>
          <a:p>
            <a:r>
              <a:rPr lang="en-US" sz="2200" b="1" dirty="0"/>
              <a:t>Hebrews 9</a:t>
            </a:r>
            <a:endParaRPr lang="en-US" sz="2200" b="1" baseline="30000" dirty="0"/>
          </a:p>
          <a:p>
            <a:r>
              <a:rPr lang="en-US" sz="2200" b="1" baseline="30000" dirty="0"/>
              <a:t>18 </a:t>
            </a:r>
            <a:r>
              <a:rPr lang="en-US" sz="2200" dirty="0"/>
              <a:t>Therefore even the first covenant was not inaugurated without blood. </a:t>
            </a:r>
          </a:p>
          <a:p>
            <a:r>
              <a:rPr lang="en-US" sz="2200" b="1" baseline="30000" dirty="0"/>
              <a:t>19 </a:t>
            </a:r>
            <a:r>
              <a:rPr lang="en-US" sz="2200" dirty="0"/>
              <a:t>For when every commandment had been spoken by Moses to all the people according to the Law, he took the blood of the calves and the goats, with water and scarlet wool and hyssop, and sprinkled both the book itself and all the people, </a:t>
            </a:r>
            <a:r>
              <a:rPr lang="en-US" sz="2200" b="1" baseline="30000" dirty="0"/>
              <a:t>20 </a:t>
            </a:r>
            <a:r>
              <a:rPr lang="en-US" sz="2200" dirty="0"/>
              <a:t>saying, “</a:t>
            </a:r>
            <a:r>
              <a:rPr lang="en-US" sz="2200" b="1" cap="small" dirty="0"/>
              <a:t>This is the blood of the covenant</a:t>
            </a:r>
            <a:r>
              <a:rPr lang="en-US" sz="2200" cap="small" dirty="0"/>
              <a:t> which God commanded you</a:t>
            </a:r>
            <a:r>
              <a:rPr lang="en-US" sz="2200" dirty="0"/>
              <a:t>.”</a:t>
            </a:r>
          </a:p>
        </p:txBody>
      </p:sp>
      <p:sp>
        <p:nvSpPr>
          <p:cNvPr id="2" name="Rectangle 1">
            <a:extLst>
              <a:ext uri="{FF2B5EF4-FFF2-40B4-BE49-F238E27FC236}">
                <a16:creationId xmlns:a16="http://schemas.microsoft.com/office/drawing/2014/main" id="{4A1824C6-5FF3-49E3-8B4D-18C241932D63}"/>
              </a:ext>
            </a:extLst>
          </p:cNvPr>
          <p:cNvSpPr/>
          <p:nvPr/>
        </p:nvSpPr>
        <p:spPr>
          <a:xfrm>
            <a:off x="2892723" y="4157304"/>
            <a:ext cx="6914707" cy="1785104"/>
          </a:xfrm>
          <a:prstGeom prst="rect">
            <a:avLst/>
          </a:prstGeom>
        </p:spPr>
        <p:txBody>
          <a:bodyPr wrap="square">
            <a:spAutoFit/>
          </a:bodyPr>
          <a:lstStyle/>
          <a:p>
            <a:r>
              <a:rPr lang="en-US" sz="2200" b="1" i="0" dirty="0">
                <a:solidFill>
                  <a:srgbClr val="000000"/>
                </a:solidFill>
                <a:effectLst/>
                <a:latin typeface="Helvetica Neue"/>
              </a:rPr>
              <a:t>Matthew 26:27-28</a:t>
            </a:r>
            <a:endParaRPr lang="en-US" sz="2200" b="1" i="0" baseline="30000" dirty="0">
              <a:solidFill>
                <a:srgbClr val="000000"/>
              </a:solidFill>
              <a:effectLst/>
              <a:latin typeface="Arial" panose="020B0604020202020204" pitchFamily="34" charset="0"/>
            </a:endParaRPr>
          </a:p>
          <a:p>
            <a:r>
              <a:rPr lang="en-US" sz="2200" b="1" baseline="30000" dirty="0">
                <a:solidFill>
                  <a:srgbClr val="000000"/>
                </a:solidFill>
                <a:effectLst/>
                <a:latin typeface="Arial" panose="020B0604020202020204" pitchFamily="34" charset="0"/>
              </a:rPr>
              <a:t> </a:t>
            </a:r>
            <a:r>
              <a:rPr lang="en-US" sz="2200" b="0" dirty="0">
                <a:solidFill>
                  <a:srgbClr val="000000"/>
                </a:solidFill>
                <a:effectLst/>
                <a:latin typeface="Helvetica Neue"/>
              </a:rPr>
              <a:t>And when He had taken a cup and given thanks, He gave it to them, saying, “Drink from it, all of you; for </a:t>
            </a:r>
            <a:r>
              <a:rPr lang="en-US" sz="2200" b="1" dirty="0">
                <a:solidFill>
                  <a:srgbClr val="000000"/>
                </a:solidFill>
                <a:effectLst/>
                <a:latin typeface="Helvetica Neue"/>
              </a:rPr>
              <a:t>this is My blood of the covenant</a:t>
            </a:r>
            <a:r>
              <a:rPr lang="en-US" sz="2200" b="0" dirty="0">
                <a:solidFill>
                  <a:srgbClr val="000000"/>
                </a:solidFill>
                <a:effectLst/>
                <a:latin typeface="Helvetica Neue"/>
              </a:rPr>
              <a:t>, which is poured out for many for forgiveness of sins. </a:t>
            </a:r>
            <a:endParaRPr lang="en-US" sz="2200" dirty="0"/>
          </a:p>
        </p:txBody>
      </p:sp>
      <p:sp>
        <p:nvSpPr>
          <p:cNvPr id="6" name="TextBox 5">
            <a:extLst>
              <a:ext uri="{FF2B5EF4-FFF2-40B4-BE49-F238E27FC236}">
                <a16:creationId xmlns:a16="http://schemas.microsoft.com/office/drawing/2014/main" id="{04E285C8-413D-45CB-BE1B-6CD7730808C3}"/>
              </a:ext>
            </a:extLst>
          </p:cNvPr>
          <p:cNvSpPr txBox="1"/>
          <p:nvPr/>
        </p:nvSpPr>
        <p:spPr>
          <a:xfrm>
            <a:off x="-4302" y="-1569"/>
            <a:ext cx="12196302" cy="646331"/>
          </a:xfrm>
          <a:prstGeom prst="rect">
            <a:avLst/>
          </a:prstGeom>
          <a:solidFill>
            <a:srgbClr val="C00000"/>
          </a:solidFill>
        </p:spPr>
        <p:txBody>
          <a:bodyPr wrap="square" rtlCol="0">
            <a:spAutoFit/>
          </a:bodyPr>
          <a:lstStyle/>
          <a:p>
            <a:r>
              <a:rPr lang="en-US" sz="3600" b="1" dirty="0">
                <a:solidFill>
                  <a:schemeClr val="bg1"/>
                </a:solidFill>
              </a:rPr>
              <a:t>“This is My Blood of the Covenant”</a:t>
            </a:r>
          </a:p>
        </p:txBody>
      </p:sp>
    </p:spTree>
    <p:extLst>
      <p:ext uri="{BB962C8B-B14F-4D97-AF65-F5344CB8AC3E}">
        <p14:creationId xmlns:p14="http://schemas.microsoft.com/office/powerpoint/2010/main" val="3155324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352116-BC7F-4B29-BF23-D30C34459944}"/>
              </a:ext>
            </a:extLst>
          </p:cNvPr>
          <p:cNvSpPr txBox="1"/>
          <p:nvPr/>
        </p:nvSpPr>
        <p:spPr>
          <a:xfrm>
            <a:off x="164893" y="1185263"/>
            <a:ext cx="8894047"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Not merely justified, not merely forgiven, not just “got saved”</a:t>
            </a:r>
          </a:p>
          <a:p>
            <a:pPr marL="342900" indent="-342900">
              <a:buFont typeface="Arial" panose="020B0604020202020204" pitchFamily="34" charset="0"/>
              <a:buChar char="•"/>
            </a:pPr>
            <a:r>
              <a:rPr lang="en-US" sz="2400" dirty="0"/>
              <a:t>A Covenantal Relationship</a:t>
            </a:r>
          </a:p>
        </p:txBody>
      </p:sp>
      <p:sp>
        <p:nvSpPr>
          <p:cNvPr id="3" name="TextBox 2">
            <a:extLst>
              <a:ext uri="{FF2B5EF4-FFF2-40B4-BE49-F238E27FC236}">
                <a16:creationId xmlns:a16="http://schemas.microsoft.com/office/drawing/2014/main" id="{A2E5B271-87C4-4E55-B757-6809C4716859}"/>
              </a:ext>
            </a:extLst>
          </p:cNvPr>
          <p:cNvSpPr txBox="1"/>
          <p:nvPr/>
        </p:nvSpPr>
        <p:spPr>
          <a:xfrm>
            <a:off x="748126" y="1967019"/>
            <a:ext cx="9214581" cy="2123658"/>
          </a:xfrm>
          <a:prstGeom prst="rect">
            <a:avLst/>
          </a:prstGeom>
          <a:noFill/>
        </p:spPr>
        <p:txBody>
          <a:bodyPr wrap="square" rtlCol="0">
            <a:spAutoFit/>
          </a:bodyPr>
          <a:lstStyle/>
          <a:p>
            <a:r>
              <a:rPr lang="en-US" sz="2200" b="1" dirty="0">
                <a:solidFill>
                  <a:schemeClr val="tx1">
                    <a:alpha val="40000"/>
                  </a:schemeClr>
                </a:solidFill>
              </a:rPr>
              <a:t>Hebrews 9</a:t>
            </a:r>
            <a:endParaRPr lang="en-US" sz="2200" b="1" baseline="30000" dirty="0">
              <a:solidFill>
                <a:schemeClr val="tx1">
                  <a:alpha val="40000"/>
                </a:schemeClr>
              </a:solidFill>
            </a:endParaRPr>
          </a:p>
          <a:p>
            <a:r>
              <a:rPr lang="en-US" sz="2200" b="1" baseline="30000" dirty="0">
                <a:solidFill>
                  <a:schemeClr val="tx1">
                    <a:alpha val="40000"/>
                  </a:schemeClr>
                </a:solidFill>
              </a:rPr>
              <a:t>18 </a:t>
            </a:r>
            <a:r>
              <a:rPr lang="en-US" sz="2200" dirty="0">
                <a:solidFill>
                  <a:schemeClr val="tx1">
                    <a:alpha val="40000"/>
                  </a:schemeClr>
                </a:solidFill>
              </a:rPr>
              <a:t>Therefore even the first covenant was not inaugurated without blood. </a:t>
            </a:r>
          </a:p>
          <a:p>
            <a:r>
              <a:rPr lang="en-US" sz="2200" b="1" baseline="30000" dirty="0">
                <a:solidFill>
                  <a:schemeClr val="tx1">
                    <a:alpha val="40000"/>
                  </a:schemeClr>
                </a:solidFill>
              </a:rPr>
              <a:t>19 </a:t>
            </a:r>
            <a:r>
              <a:rPr lang="en-US" sz="2200" dirty="0">
                <a:solidFill>
                  <a:schemeClr val="tx1">
                    <a:alpha val="40000"/>
                  </a:schemeClr>
                </a:solidFill>
              </a:rPr>
              <a:t>For when every commandment had been spoken by Moses to all the people according to the Law, he took the blood of the calves and the goats, with water and scarlet wool and hyssop, and sprinkled both the book itself and all the people, </a:t>
            </a:r>
            <a:r>
              <a:rPr lang="en-US" sz="2200" b="1" baseline="30000" dirty="0">
                <a:solidFill>
                  <a:schemeClr val="tx1">
                    <a:alpha val="40000"/>
                  </a:schemeClr>
                </a:solidFill>
              </a:rPr>
              <a:t>20 </a:t>
            </a:r>
            <a:r>
              <a:rPr lang="en-US" sz="2200" dirty="0">
                <a:solidFill>
                  <a:schemeClr val="tx1">
                    <a:alpha val="40000"/>
                  </a:schemeClr>
                </a:solidFill>
              </a:rPr>
              <a:t>saying,</a:t>
            </a:r>
            <a:r>
              <a:rPr lang="en-US" sz="2200" dirty="0"/>
              <a:t> </a:t>
            </a:r>
            <a:r>
              <a:rPr lang="en-US" sz="2200" dirty="0">
                <a:solidFill>
                  <a:schemeClr val="tx1">
                    <a:alpha val="40000"/>
                  </a:schemeClr>
                </a:solidFill>
              </a:rPr>
              <a:t>“</a:t>
            </a:r>
            <a:r>
              <a:rPr lang="en-US" sz="2200" b="1" u="sng" cap="small" dirty="0"/>
              <a:t>This is the blood of the covenant</a:t>
            </a:r>
            <a:r>
              <a:rPr lang="en-US" sz="2200" cap="small" dirty="0"/>
              <a:t> </a:t>
            </a:r>
            <a:r>
              <a:rPr lang="en-US" sz="2200" cap="small" dirty="0">
                <a:solidFill>
                  <a:schemeClr val="tx1">
                    <a:alpha val="40000"/>
                  </a:schemeClr>
                </a:solidFill>
              </a:rPr>
              <a:t>which God commanded you</a:t>
            </a:r>
            <a:r>
              <a:rPr lang="en-US" sz="2200" dirty="0">
                <a:solidFill>
                  <a:schemeClr val="tx1">
                    <a:alpha val="40000"/>
                  </a:schemeClr>
                </a:solidFill>
              </a:rPr>
              <a:t>.”</a:t>
            </a:r>
          </a:p>
        </p:txBody>
      </p:sp>
      <p:sp>
        <p:nvSpPr>
          <p:cNvPr id="2" name="Rectangle 1">
            <a:extLst>
              <a:ext uri="{FF2B5EF4-FFF2-40B4-BE49-F238E27FC236}">
                <a16:creationId xmlns:a16="http://schemas.microsoft.com/office/drawing/2014/main" id="{4A1824C6-5FF3-49E3-8B4D-18C241932D63}"/>
              </a:ext>
            </a:extLst>
          </p:cNvPr>
          <p:cNvSpPr/>
          <p:nvPr/>
        </p:nvSpPr>
        <p:spPr>
          <a:xfrm>
            <a:off x="2892723" y="4157304"/>
            <a:ext cx="6914707" cy="1785104"/>
          </a:xfrm>
          <a:prstGeom prst="rect">
            <a:avLst/>
          </a:prstGeom>
        </p:spPr>
        <p:txBody>
          <a:bodyPr wrap="square">
            <a:spAutoFit/>
          </a:bodyPr>
          <a:lstStyle/>
          <a:p>
            <a:r>
              <a:rPr lang="en-US" sz="2200" b="1" i="0" dirty="0">
                <a:solidFill>
                  <a:srgbClr val="000000">
                    <a:alpha val="40000"/>
                  </a:srgbClr>
                </a:solidFill>
                <a:effectLst/>
                <a:latin typeface="Helvetica Neue"/>
              </a:rPr>
              <a:t>Matthew 26:27-28</a:t>
            </a:r>
            <a:endParaRPr lang="en-US" sz="2200" b="1" i="0" baseline="30000" dirty="0">
              <a:solidFill>
                <a:srgbClr val="000000">
                  <a:alpha val="40000"/>
                </a:srgbClr>
              </a:solidFill>
              <a:effectLst/>
              <a:latin typeface="Arial" panose="020B0604020202020204" pitchFamily="34" charset="0"/>
            </a:endParaRPr>
          </a:p>
          <a:p>
            <a:r>
              <a:rPr lang="en-US" sz="2200" b="1" baseline="30000" dirty="0">
                <a:solidFill>
                  <a:srgbClr val="000000">
                    <a:alpha val="40000"/>
                  </a:srgbClr>
                </a:solidFill>
                <a:effectLst/>
                <a:latin typeface="Arial" panose="020B0604020202020204" pitchFamily="34" charset="0"/>
              </a:rPr>
              <a:t> </a:t>
            </a:r>
            <a:r>
              <a:rPr lang="en-US" sz="2200" b="0" dirty="0">
                <a:solidFill>
                  <a:srgbClr val="000000">
                    <a:alpha val="40000"/>
                  </a:srgbClr>
                </a:solidFill>
                <a:effectLst/>
                <a:latin typeface="Helvetica Neue"/>
              </a:rPr>
              <a:t>And when He had taken a cup and given thanks, He gave it to them, saying, “Drink from it, all of you; for </a:t>
            </a:r>
            <a:r>
              <a:rPr lang="en-US" sz="2200" b="1" i="0" u="sng" dirty="0">
                <a:solidFill>
                  <a:srgbClr val="000000"/>
                </a:solidFill>
                <a:effectLst/>
                <a:latin typeface="Helvetica Neue"/>
              </a:rPr>
              <a:t>this is My blood of the covenant</a:t>
            </a:r>
            <a:r>
              <a:rPr lang="en-US" sz="2200" b="0" i="0" dirty="0">
                <a:solidFill>
                  <a:srgbClr val="000000">
                    <a:alpha val="40000"/>
                  </a:srgbClr>
                </a:solidFill>
                <a:effectLst/>
                <a:latin typeface="Helvetica Neue"/>
              </a:rPr>
              <a:t>, which is poured out for many for forgiveness of sins.</a:t>
            </a:r>
            <a:r>
              <a:rPr lang="en-US" sz="2200" b="0" i="0" dirty="0">
                <a:solidFill>
                  <a:srgbClr val="000000"/>
                </a:solidFill>
                <a:effectLst/>
                <a:latin typeface="Helvetica Neue"/>
              </a:rPr>
              <a:t> </a:t>
            </a:r>
            <a:endParaRPr lang="en-US" sz="2200" dirty="0"/>
          </a:p>
        </p:txBody>
      </p:sp>
      <p:sp>
        <p:nvSpPr>
          <p:cNvPr id="6" name="Rectangle: Rounded Corners 5">
            <a:extLst>
              <a:ext uri="{FF2B5EF4-FFF2-40B4-BE49-F238E27FC236}">
                <a16:creationId xmlns:a16="http://schemas.microsoft.com/office/drawing/2014/main" id="{D978E75A-3965-41D5-BA51-8444E2CB9762}"/>
              </a:ext>
            </a:extLst>
          </p:cNvPr>
          <p:cNvSpPr/>
          <p:nvPr/>
        </p:nvSpPr>
        <p:spPr>
          <a:xfrm>
            <a:off x="7738251" y="3560706"/>
            <a:ext cx="2194855" cy="567584"/>
          </a:xfrm>
          <a:prstGeom prst="roundRect">
            <a:avLst/>
          </a:prstGeom>
          <a:solidFill>
            <a:srgbClr val="C0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1</a:t>
            </a:r>
            <a:r>
              <a:rPr lang="en-US" sz="2800" b="1" baseline="30000" dirty="0"/>
              <a:t>st</a:t>
            </a:r>
            <a:r>
              <a:rPr lang="en-US" sz="2800" b="1" dirty="0"/>
              <a:t> Covenant</a:t>
            </a:r>
          </a:p>
        </p:txBody>
      </p:sp>
      <p:sp>
        <p:nvSpPr>
          <p:cNvPr id="7" name="Rectangle: Rounded Corners 6">
            <a:extLst>
              <a:ext uri="{FF2B5EF4-FFF2-40B4-BE49-F238E27FC236}">
                <a16:creationId xmlns:a16="http://schemas.microsoft.com/office/drawing/2014/main" id="{6526382A-D7B4-48FA-9D9F-3B5DF6EB572E}"/>
              </a:ext>
            </a:extLst>
          </p:cNvPr>
          <p:cNvSpPr/>
          <p:nvPr/>
        </p:nvSpPr>
        <p:spPr>
          <a:xfrm>
            <a:off x="7752627" y="5179596"/>
            <a:ext cx="2194855" cy="567584"/>
          </a:xfrm>
          <a:prstGeom prst="roundRect">
            <a:avLst/>
          </a:prstGeom>
          <a:solidFill>
            <a:srgbClr val="C0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2</a:t>
            </a:r>
            <a:r>
              <a:rPr lang="en-US" sz="2800" b="1" baseline="30000" dirty="0"/>
              <a:t>nd</a:t>
            </a:r>
            <a:r>
              <a:rPr lang="en-US" sz="2800" b="1" dirty="0"/>
              <a:t> Covenant</a:t>
            </a:r>
          </a:p>
        </p:txBody>
      </p:sp>
      <p:sp>
        <p:nvSpPr>
          <p:cNvPr id="8" name="TextBox 7">
            <a:extLst>
              <a:ext uri="{FF2B5EF4-FFF2-40B4-BE49-F238E27FC236}">
                <a16:creationId xmlns:a16="http://schemas.microsoft.com/office/drawing/2014/main" id="{04E285C8-413D-45CB-BE1B-6CD7730808C3}"/>
              </a:ext>
            </a:extLst>
          </p:cNvPr>
          <p:cNvSpPr txBox="1"/>
          <p:nvPr/>
        </p:nvSpPr>
        <p:spPr>
          <a:xfrm>
            <a:off x="-4302" y="-1569"/>
            <a:ext cx="12196302" cy="646331"/>
          </a:xfrm>
          <a:prstGeom prst="rect">
            <a:avLst/>
          </a:prstGeom>
          <a:solidFill>
            <a:srgbClr val="C00000"/>
          </a:solidFill>
        </p:spPr>
        <p:txBody>
          <a:bodyPr wrap="square" rtlCol="0">
            <a:spAutoFit/>
          </a:bodyPr>
          <a:lstStyle/>
          <a:p>
            <a:r>
              <a:rPr lang="en-US" sz="3600" b="1" dirty="0">
                <a:solidFill>
                  <a:schemeClr val="bg1"/>
                </a:solidFill>
              </a:rPr>
              <a:t>“This is My Blood of the Covenant”</a:t>
            </a:r>
          </a:p>
        </p:txBody>
      </p:sp>
    </p:spTree>
    <p:extLst>
      <p:ext uri="{BB962C8B-B14F-4D97-AF65-F5344CB8AC3E}">
        <p14:creationId xmlns:p14="http://schemas.microsoft.com/office/powerpoint/2010/main" val="3116531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C352116-BC7F-4B29-BF23-D30C34459944}"/>
              </a:ext>
            </a:extLst>
          </p:cNvPr>
          <p:cNvSpPr txBox="1"/>
          <p:nvPr/>
        </p:nvSpPr>
        <p:spPr>
          <a:xfrm>
            <a:off x="164893" y="1185263"/>
            <a:ext cx="8894047" cy="830997"/>
          </a:xfrm>
          <a:prstGeom prst="rect">
            <a:avLst/>
          </a:prstGeom>
          <a:noFill/>
        </p:spPr>
        <p:txBody>
          <a:bodyPr wrap="square" rtlCol="0">
            <a:spAutoFit/>
          </a:bodyPr>
          <a:lstStyle/>
          <a:p>
            <a:pPr marL="342900" indent="-342900">
              <a:buFont typeface="Arial" panose="020B0604020202020204" pitchFamily="34" charset="0"/>
              <a:buChar char="•"/>
            </a:pPr>
            <a:r>
              <a:rPr lang="en-US" sz="2400" dirty="0"/>
              <a:t>Not merely justified, not merely forgiven, not just “got saved”</a:t>
            </a:r>
          </a:p>
          <a:p>
            <a:pPr marL="342900" indent="-342900">
              <a:buFont typeface="Arial" panose="020B0604020202020204" pitchFamily="34" charset="0"/>
              <a:buChar char="•"/>
            </a:pPr>
            <a:r>
              <a:rPr lang="en-US" sz="2400" dirty="0"/>
              <a:t>A Covenantal Relationship</a:t>
            </a:r>
          </a:p>
        </p:txBody>
      </p:sp>
      <p:sp>
        <p:nvSpPr>
          <p:cNvPr id="3" name="TextBox 2">
            <a:extLst>
              <a:ext uri="{FF2B5EF4-FFF2-40B4-BE49-F238E27FC236}">
                <a16:creationId xmlns:a16="http://schemas.microsoft.com/office/drawing/2014/main" id="{A2E5B271-87C4-4E55-B757-6809C4716859}"/>
              </a:ext>
            </a:extLst>
          </p:cNvPr>
          <p:cNvSpPr txBox="1"/>
          <p:nvPr/>
        </p:nvSpPr>
        <p:spPr>
          <a:xfrm>
            <a:off x="748126" y="1967019"/>
            <a:ext cx="9214581" cy="2123658"/>
          </a:xfrm>
          <a:prstGeom prst="rect">
            <a:avLst/>
          </a:prstGeom>
          <a:noFill/>
        </p:spPr>
        <p:txBody>
          <a:bodyPr wrap="square" rtlCol="0">
            <a:spAutoFit/>
          </a:bodyPr>
          <a:lstStyle/>
          <a:p>
            <a:r>
              <a:rPr lang="en-US" sz="2200" b="1" dirty="0">
                <a:solidFill>
                  <a:schemeClr val="tx1">
                    <a:alpha val="40000"/>
                  </a:schemeClr>
                </a:solidFill>
              </a:rPr>
              <a:t>Hebrews 9</a:t>
            </a:r>
            <a:endParaRPr lang="en-US" sz="2200" b="1" baseline="30000" dirty="0">
              <a:solidFill>
                <a:schemeClr val="tx1">
                  <a:alpha val="40000"/>
                </a:schemeClr>
              </a:solidFill>
            </a:endParaRPr>
          </a:p>
          <a:p>
            <a:r>
              <a:rPr lang="en-US" sz="2200" b="1" baseline="30000" dirty="0">
                <a:solidFill>
                  <a:schemeClr val="tx1">
                    <a:alpha val="40000"/>
                  </a:schemeClr>
                </a:solidFill>
              </a:rPr>
              <a:t>18 </a:t>
            </a:r>
            <a:r>
              <a:rPr lang="en-US" sz="2200" dirty="0">
                <a:solidFill>
                  <a:schemeClr val="tx1">
                    <a:alpha val="40000"/>
                  </a:schemeClr>
                </a:solidFill>
              </a:rPr>
              <a:t>Therefore even the first covenant was not inaugurated without blood. </a:t>
            </a:r>
          </a:p>
          <a:p>
            <a:r>
              <a:rPr lang="en-US" sz="2200" b="1" baseline="30000" dirty="0">
                <a:solidFill>
                  <a:schemeClr val="tx1">
                    <a:alpha val="40000"/>
                  </a:schemeClr>
                </a:solidFill>
              </a:rPr>
              <a:t>19 </a:t>
            </a:r>
            <a:r>
              <a:rPr lang="en-US" sz="2200" dirty="0">
                <a:solidFill>
                  <a:schemeClr val="tx1">
                    <a:alpha val="40000"/>
                  </a:schemeClr>
                </a:solidFill>
              </a:rPr>
              <a:t>For when every commandment had been spoken by Moses to all the people according to the Law, he took the blood of the calves and the goats, with water and scarlet wool and hyssop, and sprinkled both the book itself and all the people, </a:t>
            </a:r>
            <a:r>
              <a:rPr lang="en-US" sz="2200" b="1" baseline="30000" dirty="0">
                <a:solidFill>
                  <a:schemeClr val="tx1">
                    <a:alpha val="40000"/>
                  </a:schemeClr>
                </a:solidFill>
              </a:rPr>
              <a:t>20 </a:t>
            </a:r>
            <a:r>
              <a:rPr lang="en-US" sz="2200" dirty="0">
                <a:solidFill>
                  <a:schemeClr val="tx1">
                    <a:alpha val="40000"/>
                  </a:schemeClr>
                </a:solidFill>
              </a:rPr>
              <a:t>saying,</a:t>
            </a:r>
            <a:r>
              <a:rPr lang="en-US" sz="2200" dirty="0"/>
              <a:t> </a:t>
            </a:r>
            <a:r>
              <a:rPr lang="en-US" sz="2200" dirty="0">
                <a:solidFill>
                  <a:schemeClr val="tx1">
                    <a:alpha val="40000"/>
                  </a:schemeClr>
                </a:solidFill>
              </a:rPr>
              <a:t>“</a:t>
            </a:r>
            <a:r>
              <a:rPr lang="en-US" sz="2200" b="1" u="sng" cap="small" dirty="0"/>
              <a:t>This is the blood of the covenant</a:t>
            </a:r>
            <a:r>
              <a:rPr lang="en-US" sz="2200" cap="small" dirty="0"/>
              <a:t> </a:t>
            </a:r>
            <a:r>
              <a:rPr lang="en-US" sz="2200" cap="small" dirty="0">
                <a:solidFill>
                  <a:schemeClr val="tx1">
                    <a:alpha val="40000"/>
                  </a:schemeClr>
                </a:solidFill>
              </a:rPr>
              <a:t>which God commanded you</a:t>
            </a:r>
            <a:r>
              <a:rPr lang="en-US" sz="2200" dirty="0">
                <a:solidFill>
                  <a:schemeClr val="tx1">
                    <a:alpha val="40000"/>
                  </a:schemeClr>
                </a:solidFill>
              </a:rPr>
              <a:t>.”</a:t>
            </a:r>
          </a:p>
        </p:txBody>
      </p:sp>
      <p:sp>
        <p:nvSpPr>
          <p:cNvPr id="2" name="Rectangle 1">
            <a:extLst>
              <a:ext uri="{FF2B5EF4-FFF2-40B4-BE49-F238E27FC236}">
                <a16:creationId xmlns:a16="http://schemas.microsoft.com/office/drawing/2014/main" id="{4A1824C6-5FF3-49E3-8B4D-18C241932D63}"/>
              </a:ext>
            </a:extLst>
          </p:cNvPr>
          <p:cNvSpPr/>
          <p:nvPr/>
        </p:nvSpPr>
        <p:spPr>
          <a:xfrm>
            <a:off x="2892723" y="4157304"/>
            <a:ext cx="6914707" cy="1785104"/>
          </a:xfrm>
          <a:prstGeom prst="rect">
            <a:avLst/>
          </a:prstGeom>
        </p:spPr>
        <p:txBody>
          <a:bodyPr wrap="square">
            <a:spAutoFit/>
          </a:bodyPr>
          <a:lstStyle/>
          <a:p>
            <a:r>
              <a:rPr lang="en-US" sz="2200" b="1" i="0" dirty="0">
                <a:solidFill>
                  <a:srgbClr val="000000">
                    <a:alpha val="40000"/>
                  </a:srgbClr>
                </a:solidFill>
                <a:effectLst/>
                <a:latin typeface="Helvetica Neue"/>
              </a:rPr>
              <a:t>Matthew 26:27-28</a:t>
            </a:r>
            <a:endParaRPr lang="en-US" sz="2200" b="1" i="0" baseline="30000" dirty="0">
              <a:solidFill>
                <a:srgbClr val="000000">
                  <a:alpha val="40000"/>
                </a:srgbClr>
              </a:solidFill>
              <a:effectLst/>
              <a:latin typeface="Arial" panose="020B0604020202020204" pitchFamily="34" charset="0"/>
            </a:endParaRPr>
          </a:p>
          <a:p>
            <a:r>
              <a:rPr lang="en-US" sz="2200" b="1" baseline="30000" dirty="0">
                <a:solidFill>
                  <a:srgbClr val="000000">
                    <a:alpha val="40000"/>
                  </a:srgbClr>
                </a:solidFill>
                <a:effectLst/>
                <a:latin typeface="Arial" panose="020B0604020202020204" pitchFamily="34" charset="0"/>
              </a:rPr>
              <a:t> </a:t>
            </a:r>
            <a:r>
              <a:rPr lang="en-US" sz="2200" b="0" dirty="0">
                <a:solidFill>
                  <a:srgbClr val="000000">
                    <a:alpha val="40000"/>
                  </a:srgbClr>
                </a:solidFill>
                <a:effectLst/>
                <a:latin typeface="Helvetica Neue"/>
              </a:rPr>
              <a:t>And when He had taken a cup and given thanks, He gave it to them, saying, “Drink from it, all of you; for </a:t>
            </a:r>
            <a:r>
              <a:rPr lang="en-US" sz="2200" b="1" i="0" u="sng" dirty="0">
                <a:solidFill>
                  <a:srgbClr val="000000"/>
                </a:solidFill>
                <a:effectLst/>
                <a:latin typeface="Helvetica Neue"/>
              </a:rPr>
              <a:t>this is My blood of the covenant</a:t>
            </a:r>
            <a:r>
              <a:rPr lang="en-US" sz="2200" b="0" i="0" dirty="0">
                <a:solidFill>
                  <a:srgbClr val="000000">
                    <a:alpha val="40000"/>
                  </a:srgbClr>
                </a:solidFill>
                <a:effectLst/>
                <a:latin typeface="Helvetica Neue"/>
              </a:rPr>
              <a:t>, which is poured out for many for forgiveness of sins.</a:t>
            </a:r>
            <a:r>
              <a:rPr lang="en-US" sz="2200" b="0" i="0" dirty="0">
                <a:solidFill>
                  <a:srgbClr val="000000"/>
                </a:solidFill>
                <a:effectLst/>
                <a:latin typeface="Helvetica Neue"/>
              </a:rPr>
              <a:t> </a:t>
            </a:r>
            <a:endParaRPr lang="en-US" sz="2200" dirty="0"/>
          </a:p>
        </p:txBody>
      </p:sp>
      <p:sp>
        <p:nvSpPr>
          <p:cNvPr id="8" name="TextBox 7">
            <a:extLst>
              <a:ext uri="{FF2B5EF4-FFF2-40B4-BE49-F238E27FC236}">
                <a16:creationId xmlns:a16="http://schemas.microsoft.com/office/drawing/2014/main" id="{A93CF462-7FF4-4951-AE3F-840DD7275A94}"/>
              </a:ext>
            </a:extLst>
          </p:cNvPr>
          <p:cNvSpPr txBox="1"/>
          <p:nvPr/>
        </p:nvSpPr>
        <p:spPr>
          <a:xfrm>
            <a:off x="9264759" y="3916394"/>
            <a:ext cx="2916231" cy="707886"/>
          </a:xfrm>
          <a:prstGeom prst="rect">
            <a:avLst/>
          </a:prstGeom>
          <a:noFill/>
        </p:spPr>
        <p:txBody>
          <a:bodyPr wrap="square" rtlCol="0">
            <a:spAutoFit/>
          </a:bodyPr>
          <a:lstStyle/>
          <a:p>
            <a:pPr algn="ctr"/>
            <a:r>
              <a:rPr lang="en-US" sz="4000" b="1" dirty="0"/>
              <a:t>2 Questions</a:t>
            </a:r>
          </a:p>
        </p:txBody>
      </p:sp>
      <p:sp>
        <p:nvSpPr>
          <p:cNvPr id="7" name="TextBox 6">
            <a:extLst>
              <a:ext uri="{FF2B5EF4-FFF2-40B4-BE49-F238E27FC236}">
                <a16:creationId xmlns:a16="http://schemas.microsoft.com/office/drawing/2014/main" id="{04E285C8-413D-45CB-BE1B-6CD7730808C3}"/>
              </a:ext>
            </a:extLst>
          </p:cNvPr>
          <p:cNvSpPr txBox="1"/>
          <p:nvPr/>
        </p:nvSpPr>
        <p:spPr>
          <a:xfrm>
            <a:off x="-4302" y="-1569"/>
            <a:ext cx="12196302" cy="646331"/>
          </a:xfrm>
          <a:prstGeom prst="rect">
            <a:avLst/>
          </a:prstGeom>
          <a:solidFill>
            <a:srgbClr val="C00000"/>
          </a:solidFill>
        </p:spPr>
        <p:txBody>
          <a:bodyPr wrap="square" rtlCol="0">
            <a:spAutoFit/>
          </a:bodyPr>
          <a:lstStyle/>
          <a:p>
            <a:r>
              <a:rPr lang="en-US" sz="3600" b="1" dirty="0">
                <a:solidFill>
                  <a:schemeClr val="bg1"/>
                </a:solidFill>
              </a:rPr>
              <a:t>“This is My Blood of the Covenant”</a:t>
            </a:r>
          </a:p>
        </p:txBody>
      </p:sp>
    </p:spTree>
    <p:extLst>
      <p:ext uri="{BB962C8B-B14F-4D97-AF65-F5344CB8AC3E}">
        <p14:creationId xmlns:p14="http://schemas.microsoft.com/office/powerpoint/2010/main" val="78781392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349</TotalTime>
  <Words>2236</Words>
  <Application>Microsoft Office PowerPoint</Application>
  <PresentationFormat>Widescreen</PresentationFormat>
  <Paragraphs>135</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Helvetica Neue</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Jeff Smelser</dc:creator>
  <cp:lastModifiedBy>Jeff Smelser</cp:lastModifiedBy>
  <cp:revision>11</cp:revision>
  <dcterms:created xsi:type="dcterms:W3CDTF">2020-01-25T23:12:15Z</dcterms:created>
  <dcterms:modified xsi:type="dcterms:W3CDTF">2020-01-26T14:21:57Z</dcterms:modified>
</cp:coreProperties>
</file>