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6" r:id="rId2"/>
    <p:sldId id="275" r:id="rId3"/>
    <p:sldId id="257" r:id="rId4"/>
    <p:sldId id="258" r:id="rId5"/>
    <p:sldId id="271" r:id="rId6"/>
    <p:sldId id="259" r:id="rId7"/>
    <p:sldId id="268" r:id="rId8"/>
    <p:sldId id="265" r:id="rId9"/>
    <p:sldId id="261" r:id="rId10"/>
    <p:sldId id="272" r:id="rId11"/>
    <p:sldId id="263" r:id="rId12"/>
    <p:sldId id="264" r:id="rId13"/>
    <p:sldId id="262" r:id="rId14"/>
    <p:sldId id="269" r:id="rId15"/>
    <p:sldId id="273" r:id="rId16"/>
    <p:sldId id="274"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3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9B7728-808A-4718-B4CE-1A7855F939F9}" type="datetimeFigureOut">
              <a:rPr lang="en-US" smtClean="0"/>
              <a:t>12/8/2019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190988-58ED-42BE-BFF8-1807A48BC1A8}" type="slidenum">
              <a:rPr lang="en-US" smtClean="0"/>
              <a:t>‹#›</a:t>
            </a:fld>
            <a:endParaRPr lang="en-US"/>
          </a:p>
        </p:txBody>
      </p:sp>
    </p:spTree>
    <p:extLst>
      <p:ext uri="{BB962C8B-B14F-4D97-AF65-F5344CB8AC3E}">
        <p14:creationId xmlns:p14="http://schemas.microsoft.com/office/powerpoint/2010/main" val="372471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One who frets about not being popular and another feeling like no one has a marriage as difficult as his and another whining that her parents are too strict, and another complaining she’s just so tired? NO, they’re all focused on the team on the field!</a:t>
            </a:r>
          </a:p>
          <a:p>
            <a:endParaRPr lang="en-US" dirty="0"/>
          </a:p>
        </p:txBody>
      </p:sp>
      <p:sp>
        <p:nvSpPr>
          <p:cNvPr id="4" name="Slide Number Placeholder 3"/>
          <p:cNvSpPr>
            <a:spLocks noGrp="1"/>
          </p:cNvSpPr>
          <p:nvPr>
            <p:ph type="sldNum" sz="quarter" idx="10"/>
          </p:nvPr>
        </p:nvSpPr>
        <p:spPr/>
        <p:txBody>
          <a:bodyPr/>
          <a:lstStyle/>
          <a:p>
            <a:fld id="{10190988-58ED-42BE-BFF8-1807A48BC1A8}" type="slidenum">
              <a:rPr lang="en-US" smtClean="0"/>
              <a:t>7</a:t>
            </a:fld>
            <a:endParaRPr lang="en-US"/>
          </a:p>
        </p:txBody>
      </p:sp>
    </p:spTree>
    <p:extLst>
      <p:ext uri="{BB962C8B-B14F-4D97-AF65-F5344CB8AC3E}">
        <p14:creationId xmlns:p14="http://schemas.microsoft.com/office/powerpoint/2010/main" val="2861637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bg1"/>
                </a:solidFill>
                <a:effectLst>
                  <a:outerShdw blurRad="38100" dist="38100" dir="2700000" algn="tl">
                    <a:srgbClr val="000000">
                      <a:alpha val="43137"/>
                    </a:srgbClr>
                  </a:outerShdw>
                </a:effectLst>
              </a:rPr>
              <a:t>When focused on and aspiring to the same thing, we become united</a:t>
            </a:r>
          </a:p>
          <a:p>
            <a:endParaRPr lang="en-US" dirty="0"/>
          </a:p>
        </p:txBody>
      </p:sp>
      <p:sp>
        <p:nvSpPr>
          <p:cNvPr id="4" name="Slide Number Placeholder 3"/>
          <p:cNvSpPr>
            <a:spLocks noGrp="1"/>
          </p:cNvSpPr>
          <p:nvPr>
            <p:ph type="sldNum" sz="quarter" idx="10"/>
          </p:nvPr>
        </p:nvSpPr>
        <p:spPr/>
        <p:txBody>
          <a:bodyPr/>
          <a:lstStyle/>
          <a:p>
            <a:fld id="{10190988-58ED-42BE-BFF8-1807A48BC1A8}" type="slidenum">
              <a:rPr lang="en-US" smtClean="0"/>
              <a:t>10</a:t>
            </a:fld>
            <a:endParaRPr lang="en-US"/>
          </a:p>
        </p:txBody>
      </p:sp>
    </p:spTree>
    <p:extLst>
      <p:ext uri="{BB962C8B-B14F-4D97-AF65-F5344CB8AC3E}">
        <p14:creationId xmlns:p14="http://schemas.microsoft.com/office/powerpoint/2010/main" val="2257917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When we raise our voice in praise to our God, we join with all of creation in a Great Song that has been sung from the dawn of time and will ring out through all eternity.”</a:t>
            </a:r>
          </a:p>
        </p:txBody>
      </p:sp>
      <p:sp>
        <p:nvSpPr>
          <p:cNvPr id="4" name="Slide Number Placeholder 3"/>
          <p:cNvSpPr>
            <a:spLocks noGrp="1"/>
          </p:cNvSpPr>
          <p:nvPr>
            <p:ph type="sldNum" sz="quarter" idx="10"/>
          </p:nvPr>
        </p:nvSpPr>
        <p:spPr/>
        <p:txBody>
          <a:bodyPr/>
          <a:lstStyle/>
          <a:p>
            <a:fld id="{10190988-58ED-42BE-BFF8-1807A48BC1A8}" type="slidenum">
              <a:rPr lang="en-US" smtClean="0"/>
              <a:t>13</a:t>
            </a:fld>
            <a:endParaRPr lang="en-US"/>
          </a:p>
        </p:txBody>
      </p:sp>
    </p:spTree>
    <p:extLst>
      <p:ext uri="{BB962C8B-B14F-4D97-AF65-F5344CB8AC3E}">
        <p14:creationId xmlns:p14="http://schemas.microsoft.com/office/powerpoint/2010/main" val="3939768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5287937-7BE5-45CD-B267-14E4D748DC0B}"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3A94D-D138-48FF-9D0A-C43BCF20C20E}" type="slidenum">
              <a:rPr lang="en-US" smtClean="0"/>
              <a:t>‹#›</a:t>
            </a:fld>
            <a:endParaRPr lang="en-US"/>
          </a:p>
        </p:txBody>
      </p:sp>
    </p:spTree>
    <p:extLst>
      <p:ext uri="{BB962C8B-B14F-4D97-AF65-F5344CB8AC3E}">
        <p14:creationId xmlns:p14="http://schemas.microsoft.com/office/powerpoint/2010/main" val="2384773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287937-7BE5-45CD-B267-14E4D748DC0B}"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3A94D-D138-48FF-9D0A-C43BCF20C20E}" type="slidenum">
              <a:rPr lang="en-US" smtClean="0"/>
              <a:t>‹#›</a:t>
            </a:fld>
            <a:endParaRPr lang="en-US"/>
          </a:p>
        </p:txBody>
      </p:sp>
    </p:spTree>
    <p:extLst>
      <p:ext uri="{BB962C8B-B14F-4D97-AF65-F5344CB8AC3E}">
        <p14:creationId xmlns:p14="http://schemas.microsoft.com/office/powerpoint/2010/main" val="3322402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287937-7BE5-45CD-B267-14E4D748DC0B}"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3A94D-D138-48FF-9D0A-C43BCF20C20E}" type="slidenum">
              <a:rPr lang="en-US" smtClean="0"/>
              <a:t>‹#›</a:t>
            </a:fld>
            <a:endParaRPr lang="en-US"/>
          </a:p>
        </p:txBody>
      </p:sp>
    </p:spTree>
    <p:extLst>
      <p:ext uri="{BB962C8B-B14F-4D97-AF65-F5344CB8AC3E}">
        <p14:creationId xmlns:p14="http://schemas.microsoft.com/office/powerpoint/2010/main" val="187280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287937-7BE5-45CD-B267-14E4D748DC0B}"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3A94D-D138-48FF-9D0A-C43BCF20C20E}" type="slidenum">
              <a:rPr lang="en-US" smtClean="0"/>
              <a:t>‹#›</a:t>
            </a:fld>
            <a:endParaRPr lang="en-US"/>
          </a:p>
        </p:txBody>
      </p:sp>
    </p:spTree>
    <p:extLst>
      <p:ext uri="{BB962C8B-B14F-4D97-AF65-F5344CB8AC3E}">
        <p14:creationId xmlns:p14="http://schemas.microsoft.com/office/powerpoint/2010/main" val="1980202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287937-7BE5-45CD-B267-14E4D748DC0B}"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3A94D-D138-48FF-9D0A-C43BCF20C20E}" type="slidenum">
              <a:rPr lang="en-US" smtClean="0"/>
              <a:t>‹#›</a:t>
            </a:fld>
            <a:endParaRPr lang="en-US"/>
          </a:p>
        </p:txBody>
      </p:sp>
    </p:spTree>
    <p:extLst>
      <p:ext uri="{BB962C8B-B14F-4D97-AF65-F5344CB8AC3E}">
        <p14:creationId xmlns:p14="http://schemas.microsoft.com/office/powerpoint/2010/main" val="3619316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287937-7BE5-45CD-B267-14E4D748DC0B}"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3A94D-D138-48FF-9D0A-C43BCF20C20E}" type="slidenum">
              <a:rPr lang="en-US" smtClean="0"/>
              <a:t>‹#›</a:t>
            </a:fld>
            <a:endParaRPr lang="en-US"/>
          </a:p>
        </p:txBody>
      </p:sp>
    </p:spTree>
    <p:extLst>
      <p:ext uri="{BB962C8B-B14F-4D97-AF65-F5344CB8AC3E}">
        <p14:creationId xmlns:p14="http://schemas.microsoft.com/office/powerpoint/2010/main" val="369055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287937-7BE5-45CD-B267-14E4D748DC0B}" type="datetimeFigureOut">
              <a:rPr lang="en-US" smtClean="0"/>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83A94D-D138-48FF-9D0A-C43BCF20C20E}" type="slidenum">
              <a:rPr lang="en-US" smtClean="0"/>
              <a:t>‹#›</a:t>
            </a:fld>
            <a:endParaRPr lang="en-US"/>
          </a:p>
        </p:txBody>
      </p:sp>
    </p:spTree>
    <p:extLst>
      <p:ext uri="{BB962C8B-B14F-4D97-AF65-F5344CB8AC3E}">
        <p14:creationId xmlns:p14="http://schemas.microsoft.com/office/powerpoint/2010/main" val="1950064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287937-7BE5-45CD-B267-14E4D748DC0B}" type="datetimeFigureOut">
              <a:rPr lang="en-US" smtClean="0"/>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83A94D-D138-48FF-9D0A-C43BCF20C20E}" type="slidenum">
              <a:rPr lang="en-US" smtClean="0"/>
              <a:t>‹#›</a:t>
            </a:fld>
            <a:endParaRPr lang="en-US"/>
          </a:p>
        </p:txBody>
      </p:sp>
    </p:spTree>
    <p:extLst>
      <p:ext uri="{BB962C8B-B14F-4D97-AF65-F5344CB8AC3E}">
        <p14:creationId xmlns:p14="http://schemas.microsoft.com/office/powerpoint/2010/main" val="219684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287937-7BE5-45CD-B267-14E4D748DC0B}" type="datetimeFigureOut">
              <a:rPr lang="en-US" smtClean="0"/>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83A94D-D138-48FF-9D0A-C43BCF20C20E}" type="slidenum">
              <a:rPr lang="en-US" smtClean="0"/>
              <a:t>‹#›</a:t>
            </a:fld>
            <a:endParaRPr lang="en-US"/>
          </a:p>
        </p:txBody>
      </p:sp>
    </p:spTree>
    <p:extLst>
      <p:ext uri="{BB962C8B-B14F-4D97-AF65-F5344CB8AC3E}">
        <p14:creationId xmlns:p14="http://schemas.microsoft.com/office/powerpoint/2010/main" val="3291224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287937-7BE5-45CD-B267-14E4D748DC0B}"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3A94D-D138-48FF-9D0A-C43BCF20C20E}" type="slidenum">
              <a:rPr lang="en-US" smtClean="0"/>
              <a:t>‹#›</a:t>
            </a:fld>
            <a:endParaRPr lang="en-US"/>
          </a:p>
        </p:txBody>
      </p:sp>
    </p:spTree>
    <p:extLst>
      <p:ext uri="{BB962C8B-B14F-4D97-AF65-F5344CB8AC3E}">
        <p14:creationId xmlns:p14="http://schemas.microsoft.com/office/powerpoint/2010/main" val="1377101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287937-7BE5-45CD-B267-14E4D748DC0B}"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3A94D-D138-48FF-9D0A-C43BCF20C20E}" type="slidenum">
              <a:rPr lang="en-US" smtClean="0"/>
              <a:t>‹#›</a:t>
            </a:fld>
            <a:endParaRPr lang="en-US"/>
          </a:p>
        </p:txBody>
      </p:sp>
    </p:spTree>
    <p:extLst>
      <p:ext uri="{BB962C8B-B14F-4D97-AF65-F5344CB8AC3E}">
        <p14:creationId xmlns:p14="http://schemas.microsoft.com/office/powerpoint/2010/main" val="2129978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87937-7BE5-45CD-B267-14E4D748DC0B}" type="datetimeFigureOut">
              <a:rPr lang="en-US" smtClean="0"/>
              <a:t>12/8/2019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3A94D-D138-48FF-9D0A-C43BCF20C20E}" type="slidenum">
              <a:rPr lang="en-US" smtClean="0"/>
              <a:t>‹#›</a:t>
            </a:fld>
            <a:endParaRPr lang="en-US"/>
          </a:p>
        </p:txBody>
      </p:sp>
    </p:spTree>
    <p:extLst>
      <p:ext uri="{BB962C8B-B14F-4D97-AF65-F5344CB8AC3E}">
        <p14:creationId xmlns:p14="http://schemas.microsoft.com/office/powerpoint/2010/main" val="3531904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660" y="78660"/>
            <a:ext cx="8991600" cy="584775"/>
          </a:xfrm>
          <a:prstGeom prst="rect">
            <a:avLst/>
          </a:prstGeom>
          <a:solidFill>
            <a:srgbClr val="C00000"/>
          </a:solid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What Unites Us</a:t>
            </a:r>
          </a:p>
        </p:txBody>
      </p:sp>
      <p:cxnSp>
        <p:nvCxnSpPr>
          <p:cNvPr id="6" name="Straight Connector 5"/>
          <p:cNvCxnSpPr/>
          <p:nvPr/>
        </p:nvCxnSpPr>
        <p:spPr>
          <a:xfrm>
            <a:off x="0" y="3429000"/>
            <a:ext cx="9144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590800" y="1295400"/>
            <a:ext cx="3657600" cy="1477328"/>
          </a:xfrm>
          <a:prstGeom prst="rect">
            <a:avLst/>
          </a:prstGeom>
          <a:noFill/>
        </p:spPr>
        <p:txBody>
          <a:bodyPr wrap="square" rtlCol="0">
            <a:spAutoFit/>
          </a:bodyPr>
          <a:lstStyle/>
          <a:p>
            <a:pPr algn="ctr"/>
            <a:r>
              <a:rPr lang="en-US" sz="2400" dirty="0"/>
              <a:t>Sunday, 9:45 am</a:t>
            </a:r>
          </a:p>
          <a:p>
            <a:pPr algn="ctr"/>
            <a:r>
              <a:rPr lang="en-US" sz="2400" dirty="0"/>
              <a:t>December 8, 2019</a:t>
            </a:r>
          </a:p>
          <a:p>
            <a:pPr algn="ctr"/>
            <a:r>
              <a:rPr lang="en-US" sz="2400" dirty="0"/>
              <a:t>Exton</a:t>
            </a:r>
          </a:p>
          <a:p>
            <a:endParaRPr lang="en-US" dirty="0"/>
          </a:p>
        </p:txBody>
      </p:sp>
    </p:spTree>
    <p:extLst>
      <p:ext uri="{BB962C8B-B14F-4D97-AF65-F5344CB8AC3E}">
        <p14:creationId xmlns:p14="http://schemas.microsoft.com/office/powerpoint/2010/main" val="4174594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660" y="78660"/>
            <a:ext cx="8991600" cy="584775"/>
          </a:xfrm>
          <a:prstGeom prst="rect">
            <a:avLst/>
          </a:prstGeom>
          <a:solidFill>
            <a:srgbClr val="C00000"/>
          </a:solid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Praising God unites Diverse People</a:t>
            </a:r>
          </a:p>
        </p:txBody>
      </p:sp>
      <p:cxnSp>
        <p:nvCxnSpPr>
          <p:cNvPr id="6" name="Straight Connector 5"/>
          <p:cNvCxnSpPr/>
          <p:nvPr/>
        </p:nvCxnSpPr>
        <p:spPr>
          <a:xfrm>
            <a:off x="0" y="3429000"/>
            <a:ext cx="9144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752600" y="1219200"/>
            <a:ext cx="7363252" cy="2246769"/>
          </a:xfrm>
          <a:prstGeom prst="rect">
            <a:avLst/>
          </a:prstGeom>
        </p:spPr>
        <p:txBody>
          <a:bodyPr>
            <a:spAutoFit/>
          </a:bodyPr>
          <a:lstStyle/>
          <a:p>
            <a:r>
              <a:rPr lang="en-US" sz="2800" b="1" dirty="0"/>
              <a:t>Simon Peter, Jewish fisherman from Galilee</a:t>
            </a:r>
          </a:p>
          <a:p>
            <a:pPr algn="r"/>
            <a:r>
              <a:rPr lang="en-US" sz="2800" dirty="0"/>
              <a:t>&amp;	</a:t>
            </a:r>
            <a:r>
              <a:rPr lang="en-US" sz="2800" b="1" dirty="0"/>
              <a:t>Luke, Gentile physician</a:t>
            </a:r>
          </a:p>
          <a:p>
            <a:pPr algn="ctr"/>
            <a:endParaRPr lang="en-US" sz="2800" b="1" dirty="0"/>
          </a:p>
          <a:p>
            <a:r>
              <a:rPr lang="en-US" sz="2800" b="1" dirty="0"/>
              <a:t>Simon the Zealot</a:t>
            </a:r>
            <a:r>
              <a:rPr lang="en-US" dirty="0"/>
              <a:t> (Luke 6:15)</a:t>
            </a:r>
          </a:p>
          <a:p>
            <a:pPr algn="r"/>
            <a:r>
              <a:rPr lang="en-US" sz="2800" dirty="0"/>
              <a:t> &amp;	</a:t>
            </a:r>
            <a:r>
              <a:rPr lang="en-US" sz="2800" b="1" dirty="0"/>
              <a:t>Matthew the tax collector</a:t>
            </a:r>
            <a:r>
              <a:rPr lang="en-US" dirty="0"/>
              <a:t> (Mt 10:3)</a:t>
            </a:r>
          </a:p>
        </p:txBody>
      </p:sp>
      <p:sp>
        <p:nvSpPr>
          <p:cNvPr id="3" name="Rectangle 2"/>
          <p:cNvSpPr/>
          <p:nvPr/>
        </p:nvSpPr>
        <p:spPr>
          <a:xfrm>
            <a:off x="76200" y="762000"/>
            <a:ext cx="8909535" cy="461665"/>
          </a:xfrm>
          <a:prstGeom prst="rect">
            <a:avLst/>
          </a:prstGeom>
        </p:spPr>
        <p:txBody>
          <a:bodyPr>
            <a:spAutoFit/>
          </a:bodyPr>
          <a:lstStyle/>
          <a:p>
            <a:pPr>
              <a:defRPr/>
            </a:pPr>
            <a:r>
              <a:rPr lang="en-US" sz="2400" dirty="0"/>
              <a:t>We are focused on and aspiring to the same thing</a:t>
            </a:r>
          </a:p>
        </p:txBody>
      </p:sp>
    </p:spTree>
    <p:extLst>
      <p:ext uri="{BB962C8B-B14F-4D97-AF65-F5344CB8AC3E}">
        <p14:creationId xmlns:p14="http://schemas.microsoft.com/office/powerpoint/2010/main" val="36216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660" y="78660"/>
            <a:ext cx="8991600" cy="584775"/>
          </a:xfrm>
          <a:prstGeom prst="rect">
            <a:avLst/>
          </a:prstGeom>
          <a:solidFill>
            <a:srgbClr val="C00000"/>
          </a:solid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Praising God Lifts Us out of Our Troubles</a:t>
            </a:r>
          </a:p>
        </p:txBody>
      </p:sp>
      <p:cxnSp>
        <p:nvCxnSpPr>
          <p:cNvPr id="6" name="Straight Connector 5"/>
          <p:cNvCxnSpPr/>
          <p:nvPr/>
        </p:nvCxnSpPr>
        <p:spPr>
          <a:xfrm>
            <a:off x="0" y="3429000"/>
            <a:ext cx="9144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57200" y="762000"/>
            <a:ext cx="8153400" cy="523220"/>
          </a:xfrm>
          <a:prstGeom prst="rect">
            <a:avLst/>
          </a:prstGeom>
          <a:noFill/>
        </p:spPr>
        <p:txBody>
          <a:bodyPr wrap="square" rtlCol="0">
            <a:spAutoFit/>
          </a:bodyPr>
          <a:lstStyle/>
          <a:p>
            <a:r>
              <a:rPr lang="en-US" sz="2800" b="1" dirty="0"/>
              <a:t>Psalm 22</a:t>
            </a:r>
          </a:p>
        </p:txBody>
      </p:sp>
      <p:sp>
        <p:nvSpPr>
          <p:cNvPr id="3" name="Rectangle 2"/>
          <p:cNvSpPr/>
          <p:nvPr/>
        </p:nvSpPr>
        <p:spPr>
          <a:xfrm>
            <a:off x="2133600" y="1595735"/>
            <a:ext cx="5145126" cy="461665"/>
          </a:xfrm>
          <a:prstGeom prst="rect">
            <a:avLst/>
          </a:prstGeom>
        </p:spPr>
        <p:txBody>
          <a:bodyPr wrap="none">
            <a:spAutoFit/>
          </a:bodyPr>
          <a:lstStyle/>
          <a:p>
            <a:r>
              <a:rPr lang="en-US" sz="2400" i="1" dirty="0"/>
              <a:t>“A Cry of Anguish and a Song of Praise”</a:t>
            </a:r>
          </a:p>
        </p:txBody>
      </p:sp>
    </p:spTree>
    <p:extLst>
      <p:ext uri="{BB962C8B-B14F-4D97-AF65-F5344CB8AC3E}">
        <p14:creationId xmlns:p14="http://schemas.microsoft.com/office/powerpoint/2010/main" val="2869304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660" y="78660"/>
            <a:ext cx="8991600" cy="584775"/>
          </a:xfrm>
          <a:prstGeom prst="rect">
            <a:avLst/>
          </a:prstGeom>
          <a:solidFill>
            <a:srgbClr val="C00000"/>
          </a:solid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Singing Praises Unites Us</a:t>
            </a:r>
          </a:p>
        </p:txBody>
      </p:sp>
      <p:cxnSp>
        <p:nvCxnSpPr>
          <p:cNvPr id="6" name="Straight Connector 5"/>
          <p:cNvCxnSpPr/>
          <p:nvPr/>
        </p:nvCxnSpPr>
        <p:spPr>
          <a:xfrm>
            <a:off x="0" y="3429000"/>
            <a:ext cx="9144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17233" y="914400"/>
            <a:ext cx="9026767" cy="2123658"/>
          </a:xfrm>
          <a:prstGeom prst="rect">
            <a:avLst/>
          </a:prstGeom>
        </p:spPr>
        <p:txBody>
          <a:bodyPr wrap="square">
            <a:spAutoFit/>
          </a:bodyPr>
          <a:lstStyle/>
          <a:p>
            <a:pPr marL="285750" indent="-285750">
              <a:buFont typeface="Arial" panose="020B0604020202020204" pitchFamily="34" charset="0"/>
              <a:buChar char="•"/>
            </a:pPr>
            <a:r>
              <a:rPr lang="en-US" sz="2400" b="1" dirty="0"/>
              <a:t>United in message </a:t>
            </a:r>
          </a:p>
          <a:p>
            <a:pPr lvl="1"/>
            <a:r>
              <a:rPr lang="en-US" sz="2000" dirty="0"/>
              <a:t>– we’re saying the same thing</a:t>
            </a:r>
          </a:p>
          <a:p>
            <a:pPr marL="285750" indent="-285750">
              <a:buFont typeface="Arial" panose="020B0604020202020204" pitchFamily="34" charset="0"/>
              <a:buChar char="•"/>
            </a:pPr>
            <a:r>
              <a:rPr lang="en-US" sz="2400" b="1" dirty="0"/>
              <a:t>United in experience</a:t>
            </a:r>
          </a:p>
          <a:p>
            <a:pPr lvl="1"/>
            <a:r>
              <a:rPr lang="en-US" sz="2000" dirty="0"/>
              <a:t>– same pitch, rhythm; or if different, harmonizing and blending</a:t>
            </a:r>
          </a:p>
          <a:p>
            <a:pPr marL="285750" indent="-285750">
              <a:buFont typeface="Arial" panose="020B0604020202020204" pitchFamily="34" charset="0"/>
              <a:buChar char="•"/>
            </a:pPr>
            <a:r>
              <a:rPr lang="en-US" sz="2400" b="1" dirty="0"/>
              <a:t>United in result</a:t>
            </a:r>
          </a:p>
          <a:p>
            <a:pPr lvl="1"/>
            <a:r>
              <a:rPr lang="en-US" sz="2000" dirty="0"/>
              <a:t>– what we say when we sing reinforces our common conviction and aspiration.</a:t>
            </a:r>
          </a:p>
        </p:txBody>
      </p:sp>
      <p:sp>
        <p:nvSpPr>
          <p:cNvPr id="2" name="Rectangle 1"/>
          <p:cNvSpPr/>
          <p:nvPr/>
        </p:nvSpPr>
        <p:spPr>
          <a:xfrm>
            <a:off x="2895600" y="1188637"/>
            <a:ext cx="6085332" cy="2011763"/>
          </a:xfrm>
          <a:prstGeom prst="rect">
            <a:avLst/>
          </a:prstGeom>
          <a:solidFill>
            <a:schemeClr val="bg1"/>
          </a:solidFill>
          <a:effectLst>
            <a:outerShdw blurRad="50800" dist="76200" dir="13500000" algn="br" rotWithShape="0">
              <a:prstClr val="black">
                <a:alpha val="40000"/>
              </a:prstClr>
            </a:outerShdw>
          </a:effectLst>
        </p:spPr>
        <p:txBody>
          <a:bodyPr>
            <a:spAutoFit/>
          </a:bodyPr>
          <a:lstStyle/>
          <a:p>
            <a:r>
              <a:rPr lang="en-US" sz="2400" b="1" dirty="0">
                <a:latin typeface="Palatino Linotype" panose="02040502050505030304" pitchFamily="18" charset="0"/>
              </a:rPr>
              <a:t>Acts 4</a:t>
            </a:r>
            <a:r>
              <a:rPr lang="en-US" sz="2400" dirty="0">
                <a:latin typeface="Palatino Linotype" panose="02040502050505030304" pitchFamily="18" charset="0"/>
              </a:rPr>
              <a:t> </a:t>
            </a:r>
            <a:r>
              <a:rPr lang="en-US" sz="2400" b="1" baseline="30000" dirty="0">
                <a:latin typeface="Palatino Linotype" panose="02040502050505030304" pitchFamily="18" charset="0"/>
              </a:rPr>
              <a:t>24 </a:t>
            </a:r>
            <a:r>
              <a:rPr lang="en-US" sz="2400" dirty="0">
                <a:latin typeface="Palatino Linotype" panose="02040502050505030304" pitchFamily="18" charset="0"/>
              </a:rPr>
              <a:t>And when they heard this, they lifted their voices to God with one accord and said, “O Lord, it is You who </a:t>
            </a:r>
            <a:r>
              <a:rPr lang="en-US" sz="2400" cap="small" dirty="0">
                <a:latin typeface="Palatino Linotype" panose="02040502050505030304" pitchFamily="18" charset="0"/>
              </a:rPr>
              <a:t>made the heaven and the earth and the sea, and all that is in them”</a:t>
            </a:r>
            <a:endParaRPr lang="en-US" dirty="0">
              <a:latin typeface="Palatino Linotype" panose="02040502050505030304" pitchFamily="18" charset="0"/>
            </a:endParaRPr>
          </a:p>
        </p:txBody>
      </p:sp>
    </p:spTree>
    <p:extLst>
      <p:ext uri="{BB962C8B-B14F-4D97-AF65-F5344CB8AC3E}">
        <p14:creationId xmlns:p14="http://schemas.microsoft.com/office/powerpoint/2010/main" val="3967990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660" y="78660"/>
            <a:ext cx="8991600" cy="584775"/>
          </a:xfrm>
          <a:prstGeom prst="rect">
            <a:avLst/>
          </a:prstGeom>
          <a:solidFill>
            <a:srgbClr val="C00000"/>
          </a:solid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Worship Unites Us with All of God’s Creation</a:t>
            </a:r>
          </a:p>
        </p:txBody>
      </p:sp>
      <p:cxnSp>
        <p:nvCxnSpPr>
          <p:cNvPr id="6" name="Straight Connector 5"/>
          <p:cNvCxnSpPr/>
          <p:nvPr/>
        </p:nvCxnSpPr>
        <p:spPr>
          <a:xfrm>
            <a:off x="0" y="3429000"/>
            <a:ext cx="9144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914400"/>
            <a:ext cx="8153400" cy="1754326"/>
          </a:xfrm>
          <a:prstGeom prst="rect">
            <a:avLst/>
          </a:prstGeom>
          <a:noFill/>
        </p:spPr>
        <p:txBody>
          <a:bodyPr wrap="square" rtlCol="0">
            <a:spAutoFit/>
          </a:bodyPr>
          <a:lstStyle/>
          <a:p>
            <a:r>
              <a:rPr lang="en-US" sz="2400" b="1" i="1" dirty="0"/>
              <a:t>“This is My Father’s World”</a:t>
            </a:r>
            <a:r>
              <a:rPr lang="en-US" sz="2400" b="1" dirty="0"/>
              <a:t> </a:t>
            </a:r>
            <a:r>
              <a:rPr lang="en-US" sz="2400" dirty="0"/>
              <a:t>(#127, 2</a:t>
            </a:r>
            <a:r>
              <a:rPr lang="en-US" sz="2400" baseline="30000" dirty="0"/>
              <a:t>nd</a:t>
            </a:r>
            <a:r>
              <a:rPr lang="en-US" sz="2400" dirty="0"/>
              <a:t> Stanza)</a:t>
            </a:r>
          </a:p>
          <a:p>
            <a:endParaRPr lang="en-US" b="1" dirty="0"/>
          </a:p>
          <a:p>
            <a:r>
              <a:rPr lang="en-US" sz="2400" b="1" dirty="0"/>
              <a:t>Psalm 19:1</a:t>
            </a:r>
          </a:p>
          <a:p>
            <a:endParaRPr lang="en-US" b="1" dirty="0"/>
          </a:p>
          <a:p>
            <a:r>
              <a:rPr lang="en-US" sz="2400" b="1" dirty="0"/>
              <a:t>Psalm 148</a:t>
            </a:r>
            <a:endParaRPr lang="en-US" dirty="0"/>
          </a:p>
        </p:txBody>
      </p:sp>
      <p:sp>
        <p:nvSpPr>
          <p:cNvPr id="2" name="Rectangle 1"/>
          <p:cNvSpPr/>
          <p:nvPr/>
        </p:nvSpPr>
        <p:spPr>
          <a:xfrm>
            <a:off x="3886200" y="1325940"/>
            <a:ext cx="4876800" cy="1569660"/>
          </a:xfrm>
          <a:prstGeom prst="rect">
            <a:avLst/>
          </a:prstGeom>
          <a:solidFill>
            <a:schemeClr val="bg1"/>
          </a:solidFill>
          <a:effectLst>
            <a:outerShdw blurRad="50800" dist="76200" dir="13500000" algn="br" rotWithShape="0">
              <a:prstClr val="black">
                <a:alpha val="40000"/>
              </a:prstClr>
            </a:outerShdw>
          </a:effectLst>
        </p:spPr>
        <p:txBody>
          <a:bodyPr wrap="square">
            <a:spAutoFit/>
          </a:bodyPr>
          <a:lstStyle/>
          <a:p>
            <a:r>
              <a:rPr lang="en-US" sz="2400" dirty="0">
                <a:latin typeface="Palatino Linotype" panose="02040502050505030304" pitchFamily="18" charset="0"/>
              </a:rPr>
              <a:t>This is my Father's world</a:t>
            </a:r>
            <a:br>
              <a:rPr lang="en-US" sz="2400" dirty="0">
                <a:latin typeface="Palatino Linotype" panose="02040502050505030304" pitchFamily="18" charset="0"/>
              </a:rPr>
            </a:br>
            <a:r>
              <a:rPr lang="en-US" sz="2400" dirty="0">
                <a:latin typeface="Palatino Linotype" panose="02040502050505030304" pitchFamily="18" charset="0"/>
              </a:rPr>
              <a:t>The birds their carols raise</a:t>
            </a:r>
            <a:br>
              <a:rPr lang="en-US" sz="2400" dirty="0">
                <a:latin typeface="Palatino Linotype" panose="02040502050505030304" pitchFamily="18" charset="0"/>
              </a:rPr>
            </a:br>
            <a:r>
              <a:rPr lang="en-US" sz="2400" dirty="0">
                <a:latin typeface="Palatino Linotype" panose="02040502050505030304" pitchFamily="18" charset="0"/>
              </a:rPr>
              <a:t>The morning light, the lily white</a:t>
            </a:r>
            <a:br>
              <a:rPr lang="en-US" sz="2400" dirty="0">
                <a:latin typeface="Palatino Linotype" panose="02040502050505030304" pitchFamily="18" charset="0"/>
              </a:rPr>
            </a:br>
            <a:r>
              <a:rPr lang="en-US" sz="2400" dirty="0">
                <a:latin typeface="Palatino Linotype" panose="02040502050505030304" pitchFamily="18" charset="0"/>
              </a:rPr>
              <a:t>Declare their maker's praise</a:t>
            </a:r>
          </a:p>
        </p:txBody>
      </p:sp>
      <p:sp>
        <p:nvSpPr>
          <p:cNvPr id="5" name="Rectangle 4"/>
          <p:cNvSpPr/>
          <p:nvPr/>
        </p:nvSpPr>
        <p:spPr>
          <a:xfrm>
            <a:off x="2743200" y="1905000"/>
            <a:ext cx="6324600" cy="1200329"/>
          </a:xfrm>
          <a:prstGeom prst="rect">
            <a:avLst/>
          </a:prstGeom>
          <a:solidFill>
            <a:schemeClr val="bg1"/>
          </a:solidFill>
          <a:effectLst>
            <a:outerShdw blurRad="50800" dist="76200" dir="13500000" algn="br" rotWithShape="0">
              <a:prstClr val="black">
                <a:alpha val="40000"/>
              </a:prstClr>
            </a:outerShdw>
          </a:effectLst>
        </p:spPr>
        <p:txBody>
          <a:bodyPr wrap="square">
            <a:spAutoFit/>
          </a:bodyPr>
          <a:lstStyle/>
          <a:p>
            <a:r>
              <a:rPr lang="en-US" sz="2400" dirty="0">
                <a:latin typeface="Palatino Linotype" panose="02040502050505030304" pitchFamily="18" charset="0"/>
              </a:rPr>
              <a:t>The heavens are telling of the glory of God;</a:t>
            </a:r>
            <a:br>
              <a:rPr lang="en-US" sz="2400" dirty="0">
                <a:latin typeface="Palatino Linotype" panose="02040502050505030304" pitchFamily="18" charset="0"/>
              </a:rPr>
            </a:br>
            <a:r>
              <a:rPr lang="en-US" sz="2400" dirty="0">
                <a:latin typeface="Palatino Linotype" panose="02040502050505030304" pitchFamily="18" charset="0"/>
              </a:rPr>
              <a:t>And their expanse is declaring the work of His hands.</a:t>
            </a:r>
          </a:p>
        </p:txBody>
      </p:sp>
    </p:spTree>
    <p:extLst>
      <p:ext uri="{BB962C8B-B14F-4D97-AF65-F5344CB8AC3E}">
        <p14:creationId xmlns:p14="http://schemas.microsoft.com/office/powerpoint/2010/main" val="366616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53" presetClass="entr" presetSubtype="16"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fltVal val="0"/>
                                          </p:val>
                                        </p:tav>
                                        <p:tav tm="100000">
                                          <p:val>
                                            <p:strVal val="#ppt_h"/>
                                          </p:val>
                                        </p:tav>
                                      </p:tavLst>
                                    </p:anim>
                                    <p:animEffect transition="in" filter="fade">
                                      <p:cBhvr>
                                        <p:cTn id="11"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par>
                                <p:cTn id="16" presetID="53" presetClass="entr" presetSubtype="16"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660" y="78660"/>
            <a:ext cx="8991600" cy="584775"/>
          </a:xfrm>
          <a:prstGeom prst="rect">
            <a:avLst/>
          </a:prstGeom>
          <a:solidFill>
            <a:srgbClr val="C00000"/>
          </a:solid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We Identify with the Object of Our Worship</a:t>
            </a:r>
          </a:p>
        </p:txBody>
      </p:sp>
      <p:cxnSp>
        <p:nvCxnSpPr>
          <p:cNvPr id="6" name="Straight Connector 5"/>
          <p:cNvCxnSpPr/>
          <p:nvPr/>
        </p:nvCxnSpPr>
        <p:spPr>
          <a:xfrm>
            <a:off x="0" y="3429000"/>
            <a:ext cx="9144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81000" y="914400"/>
            <a:ext cx="8382000" cy="1569660"/>
          </a:xfrm>
          <a:prstGeom prst="rect">
            <a:avLst/>
          </a:prstGeom>
        </p:spPr>
        <p:txBody>
          <a:bodyPr wrap="square">
            <a:spAutoFit/>
          </a:bodyPr>
          <a:lstStyle/>
          <a:p>
            <a:r>
              <a:rPr lang="en-US" sz="2400" b="1" dirty="0"/>
              <a:t>football fans:</a:t>
            </a:r>
          </a:p>
          <a:p>
            <a:pPr marL="342900" indent="-342900">
              <a:buFont typeface="Arial" panose="020B0604020202020204" pitchFamily="34" charset="0"/>
              <a:buChar char="•"/>
            </a:pPr>
            <a:r>
              <a:rPr lang="en-US" sz="2400" i="1" dirty="0"/>
              <a:t>"</a:t>
            </a:r>
            <a:r>
              <a:rPr lang="en-US" sz="2400" b="1" i="1" dirty="0"/>
              <a:t>we</a:t>
            </a:r>
            <a:r>
              <a:rPr lang="en-US" sz="2400" i="1" dirty="0"/>
              <a:t> lost” / </a:t>
            </a:r>
            <a:r>
              <a:rPr lang="en-US" sz="2400" b="1" i="1" dirty="0"/>
              <a:t>“we</a:t>
            </a:r>
            <a:r>
              <a:rPr lang="en-US" sz="2400" i="1" dirty="0"/>
              <a:t> won” </a:t>
            </a:r>
            <a:r>
              <a:rPr lang="en-US" sz="2400" dirty="0"/>
              <a:t> </a:t>
            </a:r>
            <a:r>
              <a:rPr lang="en-US" sz="2400" i="1" dirty="0"/>
              <a:t>“we aren’t tackling very well”</a:t>
            </a:r>
          </a:p>
          <a:p>
            <a:pPr marL="342900" indent="-342900">
              <a:buFont typeface="Arial" panose="020B0604020202020204" pitchFamily="34" charset="0"/>
              <a:buChar char="•"/>
            </a:pPr>
            <a:r>
              <a:rPr lang="en-US" sz="2400" b="1" dirty="0"/>
              <a:t>wear the colors</a:t>
            </a:r>
          </a:p>
          <a:p>
            <a:pPr marL="342900" indent="-342900">
              <a:buFont typeface="Arial" panose="020B0604020202020204" pitchFamily="34" charset="0"/>
              <a:buChar char="•"/>
            </a:pPr>
            <a:r>
              <a:rPr lang="en-US" sz="2400" b="1" dirty="0"/>
              <a:t>won’t wear the rivals colors!	</a:t>
            </a:r>
            <a:endParaRPr lang="en-US" dirty="0"/>
          </a:p>
        </p:txBody>
      </p:sp>
    </p:spTree>
    <p:extLst>
      <p:ext uri="{BB962C8B-B14F-4D97-AF65-F5344CB8AC3E}">
        <p14:creationId xmlns:p14="http://schemas.microsoft.com/office/powerpoint/2010/main" val="254788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660" y="78660"/>
            <a:ext cx="8991600" cy="584775"/>
          </a:xfrm>
          <a:prstGeom prst="rect">
            <a:avLst/>
          </a:prstGeom>
          <a:solidFill>
            <a:srgbClr val="C00000"/>
          </a:solid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We Identify with the Object of Our Worship</a:t>
            </a:r>
          </a:p>
        </p:txBody>
      </p:sp>
      <p:cxnSp>
        <p:nvCxnSpPr>
          <p:cNvPr id="6" name="Straight Connector 5"/>
          <p:cNvCxnSpPr/>
          <p:nvPr/>
        </p:nvCxnSpPr>
        <p:spPr>
          <a:xfrm>
            <a:off x="0" y="3429000"/>
            <a:ext cx="9144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81000" y="914400"/>
            <a:ext cx="8382000" cy="2308324"/>
          </a:xfrm>
          <a:prstGeom prst="rect">
            <a:avLst/>
          </a:prstGeom>
        </p:spPr>
        <p:txBody>
          <a:bodyPr wrap="square">
            <a:spAutoFit/>
          </a:bodyPr>
          <a:lstStyle/>
          <a:p>
            <a:pPr marL="342900" indent="-342900">
              <a:buFont typeface="Arial" panose="020B0604020202020204" pitchFamily="34" charset="0"/>
              <a:buChar char="•"/>
            </a:pPr>
            <a:r>
              <a:rPr lang="en-US" sz="2400" b="1" i="1" dirty="0"/>
              <a:t>“We Become What We Worship: A Biblical Theology of Idolatry”</a:t>
            </a:r>
          </a:p>
          <a:p>
            <a:pPr marL="342900" indent="-342900">
              <a:buFont typeface="Arial" panose="020B0604020202020204" pitchFamily="34" charset="0"/>
              <a:buChar char="•"/>
            </a:pPr>
            <a:r>
              <a:rPr lang="en-US" sz="2400" dirty="0"/>
              <a:t>to those who </a:t>
            </a:r>
            <a:r>
              <a:rPr lang="en-US" sz="2400" b="1" dirty="0"/>
              <a:t>“Call on Him as Father”...</a:t>
            </a:r>
          </a:p>
          <a:p>
            <a:pPr lvl="1"/>
            <a:r>
              <a:rPr lang="en-US" sz="2400" b="1" i="1" dirty="0"/>
              <a:t>		“You shall be holy, for I am holy” </a:t>
            </a:r>
            <a:r>
              <a:rPr lang="en-US" sz="2400" i="1" dirty="0"/>
              <a:t>(1 Peter 1:16)</a:t>
            </a:r>
          </a:p>
          <a:p>
            <a:pPr marL="342900" indent="-342900">
              <a:buFont typeface="Arial" panose="020B0604020202020204" pitchFamily="34" charset="0"/>
              <a:buChar char="•"/>
            </a:pPr>
            <a:r>
              <a:rPr lang="en-US" sz="2400" b="1" dirty="0"/>
              <a:t>Ephesians 4:11-16</a:t>
            </a:r>
          </a:p>
          <a:p>
            <a:pPr marL="342900" indent="-342900">
              <a:buFont typeface="Arial" panose="020B0604020202020204" pitchFamily="34" charset="0"/>
              <a:buChar char="•"/>
            </a:pPr>
            <a:r>
              <a:rPr lang="en-US" sz="2400" b="1" dirty="0"/>
              <a:t>Ephesians 4-6</a:t>
            </a:r>
          </a:p>
        </p:txBody>
      </p:sp>
      <p:sp>
        <p:nvSpPr>
          <p:cNvPr id="3" name="Rectangle 2"/>
          <p:cNvSpPr/>
          <p:nvPr/>
        </p:nvSpPr>
        <p:spPr>
          <a:xfrm>
            <a:off x="3653817" y="2029361"/>
            <a:ext cx="5257800" cy="1323439"/>
          </a:xfrm>
          <a:prstGeom prst="rect">
            <a:avLst/>
          </a:prstGeom>
          <a:solidFill>
            <a:schemeClr val="bg1"/>
          </a:solidFill>
          <a:effectLst>
            <a:outerShdw blurRad="50800" dist="76200" dir="13500000" algn="br" rotWithShape="0">
              <a:prstClr val="black">
                <a:alpha val="40000"/>
              </a:prstClr>
            </a:outerShdw>
          </a:effectLst>
        </p:spPr>
        <p:txBody>
          <a:bodyPr wrap="square">
            <a:spAutoFit/>
          </a:bodyPr>
          <a:lstStyle/>
          <a:p>
            <a:r>
              <a:rPr lang="en-US" sz="2000" b="1" dirty="0">
                <a:latin typeface="Palatino Linotype" panose="02040502050505030304" pitchFamily="18" charset="0"/>
              </a:rPr>
              <a:t>Romans 8:29</a:t>
            </a:r>
            <a:r>
              <a:rPr lang="en-US" sz="2000" dirty="0">
                <a:latin typeface="Palatino Linotype" panose="02040502050505030304" pitchFamily="18" charset="0"/>
              </a:rPr>
              <a:t> For those whom He foreknew, He also predestined </a:t>
            </a:r>
            <a:r>
              <a:rPr lang="en-US" sz="2000" b="1" u="sng" dirty="0">
                <a:latin typeface="Palatino Linotype" panose="02040502050505030304" pitchFamily="18" charset="0"/>
              </a:rPr>
              <a:t>to become conformed to the image of His Son</a:t>
            </a:r>
            <a:r>
              <a:rPr lang="en-US" sz="2000" dirty="0">
                <a:latin typeface="Palatino Linotype" panose="02040502050505030304" pitchFamily="18" charset="0"/>
              </a:rPr>
              <a:t>, so that He would be the firstborn among many brethren</a:t>
            </a:r>
          </a:p>
        </p:txBody>
      </p:sp>
    </p:spTree>
    <p:extLst>
      <p:ext uri="{BB962C8B-B14F-4D97-AF65-F5344CB8AC3E}">
        <p14:creationId xmlns:p14="http://schemas.microsoft.com/office/powerpoint/2010/main" val="3516426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660" y="78660"/>
            <a:ext cx="8991600" cy="1508105"/>
          </a:xfrm>
          <a:prstGeom prst="rect">
            <a:avLst/>
          </a:prstGeom>
          <a:solidFill>
            <a:srgbClr val="C00000"/>
          </a:solidFill>
        </p:spPr>
        <p:txBody>
          <a:bodyPr wrap="square" rtlCol="0">
            <a:spAutoFit/>
          </a:bodyPr>
          <a:lstStyle/>
          <a:p>
            <a:pPr algn="ctr"/>
            <a:r>
              <a:rPr lang="en-US" sz="3200" b="1" dirty="0">
                <a:solidFill>
                  <a:schemeClr val="bg1"/>
                </a:solidFill>
                <a:effectLst>
                  <a:outerShdw blurRad="38100" dist="38100" dir="2700000" algn="tl">
                    <a:srgbClr val="000000">
                      <a:alpha val="43137"/>
                    </a:srgbClr>
                  </a:outerShdw>
                </a:effectLst>
              </a:rPr>
              <a:t>Worshiping God (outside of ourselves)</a:t>
            </a:r>
          </a:p>
          <a:p>
            <a:pPr algn="ctr"/>
            <a:r>
              <a:rPr lang="en-US" sz="2800" b="1" i="1" dirty="0">
                <a:solidFill>
                  <a:schemeClr val="bg1"/>
                </a:solidFill>
                <a:effectLst>
                  <a:outerShdw blurRad="38100" dist="38100" dir="2700000" algn="tl">
                    <a:srgbClr val="000000">
                      <a:alpha val="43137"/>
                    </a:srgbClr>
                  </a:outerShdw>
                </a:effectLst>
              </a:rPr>
              <a:t>vs.</a:t>
            </a:r>
          </a:p>
          <a:p>
            <a:pPr algn="ctr"/>
            <a:r>
              <a:rPr lang="en-US" sz="3200" b="1" dirty="0">
                <a:solidFill>
                  <a:schemeClr val="bg1"/>
                </a:solidFill>
                <a:effectLst>
                  <a:outerShdw blurRad="38100" dist="38100" dir="2700000" algn="tl">
                    <a:srgbClr val="000000">
                      <a:alpha val="43137"/>
                    </a:srgbClr>
                  </a:outerShdw>
                </a:effectLst>
              </a:rPr>
              <a:t>Worshiping ourselves</a:t>
            </a:r>
          </a:p>
        </p:txBody>
      </p:sp>
      <p:cxnSp>
        <p:nvCxnSpPr>
          <p:cNvPr id="6" name="Straight Connector 5"/>
          <p:cNvCxnSpPr/>
          <p:nvPr/>
        </p:nvCxnSpPr>
        <p:spPr>
          <a:xfrm>
            <a:off x="0" y="3429000"/>
            <a:ext cx="9144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874432" y="2718116"/>
            <a:ext cx="156136" cy="156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946356" y="2849967"/>
            <a:ext cx="0" cy="236571"/>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61104" y="3086788"/>
            <a:ext cx="76200" cy="177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867696" y="3082688"/>
            <a:ext cx="76200" cy="1939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21899" y="2974396"/>
            <a:ext cx="266123" cy="22719"/>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1310410" y="2743200"/>
            <a:ext cx="156136" cy="156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1382334" y="2875051"/>
            <a:ext cx="0" cy="236571"/>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97082" y="3111872"/>
            <a:ext cx="76200" cy="177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1303674" y="3107772"/>
            <a:ext cx="76200" cy="1939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257877" y="2999480"/>
            <a:ext cx="266123" cy="22719"/>
          </a:xfrm>
          <a:prstGeom prst="line">
            <a:avLst/>
          </a:prstGeom>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1691410" y="2667000"/>
            <a:ext cx="156136" cy="156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1763334" y="2798851"/>
            <a:ext cx="0" cy="2365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778082" y="3035672"/>
            <a:ext cx="76200" cy="177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1684674" y="3031572"/>
            <a:ext cx="76200" cy="1939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638877" y="2923280"/>
            <a:ext cx="266123" cy="22719"/>
          </a:xfrm>
          <a:prstGeom prst="line">
            <a:avLst/>
          </a:prstGeom>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2148610" y="2590800"/>
            <a:ext cx="156136" cy="156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p:nvPr/>
        </p:nvCxnSpPr>
        <p:spPr>
          <a:xfrm>
            <a:off x="2220534" y="2722651"/>
            <a:ext cx="0" cy="2365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235282" y="2959472"/>
            <a:ext cx="76200" cy="177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2141874" y="2955372"/>
            <a:ext cx="76200" cy="1939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096077" y="2847080"/>
            <a:ext cx="266123" cy="22719"/>
          </a:xfrm>
          <a:prstGeom prst="line">
            <a:avLst/>
          </a:prstGeom>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2682010" y="2667000"/>
            <a:ext cx="156136" cy="156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p:cNvCxnSpPr/>
          <p:nvPr/>
        </p:nvCxnSpPr>
        <p:spPr>
          <a:xfrm>
            <a:off x="2753934" y="2798851"/>
            <a:ext cx="0" cy="23657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68682" y="3035672"/>
            <a:ext cx="76200" cy="177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2675274" y="3031572"/>
            <a:ext cx="76200" cy="1939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629477" y="2923280"/>
            <a:ext cx="266123" cy="22719"/>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447800" y="1600200"/>
            <a:ext cx="1001072" cy="523220"/>
          </a:xfrm>
          <a:prstGeom prst="rect">
            <a:avLst/>
          </a:prstGeom>
          <a:noFill/>
        </p:spPr>
        <p:txBody>
          <a:bodyPr wrap="square" rtlCol="0">
            <a:spAutoFit/>
          </a:bodyPr>
          <a:lstStyle/>
          <a:p>
            <a:r>
              <a:rPr lang="en-US" sz="2800" b="1" dirty="0"/>
              <a:t>God</a:t>
            </a:r>
          </a:p>
        </p:txBody>
      </p:sp>
      <p:cxnSp>
        <p:nvCxnSpPr>
          <p:cNvPr id="39" name="Straight Arrow Connector 38"/>
          <p:cNvCxnSpPr/>
          <p:nvPr/>
        </p:nvCxnSpPr>
        <p:spPr>
          <a:xfrm flipV="1">
            <a:off x="1030568" y="2123420"/>
            <a:ext cx="435978" cy="46738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1447800" y="2133600"/>
            <a:ext cx="217989" cy="46738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1785464" y="2123420"/>
            <a:ext cx="43336" cy="47756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flipV="1">
            <a:off x="1981200" y="2106200"/>
            <a:ext cx="211145" cy="4084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flipV="1">
            <a:off x="2179974" y="2133600"/>
            <a:ext cx="487026" cy="45720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5081733" y="2745516"/>
            <a:ext cx="156136" cy="156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p:cNvCxnSpPr/>
          <p:nvPr/>
        </p:nvCxnSpPr>
        <p:spPr>
          <a:xfrm>
            <a:off x="5153657" y="2877367"/>
            <a:ext cx="0" cy="236571"/>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168405" y="3114188"/>
            <a:ext cx="76200" cy="177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a:off x="5074997" y="3110088"/>
            <a:ext cx="76200" cy="193912"/>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029200" y="3001796"/>
            <a:ext cx="266123" cy="22719"/>
          </a:xfrm>
          <a:prstGeom prst="line">
            <a:avLst/>
          </a:prstGeom>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5806210" y="2770600"/>
            <a:ext cx="156136" cy="156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Connector 54"/>
          <p:cNvCxnSpPr/>
          <p:nvPr/>
        </p:nvCxnSpPr>
        <p:spPr>
          <a:xfrm>
            <a:off x="5878134" y="2902451"/>
            <a:ext cx="0" cy="23657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5892882" y="3139272"/>
            <a:ext cx="76200" cy="177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5799474" y="3135172"/>
            <a:ext cx="76200" cy="193912"/>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753677" y="3026880"/>
            <a:ext cx="266123" cy="22719"/>
          </a:xfrm>
          <a:prstGeom prst="line">
            <a:avLst/>
          </a:prstGeom>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6492010" y="2694400"/>
            <a:ext cx="156136" cy="156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p:cNvCxnSpPr/>
          <p:nvPr/>
        </p:nvCxnSpPr>
        <p:spPr>
          <a:xfrm>
            <a:off x="6563934" y="2826251"/>
            <a:ext cx="0" cy="23657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578682" y="3063072"/>
            <a:ext cx="76200" cy="177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a:off x="6485274" y="3058972"/>
            <a:ext cx="76200" cy="193912"/>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439477" y="2950680"/>
            <a:ext cx="266123" cy="22719"/>
          </a:xfrm>
          <a:prstGeom prst="line">
            <a:avLst/>
          </a:prstGeom>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7215333" y="2590800"/>
            <a:ext cx="156136" cy="156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p:cNvCxnSpPr/>
          <p:nvPr/>
        </p:nvCxnSpPr>
        <p:spPr>
          <a:xfrm>
            <a:off x="7287257" y="2722651"/>
            <a:ext cx="0" cy="236571"/>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7302005" y="2959472"/>
            <a:ext cx="76200" cy="177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a:off x="7208597" y="2955372"/>
            <a:ext cx="76200" cy="193912"/>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7162800" y="2847080"/>
            <a:ext cx="266123" cy="22719"/>
          </a:xfrm>
          <a:prstGeom prst="line">
            <a:avLst/>
          </a:prstGeom>
        </p:spPr>
        <p:style>
          <a:lnRef idx="1">
            <a:schemeClr val="accent1"/>
          </a:lnRef>
          <a:fillRef idx="0">
            <a:schemeClr val="accent1"/>
          </a:fillRef>
          <a:effectRef idx="0">
            <a:schemeClr val="accent1"/>
          </a:effectRef>
          <a:fontRef idx="minor">
            <a:schemeClr val="tx1"/>
          </a:fontRef>
        </p:style>
      </p:cxnSp>
      <p:sp>
        <p:nvSpPr>
          <p:cNvPr id="69" name="Oval 68"/>
          <p:cNvSpPr/>
          <p:nvPr/>
        </p:nvSpPr>
        <p:spPr>
          <a:xfrm>
            <a:off x="8168410" y="2667000"/>
            <a:ext cx="156136" cy="156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 name="Straight Connector 69"/>
          <p:cNvCxnSpPr/>
          <p:nvPr/>
        </p:nvCxnSpPr>
        <p:spPr>
          <a:xfrm>
            <a:off x="8240334" y="2798851"/>
            <a:ext cx="0" cy="236571"/>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8255082" y="3035672"/>
            <a:ext cx="76200" cy="177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8161674" y="3031572"/>
            <a:ext cx="76200" cy="193912"/>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8115877" y="2923280"/>
            <a:ext cx="266123" cy="22719"/>
          </a:xfrm>
          <a:prstGeom prst="line">
            <a:avLst/>
          </a:prstGeom>
        </p:spPr>
        <p:style>
          <a:lnRef idx="1">
            <a:schemeClr val="accent1"/>
          </a:lnRef>
          <a:fillRef idx="0">
            <a:schemeClr val="accent1"/>
          </a:fillRef>
          <a:effectRef idx="0">
            <a:schemeClr val="accent1"/>
          </a:effectRef>
          <a:fontRef idx="minor">
            <a:schemeClr val="tx1"/>
          </a:fontRef>
        </p:style>
      </p:cxnSp>
      <p:sp>
        <p:nvSpPr>
          <p:cNvPr id="80" name="Freeform 79"/>
          <p:cNvSpPr/>
          <p:nvPr/>
        </p:nvSpPr>
        <p:spPr>
          <a:xfrm>
            <a:off x="7889315" y="2167936"/>
            <a:ext cx="416485" cy="466915"/>
          </a:xfrm>
          <a:custGeom>
            <a:avLst/>
            <a:gdLst>
              <a:gd name="connsiteX0" fmla="*/ 242245 w 670753"/>
              <a:gd name="connsiteY0" fmla="*/ 683612 h 683612"/>
              <a:gd name="connsiteX1" fmla="*/ 6271 w 670753"/>
              <a:gd name="connsiteY1" fmla="*/ 403392 h 683612"/>
              <a:gd name="connsiteX2" fmla="*/ 109510 w 670753"/>
              <a:gd name="connsiteY2" fmla="*/ 78928 h 683612"/>
              <a:gd name="connsiteX3" fmla="*/ 537213 w 670753"/>
              <a:gd name="connsiteY3" fmla="*/ 19934 h 683612"/>
              <a:gd name="connsiteX4" fmla="*/ 669949 w 670753"/>
              <a:gd name="connsiteY4" fmla="*/ 359147 h 683612"/>
              <a:gd name="connsiteX5" fmla="*/ 596207 w 670753"/>
              <a:gd name="connsiteY5" fmla="*/ 609870 h 683612"/>
              <a:gd name="connsiteX6" fmla="*/ 596207 w 670753"/>
              <a:gd name="connsiteY6" fmla="*/ 609870 h 683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0753" h="683612">
                <a:moveTo>
                  <a:pt x="242245" y="683612"/>
                </a:moveTo>
                <a:cubicBezTo>
                  <a:pt x="135319" y="593892"/>
                  <a:pt x="28393" y="504173"/>
                  <a:pt x="6271" y="403392"/>
                </a:cubicBezTo>
                <a:cubicBezTo>
                  <a:pt x="-15851" y="302611"/>
                  <a:pt x="21020" y="142838"/>
                  <a:pt x="109510" y="78928"/>
                </a:cubicBezTo>
                <a:cubicBezTo>
                  <a:pt x="198000" y="15018"/>
                  <a:pt x="443807" y="-26769"/>
                  <a:pt x="537213" y="19934"/>
                </a:cubicBezTo>
                <a:cubicBezTo>
                  <a:pt x="630620" y="66637"/>
                  <a:pt x="660117" y="260824"/>
                  <a:pt x="669949" y="359147"/>
                </a:cubicBezTo>
                <a:cubicBezTo>
                  <a:pt x="679781" y="457470"/>
                  <a:pt x="596207" y="609870"/>
                  <a:pt x="596207" y="609870"/>
                </a:cubicBezTo>
                <a:lnTo>
                  <a:pt x="596207" y="609870"/>
                </a:ln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80"/>
          <p:cNvSpPr/>
          <p:nvPr/>
        </p:nvSpPr>
        <p:spPr>
          <a:xfrm>
            <a:off x="6974915" y="2133600"/>
            <a:ext cx="416485" cy="466915"/>
          </a:xfrm>
          <a:custGeom>
            <a:avLst/>
            <a:gdLst>
              <a:gd name="connsiteX0" fmla="*/ 242245 w 670753"/>
              <a:gd name="connsiteY0" fmla="*/ 683612 h 683612"/>
              <a:gd name="connsiteX1" fmla="*/ 6271 w 670753"/>
              <a:gd name="connsiteY1" fmla="*/ 403392 h 683612"/>
              <a:gd name="connsiteX2" fmla="*/ 109510 w 670753"/>
              <a:gd name="connsiteY2" fmla="*/ 78928 h 683612"/>
              <a:gd name="connsiteX3" fmla="*/ 537213 w 670753"/>
              <a:gd name="connsiteY3" fmla="*/ 19934 h 683612"/>
              <a:gd name="connsiteX4" fmla="*/ 669949 w 670753"/>
              <a:gd name="connsiteY4" fmla="*/ 359147 h 683612"/>
              <a:gd name="connsiteX5" fmla="*/ 596207 w 670753"/>
              <a:gd name="connsiteY5" fmla="*/ 609870 h 683612"/>
              <a:gd name="connsiteX6" fmla="*/ 596207 w 670753"/>
              <a:gd name="connsiteY6" fmla="*/ 609870 h 683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0753" h="683612">
                <a:moveTo>
                  <a:pt x="242245" y="683612"/>
                </a:moveTo>
                <a:cubicBezTo>
                  <a:pt x="135319" y="593892"/>
                  <a:pt x="28393" y="504173"/>
                  <a:pt x="6271" y="403392"/>
                </a:cubicBezTo>
                <a:cubicBezTo>
                  <a:pt x="-15851" y="302611"/>
                  <a:pt x="21020" y="142838"/>
                  <a:pt x="109510" y="78928"/>
                </a:cubicBezTo>
                <a:cubicBezTo>
                  <a:pt x="198000" y="15018"/>
                  <a:pt x="443807" y="-26769"/>
                  <a:pt x="537213" y="19934"/>
                </a:cubicBezTo>
                <a:cubicBezTo>
                  <a:pt x="630620" y="66637"/>
                  <a:pt x="660117" y="260824"/>
                  <a:pt x="669949" y="359147"/>
                </a:cubicBezTo>
                <a:cubicBezTo>
                  <a:pt x="679781" y="457470"/>
                  <a:pt x="596207" y="609870"/>
                  <a:pt x="596207" y="609870"/>
                </a:cubicBezTo>
                <a:lnTo>
                  <a:pt x="596207" y="609870"/>
                </a:ln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81"/>
          <p:cNvSpPr/>
          <p:nvPr/>
        </p:nvSpPr>
        <p:spPr>
          <a:xfrm>
            <a:off x="6212915" y="2200085"/>
            <a:ext cx="416485" cy="466915"/>
          </a:xfrm>
          <a:custGeom>
            <a:avLst/>
            <a:gdLst>
              <a:gd name="connsiteX0" fmla="*/ 242245 w 670753"/>
              <a:gd name="connsiteY0" fmla="*/ 683612 h 683612"/>
              <a:gd name="connsiteX1" fmla="*/ 6271 w 670753"/>
              <a:gd name="connsiteY1" fmla="*/ 403392 h 683612"/>
              <a:gd name="connsiteX2" fmla="*/ 109510 w 670753"/>
              <a:gd name="connsiteY2" fmla="*/ 78928 h 683612"/>
              <a:gd name="connsiteX3" fmla="*/ 537213 w 670753"/>
              <a:gd name="connsiteY3" fmla="*/ 19934 h 683612"/>
              <a:gd name="connsiteX4" fmla="*/ 669949 w 670753"/>
              <a:gd name="connsiteY4" fmla="*/ 359147 h 683612"/>
              <a:gd name="connsiteX5" fmla="*/ 596207 w 670753"/>
              <a:gd name="connsiteY5" fmla="*/ 609870 h 683612"/>
              <a:gd name="connsiteX6" fmla="*/ 596207 w 670753"/>
              <a:gd name="connsiteY6" fmla="*/ 609870 h 683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0753" h="683612">
                <a:moveTo>
                  <a:pt x="242245" y="683612"/>
                </a:moveTo>
                <a:cubicBezTo>
                  <a:pt x="135319" y="593892"/>
                  <a:pt x="28393" y="504173"/>
                  <a:pt x="6271" y="403392"/>
                </a:cubicBezTo>
                <a:cubicBezTo>
                  <a:pt x="-15851" y="302611"/>
                  <a:pt x="21020" y="142838"/>
                  <a:pt x="109510" y="78928"/>
                </a:cubicBezTo>
                <a:cubicBezTo>
                  <a:pt x="198000" y="15018"/>
                  <a:pt x="443807" y="-26769"/>
                  <a:pt x="537213" y="19934"/>
                </a:cubicBezTo>
                <a:cubicBezTo>
                  <a:pt x="630620" y="66637"/>
                  <a:pt x="660117" y="260824"/>
                  <a:pt x="669949" y="359147"/>
                </a:cubicBezTo>
                <a:cubicBezTo>
                  <a:pt x="679781" y="457470"/>
                  <a:pt x="596207" y="609870"/>
                  <a:pt x="596207" y="609870"/>
                </a:cubicBezTo>
                <a:lnTo>
                  <a:pt x="596207" y="609870"/>
                </a:ln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82"/>
          <p:cNvSpPr/>
          <p:nvPr/>
        </p:nvSpPr>
        <p:spPr>
          <a:xfrm>
            <a:off x="5562600" y="2320336"/>
            <a:ext cx="416485" cy="466915"/>
          </a:xfrm>
          <a:custGeom>
            <a:avLst/>
            <a:gdLst>
              <a:gd name="connsiteX0" fmla="*/ 242245 w 670753"/>
              <a:gd name="connsiteY0" fmla="*/ 683612 h 683612"/>
              <a:gd name="connsiteX1" fmla="*/ 6271 w 670753"/>
              <a:gd name="connsiteY1" fmla="*/ 403392 h 683612"/>
              <a:gd name="connsiteX2" fmla="*/ 109510 w 670753"/>
              <a:gd name="connsiteY2" fmla="*/ 78928 h 683612"/>
              <a:gd name="connsiteX3" fmla="*/ 537213 w 670753"/>
              <a:gd name="connsiteY3" fmla="*/ 19934 h 683612"/>
              <a:gd name="connsiteX4" fmla="*/ 669949 w 670753"/>
              <a:gd name="connsiteY4" fmla="*/ 359147 h 683612"/>
              <a:gd name="connsiteX5" fmla="*/ 596207 w 670753"/>
              <a:gd name="connsiteY5" fmla="*/ 609870 h 683612"/>
              <a:gd name="connsiteX6" fmla="*/ 596207 w 670753"/>
              <a:gd name="connsiteY6" fmla="*/ 609870 h 683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0753" h="683612">
                <a:moveTo>
                  <a:pt x="242245" y="683612"/>
                </a:moveTo>
                <a:cubicBezTo>
                  <a:pt x="135319" y="593892"/>
                  <a:pt x="28393" y="504173"/>
                  <a:pt x="6271" y="403392"/>
                </a:cubicBezTo>
                <a:cubicBezTo>
                  <a:pt x="-15851" y="302611"/>
                  <a:pt x="21020" y="142838"/>
                  <a:pt x="109510" y="78928"/>
                </a:cubicBezTo>
                <a:cubicBezTo>
                  <a:pt x="198000" y="15018"/>
                  <a:pt x="443807" y="-26769"/>
                  <a:pt x="537213" y="19934"/>
                </a:cubicBezTo>
                <a:cubicBezTo>
                  <a:pt x="630620" y="66637"/>
                  <a:pt x="660117" y="260824"/>
                  <a:pt x="669949" y="359147"/>
                </a:cubicBezTo>
                <a:cubicBezTo>
                  <a:pt x="679781" y="457470"/>
                  <a:pt x="596207" y="609870"/>
                  <a:pt x="596207" y="609870"/>
                </a:cubicBezTo>
                <a:lnTo>
                  <a:pt x="596207" y="609870"/>
                </a:ln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83"/>
          <p:cNvSpPr/>
          <p:nvPr/>
        </p:nvSpPr>
        <p:spPr>
          <a:xfrm>
            <a:off x="4800600" y="2286000"/>
            <a:ext cx="416485" cy="466915"/>
          </a:xfrm>
          <a:custGeom>
            <a:avLst/>
            <a:gdLst>
              <a:gd name="connsiteX0" fmla="*/ 242245 w 670753"/>
              <a:gd name="connsiteY0" fmla="*/ 683612 h 683612"/>
              <a:gd name="connsiteX1" fmla="*/ 6271 w 670753"/>
              <a:gd name="connsiteY1" fmla="*/ 403392 h 683612"/>
              <a:gd name="connsiteX2" fmla="*/ 109510 w 670753"/>
              <a:gd name="connsiteY2" fmla="*/ 78928 h 683612"/>
              <a:gd name="connsiteX3" fmla="*/ 537213 w 670753"/>
              <a:gd name="connsiteY3" fmla="*/ 19934 h 683612"/>
              <a:gd name="connsiteX4" fmla="*/ 669949 w 670753"/>
              <a:gd name="connsiteY4" fmla="*/ 359147 h 683612"/>
              <a:gd name="connsiteX5" fmla="*/ 596207 w 670753"/>
              <a:gd name="connsiteY5" fmla="*/ 609870 h 683612"/>
              <a:gd name="connsiteX6" fmla="*/ 596207 w 670753"/>
              <a:gd name="connsiteY6" fmla="*/ 609870 h 683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0753" h="683612">
                <a:moveTo>
                  <a:pt x="242245" y="683612"/>
                </a:moveTo>
                <a:cubicBezTo>
                  <a:pt x="135319" y="593892"/>
                  <a:pt x="28393" y="504173"/>
                  <a:pt x="6271" y="403392"/>
                </a:cubicBezTo>
                <a:cubicBezTo>
                  <a:pt x="-15851" y="302611"/>
                  <a:pt x="21020" y="142838"/>
                  <a:pt x="109510" y="78928"/>
                </a:cubicBezTo>
                <a:cubicBezTo>
                  <a:pt x="198000" y="15018"/>
                  <a:pt x="443807" y="-26769"/>
                  <a:pt x="537213" y="19934"/>
                </a:cubicBezTo>
                <a:cubicBezTo>
                  <a:pt x="630620" y="66637"/>
                  <a:pt x="660117" y="260824"/>
                  <a:pt x="669949" y="359147"/>
                </a:cubicBezTo>
                <a:cubicBezTo>
                  <a:pt x="679781" y="457470"/>
                  <a:pt x="596207" y="609870"/>
                  <a:pt x="596207" y="609870"/>
                </a:cubicBezTo>
                <a:lnTo>
                  <a:pt x="596207" y="609870"/>
                </a:ln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281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5"/>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wipe(down)">
                                      <p:cBhvr>
                                        <p:cTn id="61" dur="500"/>
                                        <p:tgtEl>
                                          <p:spTgt spid="39"/>
                                        </p:tgtEl>
                                      </p:cBhvr>
                                    </p:animEffect>
                                  </p:childTnLst>
                                </p:cTn>
                              </p:par>
                              <p:par>
                                <p:cTn id="62" presetID="22" presetClass="entr" presetSubtype="4" fill="hold" nodeType="withEffect">
                                  <p:stCondLst>
                                    <p:cond delay="0"/>
                                  </p:stCondLst>
                                  <p:childTnLst>
                                    <p:set>
                                      <p:cBhvr>
                                        <p:cTn id="63" dur="1" fill="hold">
                                          <p:stCondLst>
                                            <p:cond delay="0"/>
                                          </p:stCondLst>
                                        </p:cTn>
                                        <p:tgtEl>
                                          <p:spTgt spid="40"/>
                                        </p:tgtEl>
                                        <p:attrNameLst>
                                          <p:attrName>style.visibility</p:attrName>
                                        </p:attrNameLst>
                                      </p:cBhvr>
                                      <p:to>
                                        <p:strVal val="visible"/>
                                      </p:to>
                                    </p:set>
                                    <p:animEffect transition="in" filter="wipe(down)">
                                      <p:cBhvr>
                                        <p:cTn id="64" dur="500"/>
                                        <p:tgtEl>
                                          <p:spTgt spid="40"/>
                                        </p:tgtEl>
                                      </p:cBhvr>
                                    </p:animEffect>
                                  </p:childTnLst>
                                </p:cTn>
                              </p:par>
                              <p:par>
                                <p:cTn id="65" presetID="22" presetClass="entr" presetSubtype="4" fill="hold" nodeType="withEffect">
                                  <p:stCondLst>
                                    <p:cond delay="0"/>
                                  </p:stCondLst>
                                  <p:childTnLst>
                                    <p:set>
                                      <p:cBhvr>
                                        <p:cTn id="66" dur="1" fill="hold">
                                          <p:stCondLst>
                                            <p:cond delay="0"/>
                                          </p:stCondLst>
                                        </p:cTn>
                                        <p:tgtEl>
                                          <p:spTgt spid="41"/>
                                        </p:tgtEl>
                                        <p:attrNameLst>
                                          <p:attrName>style.visibility</p:attrName>
                                        </p:attrNameLst>
                                      </p:cBhvr>
                                      <p:to>
                                        <p:strVal val="visible"/>
                                      </p:to>
                                    </p:set>
                                    <p:animEffect transition="in" filter="wipe(down)">
                                      <p:cBhvr>
                                        <p:cTn id="67" dur="500"/>
                                        <p:tgtEl>
                                          <p:spTgt spid="41"/>
                                        </p:tgtEl>
                                      </p:cBhvr>
                                    </p:animEffect>
                                  </p:childTnLst>
                                </p:cTn>
                              </p:par>
                              <p:par>
                                <p:cTn id="68" presetID="22" presetClass="entr" presetSubtype="4" fill="hold" nodeType="with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wipe(down)">
                                      <p:cBhvr>
                                        <p:cTn id="70" dur="500"/>
                                        <p:tgtEl>
                                          <p:spTgt spid="42"/>
                                        </p:tgtEl>
                                      </p:cBhvr>
                                    </p:animEffect>
                                  </p:childTnLst>
                                </p:cTn>
                              </p:par>
                              <p:par>
                                <p:cTn id="71" presetID="22" presetClass="entr" presetSubtype="4" fill="hold" nodeType="withEffect">
                                  <p:stCondLst>
                                    <p:cond delay="0"/>
                                  </p:stCondLst>
                                  <p:childTnLst>
                                    <p:set>
                                      <p:cBhvr>
                                        <p:cTn id="72" dur="1" fill="hold">
                                          <p:stCondLst>
                                            <p:cond delay="0"/>
                                          </p:stCondLst>
                                        </p:cTn>
                                        <p:tgtEl>
                                          <p:spTgt spid="43"/>
                                        </p:tgtEl>
                                        <p:attrNameLst>
                                          <p:attrName>style.visibility</p:attrName>
                                        </p:attrNameLst>
                                      </p:cBhvr>
                                      <p:to>
                                        <p:strVal val="visible"/>
                                      </p:to>
                                    </p:set>
                                    <p:animEffect transition="in" filter="wipe(down)">
                                      <p:cBhvr>
                                        <p:cTn id="73" dur="500"/>
                                        <p:tgtEl>
                                          <p:spTgt spid="43"/>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49"/>
                                        </p:tgtEl>
                                        <p:attrNameLst>
                                          <p:attrName>style.visibility</p:attrName>
                                        </p:attrNameLst>
                                      </p:cBhvr>
                                      <p:to>
                                        <p:strVal val="visible"/>
                                      </p:to>
                                    </p:set>
                                  </p:childTnLst>
                                </p:cTn>
                              </p:par>
                              <p:par>
                                <p:cTn id="78" presetID="1" presetClass="entr" presetSubtype="0" fill="hold" nodeType="withEffect">
                                  <p:stCondLst>
                                    <p:cond delay="0"/>
                                  </p:stCondLst>
                                  <p:childTnLst>
                                    <p:set>
                                      <p:cBhvr>
                                        <p:cTn id="79" dur="1" fill="hold">
                                          <p:stCondLst>
                                            <p:cond delay="0"/>
                                          </p:stCondLst>
                                        </p:cTn>
                                        <p:tgtEl>
                                          <p:spTgt spid="50"/>
                                        </p:tgtEl>
                                        <p:attrNameLst>
                                          <p:attrName>style.visibility</p:attrName>
                                        </p:attrNameLst>
                                      </p:cBhvr>
                                      <p:to>
                                        <p:strVal val="visible"/>
                                      </p:to>
                                    </p:set>
                                  </p:childTnLst>
                                </p:cTn>
                              </p:par>
                              <p:par>
                                <p:cTn id="80" presetID="1" presetClass="entr" presetSubtype="0" fill="hold" nodeType="withEffect">
                                  <p:stCondLst>
                                    <p:cond delay="0"/>
                                  </p:stCondLst>
                                  <p:childTnLst>
                                    <p:set>
                                      <p:cBhvr>
                                        <p:cTn id="81" dur="1" fill="hold">
                                          <p:stCondLst>
                                            <p:cond delay="0"/>
                                          </p:stCondLst>
                                        </p:cTn>
                                        <p:tgtEl>
                                          <p:spTgt spid="51"/>
                                        </p:tgtEl>
                                        <p:attrNameLst>
                                          <p:attrName>style.visibility</p:attrName>
                                        </p:attrNameLst>
                                      </p:cBhvr>
                                      <p:to>
                                        <p:strVal val="visible"/>
                                      </p:to>
                                    </p:set>
                                  </p:childTnLst>
                                </p:cTn>
                              </p:par>
                              <p:par>
                                <p:cTn id="82" presetID="1" presetClass="entr" presetSubtype="0" fill="hold" nodeType="withEffect">
                                  <p:stCondLst>
                                    <p:cond delay="0"/>
                                  </p:stCondLst>
                                  <p:childTnLst>
                                    <p:set>
                                      <p:cBhvr>
                                        <p:cTn id="83" dur="1" fill="hold">
                                          <p:stCondLst>
                                            <p:cond delay="0"/>
                                          </p:stCondLst>
                                        </p:cTn>
                                        <p:tgtEl>
                                          <p:spTgt spid="52"/>
                                        </p:tgtEl>
                                        <p:attrNameLst>
                                          <p:attrName>style.visibility</p:attrName>
                                        </p:attrNameLst>
                                      </p:cBhvr>
                                      <p:to>
                                        <p:strVal val="visible"/>
                                      </p:to>
                                    </p:set>
                                  </p:childTnLst>
                                </p:cTn>
                              </p:par>
                              <p:par>
                                <p:cTn id="84" presetID="1" presetClass="entr" presetSubtype="0" fill="hold" nodeType="withEffect">
                                  <p:stCondLst>
                                    <p:cond delay="0"/>
                                  </p:stCondLst>
                                  <p:childTnLst>
                                    <p:set>
                                      <p:cBhvr>
                                        <p:cTn id="85" dur="1" fill="hold">
                                          <p:stCondLst>
                                            <p:cond delay="0"/>
                                          </p:stCondLst>
                                        </p:cTn>
                                        <p:tgtEl>
                                          <p:spTgt spid="53"/>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54"/>
                                        </p:tgtEl>
                                        <p:attrNameLst>
                                          <p:attrName>style.visibility</p:attrName>
                                        </p:attrNameLst>
                                      </p:cBhvr>
                                      <p:to>
                                        <p:strVal val="visible"/>
                                      </p:to>
                                    </p:set>
                                  </p:childTnLst>
                                </p:cTn>
                              </p:par>
                              <p:par>
                                <p:cTn id="88" presetID="1" presetClass="entr" presetSubtype="0" fill="hold" nodeType="withEffect">
                                  <p:stCondLst>
                                    <p:cond delay="0"/>
                                  </p:stCondLst>
                                  <p:childTnLst>
                                    <p:set>
                                      <p:cBhvr>
                                        <p:cTn id="89" dur="1" fill="hold">
                                          <p:stCondLst>
                                            <p:cond delay="0"/>
                                          </p:stCondLst>
                                        </p:cTn>
                                        <p:tgtEl>
                                          <p:spTgt spid="55"/>
                                        </p:tgtEl>
                                        <p:attrNameLst>
                                          <p:attrName>style.visibility</p:attrName>
                                        </p:attrNameLst>
                                      </p:cBhvr>
                                      <p:to>
                                        <p:strVal val="visible"/>
                                      </p:to>
                                    </p:set>
                                  </p:childTnLst>
                                </p:cTn>
                              </p:par>
                              <p:par>
                                <p:cTn id="90" presetID="1" presetClass="entr" presetSubtype="0" fill="hold" nodeType="withEffect">
                                  <p:stCondLst>
                                    <p:cond delay="0"/>
                                  </p:stCondLst>
                                  <p:childTnLst>
                                    <p:set>
                                      <p:cBhvr>
                                        <p:cTn id="91" dur="1" fill="hold">
                                          <p:stCondLst>
                                            <p:cond delay="0"/>
                                          </p:stCondLst>
                                        </p:cTn>
                                        <p:tgtEl>
                                          <p:spTgt spid="56"/>
                                        </p:tgtEl>
                                        <p:attrNameLst>
                                          <p:attrName>style.visibility</p:attrName>
                                        </p:attrNameLst>
                                      </p:cBhvr>
                                      <p:to>
                                        <p:strVal val="visible"/>
                                      </p:to>
                                    </p:set>
                                  </p:childTnLst>
                                </p:cTn>
                              </p:par>
                              <p:par>
                                <p:cTn id="92" presetID="1" presetClass="entr" presetSubtype="0" fill="hold" nodeType="withEffect">
                                  <p:stCondLst>
                                    <p:cond delay="0"/>
                                  </p:stCondLst>
                                  <p:childTnLst>
                                    <p:set>
                                      <p:cBhvr>
                                        <p:cTn id="93" dur="1" fill="hold">
                                          <p:stCondLst>
                                            <p:cond delay="0"/>
                                          </p:stCondLst>
                                        </p:cTn>
                                        <p:tgtEl>
                                          <p:spTgt spid="57"/>
                                        </p:tgtEl>
                                        <p:attrNameLst>
                                          <p:attrName>style.visibility</p:attrName>
                                        </p:attrNameLst>
                                      </p:cBhvr>
                                      <p:to>
                                        <p:strVal val="visible"/>
                                      </p:to>
                                    </p:set>
                                  </p:childTnLst>
                                </p:cTn>
                              </p:par>
                              <p:par>
                                <p:cTn id="94" presetID="1" presetClass="entr" presetSubtype="0" fill="hold" nodeType="withEffect">
                                  <p:stCondLst>
                                    <p:cond delay="0"/>
                                  </p:stCondLst>
                                  <p:childTnLst>
                                    <p:set>
                                      <p:cBhvr>
                                        <p:cTn id="95" dur="1" fill="hold">
                                          <p:stCondLst>
                                            <p:cond delay="0"/>
                                          </p:stCondLst>
                                        </p:cTn>
                                        <p:tgtEl>
                                          <p:spTgt spid="58"/>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59"/>
                                        </p:tgtEl>
                                        <p:attrNameLst>
                                          <p:attrName>style.visibility</p:attrName>
                                        </p:attrNameLst>
                                      </p:cBhvr>
                                      <p:to>
                                        <p:strVal val="visible"/>
                                      </p:to>
                                    </p:set>
                                  </p:childTnLst>
                                </p:cTn>
                              </p:par>
                              <p:par>
                                <p:cTn id="98" presetID="1" presetClass="entr" presetSubtype="0" fill="hold" nodeType="withEffect">
                                  <p:stCondLst>
                                    <p:cond delay="0"/>
                                  </p:stCondLst>
                                  <p:childTnLst>
                                    <p:set>
                                      <p:cBhvr>
                                        <p:cTn id="99" dur="1" fill="hold">
                                          <p:stCondLst>
                                            <p:cond delay="0"/>
                                          </p:stCondLst>
                                        </p:cTn>
                                        <p:tgtEl>
                                          <p:spTgt spid="60"/>
                                        </p:tgtEl>
                                        <p:attrNameLst>
                                          <p:attrName>style.visibility</p:attrName>
                                        </p:attrNameLst>
                                      </p:cBhvr>
                                      <p:to>
                                        <p:strVal val="visible"/>
                                      </p:to>
                                    </p:set>
                                  </p:childTnLst>
                                </p:cTn>
                              </p:par>
                              <p:par>
                                <p:cTn id="100" presetID="1" presetClass="entr" presetSubtype="0" fill="hold" nodeType="withEffect">
                                  <p:stCondLst>
                                    <p:cond delay="0"/>
                                  </p:stCondLst>
                                  <p:childTnLst>
                                    <p:set>
                                      <p:cBhvr>
                                        <p:cTn id="101" dur="1" fill="hold">
                                          <p:stCondLst>
                                            <p:cond delay="0"/>
                                          </p:stCondLst>
                                        </p:cTn>
                                        <p:tgtEl>
                                          <p:spTgt spid="61"/>
                                        </p:tgtEl>
                                        <p:attrNameLst>
                                          <p:attrName>style.visibility</p:attrName>
                                        </p:attrNameLst>
                                      </p:cBhvr>
                                      <p:to>
                                        <p:strVal val="visible"/>
                                      </p:to>
                                    </p:set>
                                  </p:childTnLst>
                                </p:cTn>
                              </p:par>
                              <p:par>
                                <p:cTn id="102" presetID="1" presetClass="entr" presetSubtype="0" fill="hold" nodeType="withEffect">
                                  <p:stCondLst>
                                    <p:cond delay="0"/>
                                  </p:stCondLst>
                                  <p:childTnLst>
                                    <p:set>
                                      <p:cBhvr>
                                        <p:cTn id="103" dur="1" fill="hold">
                                          <p:stCondLst>
                                            <p:cond delay="0"/>
                                          </p:stCondLst>
                                        </p:cTn>
                                        <p:tgtEl>
                                          <p:spTgt spid="62"/>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63"/>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64"/>
                                        </p:tgtEl>
                                        <p:attrNameLst>
                                          <p:attrName>style.visibility</p:attrName>
                                        </p:attrNameLst>
                                      </p:cBhvr>
                                      <p:to>
                                        <p:strVal val="visible"/>
                                      </p:to>
                                    </p:set>
                                  </p:childTnLst>
                                </p:cTn>
                              </p:par>
                              <p:par>
                                <p:cTn id="108" presetID="1" presetClass="entr" presetSubtype="0" fill="hold" nodeType="withEffect">
                                  <p:stCondLst>
                                    <p:cond delay="0"/>
                                  </p:stCondLst>
                                  <p:childTnLst>
                                    <p:set>
                                      <p:cBhvr>
                                        <p:cTn id="109" dur="1" fill="hold">
                                          <p:stCondLst>
                                            <p:cond delay="0"/>
                                          </p:stCondLst>
                                        </p:cTn>
                                        <p:tgtEl>
                                          <p:spTgt spid="65"/>
                                        </p:tgtEl>
                                        <p:attrNameLst>
                                          <p:attrName>style.visibility</p:attrName>
                                        </p:attrNameLst>
                                      </p:cBhvr>
                                      <p:to>
                                        <p:strVal val="visible"/>
                                      </p:to>
                                    </p:set>
                                  </p:childTnLst>
                                </p:cTn>
                              </p:par>
                              <p:par>
                                <p:cTn id="110" presetID="1" presetClass="entr" presetSubtype="0" fill="hold" nodeType="withEffect">
                                  <p:stCondLst>
                                    <p:cond delay="0"/>
                                  </p:stCondLst>
                                  <p:childTnLst>
                                    <p:set>
                                      <p:cBhvr>
                                        <p:cTn id="111" dur="1" fill="hold">
                                          <p:stCondLst>
                                            <p:cond delay="0"/>
                                          </p:stCondLst>
                                        </p:cTn>
                                        <p:tgtEl>
                                          <p:spTgt spid="66"/>
                                        </p:tgtEl>
                                        <p:attrNameLst>
                                          <p:attrName>style.visibility</p:attrName>
                                        </p:attrNameLst>
                                      </p:cBhvr>
                                      <p:to>
                                        <p:strVal val="visible"/>
                                      </p:to>
                                    </p:set>
                                  </p:childTnLst>
                                </p:cTn>
                              </p:par>
                              <p:par>
                                <p:cTn id="112" presetID="1" presetClass="entr" presetSubtype="0" fill="hold" nodeType="withEffect">
                                  <p:stCondLst>
                                    <p:cond delay="0"/>
                                  </p:stCondLst>
                                  <p:childTnLst>
                                    <p:set>
                                      <p:cBhvr>
                                        <p:cTn id="113" dur="1" fill="hold">
                                          <p:stCondLst>
                                            <p:cond delay="0"/>
                                          </p:stCondLst>
                                        </p:cTn>
                                        <p:tgtEl>
                                          <p:spTgt spid="67"/>
                                        </p:tgtEl>
                                        <p:attrNameLst>
                                          <p:attrName>style.visibility</p:attrName>
                                        </p:attrNameLst>
                                      </p:cBhvr>
                                      <p:to>
                                        <p:strVal val="visible"/>
                                      </p:to>
                                    </p:set>
                                  </p:childTnLst>
                                </p:cTn>
                              </p:par>
                              <p:par>
                                <p:cTn id="114" presetID="1" presetClass="entr" presetSubtype="0" fill="hold" nodeType="withEffect">
                                  <p:stCondLst>
                                    <p:cond delay="0"/>
                                  </p:stCondLst>
                                  <p:childTnLst>
                                    <p:set>
                                      <p:cBhvr>
                                        <p:cTn id="115" dur="1" fill="hold">
                                          <p:stCondLst>
                                            <p:cond delay="0"/>
                                          </p:stCondLst>
                                        </p:cTn>
                                        <p:tgtEl>
                                          <p:spTgt spid="68"/>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69"/>
                                        </p:tgtEl>
                                        <p:attrNameLst>
                                          <p:attrName>style.visibility</p:attrName>
                                        </p:attrNameLst>
                                      </p:cBhvr>
                                      <p:to>
                                        <p:strVal val="visible"/>
                                      </p:to>
                                    </p:set>
                                  </p:childTnLst>
                                </p:cTn>
                              </p:par>
                              <p:par>
                                <p:cTn id="118" presetID="1" presetClass="entr" presetSubtype="0" fill="hold" nodeType="withEffect">
                                  <p:stCondLst>
                                    <p:cond delay="0"/>
                                  </p:stCondLst>
                                  <p:childTnLst>
                                    <p:set>
                                      <p:cBhvr>
                                        <p:cTn id="119" dur="1" fill="hold">
                                          <p:stCondLst>
                                            <p:cond delay="0"/>
                                          </p:stCondLst>
                                        </p:cTn>
                                        <p:tgtEl>
                                          <p:spTgt spid="70"/>
                                        </p:tgtEl>
                                        <p:attrNameLst>
                                          <p:attrName>style.visibility</p:attrName>
                                        </p:attrNameLst>
                                      </p:cBhvr>
                                      <p:to>
                                        <p:strVal val="visible"/>
                                      </p:to>
                                    </p:set>
                                  </p:childTnLst>
                                </p:cTn>
                              </p:par>
                              <p:par>
                                <p:cTn id="120" presetID="1" presetClass="entr" presetSubtype="0" fill="hold" nodeType="withEffect">
                                  <p:stCondLst>
                                    <p:cond delay="0"/>
                                  </p:stCondLst>
                                  <p:childTnLst>
                                    <p:set>
                                      <p:cBhvr>
                                        <p:cTn id="121" dur="1" fill="hold">
                                          <p:stCondLst>
                                            <p:cond delay="0"/>
                                          </p:stCondLst>
                                        </p:cTn>
                                        <p:tgtEl>
                                          <p:spTgt spid="71"/>
                                        </p:tgtEl>
                                        <p:attrNameLst>
                                          <p:attrName>style.visibility</p:attrName>
                                        </p:attrNameLst>
                                      </p:cBhvr>
                                      <p:to>
                                        <p:strVal val="visible"/>
                                      </p:to>
                                    </p:set>
                                  </p:childTnLst>
                                </p:cTn>
                              </p:par>
                              <p:par>
                                <p:cTn id="122" presetID="1" presetClass="entr" presetSubtype="0" fill="hold" nodeType="withEffect">
                                  <p:stCondLst>
                                    <p:cond delay="0"/>
                                  </p:stCondLst>
                                  <p:childTnLst>
                                    <p:set>
                                      <p:cBhvr>
                                        <p:cTn id="123" dur="1" fill="hold">
                                          <p:stCondLst>
                                            <p:cond delay="0"/>
                                          </p:stCondLst>
                                        </p:cTn>
                                        <p:tgtEl>
                                          <p:spTgt spid="72"/>
                                        </p:tgtEl>
                                        <p:attrNameLst>
                                          <p:attrName>style.visibility</p:attrName>
                                        </p:attrNameLst>
                                      </p:cBhvr>
                                      <p:to>
                                        <p:strVal val="visible"/>
                                      </p:to>
                                    </p:set>
                                  </p:childTnLst>
                                </p:cTn>
                              </p:par>
                              <p:par>
                                <p:cTn id="124" presetID="1" presetClass="entr" presetSubtype="0" fill="hold" nodeType="withEffect">
                                  <p:stCondLst>
                                    <p:cond delay="0"/>
                                  </p:stCondLst>
                                  <p:childTnLst>
                                    <p:set>
                                      <p:cBhvr>
                                        <p:cTn id="125" dur="1" fill="hold">
                                          <p:stCondLst>
                                            <p:cond delay="0"/>
                                          </p:stCondLst>
                                        </p:cTn>
                                        <p:tgtEl>
                                          <p:spTgt spid="73"/>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22" presetClass="entr" presetSubtype="8" fill="hold" grpId="0" nodeType="clickEffect">
                                  <p:stCondLst>
                                    <p:cond delay="0"/>
                                  </p:stCondLst>
                                  <p:childTnLst>
                                    <p:set>
                                      <p:cBhvr>
                                        <p:cTn id="129" dur="1" fill="hold">
                                          <p:stCondLst>
                                            <p:cond delay="0"/>
                                          </p:stCondLst>
                                        </p:cTn>
                                        <p:tgtEl>
                                          <p:spTgt spid="84"/>
                                        </p:tgtEl>
                                        <p:attrNameLst>
                                          <p:attrName>style.visibility</p:attrName>
                                        </p:attrNameLst>
                                      </p:cBhvr>
                                      <p:to>
                                        <p:strVal val="visible"/>
                                      </p:to>
                                    </p:set>
                                    <p:animEffect transition="in" filter="wipe(left)">
                                      <p:cBhvr>
                                        <p:cTn id="130" dur="500"/>
                                        <p:tgtEl>
                                          <p:spTgt spid="84"/>
                                        </p:tgtEl>
                                      </p:cBhvr>
                                    </p:animEffect>
                                  </p:childTnLst>
                                </p:cTn>
                              </p:par>
                            </p:childTnLst>
                          </p:cTn>
                        </p:par>
                        <p:par>
                          <p:cTn id="131" fill="hold">
                            <p:stCondLst>
                              <p:cond delay="500"/>
                            </p:stCondLst>
                            <p:childTnLst>
                              <p:par>
                                <p:cTn id="132" presetID="22" presetClass="entr" presetSubtype="8" fill="hold" grpId="0" nodeType="afterEffect">
                                  <p:stCondLst>
                                    <p:cond delay="0"/>
                                  </p:stCondLst>
                                  <p:childTnLst>
                                    <p:set>
                                      <p:cBhvr>
                                        <p:cTn id="133" dur="1" fill="hold">
                                          <p:stCondLst>
                                            <p:cond delay="0"/>
                                          </p:stCondLst>
                                        </p:cTn>
                                        <p:tgtEl>
                                          <p:spTgt spid="83"/>
                                        </p:tgtEl>
                                        <p:attrNameLst>
                                          <p:attrName>style.visibility</p:attrName>
                                        </p:attrNameLst>
                                      </p:cBhvr>
                                      <p:to>
                                        <p:strVal val="visible"/>
                                      </p:to>
                                    </p:set>
                                    <p:animEffect transition="in" filter="wipe(left)">
                                      <p:cBhvr>
                                        <p:cTn id="134" dur="500"/>
                                        <p:tgtEl>
                                          <p:spTgt spid="83"/>
                                        </p:tgtEl>
                                      </p:cBhvr>
                                    </p:animEffect>
                                  </p:childTnLst>
                                </p:cTn>
                              </p:par>
                            </p:childTnLst>
                          </p:cTn>
                        </p:par>
                        <p:par>
                          <p:cTn id="135" fill="hold">
                            <p:stCondLst>
                              <p:cond delay="1000"/>
                            </p:stCondLst>
                            <p:childTnLst>
                              <p:par>
                                <p:cTn id="136" presetID="22" presetClass="entr" presetSubtype="8" fill="hold" grpId="0" nodeType="afterEffect">
                                  <p:stCondLst>
                                    <p:cond delay="0"/>
                                  </p:stCondLst>
                                  <p:childTnLst>
                                    <p:set>
                                      <p:cBhvr>
                                        <p:cTn id="137" dur="1" fill="hold">
                                          <p:stCondLst>
                                            <p:cond delay="0"/>
                                          </p:stCondLst>
                                        </p:cTn>
                                        <p:tgtEl>
                                          <p:spTgt spid="82"/>
                                        </p:tgtEl>
                                        <p:attrNameLst>
                                          <p:attrName>style.visibility</p:attrName>
                                        </p:attrNameLst>
                                      </p:cBhvr>
                                      <p:to>
                                        <p:strVal val="visible"/>
                                      </p:to>
                                    </p:set>
                                    <p:animEffect transition="in" filter="wipe(left)">
                                      <p:cBhvr>
                                        <p:cTn id="138" dur="500"/>
                                        <p:tgtEl>
                                          <p:spTgt spid="82"/>
                                        </p:tgtEl>
                                      </p:cBhvr>
                                    </p:animEffect>
                                  </p:childTnLst>
                                </p:cTn>
                              </p:par>
                            </p:childTnLst>
                          </p:cTn>
                        </p:par>
                        <p:par>
                          <p:cTn id="139" fill="hold">
                            <p:stCondLst>
                              <p:cond delay="1500"/>
                            </p:stCondLst>
                            <p:childTnLst>
                              <p:par>
                                <p:cTn id="140" presetID="22" presetClass="entr" presetSubtype="8" fill="hold" grpId="0" nodeType="afterEffect">
                                  <p:stCondLst>
                                    <p:cond delay="0"/>
                                  </p:stCondLst>
                                  <p:childTnLst>
                                    <p:set>
                                      <p:cBhvr>
                                        <p:cTn id="141" dur="1" fill="hold">
                                          <p:stCondLst>
                                            <p:cond delay="0"/>
                                          </p:stCondLst>
                                        </p:cTn>
                                        <p:tgtEl>
                                          <p:spTgt spid="81"/>
                                        </p:tgtEl>
                                        <p:attrNameLst>
                                          <p:attrName>style.visibility</p:attrName>
                                        </p:attrNameLst>
                                      </p:cBhvr>
                                      <p:to>
                                        <p:strVal val="visible"/>
                                      </p:to>
                                    </p:set>
                                    <p:animEffect transition="in" filter="wipe(left)">
                                      <p:cBhvr>
                                        <p:cTn id="142" dur="500"/>
                                        <p:tgtEl>
                                          <p:spTgt spid="81"/>
                                        </p:tgtEl>
                                      </p:cBhvr>
                                    </p:animEffect>
                                  </p:childTnLst>
                                </p:cTn>
                              </p:par>
                            </p:childTnLst>
                          </p:cTn>
                        </p:par>
                        <p:par>
                          <p:cTn id="143" fill="hold">
                            <p:stCondLst>
                              <p:cond delay="2000"/>
                            </p:stCondLst>
                            <p:childTnLst>
                              <p:par>
                                <p:cTn id="144" presetID="22" presetClass="entr" presetSubtype="8" fill="hold" grpId="0" nodeType="afterEffect">
                                  <p:stCondLst>
                                    <p:cond delay="0"/>
                                  </p:stCondLst>
                                  <p:childTnLst>
                                    <p:set>
                                      <p:cBhvr>
                                        <p:cTn id="145" dur="1" fill="hold">
                                          <p:stCondLst>
                                            <p:cond delay="0"/>
                                          </p:stCondLst>
                                        </p:cTn>
                                        <p:tgtEl>
                                          <p:spTgt spid="80"/>
                                        </p:tgtEl>
                                        <p:attrNameLst>
                                          <p:attrName>style.visibility</p:attrName>
                                        </p:attrNameLst>
                                      </p:cBhvr>
                                      <p:to>
                                        <p:strVal val="visible"/>
                                      </p:to>
                                    </p:set>
                                    <p:animEffect transition="in" filter="wipe(left)">
                                      <p:cBhvr>
                                        <p:cTn id="146"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7" grpId="0" animBg="1"/>
      <p:bldP spid="22" grpId="0" animBg="1"/>
      <p:bldP spid="27" grpId="0" animBg="1"/>
      <p:bldP spid="32" grpId="0" animBg="1"/>
      <p:bldP spid="37" grpId="0"/>
      <p:bldP spid="49" grpId="0" animBg="1"/>
      <p:bldP spid="54" grpId="0" animBg="1"/>
      <p:bldP spid="59" grpId="0" animBg="1"/>
      <p:bldP spid="64" grpId="0" animBg="1"/>
      <p:bldP spid="69" grpId="0" animBg="1"/>
      <p:bldP spid="80" grpId="0" animBg="1"/>
      <p:bldP spid="81" grpId="0" animBg="1"/>
      <p:bldP spid="82" grpId="0" animBg="1"/>
      <p:bldP spid="83" grpId="0" animBg="1"/>
      <p:bldP spid="8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6371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660" y="78660"/>
            <a:ext cx="8991600" cy="584775"/>
          </a:xfrm>
          <a:prstGeom prst="rect">
            <a:avLst/>
          </a:prstGeom>
          <a:solidFill>
            <a:srgbClr val="C00000"/>
          </a:solid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What Unites Us</a:t>
            </a:r>
          </a:p>
        </p:txBody>
      </p:sp>
      <p:cxnSp>
        <p:nvCxnSpPr>
          <p:cNvPr id="6" name="Straight Connector 5"/>
          <p:cNvCxnSpPr/>
          <p:nvPr/>
        </p:nvCxnSpPr>
        <p:spPr>
          <a:xfrm>
            <a:off x="0" y="3429000"/>
            <a:ext cx="9144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6926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660" y="78660"/>
            <a:ext cx="8991600" cy="584775"/>
          </a:xfrm>
          <a:prstGeom prst="rect">
            <a:avLst/>
          </a:prstGeom>
          <a:solidFill>
            <a:srgbClr val="C00000"/>
          </a:solid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Compatibility?</a:t>
            </a:r>
          </a:p>
        </p:txBody>
      </p:sp>
      <p:cxnSp>
        <p:nvCxnSpPr>
          <p:cNvPr id="6" name="Straight Connector 5"/>
          <p:cNvCxnSpPr/>
          <p:nvPr/>
        </p:nvCxnSpPr>
        <p:spPr>
          <a:xfrm>
            <a:off x="0" y="3429000"/>
            <a:ext cx="9144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914400"/>
            <a:ext cx="8153400" cy="2215991"/>
          </a:xfrm>
          <a:prstGeom prst="rect">
            <a:avLst/>
          </a:prstGeom>
          <a:noFill/>
        </p:spPr>
        <p:txBody>
          <a:bodyPr wrap="square" rtlCol="0">
            <a:spAutoFit/>
          </a:bodyPr>
          <a:lstStyle/>
          <a:p>
            <a:pPr marL="285750" indent="-285750">
              <a:buFont typeface="Arial" panose="020B0604020202020204" pitchFamily="34" charset="0"/>
              <a:buChar char="•"/>
            </a:pPr>
            <a:r>
              <a:rPr lang="en-US" sz="2000" dirty="0"/>
              <a:t>Considered important in choosing a mate, for maybe 50 years</a:t>
            </a:r>
          </a:p>
          <a:p>
            <a:pPr marL="285750" indent="-285750">
              <a:buFont typeface="Arial" panose="020B0604020202020204" pitchFamily="34" charset="0"/>
              <a:buChar char="•"/>
            </a:pPr>
            <a:r>
              <a:rPr lang="en-US" sz="2000" dirty="0"/>
              <a:t>Look around you – Apart from shared faith, are these we the people you’d have said, “I’d like to spend </a:t>
            </a:r>
            <a:r>
              <a:rPr lang="en-US" sz="2000" i="1" dirty="0"/>
              <a:t>forever</a:t>
            </a:r>
            <a:r>
              <a:rPr lang="en-US" sz="2000" dirty="0"/>
              <a:t> with that guy!”</a:t>
            </a:r>
          </a:p>
          <a:p>
            <a:pPr marL="285750" indent="-285750">
              <a:buFont typeface="Arial" panose="020B0604020202020204" pitchFamily="34" charset="0"/>
              <a:buChar char="•"/>
            </a:pPr>
            <a:r>
              <a:rPr lang="en-US" sz="2000" dirty="0"/>
              <a:t>And yet, we aspire to just that</a:t>
            </a:r>
          </a:p>
          <a:p>
            <a:pPr marL="285750" indent="-285750">
              <a:buFont typeface="Arial" panose="020B0604020202020204" pitchFamily="34" charset="0"/>
              <a:buChar char="•"/>
            </a:pPr>
            <a:r>
              <a:rPr lang="en-US" sz="2000" dirty="0"/>
              <a:t>Recent visit to a large congregation, didn’t know enough about them to say we have similar personalities or a lot of common interests, and yet...</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21486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660" y="78660"/>
            <a:ext cx="8991600" cy="584775"/>
          </a:xfrm>
          <a:prstGeom prst="rect">
            <a:avLst/>
          </a:prstGeom>
          <a:solidFill>
            <a:srgbClr val="C00000"/>
          </a:solid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“Faith!”</a:t>
            </a:r>
          </a:p>
        </p:txBody>
      </p:sp>
      <p:cxnSp>
        <p:nvCxnSpPr>
          <p:cNvPr id="6" name="Straight Connector 5"/>
          <p:cNvCxnSpPr/>
          <p:nvPr/>
        </p:nvCxnSpPr>
        <p:spPr>
          <a:xfrm>
            <a:off x="0" y="3429000"/>
            <a:ext cx="9144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0987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660" y="78660"/>
            <a:ext cx="8991600" cy="584775"/>
          </a:xfrm>
          <a:prstGeom prst="rect">
            <a:avLst/>
          </a:prstGeom>
          <a:solidFill>
            <a:srgbClr val="C00000"/>
          </a:solid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“Christ”</a:t>
            </a:r>
          </a:p>
        </p:txBody>
      </p:sp>
      <p:cxnSp>
        <p:nvCxnSpPr>
          <p:cNvPr id="6" name="Straight Connector 5"/>
          <p:cNvCxnSpPr/>
          <p:nvPr/>
        </p:nvCxnSpPr>
        <p:spPr>
          <a:xfrm>
            <a:off x="0" y="3429000"/>
            <a:ext cx="9144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914400"/>
            <a:ext cx="8153400" cy="2185214"/>
          </a:xfrm>
          <a:prstGeom prst="rect">
            <a:avLst/>
          </a:prstGeom>
          <a:noFill/>
        </p:spPr>
        <p:txBody>
          <a:bodyPr wrap="square" rtlCol="0">
            <a:spAutoFit/>
          </a:bodyPr>
          <a:lstStyle/>
          <a:p>
            <a:pPr marL="285750" indent="-285750">
              <a:buFont typeface="Arial" panose="020B0604020202020204" pitchFamily="34" charset="0"/>
              <a:buChar char="•"/>
            </a:pPr>
            <a:r>
              <a:rPr lang="en-US" sz="2400" b="1" dirty="0"/>
              <a:t>Eph. 2:15b</a:t>
            </a:r>
          </a:p>
          <a:p>
            <a:pPr marL="285750" indent="-285750">
              <a:buFont typeface="Arial" panose="020B0604020202020204" pitchFamily="34" charset="0"/>
              <a:buChar char="•"/>
            </a:pPr>
            <a:endParaRPr lang="en-US" sz="2000" dirty="0"/>
          </a:p>
          <a:p>
            <a:pPr lvl="3"/>
            <a:r>
              <a:rPr lang="en-US" sz="2400" dirty="0">
                <a:latin typeface="Palatino Linotype" panose="02040502050505030304" pitchFamily="18" charset="0"/>
              </a:rPr>
              <a:t>so that </a:t>
            </a:r>
            <a:r>
              <a:rPr lang="en-US" sz="2400" b="1" u="sng" dirty="0">
                <a:latin typeface="Palatino Linotype" panose="02040502050505030304" pitchFamily="18" charset="0"/>
              </a:rPr>
              <a:t>in Himself He might make the two into one new man</a:t>
            </a:r>
            <a:r>
              <a:rPr lang="en-US" sz="2400" dirty="0">
                <a:latin typeface="Palatino Linotype" panose="02040502050505030304" pitchFamily="18" charset="0"/>
              </a:rPr>
              <a:t>, thus establishing peace</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400" dirty="0"/>
              <a:t>But thinking about what do we do that helps make us one…</a:t>
            </a:r>
            <a:endParaRPr lang="en-US" sz="2000" dirty="0"/>
          </a:p>
        </p:txBody>
      </p:sp>
    </p:spTree>
    <p:extLst>
      <p:ext uri="{BB962C8B-B14F-4D97-AF65-F5344CB8AC3E}">
        <p14:creationId xmlns:p14="http://schemas.microsoft.com/office/powerpoint/2010/main" val="78245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660" y="78660"/>
            <a:ext cx="8991600" cy="584775"/>
          </a:xfrm>
          <a:prstGeom prst="rect">
            <a:avLst/>
          </a:prstGeom>
          <a:solidFill>
            <a:srgbClr val="C00000"/>
          </a:solid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Worship</a:t>
            </a:r>
          </a:p>
        </p:txBody>
      </p:sp>
      <p:cxnSp>
        <p:nvCxnSpPr>
          <p:cNvPr id="6" name="Straight Connector 5"/>
          <p:cNvCxnSpPr/>
          <p:nvPr/>
        </p:nvCxnSpPr>
        <p:spPr>
          <a:xfrm>
            <a:off x="0" y="3429000"/>
            <a:ext cx="9144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914400"/>
            <a:ext cx="8153400"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t>Consider a 70,000 avid fans in a football stadium….</a:t>
            </a:r>
            <a:endParaRPr lang="en-US" sz="2000"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85875"/>
            <a:ext cx="7620000" cy="428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Down Arrow 6"/>
          <p:cNvSpPr/>
          <p:nvPr/>
        </p:nvSpPr>
        <p:spPr>
          <a:xfrm rot="20642246">
            <a:off x="3616327" y="1981200"/>
            <a:ext cx="609600" cy="1447800"/>
          </a:xfrm>
          <a:prstGeom prst="down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rot="964757">
            <a:off x="4612027" y="1808701"/>
            <a:ext cx="609600" cy="1447800"/>
          </a:xfrm>
          <a:prstGeom prst="down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rot="2841495">
            <a:off x="5585621" y="2124291"/>
            <a:ext cx="609600" cy="1447800"/>
          </a:xfrm>
          <a:prstGeom prst="down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rot="4198796">
            <a:off x="6381157" y="2625400"/>
            <a:ext cx="609600" cy="1447800"/>
          </a:xfrm>
          <a:prstGeom prst="down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rot="6223574">
            <a:off x="5753100" y="3543300"/>
            <a:ext cx="609600" cy="1447800"/>
          </a:xfrm>
          <a:prstGeom prst="down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285324">
            <a:off x="1701815" y="2661199"/>
            <a:ext cx="1752600" cy="609600"/>
          </a:xfrm>
          <a:prstGeom prst="right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1524000" y="3429000"/>
            <a:ext cx="1752600" cy="609600"/>
          </a:xfrm>
          <a:prstGeom prst="right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21160234">
            <a:off x="1720875" y="4081697"/>
            <a:ext cx="1752600" cy="609600"/>
          </a:xfrm>
          <a:prstGeom prst="right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rot="19979654">
            <a:off x="2319347" y="4512124"/>
            <a:ext cx="1752600" cy="609600"/>
          </a:xfrm>
          <a:prstGeom prst="right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22212" y="5581471"/>
            <a:ext cx="8099577" cy="1015663"/>
          </a:xfrm>
          <a:prstGeom prst="rect">
            <a:avLst/>
          </a:prstGeom>
        </p:spPr>
        <p:txBody>
          <a:bodyPr>
            <a:spAutoFit/>
          </a:bodyPr>
          <a:lstStyle/>
          <a:p>
            <a:pPr marL="742950" lvl="1" indent="-285750">
              <a:buFont typeface="Arial" panose="020B0604020202020204" pitchFamily="34" charset="0"/>
              <a:buChar char="•"/>
            </a:pPr>
            <a:r>
              <a:rPr lang="en-US" sz="2000" dirty="0"/>
              <a:t>Male &amp; female, different occupations, races, ages, political viewpoints, some healthy, some with serious health issues, etc. </a:t>
            </a:r>
          </a:p>
          <a:p>
            <a:pPr marL="742950" lvl="1" indent="-285750">
              <a:buFont typeface="Arial" panose="020B0604020202020204" pitchFamily="34" charset="0"/>
              <a:buChar char="•"/>
            </a:pPr>
            <a:r>
              <a:rPr lang="en-US" sz="2000" dirty="0"/>
              <a:t>BUT,  United in ONE thing they all adore </a:t>
            </a:r>
            <a:r>
              <a:rPr lang="en-US" sz="2000" i="1" dirty="0"/>
              <a:t>OUTSIDE OF THEMSELVES</a:t>
            </a:r>
          </a:p>
        </p:txBody>
      </p:sp>
    </p:spTree>
    <p:extLst>
      <p:ext uri="{BB962C8B-B14F-4D97-AF65-F5344CB8AC3E}">
        <p14:creationId xmlns:p14="http://schemas.microsoft.com/office/powerpoint/2010/main" val="26515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left)">
                                      <p:cBhvr>
                                        <p:cTn id="24" dur="500"/>
                                        <p:tgtEl>
                                          <p:spTgt spid="20"/>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wipe(left)">
                                      <p:cBhvr>
                                        <p:cTn id="27" dur="500"/>
                                        <p:tgtEl>
                                          <p:spTgt spid="22"/>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left)">
                                      <p:cBhvr>
                                        <p:cTn id="30" dur="500"/>
                                        <p:tgtEl>
                                          <p:spTgt spid="23"/>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up)">
                                      <p:cBhvr>
                                        <p:cTn id="33" dur="500"/>
                                        <p:tgtEl>
                                          <p:spTgt spid="7"/>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up)">
                                      <p:cBhvr>
                                        <p:cTn id="36" dur="500"/>
                                        <p:tgtEl>
                                          <p:spTgt spid="15"/>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right)">
                                      <p:cBhvr>
                                        <p:cTn id="39" dur="500"/>
                                        <p:tgtEl>
                                          <p:spTgt spid="16"/>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right)">
                                      <p:cBhvr>
                                        <p:cTn id="42" dur="500"/>
                                        <p:tgtEl>
                                          <p:spTgt spid="17"/>
                                        </p:tgtEl>
                                      </p:cBhvr>
                                    </p:animEffect>
                                  </p:childTnLst>
                                </p:cTn>
                              </p:par>
                              <p:par>
                                <p:cTn id="43" presetID="22" presetClass="entr" presetSubtype="2"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right)">
                                      <p:cBhvr>
                                        <p:cTn id="4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5" grpId="0" animBg="1"/>
      <p:bldP spid="16" grpId="0" animBg="1"/>
      <p:bldP spid="17" grpId="0" animBg="1"/>
      <p:bldP spid="18" grpId="0" animBg="1"/>
      <p:bldP spid="8" grpId="0" animBg="1"/>
      <p:bldP spid="20" grpId="0" animBg="1"/>
      <p:bldP spid="22"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660" y="78660"/>
            <a:ext cx="8991600" cy="584775"/>
          </a:xfrm>
          <a:prstGeom prst="rect">
            <a:avLst/>
          </a:prstGeom>
          <a:solidFill>
            <a:srgbClr val="C00000"/>
          </a:solid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Worship</a:t>
            </a:r>
          </a:p>
        </p:txBody>
      </p:sp>
      <p:cxnSp>
        <p:nvCxnSpPr>
          <p:cNvPr id="6" name="Straight Connector 5"/>
          <p:cNvCxnSpPr/>
          <p:nvPr/>
        </p:nvCxnSpPr>
        <p:spPr>
          <a:xfrm>
            <a:off x="0" y="3429000"/>
            <a:ext cx="9144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914400"/>
            <a:ext cx="8153400"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t>Consider a 70,000 avid fans in a football stadium….</a:t>
            </a:r>
            <a:endParaRPr lang="en-US" sz="2000"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285875"/>
            <a:ext cx="7620000" cy="428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Down Arrow 6"/>
          <p:cNvSpPr/>
          <p:nvPr/>
        </p:nvSpPr>
        <p:spPr>
          <a:xfrm rot="20642246">
            <a:off x="3616327" y="1981200"/>
            <a:ext cx="609600" cy="1447800"/>
          </a:xfrm>
          <a:prstGeom prst="down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rot="964757">
            <a:off x="4612027" y="1808701"/>
            <a:ext cx="609600" cy="1447800"/>
          </a:xfrm>
          <a:prstGeom prst="down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rot="2841495">
            <a:off x="5585621" y="2124291"/>
            <a:ext cx="609600" cy="1447800"/>
          </a:xfrm>
          <a:prstGeom prst="down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rot="4198796">
            <a:off x="6381157" y="2625400"/>
            <a:ext cx="609600" cy="1447800"/>
          </a:xfrm>
          <a:prstGeom prst="down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rot="6223574">
            <a:off x="5753100" y="3543300"/>
            <a:ext cx="609600" cy="1447800"/>
          </a:xfrm>
          <a:prstGeom prst="down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285324">
            <a:off x="1701815" y="2661199"/>
            <a:ext cx="1752600" cy="609600"/>
          </a:xfrm>
          <a:prstGeom prst="right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1524000" y="3429000"/>
            <a:ext cx="1752600" cy="609600"/>
          </a:xfrm>
          <a:prstGeom prst="right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21160234">
            <a:off x="1720875" y="4081697"/>
            <a:ext cx="1752600" cy="609600"/>
          </a:xfrm>
          <a:prstGeom prst="right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rot="19979654">
            <a:off x="2319347" y="4512124"/>
            <a:ext cx="1752600" cy="609600"/>
          </a:xfrm>
          <a:prstGeom prst="right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61753" y="5692914"/>
            <a:ext cx="7481455" cy="707886"/>
          </a:xfrm>
          <a:prstGeom prst="rect">
            <a:avLst/>
          </a:prstGeom>
          <a:solidFill>
            <a:schemeClr val="bg1"/>
          </a:solidFill>
        </p:spPr>
        <p:txBody>
          <a:bodyPr wrap="square" rtlCol="0">
            <a:spAutoFit/>
          </a:bodyPr>
          <a:lstStyle/>
          <a:p>
            <a:r>
              <a:rPr lang="en-US" sz="2000" dirty="0"/>
              <a:t>Close game and exciting finish…</a:t>
            </a:r>
          </a:p>
          <a:p>
            <a:r>
              <a:rPr lang="en-US" sz="2000" dirty="0"/>
              <a:t>Are fans distracted by their disparate individual concerns? </a:t>
            </a:r>
          </a:p>
        </p:txBody>
      </p:sp>
    </p:spTree>
    <p:extLst>
      <p:ext uri="{BB962C8B-B14F-4D97-AF65-F5344CB8AC3E}">
        <p14:creationId xmlns:p14="http://schemas.microsoft.com/office/powerpoint/2010/main" val="381931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660" y="78660"/>
            <a:ext cx="8991600" cy="584775"/>
          </a:xfrm>
          <a:prstGeom prst="rect">
            <a:avLst/>
          </a:prstGeom>
          <a:solidFill>
            <a:srgbClr val="C00000"/>
          </a:solid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Worship</a:t>
            </a:r>
          </a:p>
        </p:txBody>
      </p:sp>
      <p:cxnSp>
        <p:nvCxnSpPr>
          <p:cNvPr id="6" name="Straight Connector 5"/>
          <p:cNvCxnSpPr/>
          <p:nvPr/>
        </p:nvCxnSpPr>
        <p:spPr>
          <a:xfrm>
            <a:off x="0" y="3429000"/>
            <a:ext cx="9144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914400"/>
            <a:ext cx="8153400" cy="461665"/>
          </a:xfrm>
          <a:prstGeom prst="rect">
            <a:avLst/>
          </a:prstGeom>
          <a:noFill/>
        </p:spPr>
        <p:txBody>
          <a:bodyPr wrap="square" rtlCol="0">
            <a:spAutoFit/>
          </a:bodyPr>
          <a:lstStyle/>
          <a:p>
            <a:pPr marL="285750" indent="-285750">
              <a:buFont typeface="Arial" panose="020B0604020202020204" pitchFamily="34" charset="0"/>
              <a:buChar char="•"/>
            </a:pPr>
            <a:r>
              <a:rPr lang="en-US" sz="2400" dirty="0"/>
              <a:t>Consider a 70,000 avid fans in a football stadium….</a:t>
            </a:r>
            <a:endParaRPr lang="en-US" sz="2000"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85875"/>
            <a:ext cx="7620000" cy="428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Down Arrow 6"/>
          <p:cNvSpPr/>
          <p:nvPr/>
        </p:nvSpPr>
        <p:spPr>
          <a:xfrm rot="20642246">
            <a:off x="3616327" y="1981200"/>
            <a:ext cx="609600" cy="1447800"/>
          </a:xfrm>
          <a:prstGeom prst="down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rot="964757">
            <a:off x="4612027" y="1808701"/>
            <a:ext cx="609600" cy="1447800"/>
          </a:xfrm>
          <a:prstGeom prst="down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rot="2841495">
            <a:off x="5585621" y="2124291"/>
            <a:ext cx="609600" cy="1447800"/>
          </a:xfrm>
          <a:prstGeom prst="down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rot="4198796">
            <a:off x="6381157" y="2625400"/>
            <a:ext cx="609600" cy="1447800"/>
          </a:xfrm>
          <a:prstGeom prst="down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rot="6223574">
            <a:off x="5753100" y="3543300"/>
            <a:ext cx="609600" cy="1447800"/>
          </a:xfrm>
          <a:prstGeom prst="down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285324">
            <a:off x="1701815" y="2661199"/>
            <a:ext cx="1752600" cy="609600"/>
          </a:xfrm>
          <a:prstGeom prst="right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1524000" y="3429000"/>
            <a:ext cx="1752600" cy="609600"/>
          </a:xfrm>
          <a:prstGeom prst="right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21160234">
            <a:off x="1720875" y="4081697"/>
            <a:ext cx="1752600" cy="609600"/>
          </a:xfrm>
          <a:prstGeom prst="right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rot="19979654">
            <a:off x="2319347" y="4512124"/>
            <a:ext cx="1752600" cy="609600"/>
          </a:xfrm>
          <a:prstGeom prst="rightArrow">
            <a:avLst/>
          </a:prstGeom>
          <a:solidFill>
            <a:srgbClr val="FFFF00"/>
          </a:solidFill>
          <a:ln>
            <a:noFill/>
          </a:ln>
          <a:effectLst>
            <a:outerShdw blurRad="50800" dist="88900" dir="13500000" algn="b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201819" y="5879068"/>
            <a:ext cx="6801323" cy="400110"/>
          </a:xfrm>
          <a:prstGeom prst="rect">
            <a:avLst/>
          </a:prstGeom>
          <a:solidFill>
            <a:schemeClr val="bg1"/>
          </a:solidFill>
        </p:spPr>
        <p:txBody>
          <a:bodyPr wrap="square" rtlCol="0">
            <a:spAutoFit/>
          </a:bodyPr>
          <a:lstStyle/>
          <a:p>
            <a:pPr algn="ctr"/>
            <a:r>
              <a:rPr lang="en-US" sz="2000" dirty="0"/>
              <a:t>The object of our praise becomes the focus of our attention</a:t>
            </a:r>
          </a:p>
        </p:txBody>
      </p:sp>
    </p:spTree>
    <p:extLst>
      <p:ext uri="{BB962C8B-B14F-4D97-AF65-F5344CB8AC3E}">
        <p14:creationId xmlns:p14="http://schemas.microsoft.com/office/powerpoint/2010/main" val="3273878794"/>
      </p:ext>
    </p:extLst>
  </p:cSld>
  <p:clrMapOvr>
    <a:masterClrMapping/>
  </p:clrMapOvr>
  <mc:AlternateContent xmlns:mc="http://schemas.openxmlformats.org/markup-compatibility/2006" xmlns:p14="http://schemas.microsoft.com/office/powerpoint/2010/main">
    <mc:Choice Requires="p14">
      <p:transition spd="slow" p14:dur="2000" advTm="500"/>
    </mc:Choice>
    <mc:Fallback xmlns="">
      <p:transition spd="slow" advTm="5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85875"/>
            <a:ext cx="7620000" cy="428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990600" y="1447800"/>
            <a:ext cx="7391400" cy="4724400"/>
          </a:xfrm>
          <a:prstGeom prst="rect">
            <a:avLst/>
          </a:prstGeom>
          <a:noFill/>
          <a:ln w="2540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1819" y="5879068"/>
            <a:ext cx="6801323" cy="400110"/>
          </a:xfrm>
          <a:prstGeom prst="rect">
            <a:avLst/>
          </a:prstGeom>
          <a:solidFill>
            <a:schemeClr val="bg1"/>
          </a:solidFill>
        </p:spPr>
        <p:txBody>
          <a:bodyPr wrap="square" rtlCol="0">
            <a:spAutoFit/>
          </a:bodyPr>
          <a:lstStyle/>
          <a:p>
            <a:pPr algn="ctr"/>
            <a:r>
              <a:rPr lang="en-US" sz="2000" dirty="0"/>
              <a:t>The object of our praise becomes the focus of our attention</a:t>
            </a:r>
          </a:p>
        </p:txBody>
      </p:sp>
      <p:sp>
        <p:nvSpPr>
          <p:cNvPr id="2" name="Rectangle 1"/>
          <p:cNvSpPr/>
          <p:nvPr/>
        </p:nvSpPr>
        <p:spPr>
          <a:xfrm>
            <a:off x="0" y="0"/>
            <a:ext cx="9144000"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78660" y="78660"/>
            <a:ext cx="8991600" cy="584775"/>
          </a:xfrm>
          <a:prstGeom prst="rect">
            <a:avLst/>
          </a:prstGeom>
          <a:solidFill>
            <a:srgbClr val="C00000"/>
          </a:solid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rPr>
              <a:t>Worship</a:t>
            </a:r>
          </a:p>
        </p:txBody>
      </p:sp>
    </p:spTree>
    <p:extLst>
      <p:ext uri="{BB962C8B-B14F-4D97-AF65-F5344CB8AC3E}">
        <p14:creationId xmlns:p14="http://schemas.microsoft.com/office/powerpoint/2010/main" val="83185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1000" fill="hold"/>
                                        <p:tgtEl>
                                          <p:spTgt spid="1028"/>
                                        </p:tgtEl>
                                      </p:cBhvr>
                                      <p:by x="175000" y="175000"/>
                                    </p:animScale>
                                  </p:childTnLst>
                                </p:cTn>
                              </p:par>
                              <p:par>
                                <p:cTn id="7" presetID="6" presetClass="entr" presetSubtype="16"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animEffect transition="in" filter="circle(in)">
                                      <p:cBhvr>
                                        <p:cTn id="9" dur="1000"/>
                                        <p:tgtEl>
                                          <p:spTgt spid="5"/>
                                        </p:tgtEl>
                                      </p:cBhvr>
                                    </p:animEffect>
                                  </p:childTnLst>
                                </p:cTn>
                              </p:par>
                              <p:par>
                                <p:cTn id="10" presetID="22" presetClass="entr" presetSubtype="4"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4649</TotalTime>
  <Words>707</Words>
  <Application>Microsoft Office PowerPoint</Application>
  <PresentationFormat>On-screen Show (4:3)</PresentationFormat>
  <Paragraphs>78</Paragraphs>
  <Slides>17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Palatino Linotype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42</cp:revision>
  <dcterms:created xsi:type="dcterms:W3CDTF">2019-12-04T00:32:02Z</dcterms:created>
  <dcterms:modified xsi:type="dcterms:W3CDTF">2019-12-08T13:29:17Z</dcterms:modified>
</cp:coreProperties>
</file>