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79" r:id="rId2"/>
    <p:sldId id="257" r:id="rId3"/>
    <p:sldId id="258" r:id="rId4"/>
    <p:sldId id="256" r:id="rId5"/>
    <p:sldId id="267" r:id="rId6"/>
    <p:sldId id="270" r:id="rId7"/>
    <p:sldId id="261" r:id="rId8"/>
    <p:sldId id="274" r:id="rId9"/>
    <p:sldId id="276" r:id="rId10"/>
    <p:sldId id="277" r:id="rId11"/>
    <p:sldId id="278" r:id="rId12"/>
    <p:sldId id="275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29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3ACE2D-91F7-4AFB-A58F-D00446E08A06}" type="datetimeFigureOut">
              <a:rPr lang="en-US" smtClean="0"/>
              <a:t>9/8/2019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781055-CD14-4F2E-A14B-81080F60B6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1437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781055-CD14-4F2E-A14B-81080F60B6C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3854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781055-CD14-4F2E-A14B-81080F60B6C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60262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781055-CD14-4F2E-A14B-81080F60B6CC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27751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781055-CD14-4F2E-A14B-81080F60B6CC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3021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781055-CD14-4F2E-A14B-81080F60B6C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5263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781055-CD14-4F2E-A14B-81080F60B6C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2183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781055-CD14-4F2E-A14B-81080F60B6C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4741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781055-CD14-4F2E-A14B-81080F60B6C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4512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781055-CD14-4F2E-A14B-81080F60B6C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8512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781055-CD14-4F2E-A14B-81080F60B6C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14011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781055-CD14-4F2E-A14B-81080F60B6C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89635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781055-CD14-4F2E-A14B-81080F60B6C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8487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90782-E57E-43A5-BFAA-D39D1447CB8A}" type="datetimeFigureOut">
              <a:rPr lang="en-US" smtClean="0"/>
              <a:t>9/8/2019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FA627-2C43-4A5A-9834-5BD53271B9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3520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90782-E57E-43A5-BFAA-D39D1447CB8A}" type="datetimeFigureOut">
              <a:rPr lang="en-US" smtClean="0"/>
              <a:t>9/8/2019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FA627-2C43-4A5A-9834-5BD53271B9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7581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90782-E57E-43A5-BFAA-D39D1447CB8A}" type="datetimeFigureOut">
              <a:rPr lang="en-US" smtClean="0"/>
              <a:t>9/8/2019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FA627-2C43-4A5A-9834-5BD53271B9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1451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90782-E57E-43A5-BFAA-D39D1447CB8A}" type="datetimeFigureOut">
              <a:rPr lang="en-US" smtClean="0"/>
              <a:t>9/8/2019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FA627-2C43-4A5A-9834-5BD53271B9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0907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90782-E57E-43A5-BFAA-D39D1447CB8A}" type="datetimeFigureOut">
              <a:rPr lang="en-US" smtClean="0"/>
              <a:t>9/8/2019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FA627-2C43-4A5A-9834-5BD53271B9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349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90782-E57E-43A5-BFAA-D39D1447CB8A}" type="datetimeFigureOut">
              <a:rPr lang="en-US" smtClean="0"/>
              <a:t>9/8/2019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FA627-2C43-4A5A-9834-5BD53271B9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7592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90782-E57E-43A5-BFAA-D39D1447CB8A}" type="datetimeFigureOut">
              <a:rPr lang="en-US" smtClean="0"/>
              <a:t>9/8/2019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FA627-2C43-4A5A-9834-5BD53271B9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3222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90782-E57E-43A5-BFAA-D39D1447CB8A}" type="datetimeFigureOut">
              <a:rPr lang="en-US" smtClean="0"/>
              <a:t>9/8/2019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FA627-2C43-4A5A-9834-5BD53271B9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6129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90782-E57E-43A5-BFAA-D39D1447CB8A}" type="datetimeFigureOut">
              <a:rPr lang="en-US" smtClean="0"/>
              <a:t>9/8/2019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FA627-2C43-4A5A-9834-5BD53271B9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1557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90782-E57E-43A5-BFAA-D39D1447CB8A}" type="datetimeFigureOut">
              <a:rPr lang="en-US" smtClean="0"/>
              <a:t>9/8/2019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FA627-2C43-4A5A-9834-5BD53271B9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6822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90782-E57E-43A5-BFAA-D39D1447CB8A}" type="datetimeFigureOut">
              <a:rPr lang="en-US" smtClean="0"/>
              <a:t>9/8/2019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FA627-2C43-4A5A-9834-5BD53271B9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2141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F90782-E57E-43A5-BFAA-D39D1447CB8A}" type="datetimeFigureOut">
              <a:rPr lang="en-US" smtClean="0"/>
              <a:t>9/8/2019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9FA627-2C43-4A5A-9834-5BD53271B9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5228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2327DBD-2389-4A33-BF25-FC39BC317B82}"/>
              </a:ext>
            </a:extLst>
          </p:cNvPr>
          <p:cNvSpPr/>
          <p:nvPr/>
        </p:nvSpPr>
        <p:spPr>
          <a:xfrm>
            <a:off x="0" y="3429000"/>
            <a:ext cx="9144000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A372E3B-5192-47ED-B0FE-AB80426461EE}"/>
              </a:ext>
            </a:extLst>
          </p:cNvPr>
          <p:cNvSpPr/>
          <p:nvPr/>
        </p:nvSpPr>
        <p:spPr>
          <a:xfrm>
            <a:off x="0" y="0"/>
            <a:ext cx="5334000" cy="9144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prstClr val="white"/>
                </a:solidFill>
              </a:rPr>
              <a:t>Temptation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8CE59D21-D79E-439B-9750-722D2334EC46}"/>
              </a:ext>
            </a:extLst>
          </p:cNvPr>
          <p:cNvSpPr/>
          <p:nvPr/>
        </p:nvSpPr>
        <p:spPr>
          <a:xfrm>
            <a:off x="0" y="3429000"/>
            <a:ext cx="5334000" cy="9144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>
                <a:solidFill>
                  <a:prstClr val="white"/>
                </a:solidFill>
              </a:rPr>
              <a:t>Tentación</a:t>
            </a:r>
            <a:endParaRPr lang="en-US" sz="3600" b="1" dirty="0">
              <a:solidFill>
                <a:prstClr val="white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124200" y="1390471"/>
            <a:ext cx="2971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Exton</a:t>
            </a:r>
          </a:p>
          <a:p>
            <a:pPr algn="ctr"/>
            <a:r>
              <a:rPr lang="en-US" sz="2400" dirty="0"/>
              <a:t>Sunday, 11 am</a:t>
            </a:r>
          </a:p>
          <a:p>
            <a:pPr algn="ctr"/>
            <a:r>
              <a:rPr lang="en-US" sz="2400" dirty="0"/>
              <a:t>September 8, 2019</a:t>
            </a:r>
          </a:p>
        </p:txBody>
      </p:sp>
    </p:spTree>
    <p:extLst>
      <p:ext uri="{BB962C8B-B14F-4D97-AF65-F5344CB8AC3E}">
        <p14:creationId xmlns:p14="http://schemas.microsoft.com/office/powerpoint/2010/main" val="30623204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22212" y="185900"/>
            <a:ext cx="8099577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000" b="1" i="1" dirty="0"/>
              <a:t>James 1:14 </a:t>
            </a:r>
            <a:r>
              <a:rPr lang="en-US" sz="2000" i="1" dirty="0"/>
              <a:t>Each one is tested by his own desire, being drawn and enticed</a:t>
            </a:r>
          </a:p>
          <a:p>
            <a:r>
              <a:rPr lang="en-US" sz="2800" b="1" u="sng" dirty="0"/>
              <a:t>How to Avert Course</a:t>
            </a:r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2816396-222C-4AC4-8C55-931BC3DB402E}"/>
              </a:ext>
            </a:extLst>
          </p:cNvPr>
          <p:cNvSpPr/>
          <p:nvPr/>
        </p:nvSpPr>
        <p:spPr>
          <a:xfrm>
            <a:off x="0" y="3429000"/>
            <a:ext cx="9144000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3B99AEE-CC32-4735-A0D2-69123F9BCF81}"/>
              </a:ext>
            </a:extLst>
          </p:cNvPr>
          <p:cNvSpPr/>
          <p:nvPr/>
        </p:nvSpPr>
        <p:spPr>
          <a:xfrm>
            <a:off x="520874" y="3639741"/>
            <a:ext cx="862312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000" b="1" i="1" dirty="0"/>
              <a:t>Santiago 1:14 </a:t>
            </a:r>
            <a:r>
              <a:rPr lang="es-ES" sz="2000" i="1" dirty="0"/>
              <a:t>Cada uno es probado por su propio deseo, siendo atraído y atraído</a:t>
            </a:r>
          </a:p>
          <a:p>
            <a:r>
              <a:rPr lang="es-ES" sz="2800" b="1" u="sng" dirty="0"/>
              <a:t>Cómo evitar el curso</a:t>
            </a:r>
          </a:p>
        </p:txBody>
      </p:sp>
      <p:sp>
        <p:nvSpPr>
          <p:cNvPr id="2" name="Rectangle 1"/>
          <p:cNvSpPr/>
          <p:nvPr/>
        </p:nvSpPr>
        <p:spPr>
          <a:xfrm>
            <a:off x="2971800" y="1066800"/>
            <a:ext cx="6096000" cy="132343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101600" dir="13500000" algn="b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en-US" sz="2000" b="1" dirty="0"/>
              <a:t>Isaiah 58</a:t>
            </a:r>
            <a:r>
              <a:rPr lang="en-US" sz="2000" b="1" baseline="30000" dirty="0"/>
              <a:t>14 </a:t>
            </a:r>
            <a:r>
              <a:rPr lang="en-US" sz="2000" dirty="0"/>
              <a:t>Then you will </a:t>
            </a:r>
            <a:r>
              <a:rPr lang="en-US" sz="2000" b="1" dirty="0"/>
              <a:t>take delight in the </a:t>
            </a:r>
            <a:r>
              <a:rPr lang="en-US" sz="2000" b="1" cap="small" dirty="0"/>
              <a:t>Lord</a:t>
            </a:r>
            <a:r>
              <a:rPr lang="en-US" sz="2000" dirty="0"/>
              <a:t>,</a:t>
            </a:r>
            <a:br>
              <a:rPr lang="en-US" sz="2000" dirty="0"/>
            </a:br>
            <a:r>
              <a:rPr lang="en-US" sz="2000" dirty="0"/>
              <a:t>And I will make you ride on the heights of the earth;</a:t>
            </a:r>
            <a:br>
              <a:rPr lang="en-US" sz="2000" dirty="0"/>
            </a:br>
            <a:r>
              <a:rPr lang="en-US" sz="2000" dirty="0"/>
              <a:t>And I will feed you with the heritage of Jacob your father,</a:t>
            </a:r>
            <a:br>
              <a:rPr lang="en-US" sz="2000" dirty="0"/>
            </a:br>
            <a:r>
              <a:rPr lang="en-US" sz="2000" dirty="0"/>
              <a:t>For the mouth of the </a:t>
            </a:r>
            <a:r>
              <a:rPr lang="en-US" sz="2000" cap="small" dirty="0"/>
              <a:t>Lord</a:t>
            </a:r>
            <a:r>
              <a:rPr lang="en-US" sz="2000" dirty="0"/>
              <a:t> has spoken.”</a:t>
            </a:r>
          </a:p>
        </p:txBody>
      </p:sp>
      <p:sp>
        <p:nvSpPr>
          <p:cNvPr id="7" name="Rectangle 6"/>
          <p:cNvSpPr/>
          <p:nvPr/>
        </p:nvSpPr>
        <p:spPr>
          <a:xfrm>
            <a:off x="152400" y="1029831"/>
            <a:ext cx="4572000" cy="1631216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buAutoNum type="arabicParenR"/>
            </a:pPr>
            <a:r>
              <a:rPr lang="en-US" sz="2000" dirty="0"/>
              <a:t>Don’t be Triggered  </a:t>
            </a:r>
          </a:p>
          <a:p>
            <a:pPr lvl="1"/>
            <a:r>
              <a:rPr lang="en-US" sz="2000" dirty="0"/>
              <a:t>		(flee)</a:t>
            </a:r>
          </a:p>
          <a:p>
            <a:pPr marL="342900" indent="-342900">
              <a:buAutoNum type="arabicParenR"/>
            </a:pPr>
            <a:endParaRPr lang="en-US" sz="2000" dirty="0"/>
          </a:p>
          <a:p>
            <a:pPr marL="342900" indent="-342900">
              <a:buAutoNum type="arabicParenR"/>
            </a:pPr>
            <a:r>
              <a:rPr lang="en-US" sz="2000" dirty="0"/>
              <a:t>Have a greater desire</a:t>
            </a:r>
          </a:p>
          <a:p>
            <a:pPr lvl="1"/>
            <a:r>
              <a:rPr lang="en-US" sz="2000" dirty="0"/>
              <a:t>		(how?)</a:t>
            </a:r>
          </a:p>
        </p:txBody>
      </p:sp>
      <p:sp>
        <p:nvSpPr>
          <p:cNvPr id="8" name="Rectangle 7"/>
          <p:cNvSpPr/>
          <p:nvPr/>
        </p:nvSpPr>
        <p:spPr>
          <a:xfrm>
            <a:off x="2971800" y="4495800"/>
            <a:ext cx="6096000" cy="132343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101600" dir="13500000" algn="b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en-US" sz="2000" b="1" dirty="0" err="1"/>
              <a:t>Isaías</a:t>
            </a:r>
            <a:r>
              <a:rPr lang="en-US" sz="2000" b="1" dirty="0"/>
              <a:t> 58</a:t>
            </a:r>
            <a:r>
              <a:rPr lang="es-ES" sz="2000" b="1" baseline="30000" dirty="0"/>
              <a:t>14 </a:t>
            </a:r>
            <a:r>
              <a:rPr lang="es-ES" sz="2000" dirty="0"/>
              <a:t>entonces </a:t>
            </a:r>
            <a:r>
              <a:rPr lang="es-ES" sz="2000" b="1" dirty="0"/>
              <a:t>te deleitarás en Jehová</a:t>
            </a:r>
            <a:r>
              <a:rPr lang="es-ES" sz="2000" dirty="0"/>
              <a:t>.</a:t>
            </a:r>
            <a:br>
              <a:rPr lang="es-ES" sz="2000" dirty="0"/>
            </a:br>
            <a:r>
              <a:rPr lang="es-ES" sz="2000" dirty="0"/>
              <a:t>Yo te haré subir sobre las alturas de la tierra</a:t>
            </a:r>
            <a:br>
              <a:rPr lang="es-ES" sz="2000" dirty="0"/>
            </a:br>
            <a:r>
              <a:rPr lang="es-ES" sz="2000" dirty="0"/>
              <a:t>y te daré a comer la heredad de tu padre Jacob.</a:t>
            </a:r>
            <a:br>
              <a:rPr lang="es-ES" sz="2000" dirty="0"/>
            </a:br>
            <a:r>
              <a:rPr lang="es-ES" sz="2000" dirty="0"/>
              <a:t>La boca de Jehová lo ha hablado.</a:t>
            </a:r>
            <a:endParaRPr lang="es-ES" sz="2000" b="1" u="sng" dirty="0"/>
          </a:p>
        </p:txBody>
      </p:sp>
      <p:sp>
        <p:nvSpPr>
          <p:cNvPr id="9" name="Rectangle 8"/>
          <p:cNvSpPr/>
          <p:nvPr/>
        </p:nvSpPr>
        <p:spPr>
          <a:xfrm>
            <a:off x="152400" y="4388584"/>
            <a:ext cx="5715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arenR"/>
            </a:pPr>
            <a:r>
              <a:rPr lang="es-ES" sz="2000" dirty="0"/>
              <a:t>No se active</a:t>
            </a:r>
          </a:p>
          <a:p>
            <a:pPr marL="342900" indent="-342900">
              <a:buAutoNum type="arabicParenR"/>
            </a:pPr>
            <a:endParaRPr lang="es-ES" sz="2000" dirty="0"/>
          </a:p>
          <a:p>
            <a:pPr marL="342900" indent="-342900">
              <a:buAutoNum type="arabicParenR"/>
            </a:pPr>
            <a:r>
              <a:rPr lang="es-ES" sz="2000" dirty="0"/>
              <a:t>Tener un mayor deseo</a:t>
            </a:r>
          </a:p>
          <a:p>
            <a:r>
              <a:rPr lang="es-ES" sz="2000" dirty="0"/>
              <a:t>	(¿cómo?)</a:t>
            </a:r>
          </a:p>
          <a:p>
            <a:pPr marL="342900" indent="-342900">
              <a:buAutoNum type="arabicParenR"/>
            </a:pPr>
            <a:endParaRPr lang="es-ES" sz="2000" dirty="0"/>
          </a:p>
          <a:p>
            <a:pPr marL="342900" indent="-342900">
              <a:buAutoNum type="arabicParenR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0379321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22212" y="185900"/>
            <a:ext cx="8099577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000" b="1" i="1" dirty="0"/>
              <a:t>James 1:14 </a:t>
            </a:r>
            <a:r>
              <a:rPr lang="en-US" sz="2000" i="1" dirty="0"/>
              <a:t>Each one is tested by his own desire, being drawn and enticed</a:t>
            </a:r>
          </a:p>
          <a:p>
            <a:r>
              <a:rPr lang="en-US" sz="2800" b="1" u="sng" dirty="0"/>
              <a:t>How to Avert Course</a:t>
            </a:r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2816396-222C-4AC4-8C55-931BC3DB402E}"/>
              </a:ext>
            </a:extLst>
          </p:cNvPr>
          <p:cNvSpPr/>
          <p:nvPr/>
        </p:nvSpPr>
        <p:spPr>
          <a:xfrm>
            <a:off x="0" y="3429000"/>
            <a:ext cx="9144000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3B99AEE-CC32-4735-A0D2-69123F9BCF81}"/>
              </a:ext>
            </a:extLst>
          </p:cNvPr>
          <p:cNvSpPr/>
          <p:nvPr/>
        </p:nvSpPr>
        <p:spPr>
          <a:xfrm>
            <a:off x="520874" y="3639741"/>
            <a:ext cx="862312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000" b="1" i="1" dirty="0"/>
              <a:t>Santiago 1:14 </a:t>
            </a:r>
            <a:r>
              <a:rPr lang="es-ES" sz="2000" i="1" dirty="0"/>
              <a:t>Cada uno es probado por su propio deseo, siendo atraído y atraído</a:t>
            </a:r>
          </a:p>
          <a:p>
            <a:r>
              <a:rPr lang="es-ES" sz="2800" b="1" u="sng" dirty="0"/>
              <a:t>Cómo evitar el curso</a:t>
            </a:r>
          </a:p>
        </p:txBody>
      </p:sp>
      <p:sp>
        <p:nvSpPr>
          <p:cNvPr id="2" name="Rectangle 1"/>
          <p:cNvSpPr/>
          <p:nvPr/>
        </p:nvSpPr>
        <p:spPr>
          <a:xfrm>
            <a:off x="3048000" y="2190690"/>
            <a:ext cx="823756" cy="40011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101600" dir="13500000" algn="b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en-US" sz="2000" b="1" dirty="0"/>
              <a:t>FAITH</a:t>
            </a:r>
            <a:endParaRPr lang="en-US" sz="2000" dirty="0"/>
          </a:p>
        </p:txBody>
      </p:sp>
      <p:sp>
        <p:nvSpPr>
          <p:cNvPr id="7" name="Rectangle 6"/>
          <p:cNvSpPr/>
          <p:nvPr/>
        </p:nvSpPr>
        <p:spPr>
          <a:xfrm>
            <a:off x="152400" y="1029831"/>
            <a:ext cx="4572000" cy="1631216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buAutoNum type="arabicParenR"/>
            </a:pPr>
            <a:r>
              <a:rPr lang="en-US" sz="2000" dirty="0"/>
              <a:t>Don’t be Triggered  </a:t>
            </a:r>
          </a:p>
          <a:p>
            <a:pPr lvl="1"/>
            <a:r>
              <a:rPr lang="en-US" sz="2000" dirty="0"/>
              <a:t>		(flee)</a:t>
            </a:r>
          </a:p>
          <a:p>
            <a:pPr marL="342900" indent="-342900">
              <a:buAutoNum type="arabicParenR"/>
            </a:pPr>
            <a:endParaRPr lang="en-US" sz="2000" dirty="0"/>
          </a:p>
          <a:p>
            <a:pPr marL="342900" indent="-342900">
              <a:buAutoNum type="arabicParenR"/>
            </a:pPr>
            <a:r>
              <a:rPr lang="en-US" sz="2000" dirty="0"/>
              <a:t>Have a greater desire</a:t>
            </a:r>
          </a:p>
          <a:p>
            <a:pPr lvl="1"/>
            <a:r>
              <a:rPr lang="en-US" sz="2000" dirty="0"/>
              <a:t>		(how?)</a:t>
            </a:r>
          </a:p>
        </p:txBody>
      </p:sp>
      <p:sp>
        <p:nvSpPr>
          <p:cNvPr id="3" name="Rectangle 2"/>
          <p:cNvSpPr/>
          <p:nvPr/>
        </p:nvSpPr>
        <p:spPr>
          <a:xfrm>
            <a:off x="4191000" y="722055"/>
            <a:ext cx="48006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/>
              <a:t>Hebrews 11</a:t>
            </a:r>
            <a:r>
              <a:rPr lang="en-US" sz="2000" b="1" baseline="30000" dirty="0"/>
              <a:t>24 </a:t>
            </a:r>
            <a:r>
              <a:rPr lang="en-US" sz="2000" dirty="0"/>
              <a:t>By faith Moses, when he had grown up, refused to be called the son of Pharaoh’s daughter, </a:t>
            </a:r>
            <a:r>
              <a:rPr lang="en-US" sz="2000" b="1" baseline="30000" dirty="0"/>
              <a:t>25 </a:t>
            </a:r>
            <a:r>
              <a:rPr lang="en-US" sz="2000" dirty="0"/>
              <a:t>choosing rather to endure ill-treatment with the people of God than to enjoy the passing pleasures of sin, </a:t>
            </a:r>
            <a:r>
              <a:rPr lang="en-US" sz="2000" b="1" baseline="30000" dirty="0"/>
              <a:t>26 </a:t>
            </a:r>
            <a:r>
              <a:rPr lang="en-US" sz="2000" dirty="0"/>
              <a:t>considering the reproach of Christ greater riches than the treasures of Egypt; for he was looking to the reward.</a:t>
            </a:r>
          </a:p>
        </p:txBody>
      </p:sp>
      <p:sp>
        <p:nvSpPr>
          <p:cNvPr id="8" name="Rectangle 7"/>
          <p:cNvSpPr/>
          <p:nvPr/>
        </p:nvSpPr>
        <p:spPr>
          <a:xfrm>
            <a:off x="152400" y="4388584"/>
            <a:ext cx="5715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arenR"/>
            </a:pPr>
            <a:r>
              <a:rPr lang="es-ES" sz="2000" dirty="0"/>
              <a:t>No se active</a:t>
            </a:r>
          </a:p>
          <a:p>
            <a:pPr marL="342900" indent="-342900">
              <a:buAutoNum type="arabicParenR"/>
            </a:pPr>
            <a:endParaRPr lang="es-ES" sz="2000" dirty="0"/>
          </a:p>
          <a:p>
            <a:pPr marL="342900" indent="-342900">
              <a:buAutoNum type="arabicParenR"/>
            </a:pPr>
            <a:r>
              <a:rPr lang="es-ES" sz="2000" dirty="0"/>
              <a:t>Tener un mayor deseo</a:t>
            </a:r>
          </a:p>
          <a:p>
            <a:r>
              <a:rPr lang="es-ES" sz="2000" dirty="0"/>
              <a:t>	(¿cómo?)</a:t>
            </a:r>
          </a:p>
          <a:p>
            <a:pPr marL="342900" indent="-342900">
              <a:buAutoNum type="arabicParenR"/>
            </a:pPr>
            <a:endParaRPr lang="es-ES" sz="2000" dirty="0"/>
          </a:p>
          <a:p>
            <a:pPr marL="342900" indent="-342900">
              <a:buAutoNum type="arabicParenR"/>
            </a:pPr>
            <a:endParaRPr lang="en-US" sz="2000" dirty="0"/>
          </a:p>
        </p:txBody>
      </p:sp>
      <p:sp>
        <p:nvSpPr>
          <p:cNvPr id="9" name="Rectangle 8"/>
          <p:cNvSpPr/>
          <p:nvPr/>
        </p:nvSpPr>
        <p:spPr>
          <a:xfrm>
            <a:off x="4191000" y="4151055"/>
            <a:ext cx="48006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err="1"/>
              <a:t>Hebreos</a:t>
            </a:r>
            <a:r>
              <a:rPr lang="en-US" sz="2000" b="1" dirty="0"/>
              <a:t> 11</a:t>
            </a:r>
            <a:r>
              <a:rPr lang="es-ES" sz="2000" b="1" baseline="30000" dirty="0"/>
              <a:t>24 </a:t>
            </a:r>
            <a:r>
              <a:rPr lang="es-ES" sz="2000" dirty="0"/>
              <a:t>Por la fe Moisés, hecho ya grande, rehusó llamarse hijo de la hija del faraón, </a:t>
            </a:r>
            <a:r>
              <a:rPr lang="es-ES" sz="2000" b="1" baseline="30000" dirty="0"/>
              <a:t>25 </a:t>
            </a:r>
            <a:r>
              <a:rPr lang="es-ES" sz="2000" dirty="0"/>
              <a:t>prefiriendo ser maltratado con el pueblo de Dios, antes que gozar de los deleites temporales del pecado, </a:t>
            </a:r>
            <a:r>
              <a:rPr lang="es-ES" sz="2000" b="1" baseline="30000" dirty="0"/>
              <a:t>26 </a:t>
            </a:r>
            <a:r>
              <a:rPr lang="es-ES" sz="2000" dirty="0"/>
              <a:t>teniendo por mayores riquezas el oprobio de Cristo que los tesoros de los egipcios, porque tenía puesta la mirada en la recompensa.</a:t>
            </a:r>
            <a:endParaRPr lang="en-US" sz="2000" dirty="0"/>
          </a:p>
        </p:txBody>
      </p:sp>
      <p:sp>
        <p:nvSpPr>
          <p:cNvPr id="10" name="Rectangle 9"/>
          <p:cNvSpPr/>
          <p:nvPr/>
        </p:nvSpPr>
        <p:spPr>
          <a:xfrm>
            <a:off x="3048000" y="5334000"/>
            <a:ext cx="823756" cy="40011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101600" dir="13500000" algn="b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en-US" sz="2000" b="1" dirty="0"/>
              <a:t>FE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77403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22212" y="185900"/>
            <a:ext cx="8099577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000" b="1" i="1" dirty="0"/>
              <a:t>James 1:14 </a:t>
            </a:r>
            <a:r>
              <a:rPr lang="en-US" sz="2000" i="1" dirty="0"/>
              <a:t>Each one is tested by his own desire, being drawn and enticed</a:t>
            </a:r>
          </a:p>
          <a:p>
            <a:r>
              <a:rPr lang="en-US" sz="2800" b="1" u="sng" dirty="0"/>
              <a:t>How to Avert Course</a:t>
            </a:r>
            <a:endParaRPr lang="en-US" sz="200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2816396-222C-4AC4-8C55-931BC3DB402E}"/>
              </a:ext>
            </a:extLst>
          </p:cNvPr>
          <p:cNvSpPr/>
          <p:nvPr/>
        </p:nvSpPr>
        <p:spPr>
          <a:xfrm>
            <a:off x="0" y="3429000"/>
            <a:ext cx="9144000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3B99AEE-CC32-4735-A0D2-69123F9BCF81}"/>
              </a:ext>
            </a:extLst>
          </p:cNvPr>
          <p:cNvSpPr/>
          <p:nvPr/>
        </p:nvSpPr>
        <p:spPr>
          <a:xfrm>
            <a:off x="520874" y="3639741"/>
            <a:ext cx="862312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000" b="1" i="1" dirty="0"/>
              <a:t>Santiago 1:14 </a:t>
            </a:r>
            <a:r>
              <a:rPr lang="es-ES" sz="2000" i="1" dirty="0"/>
              <a:t>Cada uno es probado por su propio deseo, siendo atraído y atraído</a:t>
            </a:r>
          </a:p>
          <a:p>
            <a:r>
              <a:rPr lang="es-ES" sz="2800" b="1" u="sng" dirty="0"/>
              <a:t>Cómo evitar el curso</a:t>
            </a:r>
          </a:p>
        </p:txBody>
      </p:sp>
      <p:sp>
        <p:nvSpPr>
          <p:cNvPr id="2" name="Rectangle 1"/>
          <p:cNvSpPr/>
          <p:nvPr/>
        </p:nvSpPr>
        <p:spPr>
          <a:xfrm>
            <a:off x="152400" y="1029831"/>
            <a:ext cx="4572000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buAutoNum type="arabicParenR"/>
            </a:pPr>
            <a:r>
              <a:rPr lang="en-US" sz="2000" dirty="0"/>
              <a:t>Don’t be Triggered  </a:t>
            </a:r>
          </a:p>
          <a:p>
            <a:pPr lvl="1"/>
            <a:r>
              <a:rPr lang="en-US" sz="2000" dirty="0"/>
              <a:t>		(flee)</a:t>
            </a:r>
          </a:p>
          <a:p>
            <a:pPr marL="342900" indent="-342900">
              <a:buAutoNum type="arabicParenR"/>
            </a:pPr>
            <a:endParaRPr lang="en-US" sz="2000" dirty="0"/>
          </a:p>
          <a:p>
            <a:pPr marL="342900" indent="-342900">
              <a:buAutoNum type="arabicParenR"/>
            </a:pPr>
            <a:r>
              <a:rPr lang="en-US" sz="2000" dirty="0"/>
              <a:t>Have a greater desire</a:t>
            </a:r>
          </a:p>
          <a:p>
            <a:pPr lvl="1"/>
            <a:r>
              <a:rPr lang="en-US" sz="2000" dirty="0"/>
              <a:t>		</a:t>
            </a:r>
          </a:p>
          <a:p>
            <a:pPr marL="342900" indent="-342900">
              <a:buAutoNum type="arabicParenR"/>
            </a:pPr>
            <a:r>
              <a:rPr lang="en-US" sz="2000" dirty="0"/>
              <a:t>Realize you are being baited</a:t>
            </a:r>
          </a:p>
        </p:txBody>
      </p:sp>
      <p:sp>
        <p:nvSpPr>
          <p:cNvPr id="7" name="Rectangle 6"/>
          <p:cNvSpPr/>
          <p:nvPr/>
        </p:nvSpPr>
        <p:spPr>
          <a:xfrm>
            <a:off x="152400" y="4388584"/>
            <a:ext cx="5715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arenR"/>
            </a:pPr>
            <a:r>
              <a:rPr lang="es-ES" sz="2000" dirty="0"/>
              <a:t>No se active</a:t>
            </a:r>
          </a:p>
          <a:p>
            <a:pPr marL="342900" indent="-342900">
              <a:buAutoNum type="arabicParenR"/>
            </a:pPr>
            <a:endParaRPr lang="es-ES" sz="2000" dirty="0"/>
          </a:p>
          <a:p>
            <a:pPr marL="342900" indent="-342900">
              <a:buAutoNum type="arabicParenR"/>
            </a:pPr>
            <a:r>
              <a:rPr lang="es-ES" sz="2000" dirty="0"/>
              <a:t>Tener un mayor deseo</a:t>
            </a:r>
          </a:p>
          <a:p>
            <a:pPr marL="342900" indent="-342900">
              <a:buAutoNum type="arabicParenR"/>
            </a:pPr>
            <a:endParaRPr lang="es-ES" sz="2000" dirty="0"/>
          </a:p>
          <a:p>
            <a:pPr marL="342900" indent="-342900">
              <a:buAutoNum type="arabicParenR"/>
            </a:pPr>
            <a:r>
              <a:rPr lang="es-ES" sz="2000" dirty="0"/>
              <a:t>Date cuenta de que estás siendo cebado</a:t>
            </a:r>
          </a:p>
          <a:p>
            <a:pPr marL="342900" indent="-342900">
              <a:buAutoNum type="arabicParenR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9535654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A1F1A0D8-D3F9-4047-8956-5AC7A9F8906C}"/>
              </a:ext>
            </a:extLst>
          </p:cNvPr>
          <p:cNvSpPr/>
          <p:nvPr/>
        </p:nvSpPr>
        <p:spPr>
          <a:xfrm>
            <a:off x="126304" y="3767574"/>
            <a:ext cx="5055296" cy="280076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200" dirty="0"/>
              <a:t>Pornografía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200" dirty="0"/>
              <a:t>De fumar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200" dirty="0"/>
              <a:t>Alcohol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200" dirty="0"/>
              <a:t>Acostado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200" dirty="0"/>
              <a:t>Drogas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200" dirty="0"/>
              <a:t>Robando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200" dirty="0"/>
              <a:t>Infidelidad sexual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200" dirty="0"/>
              <a:t>Relaciones sexuales prematrimoniales</a:t>
            </a:r>
          </a:p>
        </p:txBody>
      </p:sp>
      <p:sp>
        <p:nvSpPr>
          <p:cNvPr id="29" name="Rectangle 28"/>
          <p:cNvSpPr/>
          <p:nvPr/>
        </p:nvSpPr>
        <p:spPr>
          <a:xfrm>
            <a:off x="2209800" y="3505200"/>
            <a:ext cx="6629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err="1"/>
              <a:t>Racionalización</a:t>
            </a:r>
            <a:r>
              <a:rPr lang="en-US" sz="2400" b="1" dirty="0"/>
              <a:t>:</a:t>
            </a:r>
            <a:endParaRPr lang="en-US" sz="2200" dirty="0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C0E99EB2-9AC0-4094-8CE2-E734F31D0553}"/>
              </a:ext>
            </a:extLst>
          </p:cNvPr>
          <p:cNvSpPr/>
          <p:nvPr/>
        </p:nvSpPr>
        <p:spPr>
          <a:xfrm>
            <a:off x="381000" y="4498528"/>
            <a:ext cx="8467271" cy="230832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400" dirty="0"/>
              <a:t>A veces, incluso puede haber algo de verdad en lo que nos decimos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400" dirty="0"/>
              <a:t>Pero comenzamos por un camino que conduce a la destrucción.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400" dirty="0"/>
              <a:t>una vez que haces rodar la pelota, es más difícil detenerla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400" dirty="0"/>
              <a:t>La mente se desacopla y los deseos se hacen cargo.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400" dirty="0"/>
              <a:t>Finalmente, ni siquiera necesitamos una racionalización</a:t>
            </a:r>
            <a:endParaRPr lang="en-US" sz="2400" dirty="0"/>
          </a:p>
        </p:txBody>
      </p:sp>
      <p:sp>
        <p:nvSpPr>
          <p:cNvPr id="4" name="Rectangle 3"/>
          <p:cNvSpPr/>
          <p:nvPr/>
        </p:nvSpPr>
        <p:spPr>
          <a:xfrm>
            <a:off x="117233" y="335846"/>
            <a:ext cx="3616567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/>
              <a:t>Pornography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/>
              <a:t>Smoking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/>
              <a:t>Alcohol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/>
              <a:t>Lying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/>
              <a:t>Drugs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/>
              <a:t>Stealing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/>
              <a:t>Sexual Infidelity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/>
              <a:t>Premarital Sexual Relations</a:t>
            </a:r>
          </a:p>
        </p:txBody>
      </p:sp>
      <p:sp>
        <p:nvSpPr>
          <p:cNvPr id="5" name="Rectangle 4"/>
          <p:cNvSpPr/>
          <p:nvPr/>
        </p:nvSpPr>
        <p:spPr>
          <a:xfrm>
            <a:off x="2209800" y="17208"/>
            <a:ext cx="6629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/>
              <a:t>Rationalization:</a:t>
            </a:r>
            <a:endParaRPr lang="en-US" sz="2200" dirty="0"/>
          </a:p>
        </p:txBody>
      </p:sp>
      <p:sp>
        <p:nvSpPr>
          <p:cNvPr id="8" name="Rounded Rectangle 7"/>
          <p:cNvSpPr/>
          <p:nvPr/>
        </p:nvSpPr>
        <p:spPr>
          <a:xfrm>
            <a:off x="2782743" y="257077"/>
            <a:ext cx="5307089" cy="657323"/>
          </a:xfrm>
          <a:prstGeom prst="round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This first picture is okay to look at, I just want to know something about the photo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3176374" y="666058"/>
            <a:ext cx="3605426" cy="448960"/>
          </a:xfrm>
          <a:prstGeom prst="round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sz="2200" b="1" dirty="0"/>
              <a:t>One cigarette can’t be a sin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2228199" y="1047058"/>
            <a:ext cx="5806576" cy="448960"/>
          </a:xfrm>
          <a:prstGeom prst="round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One drink can’t be wrong. Jesus made wine.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2884476" y="1247677"/>
            <a:ext cx="4798823" cy="657323"/>
          </a:xfrm>
          <a:prstGeom prst="round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This isn’t a big lie. It’s really to keep from hurting someone’s feelings.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3036876" y="1600200"/>
            <a:ext cx="4798823" cy="657323"/>
          </a:xfrm>
          <a:prstGeom prst="round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Drugs aren’t bad in and of themselves. This could be used for medicine.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3276261" y="1900084"/>
            <a:ext cx="4798823" cy="657323"/>
          </a:xfrm>
          <a:prstGeom prst="round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They’ll never miss it.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3112859" y="2209800"/>
            <a:ext cx="5278705" cy="657323"/>
          </a:xfrm>
          <a:prstGeom prst="round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We’re just comforting each </a:t>
            </a:r>
            <a:r>
              <a:rPr lang="en-US" sz="2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otherI</a:t>
            </a:r>
            <a:endParaRPr lang="en-US" sz="2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3712895" y="2514600"/>
            <a:ext cx="5278705" cy="657323"/>
          </a:xfrm>
          <a:prstGeom prst="round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This isn’t much more than holding hands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72327DBD-2389-4A33-BF25-FC39BC317B82}"/>
              </a:ext>
            </a:extLst>
          </p:cNvPr>
          <p:cNvSpPr/>
          <p:nvPr/>
        </p:nvSpPr>
        <p:spPr>
          <a:xfrm>
            <a:off x="0" y="3429000"/>
            <a:ext cx="9144000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ounded Rectangle 14">
            <a:extLst>
              <a:ext uri="{FF2B5EF4-FFF2-40B4-BE49-F238E27FC236}">
                <a16:creationId xmlns:a16="http://schemas.microsoft.com/office/drawing/2014/main" id="{77E19FCC-C00C-4606-A323-0E51CC6743A6}"/>
              </a:ext>
            </a:extLst>
          </p:cNvPr>
          <p:cNvSpPr/>
          <p:nvPr/>
        </p:nvSpPr>
        <p:spPr>
          <a:xfrm>
            <a:off x="3103295" y="2209800"/>
            <a:ext cx="5278705" cy="657323"/>
          </a:xfrm>
          <a:prstGeom prst="round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I’m not going to actually commit adultery, but I just like being with this person.</a:t>
            </a:r>
          </a:p>
        </p:txBody>
      </p:sp>
      <p:sp>
        <p:nvSpPr>
          <p:cNvPr id="6" name="Rectangle 5"/>
          <p:cNvSpPr/>
          <p:nvPr/>
        </p:nvSpPr>
        <p:spPr>
          <a:xfrm>
            <a:off x="890374" y="1066800"/>
            <a:ext cx="7948826" cy="230832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Sometimes, may even be some truth in what we tell ourselves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But we starting down a path that leads to destruction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once you get the ball rolling, it’s harder to stop it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The mind becomes disengaged and the desires take over.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Eventually, we don’t even need a rationalization </a:t>
            </a:r>
          </a:p>
        </p:txBody>
      </p:sp>
      <p:sp>
        <p:nvSpPr>
          <p:cNvPr id="19" name="Rounded Rectangle 7">
            <a:extLst>
              <a:ext uri="{FF2B5EF4-FFF2-40B4-BE49-F238E27FC236}">
                <a16:creationId xmlns:a16="http://schemas.microsoft.com/office/drawing/2014/main" id="{5428BF36-0868-4429-9DED-0F3FCC6AAB5C}"/>
              </a:ext>
            </a:extLst>
          </p:cNvPr>
          <p:cNvSpPr/>
          <p:nvPr/>
        </p:nvSpPr>
        <p:spPr>
          <a:xfrm>
            <a:off x="2791814" y="3688805"/>
            <a:ext cx="5307089" cy="657323"/>
          </a:xfrm>
          <a:prstGeom prst="round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s-E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Esta primera foto está bien, solo quiero saber algo sobre la foto</a:t>
            </a:r>
            <a:endParaRPr lang="en-US" sz="2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" name="Rounded Rectangle 8">
            <a:extLst>
              <a:ext uri="{FF2B5EF4-FFF2-40B4-BE49-F238E27FC236}">
                <a16:creationId xmlns:a16="http://schemas.microsoft.com/office/drawing/2014/main" id="{E79190F0-C7F2-48AC-88FD-E93DC2661D4F}"/>
              </a:ext>
            </a:extLst>
          </p:cNvPr>
          <p:cNvSpPr/>
          <p:nvPr/>
        </p:nvSpPr>
        <p:spPr>
          <a:xfrm>
            <a:off x="3185445" y="4097786"/>
            <a:ext cx="3605426" cy="448960"/>
          </a:xfrm>
          <a:prstGeom prst="round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s-ES" sz="2200" b="1" dirty="0"/>
              <a:t>Un cigarrillo no puede ser pecado</a:t>
            </a:r>
            <a:endParaRPr lang="en-US" sz="2200" b="1" dirty="0"/>
          </a:p>
        </p:txBody>
      </p:sp>
      <p:sp>
        <p:nvSpPr>
          <p:cNvPr id="21" name="Rounded Rectangle 9">
            <a:extLst>
              <a:ext uri="{FF2B5EF4-FFF2-40B4-BE49-F238E27FC236}">
                <a16:creationId xmlns:a16="http://schemas.microsoft.com/office/drawing/2014/main" id="{7A5D66EF-5FD4-48BE-8712-2AE1FDBB43B3}"/>
              </a:ext>
            </a:extLst>
          </p:cNvPr>
          <p:cNvSpPr/>
          <p:nvPr/>
        </p:nvSpPr>
        <p:spPr>
          <a:xfrm>
            <a:off x="2237270" y="4478786"/>
            <a:ext cx="5806576" cy="448960"/>
          </a:xfrm>
          <a:prstGeom prst="round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One drink can’t be wrong. Jesus made wine.</a:t>
            </a:r>
          </a:p>
        </p:txBody>
      </p:sp>
      <p:sp>
        <p:nvSpPr>
          <p:cNvPr id="22" name="Rounded Rectangle 11">
            <a:extLst>
              <a:ext uri="{FF2B5EF4-FFF2-40B4-BE49-F238E27FC236}">
                <a16:creationId xmlns:a16="http://schemas.microsoft.com/office/drawing/2014/main" id="{12383A68-AC53-498F-A6CC-1D6381E71C9B}"/>
              </a:ext>
            </a:extLst>
          </p:cNvPr>
          <p:cNvSpPr/>
          <p:nvPr/>
        </p:nvSpPr>
        <p:spPr>
          <a:xfrm>
            <a:off x="2893547" y="4570618"/>
            <a:ext cx="5404995" cy="874897"/>
          </a:xfrm>
          <a:prstGeom prst="round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s-E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Esto no es una gran mentira. Es realmente para evitar herir los sentimientos de alguien.</a:t>
            </a:r>
            <a:endParaRPr lang="en-US" sz="2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3" name="Rounded Rectangle 12">
            <a:extLst>
              <a:ext uri="{FF2B5EF4-FFF2-40B4-BE49-F238E27FC236}">
                <a16:creationId xmlns:a16="http://schemas.microsoft.com/office/drawing/2014/main" id="{D565E980-C16B-467A-8C1C-18CA2550CB81}"/>
              </a:ext>
            </a:extLst>
          </p:cNvPr>
          <p:cNvSpPr/>
          <p:nvPr/>
        </p:nvSpPr>
        <p:spPr>
          <a:xfrm>
            <a:off x="3045947" y="5031928"/>
            <a:ext cx="5404995" cy="657323"/>
          </a:xfrm>
          <a:prstGeom prst="round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Las drogas no son malas en sí mismas. Esto podría usarse para medicina.</a:t>
            </a:r>
            <a:endParaRPr lang="en-US" sz="2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" name="Rounded Rectangle 13">
            <a:extLst>
              <a:ext uri="{FF2B5EF4-FFF2-40B4-BE49-F238E27FC236}">
                <a16:creationId xmlns:a16="http://schemas.microsoft.com/office/drawing/2014/main" id="{1FC9DBAA-15BA-431E-AB94-6F642C924885}"/>
              </a:ext>
            </a:extLst>
          </p:cNvPr>
          <p:cNvSpPr/>
          <p:nvPr/>
        </p:nvSpPr>
        <p:spPr>
          <a:xfrm>
            <a:off x="3285332" y="5331812"/>
            <a:ext cx="4798823" cy="657323"/>
          </a:xfrm>
          <a:prstGeom prst="round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They’ll never miss it.</a:t>
            </a:r>
          </a:p>
        </p:txBody>
      </p:sp>
      <p:sp>
        <p:nvSpPr>
          <p:cNvPr id="25" name="Rounded Rectangle 14">
            <a:extLst>
              <a:ext uri="{FF2B5EF4-FFF2-40B4-BE49-F238E27FC236}">
                <a16:creationId xmlns:a16="http://schemas.microsoft.com/office/drawing/2014/main" id="{431FFD20-2470-4D2B-99E6-0B316EBDBCA3}"/>
              </a:ext>
            </a:extLst>
          </p:cNvPr>
          <p:cNvSpPr/>
          <p:nvPr/>
        </p:nvSpPr>
        <p:spPr>
          <a:xfrm>
            <a:off x="3121930" y="5641528"/>
            <a:ext cx="5278705" cy="657323"/>
          </a:xfrm>
          <a:prstGeom prst="round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We’re just comforting each </a:t>
            </a:r>
            <a:r>
              <a:rPr lang="en-US" sz="2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otherI</a:t>
            </a:r>
            <a:endParaRPr lang="en-US" sz="2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6" name="Rounded Rectangle 15">
            <a:extLst>
              <a:ext uri="{FF2B5EF4-FFF2-40B4-BE49-F238E27FC236}">
                <a16:creationId xmlns:a16="http://schemas.microsoft.com/office/drawing/2014/main" id="{E13A4DA1-4239-4407-9120-7D1B82E286E5}"/>
              </a:ext>
            </a:extLst>
          </p:cNvPr>
          <p:cNvSpPr/>
          <p:nvPr/>
        </p:nvSpPr>
        <p:spPr>
          <a:xfrm>
            <a:off x="3721966" y="5946328"/>
            <a:ext cx="5278705" cy="657323"/>
          </a:xfrm>
          <a:prstGeom prst="round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Esto no es mucho más que tomarse de las manos</a:t>
            </a:r>
            <a:endParaRPr lang="en-US" sz="2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7" name="Rounded Rectangle 14">
            <a:extLst>
              <a:ext uri="{FF2B5EF4-FFF2-40B4-BE49-F238E27FC236}">
                <a16:creationId xmlns:a16="http://schemas.microsoft.com/office/drawing/2014/main" id="{E94A5DE9-E9ED-48D4-A464-94D578E79467}"/>
              </a:ext>
            </a:extLst>
          </p:cNvPr>
          <p:cNvSpPr/>
          <p:nvPr/>
        </p:nvSpPr>
        <p:spPr>
          <a:xfrm>
            <a:off x="3112366" y="5641528"/>
            <a:ext cx="5278705" cy="657323"/>
          </a:xfrm>
          <a:prstGeom prst="round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 voy a cometer adulterio, pero me gusta estar con esta persona.</a:t>
            </a:r>
            <a:endParaRPr lang="en-US" sz="2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24790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uiExpand="1" build="p" bldLvl="2" animBg="1"/>
      <p:bldP spid="8" grpId="0" animBg="1"/>
      <p:bldP spid="9" grpId="0" animBg="1"/>
      <p:bldP spid="10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6" grpId="0" uiExpand="1" build="p" bldLvl="2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35522451-77F3-458E-8A46-675BC5271ECF}"/>
              </a:ext>
            </a:extLst>
          </p:cNvPr>
          <p:cNvSpPr/>
          <p:nvPr/>
        </p:nvSpPr>
        <p:spPr>
          <a:xfrm>
            <a:off x="0" y="3429000"/>
            <a:ext cx="9144000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FA936AA-67B7-4E4E-959B-B9F9DB77F745}"/>
              </a:ext>
            </a:extLst>
          </p:cNvPr>
          <p:cNvSpPr/>
          <p:nvPr/>
        </p:nvSpPr>
        <p:spPr>
          <a:xfrm>
            <a:off x="520874" y="3639741"/>
            <a:ext cx="8623126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000" b="1" i="1" dirty="0"/>
              <a:t>Santiago 1:14 </a:t>
            </a:r>
            <a:r>
              <a:rPr lang="es-ES" sz="2000" i="1" dirty="0"/>
              <a:t>Cada uno es probado por su propio deseo, siendo atraído y atraído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400" dirty="0"/>
              <a:t>Atraído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400" dirty="0"/>
              <a:t>Seducido</a:t>
            </a:r>
            <a:endParaRPr lang="en-US" sz="2400" dirty="0"/>
          </a:p>
        </p:txBody>
      </p:sp>
      <p:sp>
        <p:nvSpPr>
          <p:cNvPr id="6" name="Rectangle 5"/>
          <p:cNvSpPr/>
          <p:nvPr/>
        </p:nvSpPr>
        <p:spPr>
          <a:xfrm>
            <a:off x="533400" y="178899"/>
            <a:ext cx="77724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i="1" dirty="0"/>
              <a:t>James 1:14 </a:t>
            </a:r>
            <a:r>
              <a:rPr lang="en-US" sz="2000" i="1" dirty="0"/>
              <a:t>Each one is tested by his own desire, being drawn and enticed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/>
              <a:t>Drawn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/>
              <a:t>Enticed</a:t>
            </a:r>
            <a:endParaRPr lang="en-US" sz="2000" i="1" dirty="0"/>
          </a:p>
        </p:txBody>
      </p:sp>
    </p:spTree>
    <p:extLst>
      <p:ext uri="{BB962C8B-B14F-4D97-AF65-F5344CB8AC3E}">
        <p14:creationId xmlns:p14="http://schemas.microsoft.com/office/powerpoint/2010/main" val="66219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143000" y="1135559"/>
            <a:ext cx="6705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“</a:t>
            </a:r>
            <a:r>
              <a:rPr lang="en-US" sz="2400" u="sng" dirty="0"/>
              <a:t>baiting</a:t>
            </a:r>
            <a:r>
              <a:rPr lang="en-US" sz="2400" dirty="0"/>
              <a:t> the hook” </a:t>
            </a:r>
          </a:p>
          <a:p>
            <a:r>
              <a:rPr lang="en-US" sz="2000" dirty="0"/>
              <a:t>		― Lucian, </a:t>
            </a:r>
            <a:r>
              <a:rPr lang="en-US" sz="2000" i="1" dirty="0"/>
              <a:t>Coming to Life, or Fisherman</a:t>
            </a:r>
            <a:r>
              <a:rPr lang="en-US" sz="2000" dirty="0"/>
              <a:t>, 47</a:t>
            </a:r>
          </a:p>
        </p:txBody>
      </p:sp>
      <p:sp>
        <p:nvSpPr>
          <p:cNvPr id="7" name="Rectangle 6"/>
          <p:cNvSpPr/>
          <p:nvPr/>
        </p:nvSpPr>
        <p:spPr>
          <a:xfrm>
            <a:off x="533400" y="178899"/>
            <a:ext cx="77724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i="1" dirty="0"/>
              <a:t>James 1:14 </a:t>
            </a:r>
            <a:r>
              <a:rPr lang="en-US" sz="2000" i="1" dirty="0"/>
              <a:t>Each one is tested by his own desire, being drawn and enticed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/>
              <a:t>Drawn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/>
              <a:t>Enticed</a:t>
            </a:r>
          </a:p>
          <a:p>
            <a:endParaRPr lang="en-US" sz="2000" i="1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06FF36B-0721-412D-9DDC-83D52AE1117F}"/>
              </a:ext>
            </a:extLst>
          </p:cNvPr>
          <p:cNvSpPr/>
          <p:nvPr/>
        </p:nvSpPr>
        <p:spPr>
          <a:xfrm>
            <a:off x="0" y="3429000"/>
            <a:ext cx="9144000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01F093A-1BCE-4504-B56B-6C0E4E6AE3C2}"/>
              </a:ext>
            </a:extLst>
          </p:cNvPr>
          <p:cNvSpPr/>
          <p:nvPr/>
        </p:nvSpPr>
        <p:spPr>
          <a:xfrm>
            <a:off x="520874" y="3639741"/>
            <a:ext cx="862312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000" b="1" i="1" dirty="0"/>
              <a:t>Santiago 1:14 </a:t>
            </a:r>
            <a:r>
              <a:rPr lang="es-ES" sz="2000" i="1" dirty="0"/>
              <a:t>Cada uno es probado por su propio deseo, siendo atraído y atraído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000" dirty="0"/>
              <a:t>Atraído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000" dirty="0"/>
              <a:t>Seducido</a:t>
            </a:r>
            <a:endParaRPr lang="en-US" sz="2000" dirty="0"/>
          </a:p>
          <a:p>
            <a:endParaRPr lang="es-ES" sz="2000" i="1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5B860A4-35B0-44AF-8CDF-B830C6D189B0}"/>
              </a:ext>
            </a:extLst>
          </p:cNvPr>
          <p:cNvSpPr txBox="1"/>
          <p:nvPr/>
        </p:nvSpPr>
        <p:spPr>
          <a:xfrm>
            <a:off x="1295400" y="4572000"/>
            <a:ext cx="6705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/>
              <a:t>Seducido</a:t>
            </a:r>
            <a:r>
              <a:rPr lang="en-US" sz="2400" dirty="0"/>
              <a:t>, la </a:t>
            </a:r>
            <a:r>
              <a:rPr lang="en-US" sz="2400" dirty="0" err="1"/>
              <a:t>misma</a:t>
            </a:r>
            <a:r>
              <a:rPr lang="en-US" sz="2400" dirty="0"/>
              <a:t> palabra: "</a:t>
            </a:r>
            <a:r>
              <a:rPr lang="en-US" sz="2400" b="1" u="sng" dirty="0" err="1"/>
              <a:t>Cebar</a:t>
            </a:r>
            <a:r>
              <a:rPr lang="en-US" sz="2400" dirty="0"/>
              <a:t> el </a:t>
            </a:r>
            <a:r>
              <a:rPr lang="en-US" sz="2400" dirty="0" err="1"/>
              <a:t>anzuelo</a:t>
            </a:r>
            <a:r>
              <a:rPr lang="en-US" sz="2400" dirty="0"/>
              <a:t>"</a:t>
            </a:r>
          </a:p>
          <a:p>
            <a:r>
              <a:rPr lang="en-US" sz="2000" dirty="0"/>
              <a:t>		― Lucian, </a:t>
            </a:r>
            <a:r>
              <a:rPr lang="en-US" sz="2000" i="1" dirty="0"/>
              <a:t>Coming to Life, or Fisherman</a:t>
            </a:r>
            <a:r>
              <a:rPr lang="en-US" sz="2000" dirty="0"/>
              <a:t>, 47</a:t>
            </a:r>
          </a:p>
        </p:txBody>
      </p:sp>
    </p:spTree>
    <p:extLst>
      <p:ext uri="{BB962C8B-B14F-4D97-AF65-F5344CB8AC3E}">
        <p14:creationId xmlns:p14="http://schemas.microsoft.com/office/powerpoint/2010/main" val="27832600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1252" y="1337608"/>
            <a:ext cx="89154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u="sng" dirty="0"/>
              <a:t>crocodile hunting</a:t>
            </a:r>
            <a:r>
              <a:rPr lang="en-US" sz="2000" b="1" dirty="0"/>
              <a:t>   </a:t>
            </a:r>
            <a:r>
              <a:rPr lang="en-US" sz="2000" dirty="0"/>
              <a:t>The hunter </a:t>
            </a:r>
            <a:r>
              <a:rPr lang="en-US" sz="2000" b="1" u="sng" dirty="0"/>
              <a:t>baits</a:t>
            </a:r>
            <a:r>
              <a:rPr lang="en-US" sz="2000" dirty="0"/>
              <a:t> a hook with a hog's back, and lets it float into the midst of the river; he himself stays on the bank with a young live pig, which he beats. Hearing the squeals of the pig, the crocodile goes after the sound, and meets the bait, which it swallows; then the hunters pull the line. When the crocodile is </a:t>
            </a:r>
            <a:r>
              <a:rPr lang="en-US" sz="2000" b="1" u="sng" dirty="0"/>
              <a:t>drawn</a:t>
            </a:r>
            <a:r>
              <a:rPr lang="en-US" sz="2000" dirty="0"/>
              <a:t> ashore, first of all the hunter smears its eyes over with mud; when this is done, the quarry is very easily mastered—no light matter, without that. </a:t>
            </a:r>
            <a:r>
              <a:rPr lang="en-US" sz="2000" i="1" dirty="0"/>
              <a:t>Herod. 2.70</a:t>
            </a:r>
          </a:p>
        </p:txBody>
      </p:sp>
      <p:sp>
        <p:nvSpPr>
          <p:cNvPr id="7" name="Rectangle 6"/>
          <p:cNvSpPr/>
          <p:nvPr/>
        </p:nvSpPr>
        <p:spPr>
          <a:xfrm>
            <a:off x="533400" y="178899"/>
            <a:ext cx="80772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i="1" dirty="0"/>
              <a:t>James 1:14 </a:t>
            </a:r>
            <a:r>
              <a:rPr lang="en-US" sz="2000" i="1" dirty="0"/>
              <a:t>Each one is tested by his own desire, being drawn and enticed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/>
              <a:t>Drawn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/>
              <a:t>Enticed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EF2255A-88DE-4BFB-8214-280B4564B20F}"/>
              </a:ext>
            </a:extLst>
          </p:cNvPr>
          <p:cNvSpPr/>
          <p:nvPr/>
        </p:nvSpPr>
        <p:spPr>
          <a:xfrm>
            <a:off x="0" y="3429000"/>
            <a:ext cx="9144000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D5B316E-E76D-44BA-82EB-D9F04E3EDBF0}"/>
              </a:ext>
            </a:extLst>
          </p:cNvPr>
          <p:cNvSpPr/>
          <p:nvPr/>
        </p:nvSpPr>
        <p:spPr>
          <a:xfrm>
            <a:off x="520874" y="3639741"/>
            <a:ext cx="8623126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000" b="1" i="1" dirty="0"/>
              <a:t>Santiago 1:14 </a:t>
            </a:r>
            <a:r>
              <a:rPr lang="es-ES" sz="2000" i="1" dirty="0"/>
              <a:t>Cada uno es probado por su propio deseo, siendo atraído y atraído</a:t>
            </a:r>
          </a:p>
          <a:p>
            <a:r>
              <a:rPr lang="es-ES" sz="2800" b="1" u="sng" dirty="0"/>
              <a:t>El Deseo es Personificado</a:t>
            </a:r>
          </a:p>
          <a:p>
            <a:r>
              <a:rPr lang="es-ES" sz="2800" dirty="0"/>
              <a:t>Seducido y Atraído</a:t>
            </a:r>
            <a:endParaRPr lang="es-ES" sz="2800" b="1" u="sng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01AA947-426F-4A26-AF95-061D2AB05993}"/>
              </a:ext>
            </a:extLst>
          </p:cNvPr>
          <p:cNvSpPr/>
          <p:nvPr/>
        </p:nvSpPr>
        <p:spPr>
          <a:xfrm>
            <a:off x="101252" y="4842808"/>
            <a:ext cx="89154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000" b="1" u="sng" dirty="0"/>
              <a:t>caza de cocodrilos</a:t>
            </a:r>
            <a:r>
              <a:rPr lang="es-ES" sz="2000" dirty="0"/>
              <a:t> El cazador </a:t>
            </a:r>
            <a:r>
              <a:rPr lang="es-ES" sz="2000" b="1" u="sng" dirty="0"/>
              <a:t>ceba</a:t>
            </a:r>
            <a:r>
              <a:rPr lang="es-ES" sz="2000" dirty="0"/>
              <a:t> un anzuelo con la espalda de un cerdo y lo deja flotar en medio del río; él mismo se queda en la orilla con un joven cerdo vivo, al que golpea. Al escuchar los chillidos del cerdo, el cocodrilo persigue el sonido y se encuentra con el cebo, que se traga; entonces los cazadores tiran de la línea. Cuando el cocodrilo es </a:t>
            </a:r>
            <a:r>
              <a:rPr lang="es-ES" sz="2000" b="1" u="sng" dirty="0"/>
              <a:t>arrastrado</a:t>
            </a:r>
            <a:r>
              <a:rPr lang="es-ES" sz="2000" dirty="0"/>
              <a:t> a tierra, en primer lugar, el cazador mancha sus ojos con barro; cuando se hace esto, la cantera se domina fácilmente…</a:t>
            </a:r>
            <a:r>
              <a:rPr lang="en-US" sz="2000" dirty="0"/>
              <a:t> </a:t>
            </a:r>
            <a:r>
              <a:rPr lang="en-US" sz="2000" i="1" dirty="0"/>
              <a:t>Herod. 2.70</a:t>
            </a:r>
          </a:p>
        </p:txBody>
      </p:sp>
    </p:spTree>
    <p:extLst>
      <p:ext uri="{BB962C8B-B14F-4D97-AF65-F5344CB8AC3E}">
        <p14:creationId xmlns:p14="http://schemas.microsoft.com/office/powerpoint/2010/main" val="42633271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lh3.googleusercontent.com/VW0W1PydLpu6MqZEVclwWXhDcmOkzGZ7gLtvipXnD6UNVCFzTCNjVnJSkOoPR38jK06PZIe_5ljVJyTYJ4aDm6A_CEd9DqaxEE4Pgvj4Lhgw6DZjiXUGJnb1--r7mVGDYPBaFgLVug8M8cluDmnqqWGjzQLJR33Nln9QCY1twrWjmkEErbqexaZXk3nulUuvSrtRlZwr5mvdReWjlUORc2T2q9jx3RPwOQVlkhFe9XfFwJyewY0JfvAUxcfSyftOJHAXZHMfJTuwneeT4hMLmqSgtKobAUzF4rKpEBU_V4fTkGv110oQCF3NV5jKoJdTnC49C-8eb5_HoKlZ4PxO1JorJljuDDbH96UNekF-FNOLs_uJTx4k2akD1Bh4td0SzjUsfUkXQcrtlvQL1fiHPuM0xFgRfeHViqBoI-wX9yf6zWC4MnStSlyQeWZzdFEvFhDCXAfo1tCASPvwsQumH2Sz-WJnJeW9SwZxiA4oHSsqiLZXFYvv0YA1CheUUIay1naazU8IWcpX0V8xeQTRDTQWms93mkT2bHVKGUR9pQPDOvU1UEGhW-ejVVSkQNZ3odhpF6vQtP9Eys5ynAjUIbTNC-Wroseq1eB_-AgP1gHmlMAt2-zvZmDqqkM8WR723QZh1H3qcmqMMJk2CrSnjzlXhVAe3zfnTYdQCttouFmqinAu3VyxFw=w493-h657-n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26504"/>
            <a:ext cx="5105400" cy="68037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52400" y="325934"/>
            <a:ext cx="3581400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600" b="1" dirty="0">
                <a:solidFill>
                  <a:schemeClr val="bg1"/>
                </a:solidFill>
              </a:rPr>
              <a:t>Steps toward Taking the Bait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600" b="1" dirty="0">
              <a:solidFill>
                <a:schemeClr val="bg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600" b="1" dirty="0">
                <a:solidFill>
                  <a:schemeClr val="bg1"/>
                </a:solidFill>
              </a:rPr>
              <a:t>David’s Steps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600" b="1" dirty="0">
              <a:solidFill>
                <a:schemeClr val="bg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600" b="1" dirty="0">
                <a:solidFill>
                  <a:schemeClr val="bg1"/>
                </a:solidFill>
              </a:rPr>
              <a:t>Our Steps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600" b="1" dirty="0">
              <a:solidFill>
                <a:schemeClr val="bg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600" b="1" dirty="0">
                <a:solidFill>
                  <a:schemeClr val="bg1"/>
                </a:solidFill>
              </a:rPr>
              <a:t>When to Avert Course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600" b="1" dirty="0">
              <a:solidFill>
                <a:schemeClr val="bg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600" b="1" dirty="0">
                <a:solidFill>
                  <a:schemeClr val="bg1"/>
                </a:solidFill>
              </a:rPr>
              <a:t>How to Avert Course</a:t>
            </a:r>
          </a:p>
          <a:p>
            <a:endParaRPr lang="en-US" sz="2600" b="1" dirty="0">
              <a:solidFill>
                <a:schemeClr val="bg1"/>
              </a:solidFill>
            </a:endParaRPr>
          </a:p>
        </p:txBody>
      </p:sp>
      <p:pic>
        <p:nvPicPr>
          <p:cNvPr id="1030" name="Picture 6" descr="Image result for fish on the grill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152400"/>
            <a:ext cx="4629150" cy="617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86636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22212" y="185900"/>
            <a:ext cx="8099577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000" b="1" i="1" dirty="0"/>
              <a:t>James 1:14 </a:t>
            </a:r>
            <a:r>
              <a:rPr lang="en-US" sz="2000" i="1" dirty="0"/>
              <a:t>Each one is tested by his own desire, being drawn and enticed</a:t>
            </a:r>
          </a:p>
          <a:p>
            <a:r>
              <a:rPr lang="en-US" sz="2800" b="1" u="sng" dirty="0"/>
              <a:t>How to Avert Course</a:t>
            </a:r>
            <a:endParaRPr lang="en-US" sz="280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2816396-222C-4AC4-8C55-931BC3DB402E}"/>
              </a:ext>
            </a:extLst>
          </p:cNvPr>
          <p:cNvSpPr/>
          <p:nvPr/>
        </p:nvSpPr>
        <p:spPr>
          <a:xfrm>
            <a:off x="0" y="3429000"/>
            <a:ext cx="9144000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3B99AEE-CC32-4735-A0D2-69123F9BCF81}"/>
              </a:ext>
            </a:extLst>
          </p:cNvPr>
          <p:cNvSpPr/>
          <p:nvPr/>
        </p:nvSpPr>
        <p:spPr>
          <a:xfrm>
            <a:off x="520874" y="3639741"/>
            <a:ext cx="862312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000" b="1" i="1" dirty="0"/>
              <a:t>Santiago 1:14 </a:t>
            </a:r>
            <a:r>
              <a:rPr lang="es-ES" sz="2000" i="1" dirty="0"/>
              <a:t>Cada uno es probado por su propio deseo, siendo atraído y atraído</a:t>
            </a:r>
          </a:p>
          <a:p>
            <a:r>
              <a:rPr lang="es-ES" sz="2800" b="1" u="sng" dirty="0"/>
              <a:t>Cómo evitar el curso</a:t>
            </a:r>
          </a:p>
        </p:txBody>
      </p:sp>
      <p:sp>
        <p:nvSpPr>
          <p:cNvPr id="2" name="Rectangle 1"/>
          <p:cNvSpPr/>
          <p:nvPr/>
        </p:nvSpPr>
        <p:spPr>
          <a:xfrm>
            <a:off x="152400" y="1027044"/>
            <a:ext cx="571500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arenR"/>
            </a:pPr>
            <a:r>
              <a:rPr lang="en-US" sz="2000" dirty="0"/>
              <a:t>Don’t be Triggered 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We are not fish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Created in the image of God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We are Spiritual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Renewed unto knowledge after his Image</a:t>
            </a:r>
          </a:p>
        </p:txBody>
      </p:sp>
      <p:sp>
        <p:nvSpPr>
          <p:cNvPr id="7" name="Rectangle 6"/>
          <p:cNvSpPr/>
          <p:nvPr/>
        </p:nvSpPr>
        <p:spPr>
          <a:xfrm>
            <a:off x="152400" y="4388584"/>
            <a:ext cx="571500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arenR"/>
            </a:pPr>
            <a:r>
              <a:rPr lang="es-ES" sz="2000" dirty="0"/>
              <a:t>No se active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s-ES" sz="2000" dirty="0"/>
              <a:t>No somos peces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s-ES" sz="2000" dirty="0"/>
              <a:t>Creado a imagen de Dios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s-ES" sz="2000" dirty="0"/>
              <a:t>Somos espirituales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s-ES" sz="2000" dirty="0"/>
              <a:t>Renovado al conocimiento según su Imagen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442064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22212" y="185900"/>
            <a:ext cx="8099577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000" b="1" i="1" dirty="0"/>
              <a:t>James 1:14 </a:t>
            </a:r>
            <a:r>
              <a:rPr lang="en-US" sz="2000" i="1" dirty="0"/>
              <a:t>Each one is tested by his own desire, being drawn and enticed</a:t>
            </a:r>
          </a:p>
          <a:p>
            <a:r>
              <a:rPr lang="en-US" sz="2800" b="1" u="sng" dirty="0"/>
              <a:t>How to Avert Course</a:t>
            </a:r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2816396-222C-4AC4-8C55-931BC3DB402E}"/>
              </a:ext>
            </a:extLst>
          </p:cNvPr>
          <p:cNvSpPr/>
          <p:nvPr/>
        </p:nvSpPr>
        <p:spPr>
          <a:xfrm>
            <a:off x="0" y="3429000"/>
            <a:ext cx="9144000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3B99AEE-CC32-4735-A0D2-69123F9BCF81}"/>
              </a:ext>
            </a:extLst>
          </p:cNvPr>
          <p:cNvSpPr/>
          <p:nvPr/>
        </p:nvSpPr>
        <p:spPr>
          <a:xfrm>
            <a:off x="520874" y="3639741"/>
            <a:ext cx="862312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000" b="1" i="1" dirty="0"/>
              <a:t>Santiago 1:14 </a:t>
            </a:r>
            <a:r>
              <a:rPr lang="es-ES" sz="2000" i="1" dirty="0"/>
              <a:t>Cada uno es probado por su propio deseo, siendo atraído y atraído</a:t>
            </a:r>
          </a:p>
          <a:p>
            <a:r>
              <a:rPr lang="es-ES" sz="2800" b="1" u="sng" dirty="0"/>
              <a:t>Cómo evitar el curso</a:t>
            </a:r>
          </a:p>
        </p:txBody>
      </p:sp>
      <p:sp>
        <p:nvSpPr>
          <p:cNvPr id="2" name="Rectangle 1"/>
          <p:cNvSpPr/>
          <p:nvPr/>
        </p:nvSpPr>
        <p:spPr>
          <a:xfrm>
            <a:off x="2971800" y="1066800"/>
            <a:ext cx="6096000" cy="132343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101600" dir="13500000" algn="b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en-US" sz="2000" b="1" dirty="0"/>
              <a:t>Isaiah 58</a:t>
            </a:r>
            <a:r>
              <a:rPr lang="en-US" sz="2000" b="1" baseline="30000" dirty="0"/>
              <a:t>3 </a:t>
            </a:r>
            <a:r>
              <a:rPr lang="en-US" sz="2000" dirty="0"/>
              <a:t>‘Why have we fasted and You do not see?</a:t>
            </a:r>
            <a:br>
              <a:rPr lang="en-US" sz="2000" dirty="0"/>
            </a:br>
            <a:r>
              <a:rPr lang="en-US" sz="2000" dirty="0"/>
              <a:t>Why have we humbled ourselves and You do not notice?’</a:t>
            </a:r>
          </a:p>
          <a:p>
            <a:r>
              <a:rPr lang="en-US" sz="2000" dirty="0"/>
              <a:t>Behold, on the day of your fast </a:t>
            </a:r>
            <a:r>
              <a:rPr lang="en-US" sz="2000" b="1" i="1" u="sng" dirty="0"/>
              <a:t>you find your desire</a:t>
            </a:r>
            <a:r>
              <a:rPr lang="en-US" sz="2000" dirty="0"/>
              <a:t>,</a:t>
            </a:r>
            <a:br>
              <a:rPr lang="en-US" sz="2000" dirty="0"/>
            </a:br>
            <a:r>
              <a:rPr lang="en-US" sz="2000" dirty="0"/>
              <a:t>And drive hard all your workers.</a:t>
            </a:r>
          </a:p>
        </p:txBody>
      </p:sp>
      <p:sp>
        <p:nvSpPr>
          <p:cNvPr id="7" name="Rectangle 6"/>
          <p:cNvSpPr/>
          <p:nvPr/>
        </p:nvSpPr>
        <p:spPr>
          <a:xfrm>
            <a:off x="152400" y="1029831"/>
            <a:ext cx="4572000" cy="1631216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buAutoNum type="arabicParenR"/>
            </a:pPr>
            <a:r>
              <a:rPr lang="en-US" sz="2000" dirty="0"/>
              <a:t>Don’t be Triggered  </a:t>
            </a:r>
          </a:p>
          <a:p>
            <a:pPr lvl="1"/>
            <a:r>
              <a:rPr lang="en-US" sz="2000" dirty="0"/>
              <a:t>		(flee)</a:t>
            </a:r>
          </a:p>
          <a:p>
            <a:pPr marL="342900" indent="-342900">
              <a:buAutoNum type="arabicParenR"/>
            </a:pPr>
            <a:endParaRPr lang="en-US" sz="2000" dirty="0"/>
          </a:p>
          <a:p>
            <a:pPr marL="342900" indent="-342900">
              <a:buAutoNum type="arabicParenR"/>
            </a:pPr>
            <a:r>
              <a:rPr lang="en-US" sz="2000" dirty="0"/>
              <a:t>Have a greater desire</a:t>
            </a:r>
          </a:p>
          <a:p>
            <a:pPr lvl="1"/>
            <a:r>
              <a:rPr lang="en-US" sz="2000" dirty="0"/>
              <a:t>		(how?)</a:t>
            </a:r>
          </a:p>
        </p:txBody>
      </p:sp>
      <p:sp>
        <p:nvSpPr>
          <p:cNvPr id="8" name="Rectangle 7"/>
          <p:cNvSpPr/>
          <p:nvPr/>
        </p:nvSpPr>
        <p:spPr>
          <a:xfrm>
            <a:off x="152400" y="4388584"/>
            <a:ext cx="5715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arenR"/>
            </a:pPr>
            <a:r>
              <a:rPr lang="es-ES" sz="2000" dirty="0"/>
              <a:t>No se active</a:t>
            </a:r>
          </a:p>
          <a:p>
            <a:pPr marL="342900" indent="-342900">
              <a:buAutoNum type="arabicParenR"/>
            </a:pPr>
            <a:endParaRPr lang="es-ES" sz="2000" dirty="0"/>
          </a:p>
          <a:p>
            <a:pPr marL="342900" indent="-342900">
              <a:buAutoNum type="arabicParenR"/>
            </a:pPr>
            <a:r>
              <a:rPr lang="es-ES" sz="2000" dirty="0"/>
              <a:t>Tener un mayor deseo</a:t>
            </a:r>
          </a:p>
          <a:p>
            <a:r>
              <a:rPr lang="es-ES" sz="2000" dirty="0"/>
              <a:t>		(¿cómo?)</a:t>
            </a:r>
          </a:p>
          <a:p>
            <a:pPr marL="342900" indent="-342900">
              <a:buAutoNum type="arabicParenR"/>
            </a:pPr>
            <a:endParaRPr lang="es-ES" sz="2000" dirty="0"/>
          </a:p>
          <a:p>
            <a:pPr marL="342900" indent="-342900">
              <a:buAutoNum type="arabicParenR"/>
            </a:pPr>
            <a:endParaRPr lang="en-US" sz="2000" dirty="0"/>
          </a:p>
        </p:txBody>
      </p:sp>
      <p:sp>
        <p:nvSpPr>
          <p:cNvPr id="9" name="Rectangle 8"/>
          <p:cNvSpPr/>
          <p:nvPr/>
        </p:nvSpPr>
        <p:spPr>
          <a:xfrm>
            <a:off x="2971800" y="4495800"/>
            <a:ext cx="6096000" cy="163121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101600" dir="13500000" algn="b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en-US" sz="2000" b="1" dirty="0" err="1"/>
              <a:t>Isaías</a:t>
            </a:r>
            <a:r>
              <a:rPr lang="en-US" sz="2000" b="1" dirty="0"/>
              <a:t> 58</a:t>
            </a:r>
            <a:r>
              <a:rPr lang="en-US" sz="2000" b="1" baseline="30000" dirty="0"/>
              <a:t>3 </a:t>
            </a:r>
            <a:r>
              <a:rPr lang="en-US" sz="2000" b="1" dirty="0"/>
              <a:t> </a:t>
            </a:r>
            <a:r>
              <a:rPr lang="es-ES" sz="2000" dirty="0"/>
              <a:t>Dicen: “¿Por qué ayunamos y no hiciste caso,</a:t>
            </a:r>
            <a:br>
              <a:rPr lang="es-ES" sz="2000" dirty="0"/>
            </a:br>
            <a:r>
              <a:rPr lang="es-ES" sz="2000" dirty="0"/>
              <a:t>humillamos nuestras almas y no te diste por entendido?”</a:t>
            </a:r>
            <a:br>
              <a:rPr lang="es-ES" sz="2000" dirty="0"/>
            </a:br>
            <a:r>
              <a:rPr lang="es-ES" sz="2000" dirty="0"/>
              <a:t>He aquí que en el día de vuestro ayuno</a:t>
            </a:r>
            <a:br>
              <a:rPr lang="es-ES" sz="2000" dirty="0"/>
            </a:br>
            <a:r>
              <a:rPr lang="es-ES" sz="2000" b="1" i="1" u="sng" dirty="0"/>
              <a:t>buscáis vuestro propio interés</a:t>
            </a:r>
            <a:r>
              <a:rPr lang="es-ES" sz="2000" dirty="0"/>
              <a:t> y oprimís a todos vuestros trabajadores.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194777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22212" y="185900"/>
            <a:ext cx="8099577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000" b="1" i="1" dirty="0"/>
              <a:t>James 1:14 </a:t>
            </a:r>
            <a:r>
              <a:rPr lang="en-US" sz="2000" i="1" dirty="0"/>
              <a:t>Each one is tested by his own desire, being drawn and enticed</a:t>
            </a:r>
          </a:p>
          <a:p>
            <a:r>
              <a:rPr lang="en-US" sz="2800" b="1" u="sng" dirty="0"/>
              <a:t>How to Avert Course</a:t>
            </a:r>
            <a:endParaRPr lang="en-US" sz="200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2816396-222C-4AC4-8C55-931BC3DB402E}"/>
              </a:ext>
            </a:extLst>
          </p:cNvPr>
          <p:cNvSpPr/>
          <p:nvPr/>
        </p:nvSpPr>
        <p:spPr>
          <a:xfrm>
            <a:off x="0" y="3429000"/>
            <a:ext cx="9144000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3B99AEE-CC32-4735-A0D2-69123F9BCF81}"/>
              </a:ext>
            </a:extLst>
          </p:cNvPr>
          <p:cNvSpPr/>
          <p:nvPr/>
        </p:nvSpPr>
        <p:spPr>
          <a:xfrm>
            <a:off x="520874" y="3639741"/>
            <a:ext cx="862312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000" b="1" i="1" dirty="0"/>
              <a:t>Santiago 1:14 </a:t>
            </a:r>
            <a:r>
              <a:rPr lang="es-ES" sz="2000" i="1" dirty="0"/>
              <a:t>Cada uno es probado por su propio deseo, siendo atraído y atraído</a:t>
            </a:r>
          </a:p>
          <a:p>
            <a:r>
              <a:rPr lang="es-ES" sz="2800" b="1" u="sng" dirty="0"/>
              <a:t>Cómo evitar el curso</a:t>
            </a:r>
          </a:p>
        </p:txBody>
      </p:sp>
      <p:sp>
        <p:nvSpPr>
          <p:cNvPr id="2" name="Rectangle 1"/>
          <p:cNvSpPr/>
          <p:nvPr/>
        </p:nvSpPr>
        <p:spPr>
          <a:xfrm>
            <a:off x="2971800" y="1066800"/>
            <a:ext cx="6096000" cy="224676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101600" dir="13500000" algn="b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en-US" sz="2000" b="1" dirty="0"/>
              <a:t>Isaiah 58</a:t>
            </a:r>
            <a:r>
              <a:rPr lang="en-US" sz="2000" b="1" baseline="30000" dirty="0"/>
              <a:t>13 </a:t>
            </a:r>
            <a:r>
              <a:rPr lang="en-US" sz="2000" dirty="0"/>
              <a:t>“If because of the </a:t>
            </a:r>
            <a:r>
              <a:rPr lang="en-US" sz="2000" dirty="0" err="1"/>
              <a:t>sabbath</a:t>
            </a:r>
            <a:r>
              <a:rPr lang="en-US" sz="2000" dirty="0"/>
              <a:t>, you </a:t>
            </a:r>
            <a:r>
              <a:rPr lang="en-US" sz="2000" b="1" i="1" u="sng" dirty="0"/>
              <a:t>turn your foot</a:t>
            </a:r>
            <a:br>
              <a:rPr lang="en-US" sz="2000" b="1" i="1" u="sng" dirty="0"/>
            </a:br>
            <a:r>
              <a:rPr lang="en-US" sz="2000" b="1" i="1" u="sng" dirty="0"/>
              <a:t>From doing your own pleasure</a:t>
            </a:r>
            <a:r>
              <a:rPr lang="en-US" sz="2000" dirty="0"/>
              <a:t> on My holy day,</a:t>
            </a:r>
            <a:br>
              <a:rPr lang="en-US" sz="2000" dirty="0"/>
            </a:br>
            <a:r>
              <a:rPr lang="en-US" sz="2000" dirty="0"/>
              <a:t>And call the </a:t>
            </a:r>
            <a:r>
              <a:rPr lang="en-US" sz="2000" dirty="0" err="1"/>
              <a:t>sabbath</a:t>
            </a:r>
            <a:r>
              <a:rPr lang="en-US" sz="2000" dirty="0"/>
              <a:t> a delight, the holy day of the </a:t>
            </a:r>
            <a:r>
              <a:rPr lang="en-US" sz="2000" cap="small" dirty="0"/>
              <a:t>Lord</a:t>
            </a:r>
            <a:r>
              <a:rPr lang="en-US" sz="2000" dirty="0"/>
              <a:t> honorable,</a:t>
            </a:r>
            <a:br>
              <a:rPr lang="en-US" sz="2000" dirty="0"/>
            </a:br>
            <a:r>
              <a:rPr lang="en-US" sz="2000" dirty="0"/>
              <a:t>And honor it, </a:t>
            </a:r>
            <a:r>
              <a:rPr lang="en-US" sz="2000" b="1" i="1" u="sng" dirty="0"/>
              <a:t>desisting from your own ways,</a:t>
            </a:r>
            <a:br>
              <a:rPr lang="en-US" sz="2000" b="1" i="1" u="sng" dirty="0"/>
            </a:br>
            <a:r>
              <a:rPr lang="en-US" sz="2000" b="1" i="1" u="sng" dirty="0"/>
              <a:t>From seeking your own pleasure</a:t>
            </a:r>
            <a:br>
              <a:rPr lang="en-US" sz="2000" b="1" i="1" u="sng" dirty="0"/>
            </a:br>
            <a:r>
              <a:rPr lang="en-US" sz="2000" b="1" i="1" u="sng" dirty="0"/>
              <a:t>And speaking your own word</a:t>
            </a:r>
            <a:r>
              <a:rPr lang="en-US" sz="2000" dirty="0"/>
              <a:t>,</a:t>
            </a:r>
          </a:p>
        </p:txBody>
      </p:sp>
      <p:sp>
        <p:nvSpPr>
          <p:cNvPr id="7" name="Rectangle 6"/>
          <p:cNvSpPr/>
          <p:nvPr/>
        </p:nvSpPr>
        <p:spPr>
          <a:xfrm>
            <a:off x="152400" y="1029831"/>
            <a:ext cx="4572000" cy="1631216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buAutoNum type="arabicParenR"/>
            </a:pPr>
            <a:r>
              <a:rPr lang="en-US" sz="2000" dirty="0"/>
              <a:t>Don’t be Triggered  </a:t>
            </a:r>
          </a:p>
          <a:p>
            <a:pPr lvl="1"/>
            <a:r>
              <a:rPr lang="en-US" sz="2000" dirty="0"/>
              <a:t>		(flee)</a:t>
            </a:r>
          </a:p>
          <a:p>
            <a:pPr marL="342900" indent="-342900">
              <a:buAutoNum type="arabicParenR"/>
            </a:pPr>
            <a:endParaRPr lang="en-US" sz="2000" dirty="0"/>
          </a:p>
          <a:p>
            <a:pPr marL="342900" indent="-342900">
              <a:buAutoNum type="arabicParenR"/>
            </a:pPr>
            <a:r>
              <a:rPr lang="en-US" sz="2000" dirty="0"/>
              <a:t>Have a greater desire</a:t>
            </a:r>
          </a:p>
          <a:p>
            <a:pPr lvl="1"/>
            <a:r>
              <a:rPr lang="en-US" sz="2000" dirty="0"/>
              <a:t>		(how?)</a:t>
            </a:r>
          </a:p>
        </p:txBody>
      </p:sp>
      <p:sp>
        <p:nvSpPr>
          <p:cNvPr id="8" name="Rectangle 7"/>
          <p:cNvSpPr/>
          <p:nvPr/>
        </p:nvSpPr>
        <p:spPr>
          <a:xfrm>
            <a:off x="2971800" y="4495800"/>
            <a:ext cx="6096000" cy="224676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101600" dir="13500000" algn="b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en-US" sz="2000" b="1" dirty="0" err="1"/>
              <a:t>Isaías</a:t>
            </a:r>
            <a:r>
              <a:rPr lang="en-US" sz="2000" b="1" dirty="0"/>
              <a:t> 58</a:t>
            </a:r>
            <a:r>
              <a:rPr lang="es-ES" sz="2000" b="1" baseline="30000" dirty="0"/>
              <a:t>13 </a:t>
            </a:r>
            <a:r>
              <a:rPr lang="es-ES" sz="2000" dirty="0"/>
              <a:t>Si retraes del sábado tu pie,</a:t>
            </a:r>
            <a:br>
              <a:rPr lang="es-ES" sz="2000" dirty="0"/>
            </a:br>
            <a:r>
              <a:rPr lang="es-ES" sz="2000" b="1" u="sng" dirty="0"/>
              <a:t>de hacer tu voluntad</a:t>
            </a:r>
            <a:r>
              <a:rPr lang="es-ES" sz="2000" dirty="0"/>
              <a:t> en mi día santo,</a:t>
            </a:r>
            <a:br>
              <a:rPr lang="es-ES" sz="2000" dirty="0"/>
            </a:br>
            <a:r>
              <a:rPr lang="es-ES" sz="2000" dirty="0"/>
              <a:t>y lo llamas “delicia”,</a:t>
            </a:r>
            <a:br>
              <a:rPr lang="es-ES" sz="2000" dirty="0"/>
            </a:br>
            <a:r>
              <a:rPr lang="es-ES" sz="2000" dirty="0"/>
              <a:t>“santo”, “glorioso de Jehová”,</a:t>
            </a:r>
            <a:br>
              <a:rPr lang="es-ES" sz="2000" dirty="0"/>
            </a:br>
            <a:r>
              <a:rPr lang="es-ES" sz="2000" dirty="0"/>
              <a:t>y lo veneras, </a:t>
            </a:r>
            <a:r>
              <a:rPr lang="es-ES" sz="2000" b="1" i="1" u="sng" dirty="0"/>
              <a:t>no andando en tus propios caminos</a:t>
            </a:r>
            <a:br>
              <a:rPr lang="es-ES" sz="2000" b="1" i="1" u="sng" dirty="0"/>
            </a:br>
            <a:r>
              <a:rPr lang="es-ES" sz="2000" b="1" i="1" u="sng" dirty="0"/>
              <a:t>ni buscando tu voluntad ni hablando tus propias palabras</a:t>
            </a:r>
            <a:r>
              <a:rPr lang="es-ES" sz="2000" dirty="0"/>
              <a:t>,</a:t>
            </a:r>
            <a:endParaRPr lang="es-ES" sz="2000" b="1" u="sng" dirty="0"/>
          </a:p>
        </p:txBody>
      </p:sp>
      <p:sp>
        <p:nvSpPr>
          <p:cNvPr id="9" name="Rectangle 8"/>
          <p:cNvSpPr/>
          <p:nvPr/>
        </p:nvSpPr>
        <p:spPr>
          <a:xfrm>
            <a:off x="152400" y="4388584"/>
            <a:ext cx="5715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arenR"/>
            </a:pPr>
            <a:r>
              <a:rPr lang="es-ES" sz="2000" dirty="0"/>
              <a:t>No se active</a:t>
            </a:r>
          </a:p>
          <a:p>
            <a:pPr marL="342900" indent="-342900">
              <a:buAutoNum type="arabicParenR"/>
            </a:pPr>
            <a:endParaRPr lang="es-ES" sz="2000" dirty="0"/>
          </a:p>
          <a:p>
            <a:pPr marL="342900" indent="-342900">
              <a:buAutoNum type="arabicParenR"/>
            </a:pPr>
            <a:r>
              <a:rPr lang="es-ES" sz="2000" dirty="0"/>
              <a:t>Tener un mayor deseo</a:t>
            </a:r>
          </a:p>
          <a:p>
            <a:r>
              <a:rPr lang="es-ES" sz="2000" dirty="0"/>
              <a:t>	(¿cómo?)</a:t>
            </a:r>
          </a:p>
          <a:p>
            <a:pPr marL="342900" indent="-342900">
              <a:buAutoNum type="arabicParenR"/>
            </a:pPr>
            <a:endParaRPr lang="es-ES" sz="2000" dirty="0"/>
          </a:p>
          <a:p>
            <a:pPr marL="342900" indent="-342900">
              <a:buAutoNum type="arabicParenR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6018945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1812</TotalTime>
  <Words>1052</Words>
  <Application>Microsoft Office PowerPoint</Application>
  <PresentationFormat>On-screen Show (4:3)</PresentationFormat>
  <Paragraphs>188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Jeff Smelser</dc:creator>
  <cp:lastModifiedBy>Jeff Smelser</cp:lastModifiedBy>
  <cp:revision>45</cp:revision>
  <dcterms:created xsi:type="dcterms:W3CDTF">2019-09-06T21:31:32Z</dcterms:created>
  <dcterms:modified xsi:type="dcterms:W3CDTF">2019-09-08T16:33:58Z</dcterms:modified>
</cp:coreProperties>
</file>