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93" r:id="rId3"/>
    <p:sldId id="320" r:id="rId4"/>
    <p:sldId id="325" r:id="rId5"/>
    <p:sldId id="323" r:id="rId6"/>
    <p:sldId id="324" r:id="rId7"/>
    <p:sldId id="337" r:id="rId8"/>
    <p:sldId id="326" r:id="rId9"/>
    <p:sldId id="328" r:id="rId10"/>
    <p:sldId id="329" r:id="rId11"/>
    <p:sldId id="330" r:id="rId12"/>
    <p:sldId id="331" r:id="rId13"/>
    <p:sldId id="332" r:id="rId14"/>
    <p:sldId id="333" r:id="rId15"/>
    <p:sldId id="294" r:id="rId16"/>
    <p:sldId id="295" r:id="rId17"/>
    <p:sldId id="339" r:id="rId18"/>
    <p:sldId id="338" r:id="rId19"/>
    <p:sldId id="299" r:id="rId20"/>
    <p:sldId id="300" r:id="rId21"/>
    <p:sldId id="301" r:id="rId22"/>
    <p:sldId id="302" r:id="rId23"/>
    <p:sldId id="343" r:id="rId24"/>
    <p:sldId id="318" r:id="rId25"/>
    <p:sldId id="296" r:id="rId26"/>
    <p:sldId id="307" r:id="rId27"/>
    <p:sldId id="308" r:id="rId28"/>
    <p:sldId id="306" r:id="rId29"/>
    <p:sldId id="303" r:id="rId30"/>
    <p:sldId id="304" r:id="rId31"/>
    <p:sldId id="309" r:id="rId32"/>
    <p:sldId id="341" r:id="rId33"/>
    <p:sldId id="342" r:id="rId34"/>
    <p:sldId id="271" r:id="rId35"/>
    <p:sldId id="334" r:id="rId36"/>
    <p:sldId id="335" r:id="rId37"/>
    <p:sldId id="336" r:id="rId38"/>
    <p:sldId id="340" r:id="rId39"/>
    <p:sldId id="277" r:id="rId40"/>
    <p:sldId id="278" r:id="rId41"/>
    <p:sldId id="279" r:id="rId42"/>
    <p:sldId id="280" r:id="rId43"/>
    <p:sldId id="285" r:id="rId44"/>
    <p:sldId id="28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88631C-D48B-4A5C-9BF2-F276F433A5DB}" type="datetimeFigureOut">
              <a:rPr lang="en-US" smtClean="0"/>
              <a:t>8/11/2019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39200-0203-4171-88E8-574A1A016301}" type="slidenum">
              <a:rPr lang="en-US" smtClean="0"/>
              <a:t>‹#›</a:t>
            </a:fld>
            <a:endParaRPr lang="en-US"/>
          </a:p>
        </p:txBody>
      </p:sp>
    </p:spTree>
    <p:extLst>
      <p:ext uri="{BB962C8B-B14F-4D97-AF65-F5344CB8AC3E}">
        <p14:creationId xmlns:p14="http://schemas.microsoft.com/office/powerpoint/2010/main" val="350210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a:t>
            </a:fld>
            <a:endParaRPr lang="en-US"/>
          </a:p>
        </p:txBody>
      </p:sp>
    </p:spTree>
    <p:extLst>
      <p:ext uri="{BB962C8B-B14F-4D97-AF65-F5344CB8AC3E}">
        <p14:creationId xmlns:p14="http://schemas.microsoft.com/office/powerpoint/2010/main" val="16387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10</a:t>
            </a:fld>
            <a:endParaRPr lang="en-US"/>
          </a:p>
        </p:txBody>
      </p:sp>
    </p:spTree>
    <p:extLst>
      <p:ext uri="{BB962C8B-B14F-4D97-AF65-F5344CB8AC3E}">
        <p14:creationId xmlns:p14="http://schemas.microsoft.com/office/powerpoint/2010/main" val="244765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11</a:t>
            </a:fld>
            <a:endParaRPr lang="en-US"/>
          </a:p>
        </p:txBody>
      </p:sp>
    </p:spTree>
    <p:extLst>
      <p:ext uri="{BB962C8B-B14F-4D97-AF65-F5344CB8AC3E}">
        <p14:creationId xmlns:p14="http://schemas.microsoft.com/office/powerpoint/2010/main" val="230717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12</a:t>
            </a:fld>
            <a:endParaRPr lang="en-US"/>
          </a:p>
        </p:txBody>
      </p:sp>
    </p:spTree>
    <p:extLst>
      <p:ext uri="{BB962C8B-B14F-4D97-AF65-F5344CB8AC3E}">
        <p14:creationId xmlns:p14="http://schemas.microsoft.com/office/powerpoint/2010/main" val="2676221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13</a:t>
            </a:fld>
            <a:endParaRPr lang="en-US"/>
          </a:p>
        </p:txBody>
      </p:sp>
    </p:spTree>
    <p:extLst>
      <p:ext uri="{BB962C8B-B14F-4D97-AF65-F5344CB8AC3E}">
        <p14:creationId xmlns:p14="http://schemas.microsoft.com/office/powerpoint/2010/main" val="52830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14</a:t>
            </a:fld>
            <a:endParaRPr lang="en-US"/>
          </a:p>
        </p:txBody>
      </p:sp>
    </p:spTree>
    <p:extLst>
      <p:ext uri="{BB962C8B-B14F-4D97-AF65-F5344CB8AC3E}">
        <p14:creationId xmlns:p14="http://schemas.microsoft.com/office/powerpoint/2010/main" val="782946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15</a:t>
            </a:fld>
            <a:endParaRPr lang="en-US"/>
          </a:p>
        </p:txBody>
      </p:sp>
    </p:spTree>
    <p:extLst>
      <p:ext uri="{BB962C8B-B14F-4D97-AF65-F5344CB8AC3E}">
        <p14:creationId xmlns:p14="http://schemas.microsoft.com/office/powerpoint/2010/main" val="3260102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16</a:t>
            </a:fld>
            <a:endParaRPr lang="en-US"/>
          </a:p>
        </p:txBody>
      </p:sp>
    </p:spTree>
    <p:extLst>
      <p:ext uri="{BB962C8B-B14F-4D97-AF65-F5344CB8AC3E}">
        <p14:creationId xmlns:p14="http://schemas.microsoft.com/office/powerpoint/2010/main" val="1594485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17</a:t>
            </a:fld>
            <a:endParaRPr lang="en-US"/>
          </a:p>
        </p:txBody>
      </p:sp>
    </p:spTree>
    <p:extLst>
      <p:ext uri="{BB962C8B-B14F-4D97-AF65-F5344CB8AC3E}">
        <p14:creationId xmlns:p14="http://schemas.microsoft.com/office/powerpoint/2010/main" val="592178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18</a:t>
            </a:fld>
            <a:endParaRPr lang="en-US"/>
          </a:p>
        </p:txBody>
      </p:sp>
    </p:spTree>
    <p:extLst>
      <p:ext uri="{BB962C8B-B14F-4D97-AF65-F5344CB8AC3E}">
        <p14:creationId xmlns:p14="http://schemas.microsoft.com/office/powerpoint/2010/main" val="72610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19</a:t>
            </a:fld>
            <a:endParaRPr lang="en-US"/>
          </a:p>
        </p:txBody>
      </p:sp>
    </p:spTree>
    <p:extLst>
      <p:ext uri="{BB962C8B-B14F-4D97-AF65-F5344CB8AC3E}">
        <p14:creationId xmlns:p14="http://schemas.microsoft.com/office/powerpoint/2010/main" val="223339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a:t>
            </a:fld>
            <a:endParaRPr lang="en-US"/>
          </a:p>
        </p:txBody>
      </p:sp>
    </p:spTree>
    <p:extLst>
      <p:ext uri="{BB962C8B-B14F-4D97-AF65-F5344CB8AC3E}">
        <p14:creationId xmlns:p14="http://schemas.microsoft.com/office/powerpoint/2010/main" val="2668644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20</a:t>
            </a:fld>
            <a:endParaRPr lang="en-US"/>
          </a:p>
        </p:txBody>
      </p:sp>
    </p:spTree>
    <p:extLst>
      <p:ext uri="{BB962C8B-B14F-4D97-AF65-F5344CB8AC3E}">
        <p14:creationId xmlns:p14="http://schemas.microsoft.com/office/powerpoint/2010/main" val="29112939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21</a:t>
            </a:fld>
            <a:endParaRPr lang="en-US"/>
          </a:p>
        </p:txBody>
      </p:sp>
    </p:spTree>
    <p:extLst>
      <p:ext uri="{BB962C8B-B14F-4D97-AF65-F5344CB8AC3E}">
        <p14:creationId xmlns:p14="http://schemas.microsoft.com/office/powerpoint/2010/main" val="2316488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22</a:t>
            </a:fld>
            <a:endParaRPr lang="en-US"/>
          </a:p>
        </p:txBody>
      </p:sp>
    </p:spTree>
    <p:extLst>
      <p:ext uri="{BB962C8B-B14F-4D97-AF65-F5344CB8AC3E}">
        <p14:creationId xmlns:p14="http://schemas.microsoft.com/office/powerpoint/2010/main" val="18133441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23</a:t>
            </a:fld>
            <a:endParaRPr lang="en-US"/>
          </a:p>
        </p:txBody>
      </p:sp>
    </p:spTree>
    <p:extLst>
      <p:ext uri="{BB962C8B-B14F-4D97-AF65-F5344CB8AC3E}">
        <p14:creationId xmlns:p14="http://schemas.microsoft.com/office/powerpoint/2010/main" val="11565232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24</a:t>
            </a:fld>
            <a:endParaRPr lang="en-US"/>
          </a:p>
        </p:txBody>
      </p:sp>
    </p:spTree>
    <p:extLst>
      <p:ext uri="{BB962C8B-B14F-4D97-AF65-F5344CB8AC3E}">
        <p14:creationId xmlns:p14="http://schemas.microsoft.com/office/powerpoint/2010/main" val="3858569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25</a:t>
            </a:fld>
            <a:endParaRPr lang="en-US"/>
          </a:p>
        </p:txBody>
      </p:sp>
    </p:spTree>
    <p:extLst>
      <p:ext uri="{BB962C8B-B14F-4D97-AF65-F5344CB8AC3E}">
        <p14:creationId xmlns:p14="http://schemas.microsoft.com/office/powerpoint/2010/main" val="1172333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26</a:t>
            </a:fld>
            <a:endParaRPr lang="en-US"/>
          </a:p>
        </p:txBody>
      </p:sp>
    </p:spTree>
    <p:extLst>
      <p:ext uri="{BB962C8B-B14F-4D97-AF65-F5344CB8AC3E}">
        <p14:creationId xmlns:p14="http://schemas.microsoft.com/office/powerpoint/2010/main" val="19365035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27</a:t>
            </a:fld>
            <a:endParaRPr lang="en-US"/>
          </a:p>
        </p:txBody>
      </p:sp>
    </p:spTree>
    <p:extLst>
      <p:ext uri="{BB962C8B-B14F-4D97-AF65-F5344CB8AC3E}">
        <p14:creationId xmlns:p14="http://schemas.microsoft.com/office/powerpoint/2010/main" val="31927044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28</a:t>
            </a:fld>
            <a:endParaRPr lang="en-US"/>
          </a:p>
        </p:txBody>
      </p:sp>
    </p:spTree>
    <p:extLst>
      <p:ext uri="{BB962C8B-B14F-4D97-AF65-F5344CB8AC3E}">
        <p14:creationId xmlns:p14="http://schemas.microsoft.com/office/powerpoint/2010/main" val="13303104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29</a:t>
            </a:fld>
            <a:endParaRPr lang="en-US"/>
          </a:p>
        </p:txBody>
      </p:sp>
    </p:spTree>
    <p:extLst>
      <p:ext uri="{BB962C8B-B14F-4D97-AF65-F5344CB8AC3E}">
        <p14:creationId xmlns:p14="http://schemas.microsoft.com/office/powerpoint/2010/main" val="159192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a:t>
            </a:fld>
            <a:endParaRPr lang="en-US"/>
          </a:p>
        </p:txBody>
      </p:sp>
    </p:spTree>
    <p:extLst>
      <p:ext uri="{BB962C8B-B14F-4D97-AF65-F5344CB8AC3E}">
        <p14:creationId xmlns:p14="http://schemas.microsoft.com/office/powerpoint/2010/main" val="3225808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30</a:t>
            </a:fld>
            <a:endParaRPr lang="en-US"/>
          </a:p>
        </p:txBody>
      </p:sp>
    </p:spTree>
    <p:extLst>
      <p:ext uri="{BB962C8B-B14F-4D97-AF65-F5344CB8AC3E}">
        <p14:creationId xmlns:p14="http://schemas.microsoft.com/office/powerpoint/2010/main" val="31337464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31</a:t>
            </a:fld>
            <a:endParaRPr lang="en-US"/>
          </a:p>
        </p:txBody>
      </p:sp>
    </p:spTree>
    <p:extLst>
      <p:ext uri="{BB962C8B-B14F-4D97-AF65-F5344CB8AC3E}">
        <p14:creationId xmlns:p14="http://schemas.microsoft.com/office/powerpoint/2010/main" val="37699337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32</a:t>
            </a:fld>
            <a:endParaRPr lang="en-US"/>
          </a:p>
        </p:txBody>
      </p:sp>
    </p:spTree>
    <p:extLst>
      <p:ext uri="{BB962C8B-B14F-4D97-AF65-F5344CB8AC3E}">
        <p14:creationId xmlns:p14="http://schemas.microsoft.com/office/powerpoint/2010/main" val="19706246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33</a:t>
            </a:fld>
            <a:endParaRPr lang="en-US"/>
          </a:p>
        </p:txBody>
      </p:sp>
    </p:spTree>
    <p:extLst>
      <p:ext uri="{BB962C8B-B14F-4D97-AF65-F5344CB8AC3E}">
        <p14:creationId xmlns:p14="http://schemas.microsoft.com/office/powerpoint/2010/main" val="155537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34</a:t>
            </a:fld>
            <a:endParaRPr lang="en-US"/>
          </a:p>
        </p:txBody>
      </p:sp>
    </p:spTree>
    <p:extLst>
      <p:ext uri="{BB962C8B-B14F-4D97-AF65-F5344CB8AC3E}">
        <p14:creationId xmlns:p14="http://schemas.microsoft.com/office/powerpoint/2010/main" val="1952153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35</a:t>
            </a:fld>
            <a:endParaRPr lang="en-US"/>
          </a:p>
        </p:txBody>
      </p:sp>
    </p:spTree>
    <p:extLst>
      <p:ext uri="{BB962C8B-B14F-4D97-AF65-F5344CB8AC3E}">
        <p14:creationId xmlns:p14="http://schemas.microsoft.com/office/powerpoint/2010/main" val="15497913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36</a:t>
            </a:fld>
            <a:endParaRPr lang="en-US"/>
          </a:p>
        </p:txBody>
      </p:sp>
    </p:spTree>
    <p:extLst>
      <p:ext uri="{BB962C8B-B14F-4D97-AF65-F5344CB8AC3E}">
        <p14:creationId xmlns:p14="http://schemas.microsoft.com/office/powerpoint/2010/main" val="31713441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37</a:t>
            </a:fld>
            <a:endParaRPr lang="en-US"/>
          </a:p>
        </p:txBody>
      </p:sp>
    </p:spTree>
    <p:extLst>
      <p:ext uri="{BB962C8B-B14F-4D97-AF65-F5344CB8AC3E}">
        <p14:creationId xmlns:p14="http://schemas.microsoft.com/office/powerpoint/2010/main" val="21611456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38</a:t>
            </a:fld>
            <a:endParaRPr lang="en-US"/>
          </a:p>
        </p:txBody>
      </p:sp>
    </p:spTree>
    <p:extLst>
      <p:ext uri="{BB962C8B-B14F-4D97-AF65-F5344CB8AC3E}">
        <p14:creationId xmlns:p14="http://schemas.microsoft.com/office/powerpoint/2010/main" val="42333995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39</a:t>
            </a:fld>
            <a:endParaRPr lang="en-US"/>
          </a:p>
        </p:txBody>
      </p:sp>
    </p:spTree>
    <p:extLst>
      <p:ext uri="{BB962C8B-B14F-4D97-AF65-F5344CB8AC3E}">
        <p14:creationId xmlns:p14="http://schemas.microsoft.com/office/powerpoint/2010/main" val="1124421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4</a:t>
            </a:fld>
            <a:endParaRPr lang="en-US"/>
          </a:p>
        </p:txBody>
      </p:sp>
    </p:spTree>
    <p:extLst>
      <p:ext uri="{BB962C8B-B14F-4D97-AF65-F5344CB8AC3E}">
        <p14:creationId xmlns:p14="http://schemas.microsoft.com/office/powerpoint/2010/main" val="27908888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40</a:t>
            </a:fld>
            <a:endParaRPr lang="en-US"/>
          </a:p>
        </p:txBody>
      </p:sp>
    </p:spTree>
    <p:extLst>
      <p:ext uri="{BB962C8B-B14F-4D97-AF65-F5344CB8AC3E}">
        <p14:creationId xmlns:p14="http://schemas.microsoft.com/office/powerpoint/2010/main" val="24545405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41</a:t>
            </a:fld>
            <a:endParaRPr lang="en-US"/>
          </a:p>
        </p:txBody>
      </p:sp>
    </p:spTree>
    <p:extLst>
      <p:ext uri="{BB962C8B-B14F-4D97-AF65-F5344CB8AC3E}">
        <p14:creationId xmlns:p14="http://schemas.microsoft.com/office/powerpoint/2010/main" val="1778004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42</a:t>
            </a:fld>
            <a:endParaRPr lang="en-US"/>
          </a:p>
        </p:txBody>
      </p:sp>
    </p:spTree>
    <p:extLst>
      <p:ext uri="{BB962C8B-B14F-4D97-AF65-F5344CB8AC3E}">
        <p14:creationId xmlns:p14="http://schemas.microsoft.com/office/powerpoint/2010/main" val="6527668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43</a:t>
            </a:fld>
            <a:endParaRPr lang="en-US"/>
          </a:p>
        </p:txBody>
      </p:sp>
    </p:spTree>
    <p:extLst>
      <p:ext uri="{BB962C8B-B14F-4D97-AF65-F5344CB8AC3E}">
        <p14:creationId xmlns:p14="http://schemas.microsoft.com/office/powerpoint/2010/main" val="3000972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44</a:t>
            </a:fld>
            <a:endParaRPr lang="en-US"/>
          </a:p>
        </p:txBody>
      </p:sp>
    </p:spTree>
    <p:extLst>
      <p:ext uri="{BB962C8B-B14F-4D97-AF65-F5344CB8AC3E}">
        <p14:creationId xmlns:p14="http://schemas.microsoft.com/office/powerpoint/2010/main" val="122214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5</a:t>
            </a:fld>
            <a:endParaRPr lang="en-US"/>
          </a:p>
        </p:txBody>
      </p:sp>
    </p:spTree>
    <p:extLst>
      <p:ext uri="{BB962C8B-B14F-4D97-AF65-F5344CB8AC3E}">
        <p14:creationId xmlns:p14="http://schemas.microsoft.com/office/powerpoint/2010/main" val="2662794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6</a:t>
            </a:fld>
            <a:endParaRPr lang="en-US"/>
          </a:p>
        </p:txBody>
      </p:sp>
    </p:spTree>
    <p:extLst>
      <p:ext uri="{BB962C8B-B14F-4D97-AF65-F5344CB8AC3E}">
        <p14:creationId xmlns:p14="http://schemas.microsoft.com/office/powerpoint/2010/main" val="407012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7</a:t>
            </a:fld>
            <a:endParaRPr lang="en-US"/>
          </a:p>
        </p:txBody>
      </p:sp>
    </p:spTree>
    <p:extLst>
      <p:ext uri="{BB962C8B-B14F-4D97-AF65-F5344CB8AC3E}">
        <p14:creationId xmlns:p14="http://schemas.microsoft.com/office/powerpoint/2010/main" val="2848916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8</a:t>
            </a:fld>
            <a:endParaRPr lang="en-US"/>
          </a:p>
        </p:txBody>
      </p:sp>
    </p:spTree>
    <p:extLst>
      <p:ext uri="{BB962C8B-B14F-4D97-AF65-F5344CB8AC3E}">
        <p14:creationId xmlns:p14="http://schemas.microsoft.com/office/powerpoint/2010/main" val="744985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C39200-0203-4171-88E8-574A1A016301}" type="slidenum">
              <a:rPr lang="en-US" smtClean="0"/>
              <a:t>9</a:t>
            </a:fld>
            <a:endParaRPr lang="en-US"/>
          </a:p>
        </p:txBody>
      </p:sp>
    </p:spTree>
    <p:extLst>
      <p:ext uri="{BB962C8B-B14F-4D97-AF65-F5344CB8AC3E}">
        <p14:creationId xmlns:p14="http://schemas.microsoft.com/office/powerpoint/2010/main" val="86936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8223D4-ACBB-4125-A94F-F6C0B6530880}" type="datetimeFigureOut">
              <a:rPr lang="en-US" smtClean="0"/>
              <a:pPr/>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8223D4-ACBB-4125-A94F-F6C0B6530880}" type="datetimeFigureOut">
              <a:rPr lang="en-US" smtClean="0"/>
              <a:pPr/>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8223D4-ACBB-4125-A94F-F6C0B6530880}" type="datetimeFigureOut">
              <a:rPr lang="en-US" smtClean="0"/>
              <a:pPr/>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8223D4-ACBB-4125-A94F-F6C0B6530880}" type="datetimeFigureOut">
              <a:rPr lang="en-US" smtClean="0"/>
              <a:pPr/>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223D4-ACBB-4125-A94F-F6C0B6530880}" type="datetimeFigureOut">
              <a:rPr lang="en-US" smtClean="0"/>
              <a:pPr/>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8223D4-ACBB-4125-A94F-F6C0B6530880}" type="datetimeFigureOut">
              <a:rPr lang="en-US" smtClean="0"/>
              <a:pPr/>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8223D4-ACBB-4125-A94F-F6C0B6530880}" type="datetimeFigureOut">
              <a:rPr lang="en-US" smtClean="0"/>
              <a:pPr/>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8223D4-ACBB-4125-A94F-F6C0B6530880}" type="datetimeFigureOut">
              <a:rPr lang="en-US" smtClean="0"/>
              <a:pPr/>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223D4-ACBB-4125-A94F-F6C0B6530880}" type="datetimeFigureOut">
              <a:rPr lang="en-US" smtClean="0"/>
              <a:pPr/>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8223D4-ACBB-4125-A94F-F6C0B6530880}" type="datetimeFigureOut">
              <a:rPr lang="en-US" smtClean="0"/>
              <a:pPr/>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8223D4-ACBB-4125-A94F-F6C0B6530880}" type="datetimeFigureOut">
              <a:rPr lang="en-US" smtClean="0"/>
              <a:pPr/>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E9A93-5498-47B2-A3B6-2B582DC202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223D4-ACBB-4125-A94F-F6C0B6530880}" type="datetimeFigureOut">
              <a:rPr lang="en-US" smtClean="0"/>
              <a:pPr/>
              <a:t>8/11/2019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E9A93-5498-47B2-A3B6-2B582DC202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2272605"/>
            <a:ext cx="4876800" cy="1384995"/>
          </a:xfrm>
          <a:prstGeom prst="rect">
            <a:avLst/>
          </a:prstGeom>
          <a:noFill/>
        </p:spPr>
        <p:txBody>
          <a:bodyPr wrap="square" rtlCol="0">
            <a:spAutoFit/>
          </a:bodyPr>
          <a:lstStyle/>
          <a:p>
            <a:pPr algn="ctr"/>
            <a:r>
              <a:rPr lang="en-US" sz="2800" dirty="0"/>
              <a:t>Exton</a:t>
            </a:r>
          </a:p>
          <a:p>
            <a:pPr algn="ctr"/>
            <a:r>
              <a:rPr lang="en-US" sz="2800" dirty="0"/>
              <a:t>Sunday 11 am</a:t>
            </a:r>
          </a:p>
          <a:p>
            <a:pPr algn="ctr"/>
            <a:r>
              <a:rPr lang="en-US" sz="2800" dirty="0"/>
              <a:t>August 11,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1575318" y="1676400"/>
            <a:ext cx="6363177" cy="954107"/>
          </a:xfrm>
          <a:prstGeom prst="rect">
            <a:avLst/>
          </a:prstGeom>
          <a:noFill/>
        </p:spPr>
        <p:txBody>
          <a:bodyPr wrap="square" rtlCol="0">
            <a:spAutoFit/>
          </a:bodyPr>
          <a:lstStyle/>
          <a:p>
            <a:pPr algn="ctr"/>
            <a:r>
              <a:rPr lang="en-US" sz="2800" b="1" dirty="0"/>
              <a:t>But sometimes, an organized, administrated, plan is needed</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teaching and to fellowship, to the breaking of bread and to prayer.</a:t>
            </a:r>
          </a:p>
        </p:txBody>
      </p:sp>
      <p:sp>
        <p:nvSpPr>
          <p:cNvPr id="5" name="Rectangle 4"/>
          <p:cNvSpPr/>
          <p:nvPr/>
        </p:nvSpPr>
        <p:spPr>
          <a:xfrm>
            <a:off x="533400" y="4266117"/>
            <a:ext cx="8229600" cy="707886"/>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doctrina de los apóstoles, en la comunión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Rectangle 6"/>
          <p:cNvSpPr/>
          <p:nvPr/>
        </p:nvSpPr>
        <p:spPr>
          <a:xfrm>
            <a:off x="1783080" y="5073830"/>
            <a:ext cx="5532120" cy="945970"/>
          </a:xfrm>
          <a:prstGeom prst="rect">
            <a:avLst/>
          </a:prstGeom>
        </p:spPr>
        <p:txBody>
          <a:bodyPr>
            <a:spAutoFit/>
          </a:bodyPr>
          <a:lstStyle/>
          <a:p>
            <a:pPr algn="ctr"/>
            <a:r>
              <a:rPr lang="es-ES" sz="2800" b="1" dirty="0"/>
              <a:t>Pero a veces, se necesita un plan organizado y administrado</a:t>
            </a:r>
            <a:endParaRPr lang="en-US" sz="2800" b="1" dirty="0"/>
          </a:p>
        </p:txBody>
      </p:sp>
    </p:spTree>
    <p:extLst>
      <p:ext uri="{BB962C8B-B14F-4D97-AF65-F5344CB8AC3E}">
        <p14:creationId xmlns:p14="http://schemas.microsoft.com/office/powerpoint/2010/main" val="59170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4" name="Rectangle 3"/>
          <p:cNvSpPr/>
          <p:nvPr/>
        </p:nvSpPr>
        <p:spPr>
          <a:xfrm>
            <a:off x="76200" y="888290"/>
            <a:ext cx="9067800" cy="2246769"/>
          </a:xfrm>
          <a:prstGeom prst="rect">
            <a:avLst/>
          </a:prstGeom>
        </p:spPr>
        <p:txBody>
          <a:bodyPr wrap="square">
            <a:spAutoFit/>
          </a:bodyPr>
          <a:lstStyle/>
          <a:p>
            <a:r>
              <a:rPr lang="en-US" sz="2000" b="1" dirty="0">
                <a:latin typeface="Palatino Linotype" panose="02040502050505030304" pitchFamily="18" charset="0"/>
              </a:rPr>
              <a:t>Acts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n-US" sz="2000" dirty="0">
                <a:latin typeface="Palatino Linotype" panose="02040502050505030304" pitchFamily="18" charset="0"/>
              </a:rPr>
              <a:t>Now at this time while the disciples were increasing in number, a complaint arose on the part of the Hellenistic Jews against the native Hebrews, because their widows were being overlooked in the daily serving of food. </a:t>
            </a:r>
            <a:r>
              <a:rPr lang="en-US" sz="2000" b="1" baseline="30000" dirty="0">
                <a:latin typeface="Palatino Linotype" panose="02040502050505030304" pitchFamily="18" charset="0"/>
              </a:rPr>
              <a:t>2 </a:t>
            </a:r>
            <a:r>
              <a:rPr lang="en-US" sz="2000" dirty="0">
                <a:latin typeface="Palatino Linotype" panose="02040502050505030304" pitchFamily="18" charset="0"/>
              </a:rPr>
              <a:t>So the twelve summoned the congregation of the disciples and said, “It is not desirable for us to neglect the word of God in order to serve tables. </a:t>
            </a:r>
            <a:r>
              <a:rPr lang="en-US" sz="2000" b="1" baseline="30000" dirty="0">
                <a:latin typeface="Palatino Linotype" panose="02040502050505030304" pitchFamily="18" charset="0"/>
              </a:rPr>
              <a:t>3 </a:t>
            </a:r>
            <a:r>
              <a:rPr lang="en-US" sz="2000" dirty="0">
                <a:latin typeface="Palatino Linotype" panose="02040502050505030304" pitchFamily="18" charset="0"/>
              </a:rPr>
              <a:t>Therefore, brethren, select from among you seven men of good reputation, full of the Spirit and of wisdom, whom we may put in charge of this task. </a:t>
            </a:r>
          </a:p>
        </p:txBody>
      </p:sp>
      <p:sp>
        <p:nvSpPr>
          <p:cNvPr id="5"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6" name="Rectangle 5"/>
          <p:cNvSpPr/>
          <p:nvPr/>
        </p:nvSpPr>
        <p:spPr>
          <a:xfrm>
            <a:off x="76200" y="4230231"/>
            <a:ext cx="9067800" cy="2554545"/>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s-ES" sz="2000" dirty="0">
                <a:latin typeface="Palatino Linotype" panose="02040502050505030304" pitchFamily="18" charset="0"/>
              </a:rPr>
              <a:t>En aquellos días, como crecía el número de los discípulos, hubo murmuración de los griegos contra los hebreos, que las viudas de aquellos eran desatendidas en la distribución diaria. </a:t>
            </a:r>
            <a:r>
              <a:rPr lang="es-ES" sz="2000" b="1" baseline="30000" dirty="0">
                <a:latin typeface="Palatino Linotype" panose="02040502050505030304" pitchFamily="18" charset="0"/>
              </a:rPr>
              <a:t>2 </a:t>
            </a:r>
            <a:r>
              <a:rPr lang="es-ES" sz="2000" dirty="0">
                <a:latin typeface="Palatino Linotype" panose="02040502050505030304" pitchFamily="18" charset="0"/>
              </a:rPr>
              <a:t>Entonces los doce convocaron a </a:t>
            </a:r>
          </a:p>
          <a:p>
            <a:r>
              <a:rPr lang="es-ES" sz="2000" dirty="0">
                <a:latin typeface="Palatino Linotype" panose="02040502050505030304" pitchFamily="18" charset="0"/>
              </a:rPr>
              <a:t>la multitud de los discípulos, y dijeron:</a:t>
            </a:r>
          </a:p>
          <a:p>
            <a:r>
              <a:rPr lang="es-ES" sz="2000" dirty="0">
                <a:latin typeface="Palatino Linotype" panose="02040502050505030304" pitchFamily="18" charset="0"/>
              </a:rPr>
              <a:t>—No es justo que nosotros dejemos la palabra de Dios para servir a las mesas. </a:t>
            </a:r>
            <a:r>
              <a:rPr lang="es-ES" sz="2000" b="1" baseline="30000" dirty="0">
                <a:latin typeface="Palatino Linotype" panose="02040502050505030304" pitchFamily="18" charset="0"/>
              </a:rPr>
              <a:t>3 </a:t>
            </a:r>
            <a:r>
              <a:rPr lang="es-ES" sz="2000" dirty="0">
                <a:latin typeface="Palatino Linotype" panose="02040502050505030304" pitchFamily="18" charset="0"/>
              </a:rPr>
              <a:t>Buscad, pues, hermanos, de entre vosotros a siete hombres de buen testimonio, llenos del Espíritu Santo y de sabiduría, a quienes encarguemos de este trabajo.</a:t>
            </a:r>
          </a:p>
        </p:txBody>
      </p:sp>
    </p:spTree>
    <p:extLst>
      <p:ext uri="{BB962C8B-B14F-4D97-AF65-F5344CB8AC3E}">
        <p14:creationId xmlns:p14="http://schemas.microsoft.com/office/powerpoint/2010/main" val="227433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888290"/>
            <a:ext cx="9067800" cy="2246769"/>
          </a:xfrm>
          <a:prstGeom prst="rect">
            <a:avLst/>
          </a:prstGeom>
        </p:spPr>
        <p:txBody>
          <a:bodyPr wrap="square">
            <a:spAutoFit/>
          </a:bodyPr>
          <a:lstStyle/>
          <a:p>
            <a:r>
              <a:rPr lang="en-US" sz="2000" b="1" dirty="0">
                <a:latin typeface="Palatino Linotype" panose="02040502050505030304" pitchFamily="18" charset="0"/>
              </a:rPr>
              <a:t>Acts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n-US" sz="2000" dirty="0">
                <a:latin typeface="Palatino Linotype" panose="02040502050505030304" pitchFamily="18" charset="0"/>
              </a:rPr>
              <a:t>Now at this time while the disciples were increasing in number, a complaint arose on the part of the Hellenistic Jews against the native Hebrews, because their widows were being overlooked in </a:t>
            </a:r>
            <a:r>
              <a:rPr lang="en-US" sz="2000" b="1" u="sng" dirty="0">
                <a:latin typeface="Palatino Linotype" panose="02040502050505030304" pitchFamily="18" charset="0"/>
              </a:rPr>
              <a:t>the daily serving of food</a:t>
            </a:r>
            <a:r>
              <a:rPr lang="en-US" sz="2000" dirty="0">
                <a:latin typeface="Palatino Linotype" panose="02040502050505030304" pitchFamily="18" charset="0"/>
              </a:rPr>
              <a:t>. </a:t>
            </a:r>
            <a:r>
              <a:rPr lang="en-US" sz="2000" b="1" baseline="30000" dirty="0">
                <a:latin typeface="Palatino Linotype" panose="02040502050505030304" pitchFamily="18" charset="0"/>
              </a:rPr>
              <a:t>2 </a:t>
            </a:r>
            <a:r>
              <a:rPr lang="en-US" sz="2000" dirty="0">
                <a:latin typeface="Palatino Linotype" panose="02040502050505030304" pitchFamily="18" charset="0"/>
              </a:rPr>
              <a:t>So the twelve summoned the congregation of the disciples and said, “It is not desirable for us to neglect the word of God in order to serve tables. </a:t>
            </a:r>
            <a:r>
              <a:rPr lang="en-US" sz="2000" b="1" baseline="30000" dirty="0">
                <a:latin typeface="Palatino Linotype" panose="02040502050505030304" pitchFamily="18" charset="0"/>
              </a:rPr>
              <a:t>3 </a:t>
            </a:r>
            <a:r>
              <a:rPr lang="en-US" sz="2000" dirty="0">
                <a:latin typeface="Palatino Linotype" panose="02040502050505030304" pitchFamily="18" charset="0"/>
              </a:rPr>
              <a:t>Therefore, brethren, select from among you seven men of good reputation, full of the Spirit and of wisdom, whom we may put in charge of this task. </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5" name="Oval 4"/>
          <p:cNvSpPr/>
          <p:nvPr/>
        </p:nvSpPr>
        <p:spPr>
          <a:xfrm rot="21019542">
            <a:off x="2796365" y="1039617"/>
            <a:ext cx="3723659" cy="709955"/>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The work was already being done</a:t>
            </a:r>
          </a:p>
        </p:txBody>
      </p:sp>
      <p:sp>
        <p:nvSpPr>
          <p:cNvPr id="7"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8" name="Rectangle 7"/>
          <p:cNvSpPr/>
          <p:nvPr/>
        </p:nvSpPr>
        <p:spPr>
          <a:xfrm>
            <a:off x="76200" y="4230231"/>
            <a:ext cx="9067800" cy="2554545"/>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s-ES" sz="2000" dirty="0">
                <a:latin typeface="Palatino Linotype" panose="02040502050505030304" pitchFamily="18" charset="0"/>
              </a:rPr>
              <a:t>En aquellos días, como crecía el número de los discípulos, hubo murmuración de los griegos contra los hebreos, que las viudas de aquellos eran desatendidas en </a:t>
            </a:r>
            <a:r>
              <a:rPr lang="es-ES" sz="2000" b="1" u="sng" dirty="0">
                <a:latin typeface="Palatino Linotype" panose="02040502050505030304" pitchFamily="18" charset="0"/>
              </a:rPr>
              <a:t>la distribución diaria</a:t>
            </a:r>
            <a:r>
              <a:rPr lang="es-ES" sz="2000" dirty="0">
                <a:latin typeface="Palatino Linotype" panose="02040502050505030304" pitchFamily="18" charset="0"/>
              </a:rPr>
              <a:t>. </a:t>
            </a:r>
            <a:r>
              <a:rPr lang="es-ES" sz="2000" b="1" baseline="30000" dirty="0">
                <a:latin typeface="Palatino Linotype" panose="02040502050505030304" pitchFamily="18" charset="0"/>
              </a:rPr>
              <a:t>2 </a:t>
            </a:r>
            <a:r>
              <a:rPr lang="es-ES" sz="2000" dirty="0">
                <a:latin typeface="Palatino Linotype" panose="02040502050505030304" pitchFamily="18" charset="0"/>
              </a:rPr>
              <a:t>Entonces los doce convocaron a la multitud de los discípulos, y dijeron:</a:t>
            </a:r>
          </a:p>
          <a:p>
            <a:r>
              <a:rPr lang="es-ES" sz="2000" dirty="0">
                <a:latin typeface="Palatino Linotype" panose="02040502050505030304" pitchFamily="18" charset="0"/>
              </a:rPr>
              <a:t>—No es justo que nosotros dejemos la palabra de Dios para servir a las mesas. </a:t>
            </a:r>
            <a:r>
              <a:rPr lang="es-ES" sz="2000" b="1" baseline="30000" dirty="0">
                <a:latin typeface="Palatino Linotype" panose="02040502050505030304" pitchFamily="18" charset="0"/>
              </a:rPr>
              <a:t>3 </a:t>
            </a:r>
            <a:r>
              <a:rPr lang="es-ES" sz="2000" dirty="0">
                <a:latin typeface="Palatino Linotype" panose="02040502050505030304" pitchFamily="18" charset="0"/>
              </a:rPr>
              <a:t>Buscad, pues, hermanos, de entre vosotros a siete hombres de buen testimonio, llenos del Espíritu Santo y de sabiduría, a quienes encarguemos de este trabajo.</a:t>
            </a:r>
          </a:p>
        </p:txBody>
      </p:sp>
      <p:sp>
        <p:nvSpPr>
          <p:cNvPr id="9" name="Oval 8"/>
          <p:cNvSpPr/>
          <p:nvPr/>
        </p:nvSpPr>
        <p:spPr>
          <a:xfrm rot="21019542">
            <a:off x="5062376" y="4575028"/>
            <a:ext cx="3723659" cy="709955"/>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s-ES" sz="2200" b="1" dirty="0">
                <a:solidFill>
                  <a:schemeClr val="bg1"/>
                </a:solidFill>
                <a:effectLst>
                  <a:outerShdw blurRad="38100" dist="38100" dir="2700000" algn="tl">
                    <a:srgbClr val="000000">
                      <a:alpha val="43137"/>
                    </a:srgbClr>
                  </a:outerShdw>
                </a:effectLst>
                <a:latin typeface="+mj-lt"/>
                <a:ea typeface="+mj-ea"/>
                <a:cs typeface="+mj-cs"/>
              </a:rPr>
              <a:t>el trabajo ya se estaba haciendo</a:t>
            </a:r>
            <a:endParaRPr lang="en-US" sz="2200" b="1" dirty="0">
              <a:solidFill>
                <a:schemeClr val="bg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49986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888290"/>
            <a:ext cx="9067800" cy="2246769"/>
          </a:xfrm>
          <a:prstGeom prst="rect">
            <a:avLst/>
          </a:prstGeom>
        </p:spPr>
        <p:txBody>
          <a:bodyPr wrap="square">
            <a:spAutoFit/>
          </a:bodyPr>
          <a:lstStyle/>
          <a:p>
            <a:r>
              <a:rPr lang="en-US" sz="2000" b="1" dirty="0">
                <a:latin typeface="Palatino Linotype" panose="02040502050505030304" pitchFamily="18" charset="0"/>
              </a:rPr>
              <a:t>Acts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n-US" sz="2000" dirty="0">
                <a:latin typeface="Palatino Linotype" panose="02040502050505030304" pitchFamily="18" charset="0"/>
              </a:rPr>
              <a:t>Now at this time while the disciples were increasing in number, a complaint arose on the part of the Hellenistic Jews against the native Hebrews, because </a:t>
            </a:r>
            <a:r>
              <a:rPr lang="en-US" sz="2000" b="1" u="sng" dirty="0">
                <a:latin typeface="Palatino Linotype" panose="02040502050505030304" pitchFamily="18" charset="0"/>
              </a:rPr>
              <a:t>their widows were being overlooked</a:t>
            </a:r>
            <a:r>
              <a:rPr lang="en-US" sz="2000" dirty="0">
                <a:latin typeface="Palatino Linotype" panose="02040502050505030304" pitchFamily="18" charset="0"/>
              </a:rPr>
              <a:t> in the daily serving of food. </a:t>
            </a:r>
            <a:r>
              <a:rPr lang="en-US" sz="2000" b="1" baseline="30000" dirty="0">
                <a:latin typeface="Palatino Linotype" panose="02040502050505030304" pitchFamily="18" charset="0"/>
              </a:rPr>
              <a:t>2 </a:t>
            </a:r>
            <a:r>
              <a:rPr lang="en-US" sz="2000" dirty="0">
                <a:latin typeface="Palatino Linotype" panose="02040502050505030304" pitchFamily="18" charset="0"/>
              </a:rPr>
              <a:t>So the twelve summoned the congregation of the disciples and said, “It is not desirable for us to neglect the word of God in order to serve tables. </a:t>
            </a:r>
            <a:r>
              <a:rPr lang="en-US" sz="2000" b="1" baseline="30000" dirty="0">
                <a:latin typeface="Palatino Linotype" panose="02040502050505030304" pitchFamily="18" charset="0"/>
              </a:rPr>
              <a:t>3 </a:t>
            </a:r>
            <a:r>
              <a:rPr lang="en-US" sz="2000" dirty="0">
                <a:latin typeface="Palatino Linotype" panose="02040502050505030304" pitchFamily="18" charset="0"/>
              </a:rPr>
              <a:t>Therefore, brethren, select from among you seven men of good reputation, full of the Spirit and of wisdom, whom we may put in charge of this task. </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5" name="Oval 4"/>
          <p:cNvSpPr/>
          <p:nvPr/>
        </p:nvSpPr>
        <p:spPr>
          <a:xfrm rot="21019542">
            <a:off x="5900260" y="952099"/>
            <a:ext cx="2312100" cy="586740"/>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But not well</a:t>
            </a:r>
          </a:p>
        </p:txBody>
      </p:sp>
      <p:sp>
        <p:nvSpPr>
          <p:cNvPr id="7"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8" name="Rectangle 7"/>
          <p:cNvSpPr/>
          <p:nvPr/>
        </p:nvSpPr>
        <p:spPr>
          <a:xfrm>
            <a:off x="76200" y="4230231"/>
            <a:ext cx="9067800" cy="2554545"/>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s-ES" sz="2000" dirty="0">
                <a:latin typeface="Palatino Linotype" panose="02040502050505030304" pitchFamily="18" charset="0"/>
              </a:rPr>
              <a:t>En aquellos días, como crecía el número de los discípulos, hubo murmuración de los griegos contra los hebreos, que </a:t>
            </a:r>
            <a:r>
              <a:rPr lang="es-ES" sz="2000" b="1" u="sng" dirty="0">
                <a:latin typeface="Palatino Linotype" panose="02040502050505030304" pitchFamily="18" charset="0"/>
              </a:rPr>
              <a:t>las viudas de aquellos eran desatendidas</a:t>
            </a:r>
            <a:r>
              <a:rPr lang="es-ES" sz="2000" dirty="0">
                <a:latin typeface="Palatino Linotype" panose="02040502050505030304" pitchFamily="18" charset="0"/>
              </a:rPr>
              <a:t> en la distribución diaria. </a:t>
            </a:r>
            <a:r>
              <a:rPr lang="es-ES" sz="2000" b="1" baseline="30000" dirty="0">
                <a:latin typeface="Palatino Linotype" panose="02040502050505030304" pitchFamily="18" charset="0"/>
              </a:rPr>
              <a:t>2 </a:t>
            </a:r>
            <a:r>
              <a:rPr lang="es-ES" sz="2000" dirty="0">
                <a:latin typeface="Palatino Linotype" panose="02040502050505030304" pitchFamily="18" charset="0"/>
              </a:rPr>
              <a:t>Entonces los doce convocaron a la multitud de los discípulos, y dijeron:</a:t>
            </a:r>
          </a:p>
          <a:p>
            <a:r>
              <a:rPr lang="es-ES" sz="2000" dirty="0">
                <a:latin typeface="Palatino Linotype" panose="02040502050505030304" pitchFamily="18" charset="0"/>
              </a:rPr>
              <a:t>—No es justo que nosotros dejemos la palabra de Dios para servir a las mesas. </a:t>
            </a:r>
            <a:r>
              <a:rPr lang="es-ES" sz="2000" b="1" baseline="30000" dirty="0">
                <a:latin typeface="Palatino Linotype" panose="02040502050505030304" pitchFamily="18" charset="0"/>
              </a:rPr>
              <a:t>3 </a:t>
            </a:r>
            <a:r>
              <a:rPr lang="es-ES" sz="2000" dirty="0">
                <a:latin typeface="Palatino Linotype" panose="02040502050505030304" pitchFamily="18" charset="0"/>
              </a:rPr>
              <a:t>Buscad, pues, hermanos, de entre vosotros a siete hombres de buen testimonio, llenos del Espíritu Santo y de sabiduría, a quienes encarguemos de este trabajo.</a:t>
            </a:r>
          </a:p>
        </p:txBody>
      </p:sp>
      <p:sp>
        <p:nvSpPr>
          <p:cNvPr id="9" name="Oval 8"/>
          <p:cNvSpPr/>
          <p:nvPr/>
        </p:nvSpPr>
        <p:spPr>
          <a:xfrm rot="21019542">
            <a:off x="4300939" y="4981065"/>
            <a:ext cx="2543310" cy="645414"/>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s-ES" sz="2200" b="1" dirty="0">
                <a:solidFill>
                  <a:schemeClr val="bg1"/>
                </a:solidFill>
                <a:effectLst>
                  <a:outerShdw blurRad="38100" dist="38100" dir="2700000" algn="tl">
                    <a:srgbClr val="000000">
                      <a:alpha val="43137"/>
                    </a:srgbClr>
                  </a:outerShdw>
                </a:effectLst>
                <a:latin typeface="+mj-lt"/>
                <a:ea typeface="+mj-ea"/>
                <a:cs typeface="+mj-cs"/>
              </a:rPr>
              <a:t>Pero no bien</a:t>
            </a:r>
            <a:endParaRPr lang="en-US" sz="2200" b="1" dirty="0">
              <a:solidFill>
                <a:schemeClr val="bg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5070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888290"/>
            <a:ext cx="9067800" cy="2246769"/>
          </a:xfrm>
          <a:prstGeom prst="rect">
            <a:avLst/>
          </a:prstGeom>
        </p:spPr>
        <p:txBody>
          <a:bodyPr wrap="square">
            <a:spAutoFit/>
          </a:bodyPr>
          <a:lstStyle/>
          <a:p>
            <a:r>
              <a:rPr lang="en-US" sz="2000" b="1" dirty="0">
                <a:latin typeface="Palatino Linotype" panose="02040502050505030304" pitchFamily="18" charset="0"/>
              </a:rPr>
              <a:t>Acts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n-US" sz="2000" dirty="0">
                <a:latin typeface="Palatino Linotype" panose="02040502050505030304" pitchFamily="18" charset="0"/>
              </a:rPr>
              <a:t>Now at this time while the disciples were increasing in number, a complaint arose on the part of the Hellenistic Jews against the native Hebrews, because their widows were being overlooked in the daily serving of food. </a:t>
            </a:r>
            <a:r>
              <a:rPr lang="en-US" sz="2000" b="1" baseline="30000" dirty="0">
                <a:latin typeface="Palatino Linotype" panose="02040502050505030304" pitchFamily="18" charset="0"/>
              </a:rPr>
              <a:t>2 </a:t>
            </a:r>
            <a:r>
              <a:rPr lang="en-US" sz="2000" dirty="0">
                <a:latin typeface="Palatino Linotype" panose="02040502050505030304" pitchFamily="18" charset="0"/>
              </a:rPr>
              <a:t>So the twelve summoned the congregation of the disciples and said, “It is not desirable for us to neglect the word of God in order to serve tables. </a:t>
            </a:r>
            <a:r>
              <a:rPr lang="en-US" sz="2000" b="1" baseline="30000" dirty="0">
                <a:latin typeface="Palatino Linotype" panose="02040502050505030304" pitchFamily="18" charset="0"/>
              </a:rPr>
              <a:t>3 </a:t>
            </a:r>
            <a:r>
              <a:rPr lang="en-US" sz="2000" dirty="0">
                <a:latin typeface="Palatino Linotype" panose="02040502050505030304" pitchFamily="18" charset="0"/>
              </a:rPr>
              <a:t>Therefore, brethren, </a:t>
            </a:r>
            <a:r>
              <a:rPr lang="en-US" sz="2000" b="1" u="sng" dirty="0">
                <a:latin typeface="Palatino Linotype" panose="02040502050505030304" pitchFamily="18" charset="0"/>
              </a:rPr>
              <a:t>select from among you seven men of good reputation, full of the Spirit and of wisdom, whom we may put in charge of this task</a:t>
            </a:r>
            <a:r>
              <a:rPr lang="en-US" sz="2000" dirty="0">
                <a:latin typeface="Palatino Linotype" panose="02040502050505030304" pitchFamily="18" charset="0"/>
              </a:rPr>
              <a:t>. </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5" name="Oval 4"/>
          <p:cNvSpPr/>
          <p:nvPr/>
        </p:nvSpPr>
        <p:spPr>
          <a:xfrm rot="21019542">
            <a:off x="352910" y="1573724"/>
            <a:ext cx="3385146" cy="859046"/>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Some organization was needed</a:t>
            </a:r>
          </a:p>
        </p:txBody>
      </p:sp>
      <p:sp>
        <p:nvSpPr>
          <p:cNvPr id="7"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8" name="Rectangle 7"/>
          <p:cNvSpPr/>
          <p:nvPr/>
        </p:nvSpPr>
        <p:spPr>
          <a:xfrm>
            <a:off x="76200" y="4230231"/>
            <a:ext cx="9067800" cy="2554545"/>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6</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s-ES" sz="2000" dirty="0">
                <a:latin typeface="Palatino Linotype" panose="02040502050505030304" pitchFamily="18" charset="0"/>
              </a:rPr>
              <a:t>En aquellos días, como crecía el número de los discípulos, hubo murmuración de los griegos contra los hebreos, que </a:t>
            </a:r>
            <a:r>
              <a:rPr lang="es-ES" sz="2000" b="1" u="sng" dirty="0">
                <a:latin typeface="Palatino Linotype" panose="02040502050505030304" pitchFamily="18" charset="0"/>
              </a:rPr>
              <a:t>las viudas </a:t>
            </a:r>
            <a:r>
              <a:rPr lang="es-ES" sz="2000" dirty="0">
                <a:latin typeface="Palatino Linotype" panose="02040502050505030304" pitchFamily="18" charset="0"/>
              </a:rPr>
              <a:t>de aquellos eran desatendidas en la distribución diaria. </a:t>
            </a:r>
            <a:r>
              <a:rPr lang="es-ES" sz="2000" b="1" baseline="30000" dirty="0">
                <a:latin typeface="Palatino Linotype" panose="02040502050505030304" pitchFamily="18" charset="0"/>
              </a:rPr>
              <a:t>2 </a:t>
            </a:r>
            <a:r>
              <a:rPr lang="es-ES" sz="2000" dirty="0">
                <a:latin typeface="Palatino Linotype" panose="02040502050505030304" pitchFamily="18" charset="0"/>
              </a:rPr>
              <a:t>Entonces los doce convocaron a la multitud de los discípulos, y dijeron:</a:t>
            </a:r>
          </a:p>
          <a:p>
            <a:r>
              <a:rPr lang="es-ES" sz="2000" dirty="0">
                <a:latin typeface="Palatino Linotype" panose="02040502050505030304" pitchFamily="18" charset="0"/>
              </a:rPr>
              <a:t>—No es justo que nosotros dejemos la palabra de Dios para servir a las mesas. </a:t>
            </a:r>
            <a:r>
              <a:rPr lang="es-ES" sz="2000" b="1" baseline="30000" dirty="0">
                <a:latin typeface="Palatino Linotype" panose="02040502050505030304" pitchFamily="18" charset="0"/>
              </a:rPr>
              <a:t>3 </a:t>
            </a:r>
            <a:r>
              <a:rPr lang="es-ES" sz="2000" dirty="0">
                <a:latin typeface="Palatino Linotype" panose="02040502050505030304" pitchFamily="18" charset="0"/>
              </a:rPr>
              <a:t>Buscad, pues, hermanos, </a:t>
            </a:r>
            <a:r>
              <a:rPr lang="es-ES" sz="2000" b="1" u="sng" dirty="0">
                <a:latin typeface="Palatino Linotype" panose="02040502050505030304" pitchFamily="18" charset="0"/>
              </a:rPr>
              <a:t>de entre vosotros a siete hombres de buen testimonio, llenos del Espíritu Santo y de sabiduría, a quienes encarguemos de este trabajo</a:t>
            </a:r>
            <a:r>
              <a:rPr lang="es-ES" sz="2000" dirty="0">
                <a:latin typeface="Palatino Linotype" panose="02040502050505030304" pitchFamily="18" charset="0"/>
              </a:rPr>
              <a:t>.</a:t>
            </a:r>
          </a:p>
        </p:txBody>
      </p:sp>
      <p:sp>
        <p:nvSpPr>
          <p:cNvPr id="9" name="Oval 8"/>
          <p:cNvSpPr/>
          <p:nvPr/>
        </p:nvSpPr>
        <p:spPr>
          <a:xfrm rot="21019542">
            <a:off x="2242976" y="5154417"/>
            <a:ext cx="3723661" cy="709955"/>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s-ES" sz="2200" b="1" dirty="0">
                <a:solidFill>
                  <a:schemeClr val="bg1"/>
                </a:solidFill>
                <a:effectLst>
                  <a:outerShdw blurRad="38100" dist="38100" dir="2700000" algn="tl">
                    <a:srgbClr val="000000">
                      <a:alpha val="43137"/>
                    </a:srgbClr>
                  </a:outerShdw>
                </a:effectLst>
                <a:latin typeface="+mj-lt"/>
                <a:ea typeface="+mj-ea"/>
                <a:cs typeface="+mj-cs"/>
              </a:rPr>
              <a:t>se necesitaba alguna organización</a:t>
            </a:r>
            <a:endParaRPr lang="en-US" sz="2200" b="1" dirty="0">
              <a:solidFill>
                <a:schemeClr val="bg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974912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DEACONS</a:t>
            </a:r>
          </a:p>
        </p:txBody>
      </p:sp>
      <p:sp>
        <p:nvSpPr>
          <p:cNvPr id="3" name="TextBox 2"/>
          <p:cNvSpPr txBox="1"/>
          <p:nvPr/>
        </p:nvSpPr>
        <p:spPr>
          <a:xfrm>
            <a:off x="228600" y="914400"/>
            <a:ext cx="8229600"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1 Timothy 3:8-13	qualifications</a:t>
            </a:r>
          </a:p>
          <a:p>
            <a:pPr marL="342900" indent="-342900">
              <a:buFont typeface="Arial" panose="020B0604020202020204" pitchFamily="34" charset="0"/>
              <a:buChar char="•"/>
            </a:pPr>
            <a:r>
              <a:rPr lang="en-US" sz="2400" dirty="0"/>
              <a:t>Acts 6:1-7		appointed to a particular task</a:t>
            </a:r>
            <a:endParaRPr lang="en-US" dirty="0"/>
          </a:p>
        </p:txBody>
      </p:sp>
      <p:sp>
        <p:nvSpPr>
          <p:cNvPr id="4"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DIÁCONOS</a:t>
            </a:r>
          </a:p>
        </p:txBody>
      </p:sp>
      <p:sp>
        <p:nvSpPr>
          <p:cNvPr id="5" name="TextBox 4"/>
          <p:cNvSpPr txBox="1"/>
          <p:nvPr/>
        </p:nvSpPr>
        <p:spPr>
          <a:xfrm>
            <a:off x="228600" y="4503003"/>
            <a:ext cx="8229600"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1 </a:t>
            </a:r>
            <a:r>
              <a:rPr lang="en-US" sz="2400" dirty="0" err="1"/>
              <a:t>Timoteo</a:t>
            </a:r>
            <a:r>
              <a:rPr lang="en-US" sz="2400" dirty="0"/>
              <a:t>		</a:t>
            </a:r>
            <a:r>
              <a:rPr lang="es-ES" sz="2400" dirty="0"/>
              <a:t>calificaciones</a:t>
            </a:r>
            <a:endParaRPr lang="en-US" sz="2400" dirty="0"/>
          </a:p>
          <a:p>
            <a:pPr marL="342900" indent="-342900">
              <a:buFont typeface="Arial" panose="020B0604020202020204" pitchFamily="34" charset="0"/>
              <a:buChar char="•"/>
            </a:pPr>
            <a:r>
              <a:rPr lang="en-US" sz="2400" dirty="0" err="1"/>
              <a:t>Hechos</a:t>
            </a:r>
            <a:r>
              <a:rPr lang="en-US" sz="2400" dirty="0"/>
              <a:t> 6:1-7	</a:t>
            </a:r>
            <a:r>
              <a:rPr lang="es-ES" sz="2400" dirty="0"/>
              <a:t> designadas para una tarea específica</a:t>
            </a:r>
            <a:endParaRPr lang="en-US" dirty="0"/>
          </a:p>
        </p:txBody>
      </p:sp>
    </p:spTree>
    <p:extLst>
      <p:ext uri="{BB962C8B-B14F-4D97-AF65-F5344CB8AC3E}">
        <p14:creationId xmlns:p14="http://schemas.microsoft.com/office/powerpoint/2010/main" val="411081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“DEACONS”</a:t>
            </a:r>
          </a:p>
        </p:txBody>
      </p:sp>
      <p:sp>
        <p:nvSpPr>
          <p:cNvPr id="3" name="TextBox 2"/>
          <p:cNvSpPr txBox="1"/>
          <p:nvPr/>
        </p:nvSpPr>
        <p:spPr>
          <a:xfrm>
            <a:off x="228600" y="914400"/>
            <a:ext cx="8915400" cy="461665"/>
          </a:xfrm>
          <a:prstGeom prst="rect">
            <a:avLst/>
          </a:prstGeom>
          <a:noFill/>
        </p:spPr>
        <p:txBody>
          <a:bodyPr wrap="square" rtlCol="0">
            <a:spAutoFit/>
          </a:bodyPr>
          <a:lstStyle/>
          <a:p>
            <a:r>
              <a:rPr lang="en-US" sz="2400" dirty="0"/>
              <a:t>The terminology is not unique</a:t>
            </a:r>
          </a:p>
        </p:txBody>
      </p:sp>
      <p:sp>
        <p:nvSpPr>
          <p:cNvPr id="8"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“DIÁCONOS”</a:t>
            </a:r>
          </a:p>
        </p:txBody>
      </p:sp>
      <p:sp>
        <p:nvSpPr>
          <p:cNvPr id="9" name="Rectangle 8"/>
          <p:cNvSpPr/>
          <p:nvPr/>
        </p:nvSpPr>
        <p:spPr>
          <a:xfrm>
            <a:off x="213852" y="4343400"/>
            <a:ext cx="4114800" cy="461665"/>
          </a:xfrm>
          <a:prstGeom prst="rect">
            <a:avLst/>
          </a:prstGeom>
          <a:noFill/>
        </p:spPr>
        <p:txBody>
          <a:bodyPr wrap="square" rtlCol="0">
            <a:spAutoFit/>
          </a:bodyPr>
          <a:lstStyle/>
          <a:p>
            <a:r>
              <a:rPr lang="es-ES" sz="2400" dirty="0"/>
              <a:t>La terminología no es única</a:t>
            </a:r>
            <a:endParaRPr lang="en-US" sz="2400" dirty="0"/>
          </a:p>
        </p:txBody>
      </p:sp>
    </p:spTree>
    <p:extLst>
      <p:ext uri="{BB962C8B-B14F-4D97-AF65-F5344CB8AC3E}">
        <p14:creationId xmlns:p14="http://schemas.microsoft.com/office/powerpoint/2010/main" val="1575016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914400"/>
            <a:ext cx="8915400" cy="461665"/>
          </a:xfrm>
          <a:prstGeom prst="rect">
            <a:avLst/>
          </a:prstGeom>
          <a:noFill/>
        </p:spPr>
        <p:txBody>
          <a:bodyPr wrap="square" rtlCol="0">
            <a:spAutoFit/>
          </a:bodyPr>
          <a:lstStyle/>
          <a:p>
            <a:r>
              <a:rPr lang="en-US" sz="2400" dirty="0"/>
              <a:t>The terminology is not unique</a:t>
            </a:r>
          </a:p>
        </p:txBody>
      </p:sp>
      <p:sp>
        <p:nvSpPr>
          <p:cNvPr id="4"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5" name="Rectangle 4"/>
          <p:cNvSpPr/>
          <p:nvPr/>
        </p:nvSpPr>
        <p:spPr>
          <a:xfrm>
            <a:off x="213852" y="4343400"/>
            <a:ext cx="4114800" cy="461665"/>
          </a:xfrm>
          <a:prstGeom prst="rect">
            <a:avLst/>
          </a:prstGeom>
          <a:noFill/>
        </p:spPr>
        <p:txBody>
          <a:bodyPr wrap="square" rtlCol="0">
            <a:spAutoFit/>
          </a:bodyPr>
          <a:lstStyle/>
          <a:p>
            <a:r>
              <a:rPr lang="es-ES" sz="2400" dirty="0"/>
              <a:t>La terminología no es única</a:t>
            </a:r>
            <a:endParaRPr lang="en-US" sz="2400" dirty="0"/>
          </a:p>
        </p:txBody>
      </p:sp>
    </p:spTree>
    <p:extLst>
      <p:ext uri="{BB962C8B-B14F-4D97-AF65-F5344CB8AC3E}">
        <p14:creationId xmlns:p14="http://schemas.microsoft.com/office/powerpoint/2010/main" val="780276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914400"/>
            <a:ext cx="8915400" cy="1569660"/>
          </a:xfrm>
          <a:prstGeom prst="rect">
            <a:avLst/>
          </a:prstGeom>
          <a:noFill/>
        </p:spPr>
        <p:txBody>
          <a:bodyPr wrap="square" rtlCol="0">
            <a:spAutoFit/>
          </a:bodyPr>
          <a:lstStyle/>
          <a:p>
            <a:r>
              <a:rPr lang="en-US" sz="2400" dirty="0"/>
              <a:t>The terminology is not unique </a:t>
            </a:r>
          </a:p>
          <a:p>
            <a:endParaRPr lang="en-US" sz="2400" dirty="0"/>
          </a:p>
          <a:p>
            <a:r>
              <a:rPr lang="en-US" sz="2400" dirty="0">
                <a:latin typeface="Palatino Linotype" panose="02040502050505030304" pitchFamily="18" charset="0"/>
              </a:rPr>
              <a:t>	</a:t>
            </a:r>
            <a:r>
              <a:rPr lang="en-US" sz="2400" b="1" dirty="0">
                <a:latin typeface="Palatino Linotype" panose="02040502050505030304" pitchFamily="18" charset="0"/>
              </a:rPr>
              <a:t>“apostles”</a:t>
            </a:r>
            <a:r>
              <a:rPr lang="en-US" sz="2400" dirty="0">
                <a:latin typeface="Palatino Linotype" panose="02040502050505030304" pitchFamily="18" charset="0"/>
              </a:rPr>
              <a:t>	Acts 14:14, Hebrews 3:1</a:t>
            </a:r>
          </a:p>
          <a:p>
            <a:r>
              <a:rPr lang="en-US" sz="2400" dirty="0">
                <a:latin typeface="Palatino Linotype" panose="02040502050505030304" pitchFamily="18" charset="0"/>
              </a:rPr>
              <a:t>	</a:t>
            </a:r>
            <a:r>
              <a:rPr lang="en-US" sz="2400" b="1" dirty="0">
                <a:latin typeface="Palatino Linotype" panose="02040502050505030304" pitchFamily="18" charset="0"/>
              </a:rPr>
              <a:t>“elders“</a:t>
            </a:r>
            <a:r>
              <a:rPr lang="en-US" sz="2400" dirty="0">
                <a:latin typeface="Palatino Linotype" panose="02040502050505030304" pitchFamily="18" charset="0"/>
              </a:rPr>
              <a:t>	 Matthew 15:2, Acts 2:17, 1 Timothy 5:1 </a:t>
            </a:r>
            <a:endParaRPr lang="en-US" sz="2400" dirty="0"/>
          </a:p>
        </p:txBody>
      </p:sp>
      <p:sp>
        <p:nvSpPr>
          <p:cNvPr id="5" name="TextBox 4"/>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6" name="Oval 5"/>
          <p:cNvSpPr/>
          <p:nvPr/>
        </p:nvSpPr>
        <p:spPr>
          <a:xfrm rot="20274273">
            <a:off x="5976393" y="933786"/>
            <a:ext cx="2743200" cy="709955"/>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Not “the 12” apostles</a:t>
            </a:r>
          </a:p>
        </p:txBody>
      </p:sp>
      <p:sp>
        <p:nvSpPr>
          <p:cNvPr id="7" name="Oval 6"/>
          <p:cNvSpPr/>
          <p:nvPr/>
        </p:nvSpPr>
        <p:spPr>
          <a:xfrm rot="20274273">
            <a:off x="5565337" y="1803986"/>
            <a:ext cx="3723659" cy="709955"/>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not elders overseeing a church</a:t>
            </a:r>
          </a:p>
        </p:txBody>
      </p:sp>
      <p:sp>
        <p:nvSpPr>
          <p:cNvPr id="10"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1" name="Rectangle 10"/>
          <p:cNvSpPr/>
          <p:nvPr/>
        </p:nvSpPr>
        <p:spPr>
          <a:xfrm>
            <a:off x="213852" y="4343400"/>
            <a:ext cx="8538534" cy="1569660"/>
          </a:xfrm>
          <a:prstGeom prst="rect">
            <a:avLst/>
          </a:prstGeom>
          <a:noFill/>
        </p:spPr>
        <p:txBody>
          <a:bodyPr wrap="square" rtlCol="0">
            <a:spAutoFit/>
          </a:bodyPr>
          <a:lstStyle/>
          <a:p>
            <a:r>
              <a:rPr lang="es-ES" sz="2400" dirty="0"/>
              <a:t>La terminología no es única</a:t>
            </a:r>
          </a:p>
          <a:p>
            <a:r>
              <a:rPr lang="en-US" sz="2400" dirty="0"/>
              <a:t> </a:t>
            </a:r>
          </a:p>
          <a:p>
            <a:pPr lvl="2"/>
            <a:r>
              <a:rPr lang="es-ES" sz="2400" dirty="0">
                <a:latin typeface="Palatino Linotype" panose="02040502050505030304" pitchFamily="18" charset="0"/>
              </a:rPr>
              <a:t>"</a:t>
            </a:r>
            <a:r>
              <a:rPr lang="es-ES" sz="2400" b="1" dirty="0">
                <a:latin typeface="Palatino Linotype" panose="02040502050505030304" pitchFamily="18" charset="0"/>
              </a:rPr>
              <a:t>Apóstoles" 	</a:t>
            </a:r>
            <a:r>
              <a:rPr lang="es-ES" sz="2400" dirty="0">
                <a:latin typeface="Palatino Linotype" panose="02040502050505030304" pitchFamily="18" charset="0"/>
              </a:rPr>
              <a:t>Hechos 14:14, Hebreos 3: 1</a:t>
            </a:r>
          </a:p>
          <a:p>
            <a:pPr lvl="2"/>
            <a:r>
              <a:rPr lang="es-ES" sz="2400" b="1" dirty="0">
                <a:latin typeface="Palatino Linotype" panose="02040502050505030304" pitchFamily="18" charset="0"/>
              </a:rPr>
              <a:t>"Ancianos" 	</a:t>
            </a:r>
            <a:r>
              <a:rPr lang="es-ES" sz="2400" dirty="0">
                <a:latin typeface="Palatino Linotype" panose="02040502050505030304" pitchFamily="18" charset="0"/>
              </a:rPr>
              <a:t>Mateo 15: 2, Hechos 2:17, 1 Timoteo 5: 1</a:t>
            </a:r>
            <a:endParaRPr lang="en-US" sz="2400" dirty="0"/>
          </a:p>
        </p:txBody>
      </p:sp>
      <p:sp>
        <p:nvSpPr>
          <p:cNvPr id="12" name="Oval 11"/>
          <p:cNvSpPr/>
          <p:nvPr/>
        </p:nvSpPr>
        <p:spPr>
          <a:xfrm rot="20274273">
            <a:off x="5894246" y="4376059"/>
            <a:ext cx="2743200" cy="709955"/>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No "</a:t>
            </a:r>
            <a:r>
              <a:rPr lang="en-US" sz="2200" b="1" dirty="0" err="1">
                <a:solidFill>
                  <a:schemeClr val="bg1"/>
                </a:solidFill>
                <a:effectLst>
                  <a:outerShdw blurRad="38100" dist="38100" dir="2700000" algn="tl">
                    <a:srgbClr val="000000">
                      <a:alpha val="43137"/>
                    </a:srgbClr>
                  </a:outerShdw>
                </a:effectLst>
                <a:latin typeface="+mj-lt"/>
                <a:ea typeface="+mj-ea"/>
                <a:cs typeface="+mj-cs"/>
              </a:rPr>
              <a:t>los</a:t>
            </a:r>
            <a:r>
              <a:rPr lang="en-US" sz="2200" b="1" dirty="0">
                <a:solidFill>
                  <a:schemeClr val="bg1"/>
                </a:solidFill>
                <a:effectLst>
                  <a:outerShdw blurRad="38100" dist="38100" dir="2700000" algn="tl">
                    <a:srgbClr val="000000">
                      <a:alpha val="43137"/>
                    </a:srgbClr>
                  </a:outerShdw>
                </a:effectLst>
                <a:latin typeface="+mj-lt"/>
                <a:ea typeface="+mj-ea"/>
                <a:cs typeface="+mj-cs"/>
              </a:rPr>
              <a:t> 12" </a:t>
            </a:r>
            <a:r>
              <a:rPr lang="en-US" sz="2200" b="1" dirty="0" err="1">
                <a:solidFill>
                  <a:schemeClr val="bg1"/>
                </a:solidFill>
                <a:effectLst>
                  <a:outerShdw blurRad="38100" dist="38100" dir="2700000" algn="tl">
                    <a:srgbClr val="000000">
                      <a:alpha val="43137"/>
                    </a:srgbClr>
                  </a:outerShdw>
                </a:effectLst>
                <a:latin typeface="+mj-lt"/>
                <a:ea typeface="+mj-ea"/>
                <a:cs typeface="+mj-cs"/>
              </a:rPr>
              <a:t>apóstoles</a:t>
            </a:r>
            <a:endParaRPr lang="en-US" sz="2200" b="1" dirty="0">
              <a:solidFill>
                <a:schemeClr val="bg1"/>
              </a:solidFill>
              <a:effectLst>
                <a:outerShdw blurRad="38100" dist="38100" dir="2700000" algn="tl">
                  <a:srgbClr val="000000">
                    <a:alpha val="43137"/>
                  </a:srgbClr>
                </a:outerShdw>
              </a:effectLst>
              <a:latin typeface="+mj-lt"/>
              <a:ea typeface="+mj-ea"/>
              <a:cs typeface="+mj-cs"/>
            </a:endParaRPr>
          </a:p>
        </p:txBody>
      </p:sp>
      <p:sp>
        <p:nvSpPr>
          <p:cNvPr id="13" name="Oval 12"/>
          <p:cNvSpPr/>
          <p:nvPr/>
        </p:nvSpPr>
        <p:spPr>
          <a:xfrm rot="20274273">
            <a:off x="4782028" y="5411801"/>
            <a:ext cx="4505628" cy="780951"/>
          </a:xfrm>
          <a:prstGeom prst="ellipse">
            <a:avLst/>
          </a:prstGeom>
          <a:solidFill>
            <a:srgbClr val="C00000"/>
          </a:solidFill>
          <a:scene3d>
            <a:camera prst="orthographicFront"/>
            <a:lightRig rig="threePt" dir="t"/>
          </a:scene3d>
          <a:sp3d>
            <a:bevelT/>
          </a:sp3d>
        </p:spPr>
        <p:txBody>
          <a:bodyPr vert="horz" lIns="91440" tIns="45720" rIns="91440" bIns="45720" rtlCol="0" anchor="ctr">
            <a:noAutofit/>
          </a:bodyPr>
          <a:lstStyle/>
          <a:p>
            <a:pPr algn="ctr">
              <a:spcBef>
                <a:spcPct val="0"/>
              </a:spcBef>
            </a:pPr>
            <a:r>
              <a:rPr lang="en-US" sz="2200" b="1" dirty="0">
                <a:solidFill>
                  <a:schemeClr val="bg1"/>
                </a:solidFill>
                <a:effectLst>
                  <a:outerShdw blurRad="38100" dist="38100" dir="2700000" algn="tl">
                    <a:srgbClr val="000000">
                      <a:alpha val="43137"/>
                    </a:srgbClr>
                  </a:outerShdw>
                </a:effectLst>
                <a:latin typeface="+mj-lt"/>
                <a:ea typeface="+mj-ea"/>
                <a:cs typeface="+mj-cs"/>
              </a:rPr>
              <a:t>no </a:t>
            </a:r>
            <a:r>
              <a:rPr lang="en-US" sz="2200" b="1" dirty="0" err="1">
                <a:solidFill>
                  <a:schemeClr val="bg1"/>
                </a:solidFill>
                <a:effectLst>
                  <a:outerShdw blurRad="38100" dist="38100" dir="2700000" algn="tl">
                    <a:srgbClr val="000000">
                      <a:alpha val="43137"/>
                    </a:srgbClr>
                  </a:outerShdw>
                </a:effectLst>
                <a:latin typeface="+mj-lt"/>
                <a:ea typeface="+mj-ea"/>
                <a:cs typeface="+mj-cs"/>
              </a:rPr>
              <a:t>ancianos</a:t>
            </a:r>
            <a:r>
              <a:rPr lang="en-US" sz="2200" b="1" dirty="0">
                <a:solidFill>
                  <a:schemeClr val="bg1"/>
                </a:solidFill>
                <a:effectLst>
                  <a:outerShdw blurRad="38100" dist="38100" dir="2700000" algn="tl">
                    <a:srgbClr val="000000">
                      <a:alpha val="43137"/>
                    </a:srgbClr>
                  </a:outerShdw>
                </a:effectLst>
                <a:latin typeface="+mj-lt"/>
                <a:ea typeface="+mj-ea"/>
                <a:cs typeface="+mj-cs"/>
              </a:rPr>
              <a:t> </a:t>
            </a:r>
            <a:r>
              <a:rPr lang="en-US" sz="2200" b="1" dirty="0" err="1">
                <a:solidFill>
                  <a:schemeClr val="bg1"/>
                </a:solidFill>
                <a:effectLst>
                  <a:outerShdw blurRad="38100" dist="38100" dir="2700000" algn="tl">
                    <a:srgbClr val="000000">
                      <a:alpha val="43137"/>
                    </a:srgbClr>
                  </a:outerShdw>
                </a:effectLst>
                <a:latin typeface="+mj-lt"/>
                <a:ea typeface="+mj-ea"/>
                <a:cs typeface="+mj-cs"/>
              </a:rPr>
              <a:t>supervisando</a:t>
            </a:r>
            <a:r>
              <a:rPr lang="en-US" sz="2200" b="1" dirty="0">
                <a:solidFill>
                  <a:schemeClr val="bg1"/>
                </a:solidFill>
                <a:effectLst>
                  <a:outerShdw blurRad="38100" dist="38100" dir="2700000" algn="tl">
                    <a:srgbClr val="000000">
                      <a:alpha val="43137"/>
                    </a:srgbClr>
                  </a:outerShdw>
                </a:effectLst>
                <a:latin typeface="+mj-lt"/>
                <a:ea typeface="+mj-ea"/>
                <a:cs typeface="+mj-cs"/>
              </a:rPr>
              <a:t> </a:t>
            </a:r>
            <a:r>
              <a:rPr lang="en-US" sz="2200" b="1" dirty="0" err="1">
                <a:solidFill>
                  <a:schemeClr val="bg1"/>
                </a:solidFill>
                <a:effectLst>
                  <a:outerShdw blurRad="38100" dist="38100" dir="2700000" algn="tl">
                    <a:srgbClr val="000000">
                      <a:alpha val="43137"/>
                    </a:srgbClr>
                  </a:outerShdw>
                </a:effectLst>
                <a:latin typeface="+mj-lt"/>
                <a:ea typeface="+mj-ea"/>
                <a:cs typeface="+mj-cs"/>
              </a:rPr>
              <a:t>una</a:t>
            </a:r>
            <a:r>
              <a:rPr lang="en-US" sz="2200" b="1" dirty="0">
                <a:solidFill>
                  <a:schemeClr val="bg1"/>
                </a:solidFill>
                <a:effectLst>
                  <a:outerShdw blurRad="38100" dist="38100" dir="2700000" algn="tl">
                    <a:srgbClr val="000000">
                      <a:alpha val="43137"/>
                    </a:srgbClr>
                  </a:outerShdw>
                </a:effectLst>
                <a:latin typeface="+mj-lt"/>
                <a:ea typeface="+mj-ea"/>
                <a:cs typeface="+mj-cs"/>
              </a:rPr>
              <a:t> </a:t>
            </a:r>
            <a:r>
              <a:rPr lang="en-US" sz="2200" b="1" dirty="0" err="1">
                <a:solidFill>
                  <a:schemeClr val="bg1"/>
                </a:solidFill>
                <a:effectLst>
                  <a:outerShdw blurRad="38100" dist="38100" dir="2700000" algn="tl">
                    <a:srgbClr val="000000">
                      <a:alpha val="43137"/>
                    </a:srgbClr>
                  </a:outerShdw>
                </a:effectLst>
                <a:latin typeface="+mj-lt"/>
                <a:ea typeface="+mj-ea"/>
                <a:cs typeface="+mj-cs"/>
              </a:rPr>
              <a:t>iglesia</a:t>
            </a:r>
            <a:endParaRPr lang="en-US" sz="2200" b="1" dirty="0">
              <a:solidFill>
                <a:schemeClr val="bg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57309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6" name="TextBox 5"/>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8" name="TextBox 7"/>
          <p:cNvSpPr txBox="1"/>
          <p:nvPr/>
        </p:nvSpPr>
        <p:spPr>
          <a:xfrm>
            <a:off x="152400" y="838200"/>
            <a:ext cx="8001000" cy="1446550"/>
          </a:xfrm>
          <a:prstGeom prst="rect">
            <a:avLst/>
          </a:prstGeom>
          <a:solidFill>
            <a:schemeClr val="bg2"/>
          </a:solidFill>
          <a:ln>
            <a:solidFill>
              <a:schemeClr val="tx1"/>
            </a:solidFill>
          </a:ln>
        </p:spPr>
        <p:txBody>
          <a:bodyPr wrap="square" rtlCol="0">
            <a:spAutoFit/>
          </a:bodyPr>
          <a:lstStyle/>
          <a:p>
            <a:r>
              <a:rPr lang="en-US" sz="2200" b="1" i="1" u="sng" dirty="0"/>
              <a:t>John 2:5-6</a:t>
            </a:r>
          </a:p>
          <a:p>
            <a:r>
              <a:rPr lang="en-US" sz="2200" dirty="0"/>
              <a:t>His mother said to the </a:t>
            </a:r>
            <a:r>
              <a:rPr lang="en-US" sz="2200" b="1" dirty="0"/>
              <a:t>servants</a:t>
            </a:r>
            <a:r>
              <a:rPr lang="en-US" sz="2200" dirty="0"/>
              <a:t>, “Do whatever he tells you.” Now there were six stone water jars there for the Jewish rites of purification, each holding twenty or thirty gallons…</a:t>
            </a:r>
          </a:p>
        </p:txBody>
      </p:sp>
      <p:sp>
        <p:nvSpPr>
          <p:cNvPr id="10" name="Rectangle 9"/>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11"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2" name="TextBox 11"/>
          <p:cNvSpPr txBox="1"/>
          <p:nvPr/>
        </p:nvSpPr>
        <p:spPr>
          <a:xfrm>
            <a:off x="152400" y="4192250"/>
            <a:ext cx="8001000" cy="1785104"/>
          </a:xfrm>
          <a:prstGeom prst="rect">
            <a:avLst/>
          </a:prstGeom>
          <a:solidFill>
            <a:schemeClr val="bg2"/>
          </a:solidFill>
          <a:ln>
            <a:solidFill>
              <a:schemeClr val="tx1"/>
            </a:solidFill>
          </a:ln>
        </p:spPr>
        <p:txBody>
          <a:bodyPr wrap="square" rtlCol="0">
            <a:spAutoFit/>
          </a:bodyPr>
          <a:lstStyle/>
          <a:p>
            <a:r>
              <a:rPr lang="en-US" sz="2200" b="1" i="1" u="sng" dirty="0"/>
              <a:t>Juan 2:5-6</a:t>
            </a:r>
          </a:p>
          <a:p>
            <a:r>
              <a:rPr lang="es-ES" sz="2200" dirty="0"/>
              <a:t>Su madre dijo a los que </a:t>
            </a:r>
            <a:r>
              <a:rPr lang="es-ES" sz="2200" b="1" dirty="0"/>
              <a:t>servían</a:t>
            </a:r>
            <a:r>
              <a:rPr lang="es-ES" sz="2200" dirty="0"/>
              <a:t>:—Haced todo lo que él os diga.</a:t>
            </a:r>
          </a:p>
          <a:p>
            <a:r>
              <a:rPr lang="es-ES" sz="2200" dirty="0"/>
              <a:t>Había allí seis tinajas de piedra para agua, dispuestas para el rito de purificación de los judíos; en cada una de ellas cabían dos o tres cántaros.</a:t>
            </a:r>
          </a:p>
        </p:txBody>
      </p:sp>
    </p:spTree>
    <p:extLst>
      <p:ext uri="{BB962C8B-B14F-4D97-AF65-F5344CB8AC3E}">
        <p14:creationId xmlns:p14="http://schemas.microsoft.com/office/powerpoint/2010/main" val="363661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DEACONS</a:t>
            </a:r>
          </a:p>
        </p:txBody>
      </p:sp>
      <p:sp>
        <p:nvSpPr>
          <p:cNvPr id="3"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DIÁCONOS</a:t>
            </a:r>
          </a:p>
        </p:txBody>
      </p:sp>
    </p:spTree>
    <p:extLst>
      <p:ext uri="{BB962C8B-B14F-4D97-AF65-F5344CB8AC3E}">
        <p14:creationId xmlns:p14="http://schemas.microsoft.com/office/powerpoint/2010/main" val="859704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6" name="TextBox 5"/>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7" name="TextBox 6"/>
          <p:cNvSpPr txBox="1"/>
          <p:nvPr/>
        </p:nvSpPr>
        <p:spPr>
          <a:xfrm>
            <a:off x="152400" y="838200"/>
            <a:ext cx="8686800" cy="1446550"/>
          </a:xfrm>
          <a:prstGeom prst="rect">
            <a:avLst/>
          </a:prstGeom>
          <a:solidFill>
            <a:schemeClr val="bg2"/>
          </a:solidFill>
          <a:ln>
            <a:solidFill>
              <a:schemeClr val="tx1"/>
            </a:solidFill>
          </a:ln>
        </p:spPr>
        <p:txBody>
          <a:bodyPr wrap="square" rtlCol="0">
            <a:spAutoFit/>
          </a:bodyPr>
          <a:lstStyle/>
          <a:p>
            <a:r>
              <a:rPr lang="en-US" sz="2200" b="1" i="1" u="sng" dirty="0"/>
              <a:t>John 2:9</a:t>
            </a:r>
          </a:p>
          <a:p>
            <a:r>
              <a:rPr lang="en-US" sz="2200" dirty="0"/>
              <a:t>When the master of the feast tasted the water now become wine, and did not know where it came from (though the servants who had drawn the water knew), the master of the feast called the bridegroom…</a:t>
            </a:r>
          </a:p>
        </p:txBody>
      </p:sp>
      <p:sp>
        <p:nvSpPr>
          <p:cNvPr id="8" name="Rectangle 7"/>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9"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0" name="TextBox 9"/>
          <p:cNvSpPr txBox="1"/>
          <p:nvPr/>
        </p:nvSpPr>
        <p:spPr>
          <a:xfrm>
            <a:off x="152400" y="4192250"/>
            <a:ext cx="8686800" cy="1446550"/>
          </a:xfrm>
          <a:prstGeom prst="rect">
            <a:avLst/>
          </a:prstGeom>
          <a:solidFill>
            <a:schemeClr val="bg2"/>
          </a:solidFill>
          <a:ln>
            <a:solidFill>
              <a:schemeClr val="tx1"/>
            </a:solidFill>
          </a:ln>
        </p:spPr>
        <p:txBody>
          <a:bodyPr wrap="square" rtlCol="0">
            <a:spAutoFit/>
          </a:bodyPr>
          <a:lstStyle/>
          <a:p>
            <a:r>
              <a:rPr lang="en-US" sz="2200" b="1" i="1" u="sng" dirty="0"/>
              <a:t>Juan 2:9</a:t>
            </a:r>
          </a:p>
          <a:p>
            <a:r>
              <a:rPr lang="es-ES" sz="2200" dirty="0"/>
              <a:t>Cuando el encargado del banquete probó el agua hecha vino, sin saber de dónde era (aunque sí lo sabían los sirvientes que habían sacado el agua), llamó al esposo…</a:t>
            </a:r>
          </a:p>
        </p:txBody>
      </p:sp>
    </p:spTree>
    <p:extLst>
      <p:ext uri="{BB962C8B-B14F-4D97-AF65-F5344CB8AC3E}">
        <p14:creationId xmlns:p14="http://schemas.microsoft.com/office/powerpoint/2010/main" val="195236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6" name="TextBox 5"/>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7" name="TextBox 6"/>
          <p:cNvSpPr txBox="1"/>
          <p:nvPr/>
        </p:nvSpPr>
        <p:spPr>
          <a:xfrm>
            <a:off x="152400" y="838200"/>
            <a:ext cx="8686800" cy="1446550"/>
          </a:xfrm>
          <a:prstGeom prst="rect">
            <a:avLst/>
          </a:prstGeom>
          <a:solidFill>
            <a:schemeClr val="bg2"/>
          </a:solidFill>
          <a:ln>
            <a:solidFill>
              <a:schemeClr val="tx1"/>
            </a:solidFill>
          </a:ln>
        </p:spPr>
        <p:txBody>
          <a:bodyPr wrap="square" rtlCol="0">
            <a:spAutoFit/>
          </a:bodyPr>
          <a:lstStyle/>
          <a:p>
            <a:r>
              <a:rPr lang="en-US" sz="2200" b="1" i="1" u="sng" dirty="0"/>
              <a:t>John 2:9</a:t>
            </a:r>
          </a:p>
          <a:p>
            <a:r>
              <a:rPr lang="en-US" sz="2200" dirty="0"/>
              <a:t>When the master of the feast tasted the water now become wine, and did not know where it came from (though the </a:t>
            </a:r>
            <a:r>
              <a:rPr lang="en-US" sz="2200" b="1" dirty="0"/>
              <a:t>servants</a:t>
            </a:r>
            <a:r>
              <a:rPr lang="en-US" sz="2200" dirty="0"/>
              <a:t> who had drawn the water knew), the master of the feast called the bridegroom…</a:t>
            </a:r>
          </a:p>
        </p:txBody>
      </p:sp>
      <p:sp>
        <p:nvSpPr>
          <p:cNvPr id="8" name="Rectangle 7"/>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9"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0" name="TextBox 9"/>
          <p:cNvSpPr txBox="1"/>
          <p:nvPr/>
        </p:nvSpPr>
        <p:spPr>
          <a:xfrm>
            <a:off x="152400" y="4192250"/>
            <a:ext cx="8686800" cy="1446550"/>
          </a:xfrm>
          <a:prstGeom prst="rect">
            <a:avLst/>
          </a:prstGeom>
          <a:solidFill>
            <a:schemeClr val="bg2"/>
          </a:solidFill>
          <a:ln>
            <a:solidFill>
              <a:schemeClr val="tx1"/>
            </a:solidFill>
          </a:ln>
        </p:spPr>
        <p:txBody>
          <a:bodyPr wrap="square" rtlCol="0">
            <a:spAutoFit/>
          </a:bodyPr>
          <a:lstStyle/>
          <a:p>
            <a:r>
              <a:rPr lang="en-US" sz="2200" b="1" i="1" u="sng" dirty="0"/>
              <a:t>Juan 2:9</a:t>
            </a:r>
          </a:p>
          <a:p>
            <a:r>
              <a:rPr lang="es-ES" sz="2200" dirty="0"/>
              <a:t>Cuando el encargado del banquete probó el agua hecha vino, sin saber de dónde era (aunque sí lo sabían los </a:t>
            </a:r>
            <a:r>
              <a:rPr lang="es-ES" sz="2200" b="1" dirty="0"/>
              <a:t>sirvientes</a:t>
            </a:r>
            <a:r>
              <a:rPr lang="es-ES" sz="2200" dirty="0"/>
              <a:t> que habían sacado el agua), llamó al esposo…</a:t>
            </a:r>
          </a:p>
        </p:txBody>
      </p:sp>
    </p:spTree>
    <p:extLst>
      <p:ext uri="{BB962C8B-B14F-4D97-AF65-F5344CB8AC3E}">
        <p14:creationId xmlns:p14="http://schemas.microsoft.com/office/powerpoint/2010/main" val="356174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6" name="TextBox 5"/>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8" name="TextBox 7"/>
          <p:cNvSpPr txBox="1"/>
          <p:nvPr/>
        </p:nvSpPr>
        <p:spPr>
          <a:xfrm>
            <a:off x="152400" y="838200"/>
            <a:ext cx="7162800" cy="1569660"/>
          </a:xfrm>
          <a:prstGeom prst="rect">
            <a:avLst/>
          </a:prstGeom>
          <a:solidFill>
            <a:schemeClr val="bg2"/>
          </a:solidFill>
          <a:ln>
            <a:solidFill>
              <a:schemeClr val="tx1"/>
            </a:solidFill>
          </a:ln>
        </p:spPr>
        <p:txBody>
          <a:bodyPr wrap="square" rtlCol="0">
            <a:spAutoFit/>
          </a:bodyPr>
          <a:lstStyle/>
          <a:p>
            <a:r>
              <a:rPr lang="en-US" sz="2400" b="1" i="1" u="sng" dirty="0"/>
              <a:t>Matthew 22:13</a:t>
            </a:r>
          </a:p>
          <a:p>
            <a:r>
              <a:rPr lang="en-US" sz="2400" dirty="0"/>
              <a:t>Then the king said to the </a:t>
            </a:r>
            <a:r>
              <a:rPr lang="en-US" sz="2400" u="sng" dirty="0"/>
              <a:t>attendants</a:t>
            </a:r>
            <a:r>
              <a:rPr lang="en-US" sz="2400" dirty="0"/>
              <a:t>, ‘Bind him hand and foot and cast him into the outer darkness. In that place there will be weeping and gnashing of teeth.’”</a:t>
            </a:r>
          </a:p>
        </p:txBody>
      </p:sp>
      <p:sp>
        <p:nvSpPr>
          <p:cNvPr id="7" name="Rectangle 6"/>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9"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0" name="TextBox 9"/>
          <p:cNvSpPr txBox="1"/>
          <p:nvPr/>
        </p:nvSpPr>
        <p:spPr>
          <a:xfrm>
            <a:off x="152400" y="4191000"/>
            <a:ext cx="7162800" cy="1569660"/>
          </a:xfrm>
          <a:prstGeom prst="rect">
            <a:avLst/>
          </a:prstGeom>
          <a:solidFill>
            <a:schemeClr val="bg2"/>
          </a:solidFill>
          <a:ln>
            <a:solidFill>
              <a:schemeClr val="tx1"/>
            </a:solidFill>
          </a:ln>
        </p:spPr>
        <p:txBody>
          <a:bodyPr wrap="square" rtlCol="0">
            <a:spAutoFit/>
          </a:bodyPr>
          <a:lstStyle/>
          <a:p>
            <a:r>
              <a:rPr lang="en-US" sz="2400" b="1" i="1" u="sng" dirty="0"/>
              <a:t>Mateo 22:13</a:t>
            </a:r>
          </a:p>
          <a:p>
            <a:r>
              <a:rPr lang="es-ES" sz="2400" dirty="0"/>
              <a:t>Entonces el rey dijo a los que </a:t>
            </a:r>
            <a:r>
              <a:rPr lang="es-ES" sz="2400" b="1" dirty="0"/>
              <a:t>servían</a:t>
            </a:r>
            <a:r>
              <a:rPr lang="es-ES" sz="2400" dirty="0"/>
              <a:t>: “Atadlo de pies y manos y echadlo a las tinieblas de afuera; allí será el lloro y el crujir de dientes”</a:t>
            </a:r>
            <a:endParaRPr lang="en-US" sz="2400" dirty="0"/>
          </a:p>
        </p:txBody>
      </p:sp>
    </p:spTree>
    <p:extLst>
      <p:ext uri="{BB962C8B-B14F-4D97-AF65-F5344CB8AC3E}">
        <p14:creationId xmlns:p14="http://schemas.microsoft.com/office/powerpoint/2010/main" val="59543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6" name="TextBox 5"/>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8" name="TextBox 7"/>
          <p:cNvSpPr txBox="1"/>
          <p:nvPr/>
        </p:nvSpPr>
        <p:spPr>
          <a:xfrm>
            <a:off x="152400" y="838200"/>
            <a:ext cx="7162800" cy="1569660"/>
          </a:xfrm>
          <a:prstGeom prst="rect">
            <a:avLst/>
          </a:prstGeom>
          <a:solidFill>
            <a:schemeClr val="bg2"/>
          </a:solidFill>
          <a:ln>
            <a:solidFill>
              <a:schemeClr val="tx1"/>
            </a:solidFill>
          </a:ln>
        </p:spPr>
        <p:txBody>
          <a:bodyPr wrap="square" rtlCol="0">
            <a:spAutoFit/>
          </a:bodyPr>
          <a:lstStyle/>
          <a:p>
            <a:r>
              <a:rPr lang="en-US" sz="2400" b="1" i="1" u="sng" dirty="0"/>
              <a:t>Colossians 1:23</a:t>
            </a:r>
          </a:p>
          <a:p>
            <a:r>
              <a:rPr lang="en-US" sz="2400" dirty="0"/>
              <a:t>…the hope of the gospel that you have heard, which was proclaimed in all creation under heaven, and of which I, Paul, was made a </a:t>
            </a:r>
            <a:r>
              <a:rPr lang="en-US" sz="2400" b="1" u="sng" dirty="0"/>
              <a:t>minister</a:t>
            </a:r>
            <a:r>
              <a:rPr lang="en-US" sz="2400" dirty="0"/>
              <a:t>.</a:t>
            </a:r>
          </a:p>
        </p:txBody>
      </p:sp>
      <p:sp>
        <p:nvSpPr>
          <p:cNvPr id="7" name="Rectangle 6"/>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9"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0" name="TextBox 9"/>
          <p:cNvSpPr txBox="1"/>
          <p:nvPr/>
        </p:nvSpPr>
        <p:spPr>
          <a:xfrm>
            <a:off x="152400" y="4191000"/>
            <a:ext cx="7162800" cy="1569660"/>
          </a:xfrm>
          <a:prstGeom prst="rect">
            <a:avLst/>
          </a:prstGeom>
          <a:solidFill>
            <a:schemeClr val="bg2"/>
          </a:solidFill>
          <a:ln>
            <a:solidFill>
              <a:schemeClr val="tx1"/>
            </a:solidFill>
          </a:ln>
        </p:spPr>
        <p:txBody>
          <a:bodyPr wrap="square" rtlCol="0">
            <a:spAutoFit/>
          </a:bodyPr>
          <a:lstStyle/>
          <a:p>
            <a:r>
              <a:rPr lang="en-US" sz="2400" b="1" i="1" u="sng" dirty="0" err="1"/>
              <a:t>Colosenses</a:t>
            </a:r>
            <a:r>
              <a:rPr lang="en-US" sz="2400" b="1" i="1" u="sng" dirty="0"/>
              <a:t> 1:23</a:t>
            </a:r>
          </a:p>
          <a:p>
            <a:r>
              <a:rPr lang="es-ES" sz="2400" dirty="0"/>
              <a:t>…la esperanza del evangelio que habéis oído, el cual se predica en toda la creación que está debajo del cielo y del cual yo, Pablo, fui hecho </a:t>
            </a:r>
            <a:r>
              <a:rPr lang="es-ES" sz="2400" b="1" u="sng" dirty="0"/>
              <a:t>ministro</a:t>
            </a:r>
            <a:r>
              <a:rPr lang="es-ES" sz="2400" dirty="0"/>
              <a:t>.</a:t>
            </a:r>
            <a:endParaRPr lang="en-US" sz="2400" dirty="0"/>
          </a:p>
        </p:txBody>
      </p:sp>
      <p:sp>
        <p:nvSpPr>
          <p:cNvPr id="11" name="TextBox 10"/>
          <p:cNvSpPr txBox="1"/>
          <p:nvPr/>
        </p:nvSpPr>
        <p:spPr>
          <a:xfrm>
            <a:off x="2453148" y="1985339"/>
            <a:ext cx="1259506" cy="377725"/>
          </a:xfrm>
          <a:prstGeom prst="rect">
            <a:avLst/>
          </a:prstGeom>
          <a:solidFill>
            <a:schemeClr val="bg1"/>
          </a:solidFill>
        </p:spPr>
        <p:txBody>
          <a:bodyPr wrap="square" lIns="0" tIns="0" rIns="0" bIns="45720" rtlCol="0">
            <a:spAutoFit/>
          </a:bodyPr>
          <a:lstStyle/>
          <a:p>
            <a:pPr algn="ctr"/>
            <a:r>
              <a:rPr lang="en-US" sz="2400" i="1" dirty="0" err="1">
                <a:solidFill>
                  <a:prstClr val="black"/>
                </a:solidFill>
              </a:rPr>
              <a:t>diakonos</a:t>
            </a:r>
            <a:r>
              <a:rPr lang="en-US" sz="2400" i="1" dirty="0">
                <a:solidFill>
                  <a:prstClr val="black"/>
                </a:solidFill>
              </a:rPr>
              <a:t>.</a:t>
            </a:r>
          </a:p>
        </p:txBody>
      </p:sp>
      <p:sp>
        <p:nvSpPr>
          <p:cNvPr id="12" name="TextBox 11"/>
          <p:cNvSpPr txBox="1"/>
          <p:nvPr/>
        </p:nvSpPr>
        <p:spPr>
          <a:xfrm>
            <a:off x="3736260" y="5338139"/>
            <a:ext cx="1259506" cy="377725"/>
          </a:xfrm>
          <a:prstGeom prst="rect">
            <a:avLst/>
          </a:prstGeom>
          <a:solidFill>
            <a:schemeClr val="bg1"/>
          </a:solidFill>
        </p:spPr>
        <p:txBody>
          <a:bodyPr wrap="square" lIns="0" tIns="0" rIns="0" bIns="45720" rtlCol="0">
            <a:spAutoFit/>
          </a:bodyPr>
          <a:lstStyle/>
          <a:p>
            <a:pPr algn="ctr"/>
            <a:r>
              <a:rPr lang="en-US" sz="2400" i="1" dirty="0" err="1">
                <a:solidFill>
                  <a:prstClr val="black"/>
                </a:solidFill>
              </a:rPr>
              <a:t>diakonos</a:t>
            </a:r>
            <a:r>
              <a:rPr lang="en-US" sz="2400" i="1" dirty="0">
                <a:solidFill>
                  <a:prstClr val="black"/>
                </a:solidFill>
              </a:rPr>
              <a:t>.</a:t>
            </a:r>
          </a:p>
        </p:txBody>
      </p:sp>
    </p:spTree>
    <p:extLst>
      <p:ext uri="{BB962C8B-B14F-4D97-AF65-F5344CB8AC3E}">
        <p14:creationId xmlns:p14="http://schemas.microsoft.com/office/powerpoint/2010/main" val="33283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6" name="TextBox 5"/>
          <p:cNvSpPr txBox="1"/>
          <p:nvPr/>
        </p:nvSpPr>
        <p:spPr>
          <a:xfrm>
            <a:off x="228600" y="2891135"/>
            <a:ext cx="8915400" cy="461665"/>
          </a:xfrm>
          <a:prstGeom prst="rect">
            <a:avLst/>
          </a:prstGeom>
          <a:noFill/>
        </p:spPr>
        <p:txBody>
          <a:bodyPr wrap="square" rtlCol="0">
            <a:spAutoFit/>
          </a:bodyPr>
          <a:lstStyle/>
          <a:p>
            <a:r>
              <a:rPr lang="en-US" sz="2400" dirty="0"/>
              <a:t>We rely on context to determine the significance of the terminology</a:t>
            </a:r>
          </a:p>
        </p:txBody>
      </p:sp>
      <p:sp>
        <p:nvSpPr>
          <p:cNvPr id="8" name="TextBox 7"/>
          <p:cNvSpPr txBox="1"/>
          <p:nvPr/>
        </p:nvSpPr>
        <p:spPr>
          <a:xfrm>
            <a:off x="152400" y="838200"/>
            <a:ext cx="7162800" cy="1569660"/>
          </a:xfrm>
          <a:prstGeom prst="rect">
            <a:avLst/>
          </a:prstGeom>
          <a:solidFill>
            <a:schemeClr val="bg2"/>
          </a:solidFill>
          <a:ln>
            <a:solidFill>
              <a:schemeClr val="tx1"/>
            </a:solidFill>
          </a:ln>
        </p:spPr>
        <p:txBody>
          <a:bodyPr wrap="square" rtlCol="0">
            <a:spAutoFit/>
          </a:bodyPr>
          <a:lstStyle/>
          <a:p>
            <a:r>
              <a:rPr lang="en-US" sz="2400" b="1" i="1" u="sng" dirty="0"/>
              <a:t>Philippians 1:1</a:t>
            </a:r>
          </a:p>
          <a:p>
            <a:r>
              <a:rPr lang="en-US" sz="2400" dirty="0"/>
              <a:t>Paul and Timothy, bond-servants of Christ Jesus,</a:t>
            </a:r>
          </a:p>
          <a:p>
            <a:r>
              <a:rPr lang="en-US" sz="2400" dirty="0"/>
              <a:t>To all the saints in Christ Jesus who are in Philippi, including the overseers and </a:t>
            </a:r>
            <a:r>
              <a:rPr lang="en-US" sz="2400" u="sng" dirty="0"/>
              <a:t>deacons</a:t>
            </a:r>
            <a:r>
              <a:rPr lang="en-US" sz="2400" dirty="0"/>
              <a:t>:</a:t>
            </a:r>
          </a:p>
        </p:txBody>
      </p:sp>
      <p:sp>
        <p:nvSpPr>
          <p:cNvPr id="10" name="Rectangle 9"/>
          <p:cNvSpPr/>
          <p:nvPr/>
        </p:nvSpPr>
        <p:spPr>
          <a:xfrm>
            <a:off x="152401" y="5943600"/>
            <a:ext cx="5562599" cy="830997"/>
          </a:xfrm>
          <a:prstGeom prst="rect">
            <a:avLst/>
          </a:prstGeom>
        </p:spPr>
        <p:txBody>
          <a:bodyPr wrap="square">
            <a:spAutoFit/>
          </a:bodyPr>
          <a:lstStyle/>
          <a:p>
            <a:r>
              <a:rPr lang="es-ES" sz="2400" dirty="0"/>
              <a:t>Confiamos</a:t>
            </a:r>
            <a:r>
              <a:rPr lang="es-ES" dirty="0"/>
              <a:t> </a:t>
            </a:r>
            <a:r>
              <a:rPr lang="es-ES" sz="2400" dirty="0"/>
              <a:t>en el contexto para determinar la importancia de la terminología.</a:t>
            </a:r>
            <a:endParaRPr lang="en-US" sz="2400" dirty="0"/>
          </a:p>
        </p:txBody>
      </p:sp>
      <p:sp>
        <p:nvSpPr>
          <p:cNvPr id="11"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2" name="TextBox 11"/>
          <p:cNvSpPr txBox="1"/>
          <p:nvPr/>
        </p:nvSpPr>
        <p:spPr>
          <a:xfrm>
            <a:off x="152400" y="4191000"/>
            <a:ext cx="7162800" cy="1569660"/>
          </a:xfrm>
          <a:prstGeom prst="rect">
            <a:avLst/>
          </a:prstGeom>
          <a:solidFill>
            <a:schemeClr val="bg2"/>
          </a:solidFill>
          <a:ln>
            <a:solidFill>
              <a:schemeClr val="tx1"/>
            </a:solidFill>
          </a:ln>
        </p:spPr>
        <p:txBody>
          <a:bodyPr wrap="square" rtlCol="0">
            <a:spAutoFit/>
          </a:bodyPr>
          <a:lstStyle/>
          <a:p>
            <a:r>
              <a:rPr lang="en-US" sz="2400" b="1" i="1" u="sng" dirty="0" err="1"/>
              <a:t>Filipenses</a:t>
            </a:r>
            <a:r>
              <a:rPr lang="en-US" sz="2400" b="1" i="1" u="sng" dirty="0"/>
              <a:t> 1:1</a:t>
            </a:r>
          </a:p>
          <a:p>
            <a:r>
              <a:rPr lang="es-ES" sz="2400" dirty="0"/>
              <a:t>Pablo y Timoteo, siervos de Jesucristo, a todos los santos en Cristo Jesús que están en </a:t>
            </a:r>
            <a:r>
              <a:rPr lang="es-ES" sz="2400" dirty="0" err="1"/>
              <a:t>Filipos</a:t>
            </a:r>
            <a:r>
              <a:rPr lang="es-ES" sz="2400" dirty="0"/>
              <a:t>, con los obispos y </a:t>
            </a:r>
            <a:r>
              <a:rPr lang="es-ES" sz="2400" u="sng" dirty="0"/>
              <a:t>diáconos</a:t>
            </a:r>
            <a:r>
              <a:rPr lang="es-ES" sz="2400" dirty="0"/>
              <a:t>:</a:t>
            </a:r>
            <a:endParaRPr lang="en-US" sz="2400" dirty="0"/>
          </a:p>
        </p:txBody>
      </p:sp>
    </p:spTree>
    <p:extLst>
      <p:ext uri="{BB962C8B-B14F-4D97-AF65-F5344CB8AC3E}">
        <p14:creationId xmlns:p14="http://schemas.microsoft.com/office/powerpoint/2010/main" val="2181611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5696" y="4572000"/>
            <a:ext cx="8915400" cy="2246769"/>
          </a:xfrm>
          <a:prstGeom prst="rect">
            <a:avLst/>
          </a:prstGeom>
          <a:solidFill>
            <a:schemeClr val="bg2"/>
          </a:solidFill>
          <a:ln>
            <a:solidFill>
              <a:schemeClr val="tx1"/>
            </a:solidFill>
          </a:ln>
        </p:spPr>
        <p:txBody>
          <a:bodyPr wrap="square" rtlCol="0">
            <a:spAutoFit/>
          </a:bodyPr>
          <a:lstStyle/>
          <a:p>
            <a:r>
              <a:rPr lang="en-US" sz="2000" b="1" i="1" u="sng" dirty="0" err="1">
                <a:solidFill>
                  <a:prstClr val="black"/>
                </a:solidFill>
              </a:rPr>
              <a:t>Hechos</a:t>
            </a:r>
            <a:r>
              <a:rPr lang="en-US" sz="2000" b="1" i="1" u="sng" dirty="0">
                <a:solidFill>
                  <a:prstClr val="black"/>
                </a:solidFill>
              </a:rPr>
              <a:t> 6:1-4</a:t>
            </a:r>
            <a:r>
              <a:rPr lang="en-US" sz="2000" b="1" i="1" dirty="0">
                <a:solidFill>
                  <a:prstClr val="black"/>
                </a:solidFill>
              </a:rPr>
              <a:t>	</a:t>
            </a:r>
            <a:r>
              <a:rPr lang="es-ES" sz="2000" dirty="0">
                <a:solidFill>
                  <a:prstClr val="black"/>
                </a:solidFill>
              </a:rPr>
              <a:t>En aquellos días, como crecía el número de los discípulos, hubo murmuración de los griegos contra los hebreos, que las viudas de aquellos eran desatendidas en la </a:t>
            </a:r>
            <a:r>
              <a:rPr lang="es-ES" sz="2000" u="sng" dirty="0">
                <a:solidFill>
                  <a:prstClr val="black"/>
                </a:solidFill>
              </a:rPr>
              <a:t>distribución</a:t>
            </a:r>
            <a:r>
              <a:rPr lang="es-ES" sz="2000" dirty="0">
                <a:solidFill>
                  <a:prstClr val="black"/>
                </a:solidFill>
              </a:rPr>
              <a:t> diaria. 2 Entonces los doce convocaron a la multitud de los discípulos, y dijeron: —No es justo que nosotros dejemos la palabra de Dios para </a:t>
            </a:r>
            <a:r>
              <a:rPr lang="es-ES" sz="2000" u="sng" dirty="0">
                <a:solidFill>
                  <a:prstClr val="black"/>
                </a:solidFill>
              </a:rPr>
              <a:t>servir</a:t>
            </a:r>
            <a:r>
              <a:rPr lang="es-ES" sz="2000" dirty="0">
                <a:solidFill>
                  <a:prstClr val="black"/>
                </a:solidFill>
              </a:rPr>
              <a:t> a las mesas. Buscad, pues, hermanos, de entre vosotros a siete hombres de buen testimonio, llenos del Espíritu Santo y de sabiduría, a quienes encarguemos de este trabajo. </a:t>
            </a:r>
            <a:r>
              <a:rPr lang="es-ES" sz="2000" dirty="0"/>
              <a:t>Nosotros persistiremos en la oración y en el </a:t>
            </a:r>
            <a:r>
              <a:rPr lang="es-ES" sz="2000" u="sng" dirty="0"/>
              <a:t>ministerio</a:t>
            </a:r>
            <a:r>
              <a:rPr lang="es-ES" sz="2000" dirty="0"/>
              <a:t> de la Palabra.</a:t>
            </a:r>
            <a:endParaRPr lang="es-ES" sz="2000" dirty="0">
              <a:solidFill>
                <a:prstClr val="black"/>
              </a:solidFill>
            </a:endParaRPr>
          </a:p>
        </p:txBody>
      </p:sp>
      <p:sp>
        <p:nvSpPr>
          <p:cNvPr id="14" name="TextBox 13"/>
          <p:cNvSpPr txBox="1"/>
          <p:nvPr/>
        </p:nvSpPr>
        <p:spPr>
          <a:xfrm>
            <a:off x="2148348" y="5213654"/>
            <a:ext cx="1259506" cy="321766"/>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diakonia</a:t>
            </a:r>
            <a:endParaRPr lang="en-US" sz="2000" i="1" dirty="0">
              <a:solidFill>
                <a:prstClr val="black"/>
              </a:solidFill>
            </a:endParaRPr>
          </a:p>
        </p:txBody>
      </p:sp>
      <p:sp>
        <p:nvSpPr>
          <p:cNvPr id="15" name="TextBox 14"/>
          <p:cNvSpPr txBox="1"/>
          <p:nvPr/>
        </p:nvSpPr>
        <p:spPr>
          <a:xfrm>
            <a:off x="6415548" y="6434096"/>
            <a:ext cx="1066435" cy="321766"/>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diakonia</a:t>
            </a:r>
            <a:endParaRPr lang="en-US" sz="2000" i="1" dirty="0">
              <a:solidFill>
                <a:prstClr val="black"/>
              </a:solidFill>
            </a:endParaRPr>
          </a:p>
        </p:txBody>
      </p:sp>
      <p:sp>
        <p:nvSpPr>
          <p:cNvPr id="16" name="TextBox 15"/>
          <p:cNvSpPr txBox="1"/>
          <p:nvPr/>
        </p:nvSpPr>
        <p:spPr>
          <a:xfrm>
            <a:off x="685800" y="5835441"/>
            <a:ext cx="1143000" cy="292515"/>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diakonein</a:t>
            </a:r>
            <a:endParaRPr lang="en-US" sz="2000" i="1" dirty="0">
              <a:solidFill>
                <a:prstClr val="black"/>
              </a:solidFill>
            </a:endParaRPr>
          </a:p>
        </p:txBody>
      </p:sp>
      <p:sp>
        <p:nvSpPr>
          <p:cNvPr id="10"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We see two categories of service (</a:t>
            </a:r>
            <a:r>
              <a:rPr lang="en-US" sz="2400" i="1" dirty="0" err="1"/>
              <a:t>diakonia</a:t>
            </a:r>
            <a:r>
              <a:rPr lang="en-US" sz="2400" dirty="0"/>
              <a:t>) in Acts 6</a:t>
            </a:r>
          </a:p>
        </p:txBody>
      </p:sp>
      <p:sp>
        <p:nvSpPr>
          <p:cNvPr id="5" name="TextBox 4"/>
          <p:cNvSpPr txBox="1"/>
          <p:nvPr/>
        </p:nvSpPr>
        <p:spPr>
          <a:xfrm>
            <a:off x="105696" y="1283112"/>
            <a:ext cx="8915400" cy="2246769"/>
          </a:xfrm>
          <a:prstGeom prst="rect">
            <a:avLst/>
          </a:prstGeom>
          <a:solidFill>
            <a:schemeClr val="bg2"/>
          </a:solidFill>
          <a:ln>
            <a:solidFill>
              <a:schemeClr val="tx1"/>
            </a:solidFill>
          </a:ln>
        </p:spPr>
        <p:txBody>
          <a:bodyPr wrap="square" rtlCol="0">
            <a:spAutoFit/>
          </a:bodyPr>
          <a:lstStyle/>
          <a:p>
            <a:r>
              <a:rPr lang="en-US" sz="2000" b="1" i="1" u="sng" dirty="0">
                <a:solidFill>
                  <a:prstClr val="black"/>
                </a:solidFill>
              </a:rPr>
              <a:t>Acts 6:1-4</a:t>
            </a:r>
            <a:r>
              <a:rPr lang="en-US" sz="2000" b="1" i="1" dirty="0">
                <a:solidFill>
                  <a:prstClr val="black"/>
                </a:solidFill>
              </a:rPr>
              <a:t>	</a:t>
            </a:r>
            <a:r>
              <a:rPr lang="en-US" sz="2000" dirty="0">
                <a:solidFill>
                  <a:prstClr val="black"/>
                </a:solidFill>
              </a:rPr>
              <a:t>Now in these days when the disciples were increasing in number, a complaint by the Hellenists arose against the Hebrews because their widows were being neglected in the daily </a:t>
            </a:r>
            <a:r>
              <a:rPr lang="en-US" sz="2000" u="sng" dirty="0">
                <a:solidFill>
                  <a:prstClr val="black"/>
                </a:solidFill>
              </a:rPr>
              <a:t>distribution</a:t>
            </a:r>
            <a:r>
              <a:rPr lang="en-US" sz="2000" dirty="0">
                <a:solidFill>
                  <a:prstClr val="black"/>
                </a:solidFill>
              </a:rPr>
              <a:t>. And the twelve summoned the full number of the disciples and said, “It is not right that we should give up preaching the word of God  </a:t>
            </a:r>
            <a:r>
              <a:rPr lang="en-US" sz="2000" u="sng" dirty="0">
                <a:solidFill>
                  <a:prstClr val="black"/>
                </a:solidFill>
              </a:rPr>
              <a:t>to serve</a:t>
            </a:r>
            <a:r>
              <a:rPr lang="en-US" sz="2000" dirty="0">
                <a:solidFill>
                  <a:prstClr val="black"/>
                </a:solidFill>
              </a:rPr>
              <a:t>  tables. Therefore, brothers, pick out from among you seven men of good repute, full of the Spirit and of wisdom, whom we will appoint to this duty. But we will devote ourselves to prayer and to the </a:t>
            </a:r>
            <a:r>
              <a:rPr lang="en-US" sz="2000" u="sng" dirty="0">
                <a:solidFill>
                  <a:prstClr val="black"/>
                </a:solidFill>
              </a:rPr>
              <a:t>ministry</a:t>
            </a:r>
            <a:r>
              <a:rPr lang="en-US" sz="2000" dirty="0">
                <a:solidFill>
                  <a:prstClr val="black"/>
                </a:solidFill>
              </a:rPr>
              <a:t> of the word.”</a:t>
            </a:r>
            <a:endParaRPr lang="en-US" sz="2000" b="1" i="1" u="sng" dirty="0">
              <a:solidFill>
                <a:prstClr val="black"/>
              </a:solidFill>
            </a:endParaRPr>
          </a:p>
        </p:txBody>
      </p:sp>
      <p:sp>
        <p:nvSpPr>
          <p:cNvPr id="6" name="TextBox 5"/>
          <p:cNvSpPr txBox="1"/>
          <p:nvPr/>
        </p:nvSpPr>
        <p:spPr>
          <a:xfrm>
            <a:off x="3073356" y="1936956"/>
            <a:ext cx="1259506" cy="353943"/>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diakonia</a:t>
            </a:r>
            <a:r>
              <a:rPr lang="en-US" sz="2000" i="1" dirty="0">
                <a:solidFill>
                  <a:prstClr val="black"/>
                </a:solidFill>
              </a:rPr>
              <a:t>.</a:t>
            </a:r>
          </a:p>
        </p:txBody>
      </p:sp>
      <p:sp>
        <p:nvSpPr>
          <p:cNvPr id="7" name="TextBox 6"/>
          <p:cNvSpPr txBox="1"/>
          <p:nvPr/>
        </p:nvSpPr>
        <p:spPr>
          <a:xfrm>
            <a:off x="4874164" y="3158616"/>
            <a:ext cx="881351" cy="353943"/>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diakonia</a:t>
            </a:r>
            <a:endParaRPr lang="en-US" sz="2000" i="1" dirty="0">
              <a:solidFill>
                <a:prstClr val="black"/>
              </a:solidFill>
            </a:endParaRPr>
          </a:p>
        </p:txBody>
      </p:sp>
      <p:sp>
        <p:nvSpPr>
          <p:cNvPr id="11" name="TextBox 10"/>
          <p:cNvSpPr txBox="1"/>
          <p:nvPr/>
        </p:nvSpPr>
        <p:spPr>
          <a:xfrm>
            <a:off x="912613" y="2546556"/>
            <a:ext cx="1039091" cy="353943"/>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diakonein</a:t>
            </a:r>
            <a:endParaRPr lang="en-US" sz="2000" i="1" dirty="0">
              <a:solidFill>
                <a:prstClr val="black"/>
              </a:solidFill>
            </a:endParaRPr>
          </a:p>
        </p:txBody>
      </p:sp>
      <p:sp>
        <p:nvSpPr>
          <p:cNvPr id="12" name="TextBox 11"/>
          <p:cNvSpPr txBox="1"/>
          <p:nvPr/>
        </p:nvSpPr>
        <p:spPr>
          <a:xfrm>
            <a:off x="228600" y="4114800"/>
            <a:ext cx="8915400" cy="461665"/>
          </a:xfrm>
          <a:prstGeom prst="rect">
            <a:avLst/>
          </a:prstGeom>
          <a:noFill/>
        </p:spPr>
        <p:txBody>
          <a:bodyPr wrap="square" rtlCol="0">
            <a:spAutoFit/>
          </a:bodyPr>
          <a:lstStyle/>
          <a:p>
            <a:r>
              <a:rPr lang="es-ES" sz="2400" dirty="0"/>
              <a:t>Vemos dos categorías </a:t>
            </a:r>
            <a:r>
              <a:rPr lang="es-ES" sz="2400"/>
              <a:t>de servicio </a:t>
            </a:r>
            <a:r>
              <a:rPr lang="es-ES" sz="2400" dirty="0"/>
              <a:t>(</a:t>
            </a:r>
            <a:r>
              <a:rPr lang="es-ES" sz="2400" dirty="0" err="1"/>
              <a:t>diakonia</a:t>
            </a:r>
            <a:r>
              <a:rPr lang="es-ES" sz="2400" dirty="0"/>
              <a:t>) en Hechos 6</a:t>
            </a:r>
            <a:endParaRPr lang="en-US" sz="2400" dirty="0"/>
          </a:p>
        </p:txBody>
      </p:sp>
    </p:spTree>
    <p:extLst>
      <p:ext uri="{BB962C8B-B14F-4D97-AF65-F5344CB8AC3E}">
        <p14:creationId xmlns:p14="http://schemas.microsoft.com/office/powerpoint/2010/main" val="243017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5" grpId="0" animBg="1"/>
      <p:bldP spid="6" grpId="0" animBg="1"/>
      <p:bldP spid="7"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We see two categories of service (</a:t>
            </a:r>
            <a:r>
              <a:rPr lang="en-US" sz="2400" i="1" dirty="0" err="1"/>
              <a:t>diakonia</a:t>
            </a:r>
            <a:r>
              <a:rPr lang="en-US" sz="2400" dirty="0"/>
              <a:t>) in Acts 6</a:t>
            </a:r>
          </a:p>
        </p:txBody>
      </p:sp>
      <p:sp>
        <p:nvSpPr>
          <p:cNvPr id="5" name="TextBox 4"/>
          <p:cNvSpPr txBox="1"/>
          <p:nvPr/>
        </p:nvSpPr>
        <p:spPr>
          <a:xfrm>
            <a:off x="105696" y="1283112"/>
            <a:ext cx="8915400" cy="2246769"/>
          </a:xfrm>
          <a:prstGeom prst="rect">
            <a:avLst/>
          </a:prstGeom>
          <a:solidFill>
            <a:schemeClr val="bg2"/>
          </a:solidFill>
          <a:ln>
            <a:solidFill>
              <a:schemeClr val="tx1"/>
            </a:solidFill>
          </a:ln>
        </p:spPr>
        <p:txBody>
          <a:bodyPr wrap="square" rtlCol="0">
            <a:spAutoFit/>
          </a:bodyPr>
          <a:lstStyle/>
          <a:p>
            <a:r>
              <a:rPr lang="en-US" sz="2000" b="1" i="1" u="sng" dirty="0">
                <a:solidFill>
                  <a:prstClr val="black"/>
                </a:solidFill>
              </a:rPr>
              <a:t>Acts 6:1-4</a:t>
            </a:r>
            <a:r>
              <a:rPr lang="en-US" sz="2000" b="1" i="1" dirty="0">
                <a:solidFill>
                  <a:prstClr val="black"/>
                </a:solidFill>
              </a:rPr>
              <a:t>	</a:t>
            </a:r>
            <a:r>
              <a:rPr lang="en-US" sz="2000" dirty="0">
                <a:solidFill>
                  <a:prstClr val="black"/>
                </a:solidFill>
              </a:rPr>
              <a:t>Now in these days when the disciples were increasing in number, a complaint by the Hellenists arose against the Hebrews because their widows were being neglected in the daily </a:t>
            </a:r>
            <a:r>
              <a:rPr lang="en-US" sz="2000" u="sng" dirty="0">
                <a:solidFill>
                  <a:prstClr val="black"/>
                </a:solidFill>
              </a:rPr>
              <a:t>distribution</a:t>
            </a:r>
            <a:r>
              <a:rPr lang="en-US" sz="2000" dirty="0">
                <a:solidFill>
                  <a:prstClr val="black"/>
                </a:solidFill>
              </a:rPr>
              <a:t>. And the twelve summoned the full number of the disciples and said, “It is not right that we should give up preaching the word of God  </a:t>
            </a:r>
            <a:r>
              <a:rPr lang="en-US" sz="2000" u="sng" dirty="0">
                <a:solidFill>
                  <a:prstClr val="black"/>
                </a:solidFill>
              </a:rPr>
              <a:t>to serve</a:t>
            </a:r>
            <a:r>
              <a:rPr lang="en-US" sz="2000" dirty="0">
                <a:solidFill>
                  <a:prstClr val="black"/>
                </a:solidFill>
              </a:rPr>
              <a:t>  tables. Therefore, brothers, pick out from among you seven men of good repute, full of the Spirit and of wisdom, whom we will appoint to this duty. But we will devote ourselves to prayer and to the </a:t>
            </a:r>
            <a:r>
              <a:rPr lang="en-US" sz="2000" u="sng" dirty="0">
                <a:solidFill>
                  <a:prstClr val="black"/>
                </a:solidFill>
              </a:rPr>
              <a:t>ministry</a:t>
            </a:r>
            <a:r>
              <a:rPr lang="en-US" sz="2000" dirty="0">
                <a:solidFill>
                  <a:prstClr val="black"/>
                </a:solidFill>
              </a:rPr>
              <a:t> of the word.”</a:t>
            </a:r>
            <a:endParaRPr lang="en-US" sz="2000" b="1" i="1" u="sng" dirty="0">
              <a:solidFill>
                <a:prstClr val="black"/>
              </a:solidFill>
            </a:endParaRPr>
          </a:p>
        </p:txBody>
      </p:sp>
      <p:sp>
        <p:nvSpPr>
          <p:cNvPr id="6" name="TextBox 5"/>
          <p:cNvSpPr txBox="1"/>
          <p:nvPr/>
        </p:nvSpPr>
        <p:spPr>
          <a:xfrm>
            <a:off x="3073356" y="1936956"/>
            <a:ext cx="1259506" cy="353943"/>
          </a:xfrm>
          <a:prstGeom prst="rect">
            <a:avLst/>
          </a:prstGeom>
          <a:solidFill>
            <a:schemeClr val="bg1"/>
          </a:solidFill>
        </p:spPr>
        <p:txBody>
          <a:bodyPr wrap="square" lIns="0" tIns="0" rIns="0" bIns="45720" rtlCol="0">
            <a:spAutoFit/>
          </a:bodyPr>
          <a:lstStyle/>
          <a:p>
            <a:pPr algn="ctr"/>
            <a:r>
              <a:rPr lang="en-US" sz="2000" i="1" dirty="0">
                <a:solidFill>
                  <a:prstClr val="black"/>
                </a:solidFill>
              </a:rPr>
              <a:t>service.</a:t>
            </a:r>
          </a:p>
        </p:txBody>
      </p:sp>
      <p:sp>
        <p:nvSpPr>
          <p:cNvPr id="7" name="TextBox 6"/>
          <p:cNvSpPr txBox="1"/>
          <p:nvPr/>
        </p:nvSpPr>
        <p:spPr>
          <a:xfrm>
            <a:off x="4874164" y="3158616"/>
            <a:ext cx="881351" cy="353943"/>
          </a:xfrm>
          <a:prstGeom prst="rect">
            <a:avLst/>
          </a:prstGeom>
          <a:solidFill>
            <a:schemeClr val="bg1"/>
          </a:solidFill>
        </p:spPr>
        <p:txBody>
          <a:bodyPr wrap="square" lIns="0" tIns="0" rIns="0" bIns="45720" rtlCol="0">
            <a:spAutoFit/>
          </a:bodyPr>
          <a:lstStyle/>
          <a:p>
            <a:pPr algn="ctr"/>
            <a:r>
              <a:rPr lang="en-US" sz="2000" i="1" dirty="0">
                <a:solidFill>
                  <a:prstClr val="black"/>
                </a:solidFill>
              </a:rPr>
              <a:t>service</a:t>
            </a:r>
          </a:p>
        </p:txBody>
      </p:sp>
      <p:sp>
        <p:nvSpPr>
          <p:cNvPr id="11" name="TextBox 10"/>
          <p:cNvSpPr txBox="1"/>
          <p:nvPr/>
        </p:nvSpPr>
        <p:spPr>
          <a:xfrm>
            <a:off x="912613" y="2546556"/>
            <a:ext cx="1039091" cy="353943"/>
          </a:xfrm>
          <a:prstGeom prst="rect">
            <a:avLst/>
          </a:prstGeom>
          <a:solidFill>
            <a:schemeClr val="bg1"/>
          </a:solidFill>
        </p:spPr>
        <p:txBody>
          <a:bodyPr wrap="square" lIns="0" tIns="0" rIns="0" bIns="45720" rtlCol="0">
            <a:spAutoFit/>
          </a:bodyPr>
          <a:lstStyle/>
          <a:p>
            <a:pPr algn="ctr"/>
            <a:r>
              <a:rPr lang="en-US" sz="2000" i="1" dirty="0">
                <a:solidFill>
                  <a:prstClr val="black"/>
                </a:solidFill>
              </a:rPr>
              <a:t>to serve</a:t>
            </a:r>
          </a:p>
        </p:txBody>
      </p:sp>
      <p:sp>
        <p:nvSpPr>
          <p:cNvPr id="9" name="TextBox 8"/>
          <p:cNvSpPr txBox="1"/>
          <p:nvPr/>
        </p:nvSpPr>
        <p:spPr>
          <a:xfrm>
            <a:off x="105696" y="4572000"/>
            <a:ext cx="8915400" cy="2246769"/>
          </a:xfrm>
          <a:prstGeom prst="rect">
            <a:avLst/>
          </a:prstGeom>
          <a:solidFill>
            <a:schemeClr val="bg2"/>
          </a:solidFill>
          <a:ln>
            <a:solidFill>
              <a:schemeClr val="tx1"/>
            </a:solidFill>
          </a:ln>
        </p:spPr>
        <p:txBody>
          <a:bodyPr wrap="square" rtlCol="0">
            <a:spAutoFit/>
          </a:bodyPr>
          <a:lstStyle/>
          <a:p>
            <a:r>
              <a:rPr lang="en-US" sz="2000" b="1" i="1" u="sng" dirty="0" err="1">
                <a:solidFill>
                  <a:prstClr val="black"/>
                </a:solidFill>
              </a:rPr>
              <a:t>Hechos</a:t>
            </a:r>
            <a:r>
              <a:rPr lang="en-US" sz="2000" b="1" i="1" u="sng" dirty="0">
                <a:solidFill>
                  <a:prstClr val="black"/>
                </a:solidFill>
              </a:rPr>
              <a:t> 6:1-4</a:t>
            </a:r>
            <a:r>
              <a:rPr lang="en-US" sz="2000" b="1" i="1" dirty="0">
                <a:solidFill>
                  <a:prstClr val="black"/>
                </a:solidFill>
              </a:rPr>
              <a:t>	</a:t>
            </a:r>
            <a:r>
              <a:rPr lang="es-ES" sz="2000" dirty="0">
                <a:solidFill>
                  <a:prstClr val="black"/>
                </a:solidFill>
              </a:rPr>
              <a:t>En aquellos días, como crecía el número de los discípulos, hubo murmuración de los griegos contra los hebreos, que las viudas de aquellos eran desatendidas en la </a:t>
            </a:r>
            <a:r>
              <a:rPr lang="es-ES" sz="2000" u="sng" dirty="0">
                <a:solidFill>
                  <a:prstClr val="black"/>
                </a:solidFill>
              </a:rPr>
              <a:t>distribución</a:t>
            </a:r>
            <a:r>
              <a:rPr lang="es-ES" sz="2000" dirty="0">
                <a:solidFill>
                  <a:prstClr val="black"/>
                </a:solidFill>
              </a:rPr>
              <a:t> diaria. 2 Entonces los doce convocaron a la multitud de los discípulos, y dijeron: —No es justo que nosotros dejemos la palabra de Dios para </a:t>
            </a:r>
            <a:r>
              <a:rPr lang="es-ES" sz="2000" u="sng" dirty="0">
                <a:solidFill>
                  <a:prstClr val="black"/>
                </a:solidFill>
              </a:rPr>
              <a:t>servir</a:t>
            </a:r>
            <a:r>
              <a:rPr lang="es-ES" sz="2000" dirty="0">
                <a:solidFill>
                  <a:prstClr val="black"/>
                </a:solidFill>
              </a:rPr>
              <a:t> a las mesas. Buscad, pues, hermanos, de entre vosotros a siete hombres de buen testimonio, llenos del Espíritu Santo y de sabiduría, a quienes encarguemos de este trabajo. </a:t>
            </a:r>
            <a:r>
              <a:rPr lang="es-ES" sz="2000" dirty="0"/>
              <a:t>Nosotros persistiremos en la oración y en el </a:t>
            </a:r>
            <a:r>
              <a:rPr lang="es-ES" sz="2000" u="sng" dirty="0"/>
              <a:t>ministerio</a:t>
            </a:r>
            <a:r>
              <a:rPr lang="es-ES" sz="2000" dirty="0"/>
              <a:t> de la Palabra.</a:t>
            </a:r>
            <a:endParaRPr lang="es-ES" sz="2000" dirty="0">
              <a:solidFill>
                <a:prstClr val="black"/>
              </a:solidFill>
            </a:endParaRPr>
          </a:p>
        </p:txBody>
      </p:sp>
      <p:sp>
        <p:nvSpPr>
          <p:cNvPr id="10" name="TextBox 9"/>
          <p:cNvSpPr txBox="1"/>
          <p:nvPr/>
        </p:nvSpPr>
        <p:spPr>
          <a:xfrm>
            <a:off x="1951704" y="5213654"/>
            <a:ext cx="1456150" cy="353943"/>
          </a:xfrm>
          <a:prstGeom prst="rect">
            <a:avLst/>
          </a:prstGeom>
          <a:solidFill>
            <a:schemeClr val="bg1"/>
          </a:solidFill>
        </p:spPr>
        <p:txBody>
          <a:bodyPr wrap="square" lIns="0" tIns="0" rIns="0" bIns="45720" rtlCol="0">
            <a:spAutoFit/>
          </a:bodyPr>
          <a:lstStyle/>
          <a:p>
            <a:pPr algn="ctr"/>
            <a:r>
              <a:rPr lang="en-US" sz="2000" i="1">
                <a:solidFill>
                  <a:prstClr val="black"/>
                </a:solidFill>
              </a:rPr>
              <a:t>el servicio</a:t>
            </a:r>
            <a:endParaRPr lang="en-US" sz="2000" i="1" dirty="0">
              <a:solidFill>
                <a:prstClr val="black"/>
              </a:solidFill>
            </a:endParaRPr>
          </a:p>
        </p:txBody>
      </p:sp>
      <p:sp>
        <p:nvSpPr>
          <p:cNvPr id="12" name="TextBox 11"/>
          <p:cNvSpPr txBox="1"/>
          <p:nvPr/>
        </p:nvSpPr>
        <p:spPr>
          <a:xfrm>
            <a:off x="6415548" y="6434096"/>
            <a:ext cx="1066435" cy="353943"/>
          </a:xfrm>
          <a:prstGeom prst="rect">
            <a:avLst/>
          </a:prstGeom>
          <a:solidFill>
            <a:schemeClr val="bg1"/>
          </a:solidFill>
        </p:spPr>
        <p:txBody>
          <a:bodyPr wrap="square" lIns="0" tIns="0" rIns="0" bIns="45720" rtlCol="0">
            <a:spAutoFit/>
          </a:bodyPr>
          <a:lstStyle/>
          <a:p>
            <a:pPr algn="ctr"/>
            <a:r>
              <a:rPr lang="en-US" sz="2000" i="1">
                <a:solidFill>
                  <a:prstClr val="black"/>
                </a:solidFill>
              </a:rPr>
              <a:t>servicio</a:t>
            </a:r>
            <a:endParaRPr lang="en-US" sz="2000" i="1" dirty="0">
              <a:solidFill>
                <a:prstClr val="black"/>
              </a:solidFill>
            </a:endParaRPr>
          </a:p>
        </p:txBody>
      </p:sp>
      <p:sp>
        <p:nvSpPr>
          <p:cNvPr id="13" name="TextBox 12"/>
          <p:cNvSpPr txBox="1"/>
          <p:nvPr/>
        </p:nvSpPr>
        <p:spPr>
          <a:xfrm>
            <a:off x="671356" y="5836781"/>
            <a:ext cx="645195" cy="321766"/>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servir</a:t>
            </a:r>
            <a:endParaRPr lang="en-US" sz="2000" i="1" dirty="0">
              <a:solidFill>
                <a:prstClr val="black"/>
              </a:solidFill>
            </a:endParaRPr>
          </a:p>
        </p:txBody>
      </p:sp>
      <p:sp>
        <p:nvSpPr>
          <p:cNvPr id="14" name="TextBox 13"/>
          <p:cNvSpPr txBox="1"/>
          <p:nvPr/>
        </p:nvSpPr>
        <p:spPr>
          <a:xfrm>
            <a:off x="228600" y="4114800"/>
            <a:ext cx="8915400" cy="461665"/>
          </a:xfrm>
          <a:prstGeom prst="rect">
            <a:avLst/>
          </a:prstGeom>
          <a:noFill/>
        </p:spPr>
        <p:txBody>
          <a:bodyPr wrap="square" rtlCol="0">
            <a:spAutoFit/>
          </a:bodyPr>
          <a:lstStyle/>
          <a:p>
            <a:r>
              <a:rPr lang="es-ES" sz="2400" dirty="0"/>
              <a:t>Vemos dos categorías </a:t>
            </a:r>
            <a:r>
              <a:rPr lang="es-ES" sz="2400"/>
              <a:t>de servicio </a:t>
            </a:r>
            <a:r>
              <a:rPr lang="es-ES" sz="2400" dirty="0"/>
              <a:t>(</a:t>
            </a:r>
            <a:r>
              <a:rPr lang="es-ES" sz="2400" dirty="0" err="1"/>
              <a:t>diakonia</a:t>
            </a:r>
            <a:r>
              <a:rPr lang="es-ES" sz="2400" dirty="0"/>
              <a:t>) en Hechos 6</a:t>
            </a:r>
            <a:endParaRPr lang="en-US" sz="2400" dirty="0"/>
          </a:p>
        </p:txBody>
      </p:sp>
    </p:spTree>
    <p:extLst>
      <p:ext uri="{BB962C8B-B14F-4D97-AF65-F5344CB8AC3E}">
        <p14:creationId xmlns:p14="http://schemas.microsoft.com/office/powerpoint/2010/main" val="161991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We see two categories of service (</a:t>
            </a:r>
            <a:r>
              <a:rPr lang="en-US" sz="2400" i="1" dirty="0" err="1"/>
              <a:t>diakonia</a:t>
            </a:r>
            <a:r>
              <a:rPr lang="en-US" sz="2400" dirty="0"/>
              <a:t>) in Acts 6</a:t>
            </a:r>
          </a:p>
        </p:txBody>
      </p:sp>
      <p:sp>
        <p:nvSpPr>
          <p:cNvPr id="5" name="TextBox 4"/>
          <p:cNvSpPr txBox="1"/>
          <p:nvPr/>
        </p:nvSpPr>
        <p:spPr>
          <a:xfrm>
            <a:off x="105696" y="1283112"/>
            <a:ext cx="8915400" cy="2246769"/>
          </a:xfrm>
          <a:prstGeom prst="rect">
            <a:avLst/>
          </a:prstGeom>
          <a:solidFill>
            <a:schemeClr val="bg2"/>
          </a:solidFill>
          <a:ln>
            <a:solidFill>
              <a:schemeClr val="tx1"/>
            </a:solidFill>
          </a:ln>
        </p:spPr>
        <p:txBody>
          <a:bodyPr wrap="square" rtlCol="0">
            <a:spAutoFit/>
          </a:bodyPr>
          <a:lstStyle/>
          <a:p>
            <a:r>
              <a:rPr lang="en-US" sz="2000" b="1" i="1" u="sng" dirty="0">
                <a:solidFill>
                  <a:prstClr val="black"/>
                </a:solidFill>
              </a:rPr>
              <a:t>Acts 6:1-4</a:t>
            </a:r>
            <a:r>
              <a:rPr lang="en-US" sz="2000" b="1" i="1" dirty="0">
                <a:solidFill>
                  <a:prstClr val="black"/>
                </a:solidFill>
              </a:rPr>
              <a:t>	</a:t>
            </a:r>
            <a:r>
              <a:rPr lang="en-US" sz="2000" dirty="0">
                <a:solidFill>
                  <a:prstClr val="black"/>
                </a:solidFill>
              </a:rPr>
              <a:t>Now in these days when the disciples were increasing in number, a complaint by the Hellenists arose against the Hebrews because their widows were being neglected in the daily </a:t>
            </a:r>
            <a:r>
              <a:rPr lang="en-US" sz="2000" u="sng" dirty="0">
                <a:solidFill>
                  <a:prstClr val="black"/>
                </a:solidFill>
              </a:rPr>
              <a:t>distribution</a:t>
            </a:r>
            <a:r>
              <a:rPr lang="en-US" sz="2000" dirty="0">
                <a:solidFill>
                  <a:prstClr val="black"/>
                </a:solidFill>
              </a:rPr>
              <a:t>. And the twelve summoned the full number of the disciples and said, “It is not right that we should give up preaching the word of God  </a:t>
            </a:r>
            <a:r>
              <a:rPr lang="en-US" sz="2000" u="sng" dirty="0">
                <a:solidFill>
                  <a:prstClr val="black"/>
                </a:solidFill>
              </a:rPr>
              <a:t>to serve</a:t>
            </a:r>
            <a:r>
              <a:rPr lang="en-US" sz="2000" dirty="0">
                <a:solidFill>
                  <a:prstClr val="black"/>
                </a:solidFill>
              </a:rPr>
              <a:t>  tables. Therefore, brothers, pick out from among you seven men of good repute, full of the Spirit and of wisdom, whom we will appoint to this duty. But we will devote ourselves to prayer and to the </a:t>
            </a:r>
            <a:r>
              <a:rPr lang="en-US" sz="2000" u="sng" dirty="0">
                <a:solidFill>
                  <a:prstClr val="black"/>
                </a:solidFill>
              </a:rPr>
              <a:t>ministry</a:t>
            </a:r>
            <a:r>
              <a:rPr lang="en-US" sz="2000" dirty="0">
                <a:solidFill>
                  <a:prstClr val="black"/>
                </a:solidFill>
              </a:rPr>
              <a:t> of the word.”</a:t>
            </a:r>
            <a:endParaRPr lang="en-US" sz="2000" b="1" i="1" u="sng" dirty="0">
              <a:solidFill>
                <a:prstClr val="black"/>
              </a:solidFill>
            </a:endParaRPr>
          </a:p>
        </p:txBody>
      </p:sp>
      <p:sp>
        <p:nvSpPr>
          <p:cNvPr id="6" name="TextBox 5"/>
          <p:cNvSpPr txBox="1"/>
          <p:nvPr/>
        </p:nvSpPr>
        <p:spPr>
          <a:xfrm>
            <a:off x="3073356" y="1936956"/>
            <a:ext cx="1259506" cy="353943"/>
          </a:xfrm>
          <a:prstGeom prst="rect">
            <a:avLst/>
          </a:prstGeom>
          <a:solidFill>
            <a:schemeClr val="bg1"/>
          </a:solidFill>
        </p:spPr>
        <p:txBody>
          <a:bodyPr wrap="square" lIns="0" tIns="0" rIns="0" bIns="45720" rtlCol="0">
            <a:spAutoFit/>
          </a:bodyPr>
          <a:lstStyle/>
          <a:p>
            <a:pPr algn="ctr"/>
            <a:r>
              <a:rPr lang="en-US" sz="2000" i="1" dirty="0">
                <a:solidFill>
                  <a:prstClr val="black"/>
                </a:solidFill>
              </a:rPr>
              <a:t>ministry.</a:t>
            </a:r>
          </a:p>
        </p:txBody>
      </p:sp>
      <p:sp>
        <p:nvSpPr>
          <p:cNvPr id="7" name="TextBox 6"/>
          <p:cNvSpPr txBox="1"/>
          <p:nvPr/>
        </p:nvSpPr>
        <p:spPr>
          <a:xfrm>
            <a:off x="4874164" y="3158616"/>
            <a:ext cx="881351" cy="353943"/>
          </a:xfrm>
          <a:prstGeom prst="rect">
            <a:avLst/>
          </a:prstGeom>
          <a:solidFill>
            <a:schemeClr val="bg1"/>
          </a:solidFill>
        </p:spPr>
        <p:txBody>
          <a:bodyPr wrap="square" lIns="0" tIns="0" rIns="0" bIns="45720" rtlCol="0">
            <a:spAutoFit/>
          </a:bodyPr>
          <a:lstStyle/>
          <a:p>
            <a:pPr algn="ctr"/>
            <a:r>
              <a:rPr lang="en-US" sz="2000" i="1" dirty="0">
                <a:solidFill>
                  <a:prstClr val="black"/>
                </a:solidFill>
              </a:rPr>
              <a:t>ministry</a:t>
            </a:r>
          </a:p>
        </p:txBody>
      </p:sp>
      <p:sp>
        <p:nvSpPr>
          <p:cNvPr id="11" name="TextBox 10"/>
          <p:cNvSpPr txBox="1"/>
          <p:nvPr/>
        </p:nvSpPr>
        <p:spPr>
          <a:xfrm>
            <a:off x="912613" y="2605548"/>
            <a:ext cx="1039091" cy="261610"/>
          </a:xfrm>
          <a:prstGeom prst="rect">
            <a:avLst/>
          </a:prstGeom>
          <a:solidFill>
            <a:schemeClr val="bg1"/>
          </a:solidFill>
        </p:spPr>
        <p:txBody>
          <a:bodyPr wrap="square" lIns="0" tIns="0" rIns="0" bIns="45720" rtlCol="0">
            <a:spAutoFit/>
          </a:bodyPr>
          <a:lstStyle/>
          <a:p>
            <a:pPr algn="ctr"/>
            <a:r>
              <a:rPr lang="en-US" sz="1400" i="1" dirty="0">
                <a:solidFill>
                  <a:prstClr val="black"/>
                </a:solidFill>
              </a:rPr>
              <a:t>to administer</a:t>
            </a:r>
          </a:p>
        </p:txBody>
      </p:sp>
      <p:sp>
        <p:nvSpPr>
          <p:cNvPr id="9" name="TextBox 8"/>
          <p:cNvSpPr txBox="1"/>
          <p:nvPr/>
        </p:nvSpPr>
        <p:spPr>
          <a:xfrm>
            <a:off x="105696" y="4572000"/>
            <a:ext cx="8915400" cy="2246769"/>
          </a:xfrm>
          <a:prstGeom prst="rect">
            <a:avLst/>
          </a:prstGeom>
          <a:solidFill>
            <a:schemeClr val="bg2"/>
          </a:solidFill>
          <a:ln>
            <a:solidFill>
              <a:schemeClr val="tx1"/>
            </a:solidFill>
          </a:ln>
        </p:spPr>
        <p:txBody>
          <a:bodyPr wrap="square" rtlCol="0">
            <a:spAutoFit/>
          </a:bodyPr>
          <a:lstStyle/>
          <a:p>
            <a:r>
              <a:rPr lang="en-US" sz="2000" b="1" i="1" u="sng" dirty="0" err="1">
                <a:solidFill>
                  <a:prstClr val="black"/>
                </a:solidFill>
              </a:rPr>
              <a:t>Hechos</a:t>
            </a:r>
            <a:r>
              <a:rPr lang="en-US" sz="2000" b="1" i="1" u="sng" dirty="0">
                <a:solidFill>
                  <a:prstClr val="black"/>
                </a:solidFill>
              </a:rPr>
              <a:t> 6:1-4</a:t>
            </a:r>
            <a:r>
              <a:rPr lang="en-US" sz="2000" b="1" i="1" dirty="0">
                <a:solidFill>
                  <a:prstClr val="black"/>
                </a:solidFill>
              </a:rPr>
              <a:t>	</a:t>
            </a:r>
            <a:r>
              <a:rPr lang="es-ES" sz="2000" dirty="0">
                <a:solidFill>
                  <a:prstClr val="black"/>
                </a:solidFill>
              </a:rPr>
              <a:t>En aquellos días, como crecía el número de los discípulos, hubo murmuración de los griegos contra los hebreos, que las viudas de aquellos eran desatendidas en la </a:t>
            </a:r>
            <a:r>
              <a:rPr lang="es-ES" sz="2000" u="sng" dirty="0">
                <a:solidFill>
                  <a:prstClr val="black"/>
                </a:solidFill>
              </a:rPr>
              <a:t>distribución</a:t>
            </a:r>
            <a:r>
              <a:rPr lang="es-ES" sz="2000" dirty="0">
                <a:solidFill>
                  <a:prstClr val="black"/>
                </a:solidFill>
              </a:rPr>
              <a:t> diaria. 2 Entonces los doce convocaron a la multitud de los discípulos, y dijeron: —No es justo que nosotros dejemos la palabra de Dios para </a:t>
            </a:r>
            <a:r>
              <a:rPr lang="es-ES" sz="2000" u="sng" dirty="0">
                <a:solidFill>
                  <a:prstClr val="black"/>
                </a:solidFill>
              </a:rPr>
              <a:t>servir</a:t>
            </a:r>
            <a:r>
              <a:rPr lang="es-ES" sz="2000" dirty="0">
                <a:solidFill>
                  <a:prstClr val="black"/>
                </a:solidFill>
              </a:rPr>
              <a:t> a las mesas. Buscad, pues, hermanos, de entre vosotros a siete hombres de buen testimonio, llenos del Espíritu Santo y de sabiduría, a quienes encarguemos de este trabajo. </a:t>
            </a:r>
            <a:r>
              <a:rPr lang="es-ES" sz="2000" dirty="0"/>
              <a:t>Nosotros persistiremos en la oración y en el </a:t>
            </a:r>
            <a:r>
              <a:rPr lang="es-ES" sz="2000" u="sng" dirty="0"/>
              <a:t>ministerio</a:t>
            </a:r>
            <a:r>
              <a:rPr lang="es-ES" sz="2000" dirty="0"/>
              <a:t> de la Palabra.</a:t>
            </a:r>
            <a:endParaRPr lang="es-ES" sz="2000" dirty="0">
              <a:solidFill>
                <a:prstClr val="black"/>
              </a:solidFill>
            </a:endParaRPr>
          </a:p>
        </p:txBody>
      </p:sp>
      <p:sp>
        <p:nvSpPr>
          <p:cNvPr id="10" name="TextBox 9"/>
          <p:cNvSpPr txBox="1"/>
          <p:nvPr/>
        </p:nvSpPr>
        <p:spPr>
          <a:xfrm>
            <a:off x="1951704" y="5213654"/>
            <a:ext cx="1456150" cy="353943"/>
          </a:xfrm>
          <a:prstGeom prst="rect">
            <a:avLst/>
          </a:prstGeom>
          <a:solidFill>
            <a:schemeClr val="bg1"/>
          </a:solidFill>
        </p:spPr>
        <p:txBody>
          <a:bodyPr wrap="square" lIns="0" tIns="0" rIns="0" bIns="45720" rtlCol="0">
            <a:spAutoFit/>
          </a:bodyPr>
          <a:lstStyle/>
          <a:p>
            <a:pPr algn="ctr"/>
            <a:r>
              <a:rPr lang="en-US" sz="2000" i="1" dirty="0">
                <a:solidFill>
                  <a:prstClr val="black"/>
                </a:solidFill>
              </a:rPr>
              <a:t>el </a:t>
            </a:r>
            <a:r>
              <a:rPr lang="en-US" sz="2000" i="1" dirty="0" err="1">
                <a:solidFill>
                  <a:prstClr val="black"/>
                </a:solidFill>
              </a:rPr>
              <a:t>ministerio</a:t>
            </a:r>
            <a:endParaRPr lang="en-US" sz="2000" i="1" dirty="0">
              <a:solidFill>
                <a:prstClr val="black"/>
              </a:solidFill>
            </a:endParaRPr>
          </a:p>
        </p:txBody>
      </p:sp>
      <p:sp>
        <p:nvSpPr>
          <p:cNvPr id="12" name="TextBox 11"/>
          <p:cNvSpPr txBox="1"/>
          <p:nvPr/>
        </p:nvSpPr>
        <p:spPr>
          <a:xfrm>
            <a:off x="6415548" y="6434096"/>
            <a:ext cx="1066435" cy="353943"/>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ministerio</a:t>
            </a:r>
            <a:endParaRPr lang="en-US" sz="2000" i="1" dirty="0">
              <a:solidFill>
                <a:prstClr val="black"/>
              </a:solidFill>
            </a:endParaRPr>
          </a:p>
        </p:txBody>
      </p:sp>
      <p:sp>
        <p:nvSpPr>
          <p:cNvPr id="13" name="TextBox 12"/>
          <p:cNvSpPr txBox="1"/>
          <p:nvPr/>
        </p:nvSpPr>
        <p:spPr>
          <a:xfrm>
            <a:off x="671356" y="5836781"/>
            <a:ext cx="1157444" cy="353943"/>
          </a:xfrm>
          <a:prstGeom prst="rect">
            <a:avLst/>
          </a:prstGeom>
          <a:solidFill>
            <a:schemeClr val="bg1"/>
          </a:solidFill>
        </p:spPr>
        <p:txBody>
          <a:bodyPr wrap="square" lIns="0" tIns="0" rIns="0" bIns="45720" rtlCol="0">
            <a:spAutoFit/>
          </a:bodyPr>
          <a:lstStyle/>
          <a:p>
            <a:pPr algn="ctr"/>
            <a:r>
              <a:rPr lang="en-US" sz="2000" i="1" dirty="0" err="1">
                <a:solidFill>
                  <a:prstClr val="black"/>
                </a:solidFill>
              </a:rPr>
              <a:t>ministrar</a:t>
            </a:r>
            <a:endParaRPr lang="en-US" sz="2000" i="1" dirty="0">
              <a:solidFill>
                <a:prstClr val="black"/>
              </a:solidFill>
            </a:endParaRPr>
          </a:p>
        </p:txBody>
      </p:sp>
      <p:sp>
        <p:nvSpPr>
          <p:cNvPr id="14" name="TextBox 13"/>
          <p:cNvSpPr txBox="1"/>
          <p:nvPr/>
        </p:nvSpPr>
        <p:spPr>
          <a:xfrm>
            <a:off x="228600" y="4114800"/>
            <a:ext cx="8915400" cy="461665"/>
          </a:xfrm>
          <a:prstGeom prst="rect">
            <a:avLst/>
          </a:prstGeom>
          <a:noFill/>
        </p:spPr>
        <p:txBody>
          <a:bodyPr wrap="square" rtlCol="0">
            <a:spAutoFit/>
          </a:bodyPr>
          <a:lstStyle/>
          <a:p>
            <a:r>
              <a:rPr lang="es-ES" sz="2400" dirty="0"/>
              <a:t>Vemos dos categorías </a:t>
            </a:r>
            <a:r>
              <a:rPr lang="es-ES" sz="2400"/>
              <a:t>de servicio </a:t>
            </a:r>
            <a:r>
              <a:rPr lang="es-ES" sz="2400" dirty="0"/>
              <a:t>(</a:t>
            </a:r>
            <a:r>
              <a:rPr lang="es-ES" sz="2400" dirty="0" err="1"/>
              <a:t>diakonia</a:t>
            </a:r>
            <a:r>
              <a:rPr lang="es-ES" sz="2400" dirty="0"/>
              <a:t>) en Hechos 6</a:t>
            </a:r>
            <a:endParaRPr lang="en-US" sz="2400" dirty="0"/>
          </a:p>
        </p:txBody>
      </p:sp>
    </p:spTree>
    <p:extLst>
      <p:ext uri="{BB962C8B-B14F-4D97-AF65-F5344CB8AC3E}">
        <p14:creationId xmlns:p14="http://schemas.microsoft.com/office/powerpoint/2010/main" val="1449610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We see two categories of service (</a:t>
            </a:r>
            <a:r>
              <a:rPr lang="en-US" sz="2400" i="1" dirty="0" err="1"/>
              <a:t>diakonia</a:t>
            </a:r>
            <a:r>
              <a:rPr lang="en-US" sz="2400" dirty="0"/>
              <a:t>) in Acts 6</a:t>
            </a:r>
          </a:p>
        </p:txBody>
      </p:sp>
      <p:sp>
        <p:nvSpPr>
          <p:cNvPr id="5" name="TextBox 4"/>
          <p:cNvSpPr txBox="1"/>
          <p:nvPr/>
        </p:nvSpPr>
        <p:spPr>
          <a:xfrm>
            <a:off x="105696" y="1283112"/>
            <a:ext cx="8915400" cy="2246769"/>
          </a:xfrm>
          <a:prstGeom prst="rect">
            <a:avLst/>
          </a:prstGeom>
          <a:solidFill>
            <a:schemeClr val="bg2"/>
          </a:solidFill>
          <a:ln>
            <a:solidFill>
              <a:schemeClr val="tx1"/>
            </a:solidFill>
          </a:ln>
        </p:spPr>
        <p:txBody>
          <a:bodyPr wrap="square" rtlCol="0">
            <a:spAutoFit/>
          </a:bodyPr>
          <a:lstStyle/>
          <a:p>
            <a:r>
              <a:rPr lang="en-US" sz="2000" b="1" i="1" u="sng" dirty="0">
                <a:solidFill>
                  <a:prstClr val="black"/>
                </a:solidFill>
              </a:rPr>
              <a:t>Acts 6:1-4</a:t>
            </a:r>
            <a:r>
              <a:rPr lang="en-US" sz="2000" b="1" i="1" dirty="0">
                <a:solidFill>
                  <a:prstClr val="black"/>
                </a:solidFill>
              </a:rPr>
              <a:t>	</a:t>
            </a:r>
            <a:r>
              <a:rPr lang="en-US" sz="2000" dirty="0">
                <a:solidFill>
                  <a:prstClr val="black"/>
                </a:solidFill>
              </a:rPr>
              <a:t>Now in these days when the disciples were increasing in number, a complaint by the Hellenists arose against the Hebrews because their widows were being neglected in the daily </a:t>
            </a:r>
            <a:r>
              <a:rPr lang="en-US" sz="2000" u="sng" dirty="0">
                <a:solidFill>
                  <a:prstClr val="black"/>
                </a:solidFill>
              </a:rPr>
              <a:t>distribution</a:t>
            </a:r>
            <a:r>
              <a:rPr lang="en-US" sz="2000" dirty="0">
                <a:solidFill>
                  <a:prstClr val="black"/>
                </a:solidFill>
              </a:rPr>
              <a:t>. And the twelve summoned the full number of the disciples and said, “It is not right that we should give up preaching the word of God  </a:t>
            </a:r>
            <a:r>
              <a:rPr lang="en-US" sz="2000" u="sng" dirty="0">
                <a:solidFill>
                  <a:prstClr val="black"/>
                </a:solidFill>
              </a:rPr>
              <a:t>to serve</a:t>
            </a:r>
            <a:r>
              <a:rPr lang="en-US" sz="2000" dirty="0">
                <a:solidFill>
                  <a:prstClr val="black"/>
                </a:solidFill>
              </a:rPr>
              <a:t>  tables. Therefore, brothers, pick out from among you seven men of good repute, full of the Spirit and of wisdom, whom we will appoint to this duty. But we will devote ourselves to prayer and to the </a:t>
            </a:r>
            <a:r>
              <a:rPr lang="en-US" sz="2000" u="sng" dirty="0">
                <a:solidFill>
                  <a:prstClr val="black"/>
                </a:solidFill>
              </a:rPr>
              <a:t>ministry</a:t>
            </a:r>
            <a:r>
              <a:rPr lang="en-US" sz="2000" dirty="0">
                <a:solidFill>
                  <a:prstClr val="black"/>
                </a:solidFill>
              </a:rPr>
              <a:t> of the word.”</a:t>
            </a:r>
            <a:endParaRPr lang="en-US" sz="2000" b="1" i="1" u="sng" dirty="0">
              <a:solidFill>
                <a:prstClr val="black"/>
              </a:solidFill>
            </a:endParaRPr>
          </a:p>
        </p:txBody>
      </p:sp>
      <p:sp>
        <p:nvSpPr>
          <p:cNvPr id="6" name="TextBox 5"/>
          <p:cNvSpPr txBox="1"/>
          <p:nvPr/>
        </p:nvSpPr>
        <p:spPr>
          <a:xfrm>
            <a:off x="3083894" y="1936956"/>
            <a:ext cx="1259506" cy="321767"/>
          </a:xfrm>
          <a:prstGeom prst="rect">
            <a:avLst/>
          </a:prstGeom>
          <a:solidFill>
            <a:schemeClr val="bg1"/>
          </a:solidFill>
        </p:spPr>
        <p:txBody>
          <a:bodyPr wrap="square" lIns="0" tIns="0" rIns="0" bIns="45720" rtlCol="0">
            <a:spAutoFit/>
          </a:bodyPr>
          <a:lstStyle/>
          <a:p>
            <a:pPr algn="ctr"/>
            <a:r>
              <a:rPr lang="en-US" sz="2000" b="1" dirty="0">
                <a:solidFill>
                  <a:prstClr val="black"/>
                </a:solidFill>
              </a:rPr>
              <a:t>ministry.</a:t>
            </a:r>
          </a:p>
        </p:txBody>
      </p:sp>
      <p:sp>
        <p:nvSpPr>
          <p:cNvPr id="7" name="TextBox 6"/>
          <p:cNvSpPr txBox="1"/>
          <p:nvPr/>
        </p:nvSpPr>
        <p:spPr>
          <a:xfrm>
            <a:off x="4343400" y="3158616"/>
            <a:ext cx="2766060" cy="353943"/>
          </a:xfrm>
          <a:prstGeom prst="rect">
            <a:avLst/>
          </a:prstGeom>
          <a:solidFill>
            <a:srgbClr val="FFFF00"/>
          </a:solidFill>
        </p:spPr>
        <p:txBody>
          <a:bodyPr wrap="square" lIns="0" tIns="0" rIns="0" bIns="45720" rtlCol="0">
            <a:spAutoFit/>
          </a:bodyPr>
          <a:lstStyle/>
          <a:p>
            <a:pPr algn="ctr"/>
            <a:r>
              <a:rPr lang="en-US" sz="2000" b="1" dirty="0">
                <a:solidFill>
                  <a:prstClr val="black"/>
                </a:solidFill>
              </a:rPr>
              <a:t>the ministry of the word</a:t>
            </a:r>
          </a:p>
        </p:txBody>
      </p:sp>
      <p:sp>
        <p:nvSpPr>
          <p:cNvPr id="10" name="TextBox 9"/>
          <p:cNvSpPr txBox="1"/>
          <p:nvPr/>
        </p:nvSpPr>
        <p:spPr>
          <a:xfrm>
            <a:off x="2531808" y="1937197"/>
            <a:ext cx="572502" cy="321767"/>
          </a:xfrm>
          <a:prstGeom prst="rect">
            <a:avLst/>
          </a:prstGeom>
          <a:solidFill>
            <a:schemeClr val="bg1"/>
          </a:solidFill>
        </p:spPr>
        <p:txBody>
          <a:bodyPr wrap="square" lIns="0" tIns="0" rIns="0" bIns="45720" rtlCol="0">
            <a:spAutoFit/>
          </a:bodyPr>
          <a:lstStyle/>
          <a:p>
            <a:pPr algn="ctr"/>
            <a:r>
              <a:rPr lang="en-US" sz="2000" b="1" dirty="0">
                <a:solidFill>
                  <a:prstClr val="black"/>
                </a:solidFill>
              </a:rPr>
              <a:t>daily</a:t>
            </a:r>
          </a:p>
        </p:txBody>
      </p:sp>
      <p:sp>
        <p:nvSpPr>
          <p:cNvPr id="11" name="TextBox 10"/>
          <p:cNvSpPr txBox="1"/>
          <p:nvPr/>
        </p:nvSpPr>
        <p:spPr>
          <a:xfrm>
            <a:off x="954177" y="2546556"/>
            <a:ext cx="884775" cy="321766"/>
          </a:xfrm>
          <a:prstGeom prst="rect">
            <a:avLst/>
          </a:prstGeom>
          <a:solidFill>
            <a:schemeClr val="bg1"/>
          </a:solidFill>
        </p:spPr>
        <p:txBody>
          <a:bodyPr wrap="square" lIns="0" tIns="0" rIns="0" bIns="45720" rtlCol="0">
            <a:spAutoFit/>
          </a:bodyPr>
          <a:lstStyle/>
          <a:p>
            <a:pPr algn="ctr"/>
            <a:r>
              <a:rPr lang="en-US" sz="2000" b="1" dirty="0">
                <a:solidFill>
                  <a:prstClr val="black"/>
                </a:solidFill>
              </a:rPr>
              <a:t>to serve</a:t>
            </a:r>
          </a:p>
        </p:txBody>
      </p:sp>
      <p:sp>
        <p:nvSpPr>
          <p:cNvPr id="12" name="TextBox 11"/>
          <p:cNvSpPr txBox="1"/>
          <p:nvPr/>
        </p:nvSpPr>
        <p:spPr>
          <a:xfrm>
            <a:off x="1853829" y="2546798"/>
            <a:ext cx="692727" cy="321766"/>
          </a:xfrm>
          <a:prstGeom prst="rect">
            <a:avLst/>
          </a:prstGeom>
          <a:solidFill>
            <a:schemeClr val="bg1"/>
          </a:solidFill>
        </p:spPr>
        <p:txBody>
          <a:bodyPr wrap="square" lIns="0" tIns="0" rIns="0" bIns="45720" rtlCol="0">
            <a:spAutoFit/>
          </a:bodyPr>
          <a:lstStyle/>
          <a:p>
            <a:pPr algn="ctr"/>
            <a:r>
              <a:rPr lang="en-US" sz="2000" b="1" dirty="0">
                <a:solidFill>
                  <a:prstClr val="black"/>
                </a:solidFill>
              </a:rPr>
              <a:t>tables</a:t>
            </a:r>
          </a:p>
        </p:txBody>
      </p:sp>
      <p:sp>
        <p:nvSpPr>
          <p:cNvPr id="15" name="Flowchart: Alternate Process 14"/>
          <p:cNvSpPr/>
          <p:nvPr/>
        </p:nvSpPr>
        <p:spPr>
          <a:xfrm>
            <a:off x="105696" y="1936956"/>
            <a:ext cx="8915400" cy="964858"/>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lowchart: Alternate Process 15"/>
          <p:cNvSpPr/>
          <p:nvPr/>
        </p:nvSpPr>
        <p:spPr>
          <a:xfrm>
            <a:off x="105696" y="3086537"/>
            <a:ext cx="8930148" cy="426575"/>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p:cNvSpPr/>
          <p:nvPr/>
        </p:nvSpPr>
        <p:spPr>
          <a:xfrm>
            <a:off x="105696" y="1892712"/>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1</a:t>
            </a:r>
            <a:endParaRPr lang="en-US" sz="2800" dirty="0">
              <a:solidFill>
                <a:schemeClr val="bg1"/>
              </a:solidFill>
            </a:endParaRPr>
          </a:p>
        </p:txBody>
      </p:sp>
      <p:sp>
        <p:nvSpPr>
          <p:cNvPr id="18" name="Oval 17"/>
          <p:cNvSpPr/>
          <p:nvPr/>
        </p:nvSpPr>
        <p:spPr>
          <a:xfrm>
            <a:off x="76200" y="3018504"/>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2</a:t>
            </a:r>
          </a:p>
        </p:txBody>
      </p:sp>
      <p:sp>
        <p:nvSpPr>
          <p:cNvPr id="19" name="TextBox 18"/>
          <p:cNvSpPr txBox="1"/>
          <p:nvPr/>
        </p:nvSpPr>
        <p:spPr>
          <a:xfrm>
            <a:off x="105696" y="4572000"/>
            <a:ext cx="8915400" cy="2246769"/>
          </a:xfrm>
          <a:prstGeom prst="rect">
            <a:avLst/>
          </a:prstGeom>
          <a:solidFill>
            <a:schemeClr val="bg2"/>
          </a:solidFill>
          <a:ln>
            <a:solidFill>
              <a:schemeClr val="tx1"/>
            </a:solidFill>
          </a:ln>
        </p:spPr>
        <p:txBody>
          <a:bodyPr wrap="square" rtlCol="0">
            <a:spAutoFit/>
          </a:bodyPr>
          <a:lstStyle/>
          <a:p>
            <a:r>
              <a:rPr lang="en-US" sz="2000" b="1" i="1" u="sng" dirty="0" err="1">
                <a:solidFill>
                  <a:prstClr val="black"/>
                </a:solidFill>
              </a:rPr>
              <a:t>Hechos</a:t>
            </a:r>
            <a:r>
              <a:rPr lang="en-US" sz="2000" b="1" i="1" u="sng" dirty="0">
                <a:solidFill>
                  <a:prstClr val="black"/>
                </a:solidFill>
              </a:rPr>
              <a:t> 6:1-4</a:t>
            </a:r>
            <a:r>
              <a:rPr lang="en-US" sz="2000" b="1" i="1" dirty="0">
                <a:solidFill>
                  <a:prstClr val="black"/>
                </a:solidFill>
              </a:rPr>
              <a:t>	</a:t>
            </a:r>
            <a:r>
              <a:rPr lang="es-ES" sz="2000" dirty="0">
                <a:solidFill>
                  <a:prstClr val="black"/>
                </a:solidFill>
              </a:rPr>
              <a:t>En aquellos días, como crecía el número de los discípulos, hubo murmuración de los griegos contra los hebreos, que las viudas de aquellos eran desatendidas en la </a:t>
            </a:r>
            <a:r>
              <a:rPr lang="es-ES" sz="2000" u="sng" dirty="0">
                <a:solidFill>
                  <a:prstClr val="black"/>
                </a:solidFill>
              </a:rPr>
              <a:t>distribución</a:t>
            </a:r>
            <a:r>
              <a:rPr lang="es-ES" sz="2000" dirty="0">
                <a:solidFill>
                  <a:prstClr val="black"/>
                </a:solidFill>
              </a:rPr>
              <a:t> diaria. 2 Entonces los doce convocaron a la multitud de los discípulos, y dijeron: —No es justo que nosotros dejemos la palabra de Dios para </a:t>
            </a:r>
            <a:r>
              <a:rPr lang="es-ES" sz="2000" u="sng" dirty="0">
                <a:solidFill>
                  <a:prstClr val="black"/>
                </a:solidFill>
              </a:rPr>
              <a:t>servir</a:t>
            </a:r>
            <a:r>
              <a:rPr lang="es-ES" sz="2000" dirty="0">
                <a:solidFill>
                  <a:prstClr val="black"/>
                </a:solidFill>
              </a:rPr>
              <a:t> a las mesas. Buscad, pues, hermanos, de entre vosotros a siete hombres de buen testimonio, llenos del Espíritu Santo y de sabiduría, a quienes encarguemos de este trabajo. </a:t>
            </a:r>
            <a:r>
              <a:rPr lang="es-ES" sz="2000" dirty="0"/>
              <a:t>Nosotros persistiremos en la oración y en el </a:t>
            </a:r>
            <a:r>
              <a:rPr lang="es-ES" sz="2000" u="sng" dirty="0"/>
              <a:t>ministerio</a:t>
            </a:r>
            <a:r>
              <a:rPr lang="es-ES" sz="2000" dirty="0"/>
              <a:t> de la Palabra.</a:t>
            </a:r>
            <a:endParaRPr lang="es-ES" sz="2000" dirty="0">
              <a:solidFill>
                <a:prstClr val="black"/>
              </a:solidFill>
            </a:endParaRPr>
          </a:p>
        </p:txBody>
      </p:sp>
      <p:sp>
        <p:nvSpPr>
          <p:cNvPr id="20" name="TextBox 19"/>
          <p:cNvSpPr txBox="1"/>
          <p:nvPr/>
        </p:nvSpPr>
        <p:spPr>
          <a:xfrm>
            <a:off x="228600" y="4114800"/>
            <a:ext cx="8915400" cy="461665"/>
          </a:xfrm>
          <a:prstGeom prst="rect">
            <a:avLst/>
          </a:prstGeom>
          <a:noFill/>
        </p:spPr>
        <p:txBody>
          <a:bodyPr wrap="square" rtlCol="0">
            <a:spAutoFit/>
          </a:bodyPr>
          <a:lstStyle/>
          <a:p>
            <a:r>
              <a:rPr lang="es-ES" sz="2400" dirty="0"/>
              <a:t>Vemos dos categorías </a:t>
            </a:r>
            <a:r>
              <a:rPr lang="es-ES" sz="2400"/>
              <a:t>de servicio </a:t>
            </a:r>
            <a:r>
              <a:rPr lang="es-ES" sz="2400" dirty="0"/>
              <a:t>(</a:t>
            </a:r>
            <a:r>
              <a:rPr lang="es-ES" sz="2400" dirty="0" err="1"/>
              <a:t>diakonia</a:t>
            </a:r>
            <a:r>
              <a:rPr lang="es-ES" sz="2400" dirty="0"/>
              <a:t>) en Hechos 6</a:t>
            </a:r>
            <a:endParaRPr lang="en-US" sz="2400" dirty="0"/>
          </a:p>
        </p:txBody>
      </p:sp>
      <p:sp>
        <p:nvSpPr>
          <p:cNvPr id="21" name="Flowchart: Alternate Process 20"/>
          <p:cNvSpPr/>
          <p:nvPr/>
        </p:nvSpPr>
        <p:spPr>
          <a:xfrm>
            <a:off x="122904" y="5228304"/>
            <a:ext cx="8915400" cy="964858"/>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Flowchart: Alternate Process 21"/>
          <p:cNvSpPr/>
          <p:nvPr/>
        </p:nvSpPr>
        <p:spPr>
          <a:xfrm>
            <a:off x="1782097" y="6377885"/>
            <a:ext cx="7239000" cy="426575"/>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122904" y="5184060"/>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1</a:t>
            </a:r>
            <a:endParaRPr lang="en-US" sz="2800" dirty="0">
              <a:solidFill>
                <a:schemeClr val="bg1"/>
              </a:solidFill>
            </a:endParaRPr>
          </a:p>
        </p:txBody>
      </p:sp>
      <p:sp>
        <p:nvSpPr>
          <p:cNvPr id="24" name="Oval 23"/>
          <p:cNvSpPr/>
          <p:nvPr/>
        </p:nvSpPr>
        <p:spPr>
          <a:xfrm>
            <a:off x="1295400" y="6309852"/>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2</a:t>
            </a:r>
          </a:p>
        </p:txBody>
      </p:sp>
      <p:sp>
        <p:nvSpPr>
          <p:cNvPr id="25" name="TextBox 24"/>
          <p:cNvSpPr txBox="1"/>
          <p:nvPr/>
        </p:nvSpPr>
        <p:spPr>
          <a:xfrm>
            <a:off x="1906110" y="5257206"/>
            <a:ext cx="1461438" cy="254361"/>
          </a:xfrm>
          <a:prstGeom prst="rect">
            <a:avLst/>
          </a:prstGeom>
          <a:solidFill>
            <a:schemeClr val="bg1"/>
          </a:solidFill>
        </p:spPr>
        <p:txBody>
          <a:bodyPr wrap="square" lIns="0" tIns="0" rIns="0" bIns="0" rtlCol="0" anchor="ctr" anchorCtr="0">
            <a:spAutoFit/>
          </a:bodyPr>
          <a:lstStyle/>
          <a:p>
            <a:pPr algn="ctr"/>
            <a:r>
              <a:rPr lang="en-US" sz="2000" b="1" dirty="0">
                <a:solidFill>
                  <a:prstClr val="black"/>
                </a:solidFill>
              </a:rPr>
              <a:t>el </a:t>
            </a:r>
            <a:r>
              <a:rPr lang="en-US" sz="2000" b="1" dirty="0" err="1">
                <a:solidFill>
                  <a:prstClr val="black"/>
                </a:solidFill>
              </a:rPr>
              <a:t>ministerio</a:t>
            </a:r>
            <a:endParaRPr lang="en-US" sz="2000" b="1" dirty="0">
              <a:solidFill>
                <a:prstClr val="black"/>
              </a:solidFill>
            </a:endParaRPr>
          </a:p>
        </p:txBody>
      </p:sp>
      <p:sp>
        <p:nvSpPr>
          <p:cNvPr id="26" name="TextBox 25"/>
          <p:cNvSpPr txBox="1"/>
          <p:nvPr/>
        </p:nvSpPr>
        <p:spPr>
          <a:xfrm>
            <a:off x="6125496" y="6427857"/>
            <a:ext cx="2766060" cy="353943"/>
          </a:xfrm>
          <a:prstGeom prst="rect">
            <a:avLst/>
          </a:prstGeom>
          <a:solidFill>
            <a:srgbClr val="FFFF00"/>
          </a:solidFill>
        </p:spPr>
        <p:txBody>
          <a:bodyPr wrap="square" lIns="0" tIns="0" rIns="0" bIns="45720" rtlCol="0">
            <a:spAutoFit/>
          </a:bodyPr>
          <a:lstStyle/>
          <a:p>
            <a:pPr algn="ctr"/>
            <a:r>
              <a:rPr lang="en-US" sz="2000" b="1" dirty="0">
                <a:solidFill>
                  <a:prstClr val="black"/>
                </a:solidFill>
              </a:rPr>
              <a:t>el </a:t>
            </a:r>
            <a:r>
              <a:rPr lang="en-US" sz="2000" b="1" dirty="0" err="1">
                <a:solidFill>
                  <a:prstClr val="black"/>
                </a:solidFill>
              </a:rPr>
              <a:t>ministerio</a:t>
            </a:r>
            <a:r>
              <a:rPr lang="en-US" sz="2000" b="1" dirty="0">
                <a:solidFill>
                  <a:prstClr val="black"/>
                </a:solidFill>
              </a:rPr>
              <a:t> de la palabra</a:t>
            </a:r>
          </a:p>
        </p:txBody>
      </p:sp>
      <p:sp>
        <p:nvSpPr>
          <p:cNvPr id="27" name="TextBox 26"/>
          <p:cNvSpPr txBox="1"/>
          <p:nvPr/>
        </p:nvSpPr>
        <p:spPr>
          <a:xfrm>
            <a:off x="3405830" y="5265196"/>
            <a:ext cx="673676" cy="265923"/>
          </a:xfrm>
          <a:prstGeom prst="rect">
            <a:avLst/>
          </a:prstGeom>
          <a:solidFill>
            <a:schemeClr val="bg1"/>
          </a:solidFill>
        </p:spPr>
        <p:txBody>
          <a:bodyPr wrap="square" lIns="0" tIns="0" rIns="0" bIns="45720" rtlCol="0" anchor="ctr" anchorCtr="0">
            <a:spAutoFit/>
          </a:bodyPr>
          <a:lstStyle/>
          <a:p>
            <a:pPr algn="ctr"/>
            <a:r>
              <a:rPr lang="en-US" sz="2000" b="1" dirty="0" err="1">
                <a:solidFill>
                  <a:prstClr val="black"/>
                </a:solidFill>
              </a:rPr>
              <a:t>diaria</a:t>
            </a:r>
            <a:endParaRPr lang="en-US" sz="2000" b="1" dirty="0">
              <a:solidFill>
                <a:prstClr val="black"/>
              </a:solidFill>
            </a:endParaRPr>
          </a:p>
        </p:txBody>
      </p:sp>
      <p:sp>
        <p:nvSpPr>
          <p:cNvPr id="28" name="TextBox 27"/>
          <p:cNvSpPr txBox="1"/>
          <p:nvPr/>
        </p:nvSpPr>
        <p:spPr>
          <a:xfrm>
            <a:off x="715874" y="5824132"/>
            <a:ext cx="731219" cy="307777"/>
          </a:xfrm>
          <a:prstGeom prst="rect">
            <a:avLst/>
          </a:prstGeom>
          <a:solidFill>
            <a:schemeClr val="bg1"/>
          </a:solidFill>
        </p:spPr>
        <p:txBody>
          <a:bodyPr wrap="square" lIns="0" tIns="0" rIns="0" bIns="0" rtlCol="0" anchor="ctr" anchorCtr="0">
            <a:spAutoFit/>
          </a:bodyPr>
          <a:lstStyle/>
          <a:p>
            <a:r>
              <a:rPr lang="en-US" sz="2000" b="1" dirty="0" err="1">
                <a:solidFill>
                  <a:prstClr val="black"/>
                </a:solidFill>
              </a:rPr>
              <a:t>servir</a:t>
            </a:r>
            <a:r>
              <a:rPr lang="en-US" sz="2000" b="1" dirty="0">
                <a:solidFill>
                  <a:prstClr val="black"/>
                </a:solidFill>
              </a:rPr>
              <a:t>  </a:t>
            </a:r>
          </a:p>
        </p:txBody>
      </p:sp>
      <p:sp>
        <p:nvSpPr>
          <p:cNvPr id="29" name="TextBox 28"/>
          <p:cNvSpPr txBox="1"/>
          <p:nvPr/>
        </p:nvSpPr>
        <p:spPr>
          <a:xfrm>
            <a:off x="1348190" y="5824074"/>
            <a:ext cx="1301555" cy="307777"/>
          </a:xfrm>
          <a:prstGeom prst="rect">
            <a:avLst/>
          </a:prstGeom>
          <a:solidFill>
            <a:schemeClr val="bg1"/>
          </a:solidFill>
        </p:spPr>
        <p:txBody>
          <a:bodyPr wrap="square" lIns="0" tIns="0" rIns="0" bIns="0" rtlCol="0" anchor="ctr" anchorCtr="0">
            <a:spAutoFit/>
          </a:bodyPr>
          <a:lstStyle/>
          <a:p>
            <a:pPr algn="ctr"/>
            <a:r>
              <a:rPr lang="en-US" sz="2000" b="1" dirty="0">
                <a:solidFill>
                  <a:prstClr val="black"/>
                </a:solidFill>
              </a:rPr>
              <a:t>a las mesas.</a:t>
            </a:r>
          </a:p>
        </p:txBody>
      </p:sp>
    </p:spTree>
    <p:extLst>
      <p:ext uri="{BB962C8B-B14F-4D97-AF65-F5344CB8AC3E}">
        <p14:creationId xmlns:p14="http://schemas.microsoft.com/office/powerpoint/2010/main" val="39998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5" grpId="0" animBg="1"/>
      <p:bldP spid="16" grpId="0" animBg="1"/>
      <p:bldP spid="17" grpId="0" animBg="1"/>
      <p:bldP spid="18"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We see two categories of service (</a:t>
            </a:r>
            <a:r>
              <a:rPr lang="en-US" sz="2400" i="1" dirty="0" err="1"/>
              <a:t>diakonia</a:t>
            </a:r>
            <a:r>
              <a:rPr lang="en-US" sz="2400" dirty="0"/>
              <a:t>) in Acts 6</a:t>
            </a:r>
          </a:p>
        </p:txBody>
      </p:sp>
      <p:sp>
        <p:nvSpPr>
          <p:cNvPr id="5" name="TextBox 4"/>
          <p:cNvSpPr txBox="1"/>
          <p:nvPr/>
        </p:nvSpPr>
        <p:spPr>
          <a:xfrm>
            <a:off x="105696" y="1283112"/>
            <a:ext cx="8915400" cy="2246769"/>
          </a:xfrm>
          <a:prstGeom prst="rect">
            <a:avLst/>
          </a:prstGeom>
          <a:solidFill>
            <a:schemeClr val="bg2"/>
          </a:solidFill>
          <a:ln>
            <a:solidFill>
              <a:schemeClr val="tx1"/>
            </a:solidFill>
          </a:ln>
        </p:spPr>
        <p:txBody>
          <a:bodyPr wrap="square" rtlCol="0">
            <a:spAutoFit/>
          </a:bodyPr>
          <a:lstStyle/>
          <a:p>
            <a:r>
              <a:rPr lang="en-US" sz="2000" b="1" i="1" u="sng" dirty="0">
                <a:solidFill>
                  <a:prstClr val="black"/>
                </a:solidFill>
              </a:rPr>
              <a:t>Acts 6:1-4</a:t>
            </a:r>
            <a:r>
              <a:rPr lang="en-US" sz="2000" b="1" i="1" dirty="0">
                <a:solidFill>
                  <a:prstClr val="black"/>
                </a:solidFill>
              </a:rPr>
              <a:t>	</a:t>
            </a:r>
            <a:r>
              <a:rPr lang="en-US" sz="2000" dirty="0">
                <a:solidFill>
                  <a:prstClr val="black"/>
                </a:solidFill>
              </a:rPr>
              <a:t>Now in these days when the disciples were increasing in number, a complaint by the Hellenists arose against the Hebrews because their widows were being neglected in the daily </a:t>
            </a:r>
            <a:r>
              <a:rPr lang="en-US" sz="2000" u="sng" dirty="0">
                <a:solidFill>
                  <a:prstClr val="black"/>
                </a:solidFill>
              </a:rPr>
              <a:t>distribution</a:t>
            </a:r>
            <a:r>
              <a:rPr lang="en-US" sz="2000" dirty="0">
                <a:solidFill>
                  <a:prstClr val="black"/>
                </a:solidFill>
              </a:rPr>
              <a:t>. And the twelve summoned the full number of the disciples and said, “It is not right that we should give up preaching the word of God  </a:t>
            </a:r>
            <a:r>
              <a:rPr lang="en-US" sz="2000" u="sng" dirty="0">
                <a:solidFill>
                  <a:prstClr val="black"/>
                </a:solidFill>
              </a:rPr>
              <a:t>to serve</a:t>
            </a:r>
            <a:r>
              <a:rPr lang="en-US" sz="2000" dirty="0">
                <a:solidFill>
                  <a:prstClr val="black"/>
                </a:solidFill>
              </a:rPr>
              <a:t>  tables. Therefore, brothers, pick out from among you seven men of good repute, full of the Spirit and of wisdom, whom we will appoint to this duty. But we will devote ourselves to prayer and to the </a:t>
            </a:r>
            <a:r>
              <a:rPr lang="en-US" sz="2000" u="sng" dirty="0">
                <a:solidFill>
                  <a:prstClr val="black"/>
                </a:solidFill>
              </a:rPr>
              <a:t>ministry</a:t>
            </a:r>
            <a:r>
              <a:rPr lang="en-US" sz="2000" dirty="0">
                <a:solidFill>
                  <a:prstClr val="black"/>
                </a:solidFill>
              </a:rPr>
              <a:t> of the word.”</a:t>
            </a:r>
            <a:endParaRPr lang="en-US" sz="2000" b="1" i="1" u="sng" dirty="0">
              <a:solidFill>
                <a:prstClr val="black"/>
              </a:solidFill>
            </a:endParaRPr>
          </a:p>
        </p:txBody>
      </p:sp>
      <p:sp>
        <p:nvSpPr>
          <p:cNvPr id="6" name="TextBox 5"/>
          <p:cNvSpPr txBox="1"/>
          <p:nvPr/>
        </p:nvSpPr>
        <p:spPr>
          <a:xfrm>
            <a:off x="3083894" y="1936956"/>
            <a:ext cx="1259506" cy="353943"/>
          </a:xfrm>
          <a:prstGeom prst="rect">
            <a:avLst/>
          </a:prstGeom>
          <a:solidFill>
            <a:schemeClr val="bg1"/>
          </a:solidFill>
        </p:spPr>
        <p:txBody>
          <a:bodyPr wrap="square" lIns="0" tIns="0" rIns="0" bIns="45720" rtlCol="0">
            <a:spAutoFit/>
          </a:bodyPr>
          <a:lstStyle/>
          <a:p>
            <a:pPr algn="ctr"/>
            <a:r>
              <a:rPr lang="en-US" sz="2000" b="1" dirty="0">
                <a:solidFill>
                  <a:prstClr val="black"/>
                </a:solidFill>
              </a:rPr>
              <a:t>service.</a:t>
            </a:r>
          </a:p>
        </p:txBody>
      </p:sp>
      <p:sp>
        <p:nvSpPr>
          <p:cNvPr id="7" name="TextBox 6"/>
          <p:cNvSpPr txBox="1"/>
          <p:nvPr/>
        </p:nvSpPr>
        <p:spPr>
          <a:xfrm>
            <a:off x="4483878" y="3159834"/>
            <a:ext cx="2514600" cy="353943"/>
          </a:xfrm>
          <a:prstGeom prst="rect">
            <a:avLst/>
          </a:prstGeom>
          <a:solidFill>
            <a:srgbClr val="FFFF00"/>
          </a:solidFill>
        </p:spPr>
        <p:txBody>
          <a:bodyPr wrap="square" lIns="0" tIns="0" rIns="0" bIns="45720" rtlCol="0">
            <a:spAutoFit/>
          </a:bodyPr>
          <a:lstStyle/>
          <a:p>
            <a:pPr algn="ctr"/>
            <a:r>
              <a:rPr lang="en-US" sz="2000" dirty="0">
                <a:solidFill>
                  <a:prstClr val="black"/>
                </a:solidFill>
              </a:rPr>
              <a:t>the service of the word</a:t>
            </a:r>
          </a:p>
        </p:txBody>
      </p:sp>
      <p:sp>
        <p:nvSpPr>
          <p:cNvPr id="10" name="TextBox 9"/>
          <p:cNvSpPr txBox="1"/>
          <p:nvPr/>
        </p:nvSpPr>
        <p:spPr>
          <a:xfrm>
            <a:off x="2531808" y="1937197"/>
            <a:ext cx="572502" cy="321767"/>
          </a:xfrm>
          <a:prstGeom prst="rect">
            <a:avLst/>
          </a:prstGeom>
          <a:solidFill>
            <a:schemeClr val="bg1"/>
          </a:solidFill>
        </p:spPr>
        <p:txBody>
          <a:bodyPr wrap="square" lIns="0" tIns="0" rIns="0" bIns="45720" rtlCol="0">
            <a:spAutoFit/>
          </a:bodyPr>
          <a:lstStyle/>
          <a:p>
            <a:pPr algn="ctr"/>
            <a:r>
              <a:rPr lang="en-US" sz="2000" b="1" dirty="0">
                <a:solidFill>
                  <a:prstClr val="black"/>
                </a:solidFill>
              </a:rPr>
              <a:t>daily</a:t>
            </a:r>
          </a:p>
        </p:txBody>
      </p:sp>
      <p:sp>
        <p:nvSpPr>
          <p:cNvPr id="11" name="TextBox 10"/>
          <p:cNvSpPr txBox="1"/>
          <p:nvPr/>
        </p:nvSpPr>
        <p:spPr>
          <a:xfrm>
            <a:off x="958644" y="2546556"/>
            <a:ext cx="884775" cy="321766"/>
          </a:xfrm>
          <a:prstGeom prst="rect">
            <a:avLst/>
          </a:prstGeom>
          <a:solidFill>
            <a:schemeClr val="bg1"/>
          </a:solidFill>
        </p:spPr>
        <p:txBody>
          <a:bodyPr wrap="square" lIns="0" tIns="0" rIns="0" bIns="45720" rtlCol="0">
            <a:spAutoFit/>
          </a:bodyPr>
          <a:lstStyle/>
          <a:p>
            <a:pPr algn="ctr"/>
            <a:r>
              <a:rPr lang="en-US" sz="2000" b="1" dirty="0">
                <a:solidFill>
                  <a:prstClr val="black"/>
                </a:solidFill>
              </a:rPr>
              <a:t>to serve</a:t>
            </a:r>
          </a:p>
        </p:txBody>
      </p:sp>
      <p:sp>
        <p:nvSpPr>
          <p:cNvPr id="12" name="TextBox 11"/>
          <p:cNvSpPr txBox="1"/>
          <p:nvPr/>
        </p:nvSpPr>
        <p:spPr>
          <a:xfrm>
            <a:off x="1858296" y="2546798"/>
            <a:ext cx="692727" cy="321766"/>
          </a:xfrm>
          <a:prstGeom prst="rect">
            <a:avLst/>
          </a:prstGeom>
          <a:solidFill>
            <a:schemeClr val="bg1"/>
          </a:solidFill>
        </p:spPr>
        <p:txBody>
          <a:bodyPr wrap="square" lIns="0" tIns="0" rIns="0" bIns="45720" rtlCol="0">
            <a:spAutoFit/>
          </a:bodyPr>
          <a:lstStyle/>
          <a:p>
            <a:pPr algn="ctr"/>
            <a:r>
              <a:rPr lang="en-US" sz="2000" b="1" dirty="0">
                <a:solidFill>
                  <a:prstClr val="black"/>
                </a:solidFill>
              </a:rPr>
              <a:t>tables</a:t>
            </a:r>
          </a:p>
        </p:txBody>
      </p:sp>
      <p:sp>
        <p:nvSpPr>
          <p:cNvPr id="15" name="Flowchart: Alternate Process 14"/>
          <p:cNvSpPr/>
          <p:nvPr/>
        </p:nvSpPr>
        <p:spPr>
          <a:xfrm>
            <a:off x="105696" y="1936956"/>
            <a:ext cx="8915400" cy="964858"/>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p:cNvSpPr/>
          <p:nvPr/>
        </p:nvSpPr>
        <p:spPr>
          <a:xfrm>
            <a:off x="105696" y="1892712"/>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1</a:t>
            </a:r>
            <a:endParaRPr lang="en-US" sz="2800" dirty="0">
              <a:solidFill>
                <a:schemeClr val="bg1"/>
              </a:solidFill>
            </a:endParaRPr>
          </a:p>
        </p:txBody>
      </p:sp>
      <p:sp>
        <p:nvSpPr>
          <p:cNvPr id="16" name="Flowchart: Alternate Process 15"/>
          <p:cNvSpPr/>
          <p:nvPr/>
        </p:nvSpPr>
        <p:spPr>
          <a:xfrm>
            <a:off x="105696" y="3086537"/>
            <a:ext cx="8930148" cy="426575"/>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p:cNvSpPr/>
          <p:nvPr/>
        </p:nvSpPr>
        <p:spPr>
          <a:xfrm>
            <a:off x="76200" y="3018504"/>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2</a:t>
            </a:r>
          </a:p>
        </p:txBody>
      </p:sp>
      <p:sp>
        <p:nvSpPr>
          <p:cNvPr id="19" name="TextBox 18"/>
          <p:cNvSpPr txBox="1"/>
          <p:nvPr/>
        </p:nvSpPr>
        <p:spPr>
          <a:xfrm>
            <a:off x="105696" y="4572000"/>
            <a:ext cx="8915400" cy="2246769"/>
          </a:xfrm>
          <a:prstGeom prst="rect">
            <a:avLst/>
          </a:prstGeom>
          <a:solidFill>
            <a:schemeClr val="bg2"/>
          </a:solidFill>
          <a:ln>
            <a:solidFill>
              <a:schemeClr val="tx1"/>
            </a:solidFill>
          </a:ln>
        </p:spPr>
        <p:txBody>
          <a:bodyPr wrap="square" rtlCol="0">
            <a:spAutoFit/>
          </a:bodyPr>
          <a:lstStyle/>
          <a:p>
            <a:r>
              <a:rPr lang="en-US" sz="2000" b="1" i="1" u="sng" dirty="0" err="1">
                <a:solidFill>
                  <a:prstClr val="black"/>
                </a:solidFill>
              </a:rPr>
              <a:t>Hechos</a:t>
            </a:r>
            <a:r>
              <a:rPr lang="en-US" sz="2000" b="1" i="1" u="sng" dirty="0">
                <a:solidFill>
                  <a:prstClr val="black"/>
                </a:solidFill>
              </a:rPr>
              <a:t> 6:1-4</a:t>
            </a:r>
            <a:r>
              <a:rPr lang="en-US" sz="2000" b="1" i="1" dirty="0">
                <a:solidFill>
                  <a:prstClr val="black"/>
                </a:solidFill>
              </a:rPr>
              <a:t>	</a:t>
            </a:r>
            <a:r>
              <a:rPr lang="es-ES" sz="2000" dirty="0">
                <a:solidFill>
                  <a:prstClr val="black"/>
                </a:solidFill>
              </a:rPr>
              <a:t>En aquellos días, como crecía el número de los discípulos, hubo murmuración de los griegos contra los hebreos, que las viudas de aquellos eran desatendidas en la </a:t>
            </a:r>
            <a:r>
              <a:rPr lang="es-ES" sz="2000" u="sng" dirty="0">
                <a:solidFill>
                  <a:prstClr val="black"/>
                </a:solidFill>
              </a:rPr>
              <a:t>distribución</a:t>
            </a:r>
            <a:r>
              <a:rPr lang="es-ES" sz="2000" dirty="0">
                <a:solidFill>
                  <a:prstClr val="black"/>
                </a:solidFill>
              </a:rPr>
              <a:t> diaria. 2 Entonces los doce convocaron a la multitud de los discípulos, y dijeron: —No es justo que nosotros dejemos la palabra de Dios para </a:t>
            </a:r>
            <a:r>
              <a:rPr lang="es-ES" sz="2000" u="sng" dirty="0">
                <a:solidFill>
                  <a:prstClr val="black"/>
                </a:solidFill>
              </a:rPr>
              <a:t>servir</a:t>
            </a:r>
            <a:r>
              <a:rPr lang="es-ES" sz="2000" dirty="0">
                <a:solidFill>
                  <a:prstClr val="black"/>
                </a:solidFill>
              </a:rPr>
              <a:t> a las mesas. Buscad, pues, hermanos, de entre vosotros a siete hombres de buen testimonio, llenos del Espíritu Santo y de sabiduría, a quienes encarguemos de este trabajo. </a:t>
            </a:r>
            <a:r>
              <a:rPr lang="es-ES" sz="2000" dirty="0"/>
              <a:t>Nosotros persistiremos en la oración y en el </a:t>
            </a:r>
            <a:r>
              <a:rPr lang="es-ES" sz="2000" u="sng" dirty="0"/>
              <a:t>ministerio</a:t>
            </a:r>
            <a:r>
              <a:rPr lang="es-ES" sz="2000" dirty="0"/>
              <a:t> de la Palabra.</a:t>
            </a:r>
            <a:endParaRPr lang="es-ES" sz="2000" dirty="0">
              <a:solidFill>
                <a:prstClr val="black"/>
              </a:solidFill>
            </a:endParaRPr>
          </a:p>
        </p:txBody>
      </p:sp>
      <p:sp>
        <p:nvSpPr>
          <p:cNvPr id="20" name="TextBox 19"/>
          <p:cNvSpPr txBox="1"/>
          <p:nvPr/>
        </p:nvSpPr>
        <p:spPr>
          <a:xfrm>
            <a:off x="228600" y="4114800"/>
            <a:ext cx="8915400" cy="461665"/>
          </a:xfrm>
          <a:prstGeom prst="rect">
            <a:avLst/>
          </a:prstGeom>
          <a:noFill/>
        </p:spPr>
        <p:txBody>
          <a:bodyPr wrap="square" rtlCol="0">
            <a:spAutoFit/>
          </a:bodyPr>
          <a:lstStyle/>
          <a:p>
            <a:r>
              <a:rPr lang="es-ES" sz="2400" dirty="0"/>
              <a:t>Vemos dos categorías </a:t>
            </a:r>
            <a:r>
              <a:rPr lang="es-ES" sz="2400"/>
              <a:t>de servicio </a:t>
            </a:r>
            <a:r>
              <a:rPr lang="es-ES" sz="2400" dirty="0"/>
              <a:t>(</a:t>
            </a:r>
            <a:r>
              <a:rPr lang="es-ES" sz="2400" dirty="0" err="1"/>
              <a:t>diakonia</a:t>
            </a:r>
            <a:r>
              <a:rPr lang="es-ES" sz="2400" dirty="0"/>
              <a:t>) en Hechos 6</a:t>
            </a:r>
            <a:endParaRPr lang="en-US" sz="2400" dirty="0"/>
          </a:p>
        </p:txBody>
      </p:sp>
      <p:sp>
        <p:nvSpPr>
          <p:cNvPr id="21" name="Flowchart: Alternate Process 20"/>
          <p:cNvSpPr/>
          <p:nvPr/>
        </p:nvSpPr>
        <p:spPr>
          <a:xfrm>
            <a:off x="122904" y="5228304"/>
            <a:ext cx="8915400" cy="964858"/>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Flowchart: Alternate Process 21"/>
          <p:cNvSpPr/>
          <p:nvPr/>
        </p:nvSpPr>
        <p:spPr>
          <a:xfrm>
            <a:off x="1782097" y="6377885"/>
            <a:ext cx="7239000" cy="426575"/>
          </a:xfrm>
          <a:prstGeom prst="flowChartAlternateProcess">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122904" y="5184060"/>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1</a:t>
            </a:r>
            <a:endParaRPr lang="en-US" sz="2800" dirty="0">
              <a:solidFill>
                <a:schemeClr val="bg1"/>
              </a:solidFill>
            </a:endParaRPr>
          </a:p>
        </p:txBody>
      </p:sp>
      <p:sp>
        <p:nvSpPr>
          <p:cNvPr id="24" name="Oval 23"/>
          <p:cNvSpPr/>
          <p:nvPr/>
        </p:nvSpPr>
        <p:spPr>
          <a:xfrm>
            <a:off x="1295400" y="6309852"/>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2</a:t>
            </a:r>
          </a:p>
        </p:txBody>
      </p:sp>
      <p:sp>
        <p:nvSpPr>
          <p:cNvPr id="25" name="TextBox 24"/>
          <p:cNvSpPr txBox="1"/>
          <p:nvPr/>
        </p:nvSpPr>
        <p:spPr>
          <a:xfrm>
            <a:off x="1906110" y="5230498"/>
            <a:ext cx="1461438" cy="307777"/>
          </a:xfrm>
          <a:prstGeom prst="rect">
            <a:avLst/>
          </a:prstGeom>
          <a:solidFill>
            <a:schemeClr val="bg1"/>
          </a:solidFill>
        </p:spPr>
        <p:txBody>
          <a:bodyPr wrap="square" lIns="0" tIns="0" rIns="0" bIns="0" rtlCol="0" anchor="ctr" anchorCtr="0">
            <a:spAutoFit/>
          </a:bodyPr>
          <a:lstStyle/>
          <a:p>
            <a:pPr algn="ctr"/>
            <a:r>
              <a:rPr lang="en-US" sz="2000" b="1">
                <a:solidFill>
                  <a:prstClr val="black"/>
                </a:solidFill>
              </a:rPr>
              <a:t>el servicio</a:t>
            </a:r>
            <a:endParaRPr lang="en-US" sz="2000" b="1" dirty="0">
              <a:solidFill>
                <a:prstClr val="black"/>
              </a:solidFill>
            </a:endParaRPr>
          </a:p>
        </p:txBody>
      </p:sp>
      <p:sp>
        <p:nvSpPr>
          <p:cNvPr id="26" name="TextBox 25"/>
          <p:cNvSpPr txBox="1"/>
          <p:nvPr/>
        </p:nvSpPr>
        <p:spPr>
          <a:xfrm>
            <a:off x="6125496" y="6427857"/>
            <a:ext cx="2766060" cy="353943"/>
          </a:xfrm>
          <a:prstGeom prst="rect">
            <a:avLst/>
          </a:prstGeom>
          <a:solidFill>
            <a:srgbClr val="FFFF00"/>
          </a:solidFill>
        </p:spPr>
        <p:txBody>
          <a:bodyPr wrap="square" lIns="0" tIns="0" rIns="0" bIns="45720" rtlCol="0">
            <a:spAutoFit/>
          </a:bodyPr>
          <a:lstStyle/>
          <a:p>
            <a:pPr algn="ctr"/>
            <a:r>
              <a:rPr lang="en-US" sz="2000" b="1">
                <a:solidFill>
                  <a:prstClr val="black"/>
                </a:solidFill>
              </a:rPr>
              <a:t>el servicio </a:t>
            </a:r>
            <a:r>
              <a:rPr lang="en-US" sz="2000" b="1" dirty="0">
                <a:solidFill>
                  <a:prstClr val="black"/>
                </a:solidFill>
              </a:rPr>
              <a:t>de la palabra</a:t>
            </a:r>
          </a:p>
        </p:txBody>
      </p:sp>
      <p:sp>
        <p:nvSpPr>
          <p:cNvPr id="27" name="TextBox 26"/>
          <p:cNvSpPr txBox="1"/>
          <p:nvPr/>
        </p:nvSpPr>
        <p:spPr>
          <a:xfrm>
            <a:off x="3405830" y="5265196"/>
            <a:ext cx="673676" cy="265923"/>
          </a:xfrm>
          <a:prstGeom prst="rect">
            <a:avLst/>
          </a:prstGeom>
          <a:solidFill>
            <a:schemeClr val="bg1"/>
          </a:solidFill>
        </p:spPr>
        <p:txBody>
          <a:bodyPr wrap="square" lIns="0" tIns="0" rIns="0" bIns="45720" rtlCol="0" anchor="ctr" anchorCtr="0">
            <a:spAutoFit/>
          </a:bodyPr>
          <a:lstStyle/>
          <a:p>
            <a:pPr algn="ctr"/>
            <a:r>
              <a:rPr lang="en-US" sz="2000" b="1" dirty="0" err="1">
                <a:solidFill>
                  <a:prstClr val="black"/>
                </a:solidFill>
              </a:rPr>
              <a:t>diaria</a:t>
            </a:r>
            <a:endParaRPr lang="en-US" sz="2000" b="1" dirty="0">
              <a:solidFill>
                <a:prstClr val="black"/>
              </a:solidFill>
            </a:endParaRPr>
          </a:p>
        </p:txBody>
      </p:sp>
      <p:sp>
        <p:nvSpPr>
          <p:cNvPr id="28" name="TextBox 27"/>
          <p:cNvSpPr txBox="1"/>
          <p:nvPr/>
        </p:nvSpPr>
        <p:spPr>
          <a:xfrm>
            <a:off x="715874" y="5824132"/>
            <a:ext cx="731219" cy="307777"/>
          </a:xfrm>
          <a:prstGeom prst="rect">
            <a:avLst/>
          </a:prstGeom>
          <a:solidFill>
            <a:schemeClr val="bg1"/>
          </a:solidFill>
        </p:spPr>
        <p:txBody>
          <a:bodyPr wrap="square" lIns="0" tIns="0" rIns="0" bIns="0" rtlCol="0" anchor="ctr" anchorCtr="0">
            <a:spAutoFit/>
          </a:bodyPr>
          <a:lstStyle/>
          <a:p>
            <a:r>
              <a:rPr lang="en-US" sz="2000" b="1" dirty="0" err="1">
                <a:solidFill>
                  <a:prstClr val="black"/>
                </a:solidFill>
              </a:rPr>
              <a:t>servir</a:t>
            </a:r>
            <a:r>
              <a:rPr lang="en-US" sz="2000" b="1" dirty="0">
                <a:solidFill>
                  <a:prstClr val="black"/>
                </a:solidFill>
              </a:rPr>
              <a:t>  </a:t>
            </a:r>
          </a:p>
        </p:txBody>
      </p:sp>
      <p:sp>
        <p:nvSpPr>
          <p:cNvPr id="29" name="TextBox 28"/>
          <p:cNvSpPr txBox="1"/>
          <p:nvPr/>
        </p:nvSpPr>
        <p:spPr>
          <a:xfrm>
            <a:off x="1348190" y="5824074"/>
            <a:ext cx="1301555" cy="307777"/>
          </a:xfrm>
          <a:prstGeom prst="rect">
            <a:avLst/>
          </a:prstGeom>
          <a:solidFill>
            <a:schemeClr val="bg1"/>
          </a:solidFill>
        </p:spPr>
        <p:txBody>
          <a:bodyPr wrap="square" lIns="0" tIns="0" rIns="0" bIns="0" rtlCol="0" anchor="ctr" anchorCtr="0">
            <a:spAutoFit/>
          </a:bodyPr>
          <a:lstStyle/>
          <a:p>
            <a:pPr algn="ctr"/>
            <a:r>
              <a:rPr lang="en-US" sz="2000" b="1" dirty="0">
                <a:solidFill>
                  <a:prstClr val="black"/>
                </a:solidFill>
              </a:rPr>
              <a:t>a las mesas.</a:t>
            </a:r>
          </a:p>
        </p:txBody>
      </p:sp>
    </p:spTree>
    <p:extLst>
      <p:ext uri="{BB962C8B-B14F-4D97-AF65-F5344CB8AC3E}">
        <p14:creationId xmlns:p14="http://schemas.microsoft.com/office/powerpoint/2010/main" val="2597178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4" name="Rectangle 3"/>
          <p:cNvSpPr/>
          <p:nvPr/>
        </p:nvSpPr>
        <p:spPr>
          <a:xfrm>
            <a:off x="522212" y="888290"/>
            <a:ext cx="8099577" cy="763083"/>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teaching and to fellowship, to the breaking of bread and to prayer.</a:t>
            </a:r>
          </a:p>
        </p:txBody>
      </p:sp>
      <p:sp>
        <p:nvSpPr>
          <p:cNvPr id="5"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6" name="Rectangle 5"/>
          <p:cNvSpPr/>
          <p:nvPr/>
        </p:nvSpPr>
        <p:spPr>
          <a:xfrm>
            <a:off x="533400" y="4266117"/>
            <a:ext cx="8099577" cy="707886"/>
          </a:xfrm>
          <a:prstGeom prst="rect">
            <a:avLst/>
          </a:prstGeom>
        </p:spPr>
        <p:txBody>
          <a:bodyPr>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doctrina de los apóstoles, en la comunión unos con otros, en el partimiento del pan y en las oraciones.</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34448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We see two categories of service in Luke 10</a:t>
            </a:r>
          </a:p>
        </p:txBody>
      </p:sp>
      <p:grpSp>
        <p:nvGrpSpPr>
          <p:cNvPr id="8" name="Group 7"/>
          <p:cNvGrpSpPr/>
          <p:nvPr/>
        </p:nvGrpSpPr>
        <p:grpSpPr>
          <a:xfrm>
            <a:off x="105696" y="1892712"/>
            <a:ext cx="8839200" cy="816042"/>
            <a:chOff x="105696" y="1981200"/>
            <a:chExt cx="8839200" cy="816042"/>
          </a:xfrm>
        </p:grpSpPr>
        <p:sp>
          <p:nvSpPr>
            <p:cNvPr id="14" name="TextBox 13"/>
            <p:cNvSpPr txBox="1"/>
            <p:nvPr/>
          </p:nvSpPr>
          <p:spPr>
            <a:xfrm>
              <a:off x="152400" y="2089356"/>
              <a:ext cx="8792496" cy="707886"/>
            </a:xfrm>
            <a:prstGeom prst="rect">
              <a:avLst/>
            </a:prstGeom>
            <a:solidFill>
              <a:schemeClr val="bg2"/>
            </a:solidFill>
            <a:ln>
              <a:solidFill>
                <a:schemeClr val="tx1"/>
              </a:solidFill>
            </a:ln>
          </p:spPr>
          <p:txBody>
            <a:bodyPr wrap="square" rtlCol="0">
              <a:spAutoFit/>
            </a:bodyPr>
            <a:lstStyle/>
            <a:p>
              <a:r>
                <a:rPr lang="en-US" sz="2000" b="1" i="1" dirty="0"/>
                <a:t>	</a:t>
              </a:r>
              <a:r>
                <a:rPr lang="en-US" sz="2000" b="1" i="1" u="sng" dirty="0"/>
                <a:t>Lk 10:40</a:t>
              </a:r>
              <a:r>
                <a:rPr lang="en-US" sz="2000" b="1" i="1" dirty="0"/>
                <a:t>   </a:t>
              </a:r>
              <a:r>
                <a:rPr lang="en-US" sz="2000" dirty="0"/>
                <a:t>But Martha was distracted with much </a:t>
              </a:r>
              <a:r>
                <a:rPr lang="en-US" sz="2000" b="1" u="sng" dirty="0"/>
                <a:t>serving</a:t>
              </a:r>
              <a:r>
                <a:rPr lang="en-US" sz="2000" dirty="0"/>
                <a:t>. And she went up to him and said, “Lord, do you not care that my sister has left me </a:t>
              </a:r>
              <a:r>
                <a:rPr lang="en-US" sz="2000" b="1" u="sng" dirty="0"/>
                <a:t>to serve</a:t>
              </a:r>
              <a:r>
                <a:rPr lang="en-US" sz="2000" dirty="0"/>
                <a:t> alone?”</a:t>
              </a:r>
              <a:endParaRPr lang="en-US" sz="2000" b="1" i="1" u="sng" dirty="0"/>
            </a:p>
          </p:txBody>
        </p:sp>
        <p:sp>
          <p:nvSpPr>
            <p:cNvPr id="17" name="Oval 16"/>
            <p:cNvSpPr/>
            <p:nvPr/>
          </p:nvSpPr>
          <p:spPr>
            <a:xfrm>
              <a:off x="105696" y="1981200"/>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1</a:t>
              </a:r>
              <a:endParaRPr lang="en-US" sz="2800" dirty="0">
                <a:solidFill>
                  <a:schemeClr val="bg1"/>
                </a:solidFill>
              </a:endParaRPr>
            </a:p>
          </p:txBody>
        </p:sp>
      </p:grpSp>
      <p:grpSp>
        <p:nvGrpSpPr>
          <p:cNvPr id="4" name="Group 3"/>
          <p:cNvGrpSpPr/>
          <p:nvPr/>
        </p:nvGrpSpPr>
        <p:grpSpPr>
          <a:xfrm>
            <a:off x="76200" y="2730912"/>
            <a:ext cx="8883444" cy="784086"/>
            <a:chOff x="76200" y="2819400"/>
            <a:chExt cx="8883444" cy="784086"/>
          </a:xfrm>
        </p:grpSpPr>
        <p:sp>
          <p:nvSpPr>
            <p:cNvPr id="19" name="TextBox 18"/>
            <p:cNvSpPr txBox="1"/>
            <p:nvPr/>
          </p:nvSpPr>
          <p:spPr>
            <a:xfrm>
              <a:off x="152400" y="2895600"/>
              <a:ext cx="8807244" cy="707886"/>
            </a:xfrm>
            <a:prstGeom prst="rect">
              <a:avLst/>
            </a:prstGeom>
            <a:solidFill>
              <a:schemeClr val="bg2"/>
            </a:solidFill>
            <a:ln>
              <a:solidFill>
                <a:schemeClr val="tx1"/>
              </a:solidFill>
            </a:ln>
          </p:spPr>
          <p:txBody>
            <a:bodyPr wrap="square" rtlCol="0">
              <a:spAutoFit/>
            </a:bodyPr>
            <a:lstStyle/>
            <a:p>
              <a:r>
                <a:rPr lang="en-US" sz="2000" b="1" i="1" dirty="0"/>
                <a:t>	</a:t>
              </a:r>
              <a:r>
                <a:rPr lang="en-US" sz="2000" b="1" i="1" u="sng" dirty="0"/>
                <a:t>Luke 10:39</a:t>
              </a:r>
              <a:r>
                <a:rPr lang="en-US" sz="2000" b="1" i="1" dirty="0"/>
                <a:t>  </a:t>
              </a:r>
              <a:r>
                <a:rPr lang="en-US" sz="2000" b="1" baseline="30000" dirty="0"/>
                <a:t> </a:t>
              </a:r>
              <a:r>
                <a:rPr lang="en-US" sz="2000" dirty="0"/>
                <a:t>She had a sister called Mary, who was seated at the Lord’s feet, </a:t>
              </a:r>
              <a:r>
                <a:rPr lang="en-US" sz="2000" b="1" dirty="0"/>
                <a:t>listening to His word</a:t>
              </a:r>
              <a:r>
                <a:rPr lang="en-US" sz="2000" dirty="0"/>
                <a:t>.</a:t>
              </a:r>
              <a:endParaRPr lang="en-US" sz="2000" b="1" i="1" u="sng" dirty="0"/>
            </a:p>
          </p:txBody>
        </p:sp>
        <p:sp>
          <p:nvSpPr>
            <p:cNvPr id="18" name="Oval 17"/>
            <p:cNvSpPr/>
            <p:nvPr/>
          </p:nvSpPr>
          <p:spPr>
            <a:xfrm>
              <a:off x="76200" y="2819400"/>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2</a:t>
              </a:r>
            </a:p>
          </p:txBody>
        </p:sp>
      </p:grpSp>
      <p:sp>
        <p:nvSpPr>
          <p:cNvPr id="11" name="TextBox 10"/>
          <p:cNvSpPr txBox="1"/>
          <p:nvPr/>
        </p:nvSpPr>
        <p:spPr>
          <a:xfrm>
            <a:off x="228600" y="4114800"/>
            <a:ext cx="8915400" cy="461665"/>
          </a:xfrm>
          <a:prstGeom prst="rect">
            <a:avLst/>
          </a:prstGeom>
          <a:noFill/>
        </p:spPr>
        <p:txBody>
          <a:bodyPr wrap="square" rtlCol="0">
            <a:spAutoFit/>
          </a:bodyPr>
          <a:lstStyle/>
          <a:p>
            <a:r>
              <a:rPr lang="es-ES" sz="2400" dirty="0"/>
              <a:t>Vemos dos categorías </a:t>
            </a:r>
            <a:r>
              <a:rPr lang="es-ES" sz="2400"/>
              <a:t>de servicio </a:t>
            </a:r>
            <a:r>
              <a:rPr lang="es-ES" sz="2400" dirty="0"/>
              <a:t>en Lucas  10</a:t>
            </a:r>
            <a:endParaRPr lang="en-US" sz="2400" dirty="0"/>
          </a:p>
        </p:txBody>
      </p:sp>
      <p:grpSp>
        <p:nvGrpSpPr>
          <p:cNvPr id="12" name="Group 11"/>
          <p:cNvGrpSpPr/>
          <p:nvPr/>
        </p:nvGrpSpPr>
        <p:grpSpPr>
          <a:xfrm>
            <a:off x="105696" y="4854714"/>
            <a:ext cx="8839200" cy="816042"/>
            <a:chOff x="105696" y="1981200"/>
            <a:chExt cx="8839200" cy="816042"/>
          </a:xfrm>
        </p:grpSpPr>
        <p:sp>
          <p:nvSpPr>
            <p:cNvPr id="13" name="TextBox 12"/>
            <p:cNvSpPr txBox="1"/>
            <p:nvPr/>
          </p:nvSpPr>
          <p:spPr>
            <a:xfrm>
              <a:off x="152400" y="2089356"/>
              <a:ext cx="8792496" cy="707886"/>
            </a:xfrm>
            <a:prstGeom prst="rect">
              <a:avLst/>
            </a:prstGeom>
            <a:solidFill>
              <a:schemeClr val="bg2"/>
            </a:solidFill>
            <a:ln>
              <a:solidFill>
                <a:schemeClr val="tx1"/>
              </a:solidFill>
            </a:ln>
          </p:spPr>
          <p:txBody>
            <a:bodyPr wrap="square" rtlCol="0">
              <a:spAutoFit/>
            </a:bodyPr>
            <a:lstStyle/>
            <a:p>
              <a:r>
                <a:rPr lang="en-US" sz="2000" b="1" i="1" dirty="0"/>
                <a:t>	</a:t>
              </a:r>
              <a:r>
                <a:rPr lang="en-US" sz="2000" b="1" i="1" u="sng" dirty="0"/>
                <a:t>Lucas 10:40</a:t>
              </a:r>
              <a:r>
                <a:rPr lang="en-US" sz="2000" b="1" i="1" dirty="0"/>
                <a:t>   </a:t>
              </a:r>
              <a:r>
                <a:rPr lang="en-US" sz="2000" dirty="0"/>
                <a:t>Marta, </a:t>
              </a:r>
              <a:r>
                <a:rPr lang="en-US" sz="2000" dirty="0" err="1"/>
                <a:t>en</a:t>
              </a:r>
              <a:r>
                <a:rPr lang="en-US" sz="2000" dirty="0"/>
                <a:t> </a:t>
              </a:r>
              <a:r>
                <a:rPr lang="en-US" sz="2000" dirty="0" err="1"/>
                <a:t>cambio</a:t>
              </a:r>
              <a:r>
                <a:rPr lang="en-US" sz="2000" dirty="0"/>
                <a:t>, se </a:t>
              </a:r>
              <a:r>
                <a:rPr lang="en-US" sz="2000" dirty="0" err="1"/>
                <a:t>preocupada</a:t>
              </a:r>
              <a:r>
                <a:rPr lang="en-US" sz="2000" dirty="0"/>
                <a:t> con </a:t>
              </a:r>
              <a:r>
                <a:rPr lang="en-US" sz="2000" dirty="0" err="1"/>
                <a:t>muchos</a:t>
              </a:r>
              <a:r>
                <a:rPr lang="en-US" sz="2000" dirty="0"/>
                <a:t> que </a:t>
              </a:r>
              <a:r>
                <a:rPr lang="en-US" sz="2000" b="1" u="sng" dirty="0" err="1"/>
                <a:t>haceras</a:t>
              </a:r>
              <a:r>
                <a:rPr lang="en-US" sz="2000" dirty="0"/>
                <a:t> y, </a:t>
              </a:r>
              <a:r>
                <a:rPr lang="en-US" sz="2000" dirty="0" err="1"/>
                <a:t>acercándose</a:t>
              </a:r>
              <a:r>
                <a:rPr lang="en-US" sz="2000" dirty="0"/>
                <a:t>, </a:t>
              </a:r>
              <a:r>
                <a:rPr lang="en-US" sz="2000" dirty="0" err="1"/>
                <a:t>dijo</a:t>
              </a:r>
              <a:r>
                <a:rPr lang="en-US" sz="2000" dirty="0"/>
                <a:t>: </a:t>
              </a:r>
              <a:r>
                <a:rPr lang="en-US" sz="2000" dirty="0" err="1"/>
                <a:t>Señor</a:t>
              </a:r>
              <a:r>
                <a:rPr lang="en-US" sz="2000" dirty="0"/>
                <a:t>, ¿no </a:t>
              </a:r>
              <a:r>
                <a:rPr lang="en-US" sz="2000" dirty="0" err="1"/>
                <a:t>te</a:t>
              </a:r>
              <a:r>
                <a:rPr lang="en-US" sz="2000" dirty="0"/>
                <a:t> </a:t>
              </a:r>
              <a:r>
                <a:rPr lang="en-US" sz="2000" dirty="0" err="1"/>
                <a:t>ciudado</a:t>
              </a:r>
              <a:r>
                <a:rPr lang="en-US" sz="2000" dirty="0"/>
                <a:t> que mi </a:t>
              </a:r>
              <a:r>
                <a:rPr lang="en-US" sz="2000" dirty="0" err="1"/>
                <a:t>hermana</a:t>
              </a:r>
              <a:r>
                <a:rPr lang="en-US" sz="2000" dirty="0"/>
                <a:t> me </a:t>
              </a:r>
              <a:r>
                <a:rPr lang="en-US" sz="2000" dirty="0" err="1"/>
                <a:t>dehe</a:t>
              </a:r>
              <a:r>
                <a:rPr lang="en-US" sz="2000" dirty="0"/>
                <a:t> </a:t>
              </a:r>
              <a:r>
                <a:rPr lang="en-US" sz="2000" b="1" u="sng" dirty="0" err="1"/>
                <a:t>servir</a:t>
              </a:r>
              <a:r>
                <a:rPr lang="en-US" sz="2000" dirty="0"/>
                <a:t> solo?</a:t>
              </a:r>
              <a:endParaRPr lang="en-US" sz="2000" b="1" i="1" u="sng" dirty="0"/>
            </a:p>
          </p:txBody>
        </p:sp>
        <p:sp>
          <p:nvSpPr>
            <p:cNvPr id="15" name="Oval 14"/>
            <p:cNvSpPr/>
            <p:nvPr/>
          </p:nvSpPr>
          <p:spPr>
            <a:xfrm>
              <a:off x="105696" y="1981200"/>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1</a:t>
              </a:r>
              <a:endParaRPr lang="en-US" sz="2800" dirty="0">
                <a:solidFill>
                  <a:schemeClr val="bg1"/>
                </a:solidFill>
              </a:endParaRPr>
            </a:p>
          </p:txBody>
        </p:sp>
      </p:grpSp>
      <p:grpSp>
        <p:nvGrpSpPr>
          <p:cNvPr id="16" name="Group 15"/>
          <p:cNvGrpSpPr/>
          <p:nvPr/>
        </p:nvGrpSpPr>
        <p:grpSpPr>
          <a:xfrm>
            <a:off x="76200" y="5692914"/>
            <a:ext cx="8883444" cy="784086"/>
            <a:chOff x="76200" y="2819400"/>
            <a:chExt cx="8883444" cy="784086"/>
          </a:xfrm>
        </p:grpSpPr>
        <p:sp>
          <p:nvSpPr>
            <p:cNvPr id="20" name="TextBox 19"/>
            <p:cNvSpPr txBox="1"/>
            <p:nvPr/>
          </p:nvSpPr>
          <p:spPr>
            <a:xfrm>
              <a:off x="152400" y="2895600"/>
              <a:ext cx="8807244" cy="707886"/>
            </a:xfrm>
            <a:prstGeom prst="rect">
              <a:avLst/>
            </a:prstGeom>
            <a:solidFill>
              <a:schemeClr val="bg2"/>
            </a:solidFill>
            <a:ln>
              <a:solidFill>
                <a:schemeClr val="tx1"/>
              </a:solidFill>
            </a:ln>
          </p:spPr>
          <p:txBody>
            <a:bodyPr wrap="square" rtlCol="0">
              <a:spAutoFit/>
            </a:bodyPr>
            <a:lstStyle/>
            <a:p>
              <a:r>
                <a:rPr lang="en-US" sz="2000" b="1" i="1" dirty="0"/>
                <a:t>	</a:t>
              </a:r>
              <a:r>
                <a:rPr lang="en-US" sz="2000" b="1" i="1" u="sng" dirty="0"/>
                <a:t>Lucas 10:39</a:t>
              </a:r>
              <a:r>
                <a:rPr lang="en-US" sz="2000" b="1" i="1" dirty="0"/>
                <a:t>  </a:t>
              </a:r>
              <a:r>
                <a:rPr lang="en-US" sz="2000" b="1" baseline="30000" dirty="0"/>
                <a:t> </a:t>
              </a:r>
              <a:r>
                <a:rPr lang="en-US" sz="2000" dirty="0" err="1"/>
                <a:t>ésta</a:t>
              </a:r>
              <a:r>
                <a:rPr lang="en-US" sz="2000" dirty="0"/>
                <a:t>  </a:t>
              </a:r>
              <a:r>
                <a:rPr lang="en-US" sz="2000" dirty="0" err="1"/>
                <a:t>tenía</a:t>
              </a:r>
              <a:r>
                <a:rPr lang="en-US" sz="2000" dirty="0"/>
                <a:t> </a:t>
              </a:r>
              <a:r>
                <a:rPr lang="en-US" sz="2000" dirty="0" err="1"/>
                <a:t>una</a:t>
              </a:r>
              <a:r>
                <a:rPr lang="en-US" sz="2000" dirty="0"/>
                <a:t> </a:t>
              </a:r>
              <a:r>
                <a:rPr lang="en-US" sz="2000" dirty="0" err="1"/>
                <a:t>hermana</a:t>
              </a:r>
              <a:r>
                <a:rPr lang="en-US" sz="2000" dirty="0"/>
                <a:t> que se </a:t>
              </a:r>
              <a:r>
                <a:rPr lang="en-US" sz="2000" dirty="0" err="1"/>
                <a:t>llamaba</a:t>
              </a:r>
              <a:r>
                <a:rPr lang="en-US" sz="2000" dirty="0"/>
                <a:t> </a:t>
              </a:r>
              <a:r>
                <a:rPr lang="en-US" sz="2000" dirty="0" err="1"/>
                <a:t>María</a:t>
              </a:r>
              <a:r>
                <a:rPr lang="en-US" sz="2000" dirty="0"/>
                <a:t>, la </a:t>
              </a:r>
              <a:r>
                <a:rPr lang="en-US" sz="2000" dirty="0" err="1"/>
                <a:t>cual</a:t>
              </a:r>
              <a:r>
                <a:rPr lang="en-US" sz="2000" dirty="0"/>
                <a:t>, </a:t>
              </a:r>
              <a:r>
                <a:rPr lang="en-US" sz="2000" dirty="0" err="1"/>
                <a:t>sentándose</a:t>
              </a:r>
              <a:r>
                <a:rPr lang="en-US" sz="2000" dirty="0"/>
                <a:t> a </a:t>
              </a:r>
              <a:r>
                <a:rPr lang="en-US" sz="2000" dirty="0" err="1"/>
                <a:t>los</a:t>
              </a:r>
              <a:r>
                <a:rPr lang="en-US" sz="2000" dirty="0"/>
                <a:t> pies de </a:t>
              </a:r>
              <a:r>
                <a:rPr lang="en-US" sz="2000" dirty="0" err="1"/>
                <a:t>Jesús</a:t>
              </a:r>
              <a:r>
                <a:rPr lang="en-US" sz="2000" dirty="0"/>
                <a:t>, </a:t>
              </a:r>
              <a:r>
                <a:rPr lang="en-US" sz="2000" b="1" dirty="0" err="1"/>
                <a:t>oía</a:t>
              </a:r>
              <a:r>
                <a:rPr lang="en-US" sz="2000" b="1" dirty="0"/>
                <a:t> </a:t>
              </a:r>
              <a:r>
                <a:rPr lang="en-US" sz="2000" b="1" dirty="0" err="1"/>
                <a:t>su</a:t>
              </a:r>
              <a:r>
                <a:rPr lang="en-US" sz="2000" b="1" dirty="0"/>
                <a:t> palabra</a:t>
              </a:r>
              <a:r>
                <a:rPr lang="en-US" sz="2000" dirty="0"/>
                <a:t>.</a:t>
              </a:r>
              <a:endParaRPr lang="en-US" sz="2000" b="1" i="1" u="sng" dirty="0"/>
            </a:p>
          </p:txBody>
        </p:sp>
        <p:sp>
          <p:nvSpPr>
            <p:cNvPr id="21" name="Oval 20"/>
            <p:cNvSpPr/>
            <p:nvPr/>
          </p:nvSpPr>
          <p:spPr>
            <a:xfrm>
              <a:off x="76200" y="2819400"/>
              <a:ext cx="624413" cy="533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1430"/>
                  <a:solidFill>
                    <a:schemeClr val="bg1"/>
                  </a:solidFill>
                  <a:effectLst>
                    <a:outerShdw blurRad="50800" dist="39000" dir="5460000" algn="tl">
                      <a:srgbClr val="000000">
                        <a:alpha val="38000"/>
                      </a:srgbClr>
                    </a:outerShdw>
                  </a:effectLst>
                </a:rPr>
                <a:t>2</a:t>
              </a:r>
            </a:p>
          </p:txBody>
        </p:sp>
      </p:grpSp>
    </p:spTree>
    <p:extLst>
      <p:ext uri="{BB962C8B-B14F-4D97-AF65-F5344CB8AC3E}">
        <p14:creationId xmlns:p14="http://schemas.microsoft.com/office/powerpoint/2010/main" val="214692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4" presetClass="path" presetSubtype="0" fill="hold" nodeType="clickEffect">
                                  <p:stCondLst>
                                    <p:cond delay="0"/>
                                  </p:stCondLst>
                                  <p:childTnLst>
                                    <p:animMotion origin="layout" path="M 2.77778E-6 1.11111E-6 L 0.0059 -0.13195 " pathEditMode="relative" rAng="0" ptsTypes="AA">
                                      <p:cBhvr>
                                        <p:cTn id="12" dur="1000" fill="hold"/>
                                        <p:tgtEl>
                                          <p:spTgt spid="4"/>
                                        </p:tgtEl>
                                        <p:attrNameLst>
                                          <p:attrName>ppt_x</p:attrName>
                                          <p:attrName>ppt_y</p:attrName>
                                        </p:attrNameLst>
                                      </p:cBhvr>
                                      <p:rCtr x="295" y="-6597"/>
                                    </p:animMotion>
                                  </p:childTnLst>
                                </p:cTn>
                              </p:par>
                              <p:par>
                                <p:cTn id="13" presetID="42" presetClass="path" presetSubtype="0" fill="hold" nodeType="withEffect">
                                  <p:stCondLst>
                                    <p:cond delay="0"/>
                                  </p:stCondLst>
                                  <p:childTnLst>
                                    <p:animMotion origin="layout" path="M 0 -4.44444E-6 L 0 0.13334 " pathEditMode="relative" rAng="0" ptsTypes="AA">
                                      <p:cBhvr>
                                        <p:cTn id="14" dur="1000" fill="hold"/>
                                        <p:tgtEl>
                                          <p:spTgt spid="8"/>
                                        </p:tgtEl>
                                        <p:attrNameLst>
                                          <p:attrName>ppt_x</p:attrName>
                                          <p:attrName>ppt_y</p:attrName>
                                        </p:attrNameLst>
                                      </p:cBhvr>
                                      <p:rCtr x="0" y="6667"/>
                                    </p:animMotion>
                                  </p:childTnLst>
                                </p:cTn>
                              </p:par>
                              <p:par>
                                <p:cTn id="15" presetID="64" presetClass="path" presetSubtype="0" fill="hold" nodeType="withEffect">
                                  <p:stCondLst>
                                    <p:cond delay="0"/>
                                  </p:stCondLst>
                                  <p:childTnLst>
                                    <p:animMotion origin="layout" path="M 2.77778E-6 1.11111E-6 L 0.0059 -0.13195 " pathEditMode="relative" rAng="0" ptsTypes="AA">
                                      <p:cBhvr>
                                        <p:cTn id="16" dur="1000" fill="hold"/>
                                        <p:tgtEl>
                                          <p:spTgt spid="16"/>
                                        </p:tgtEl>
                                        <p:attrNameLst>
                                          <p:attrName>ppt_x</p:attrName>
                                          <p:attrName>ppt_y</p:attrName>
                                        </p:attrNameLst>
                                      </p:cBhvr>
                                      <p:rCtr x="295" y="-6597"/>
                                    </p:animMotion>
                                  </p:childTnLst>
                                </p:cTn>
                              </p:par>
                              <p:par>
                                <p:cTn id="17" presetID="42" presetClass="path" presetSubtype="0" fill="hold" nodeType="withEffect">
                                  <p:stCondLst>
                                    <p:cond delay="0"/>
                                  </p:stCondLst>
                                  <p:childTnLst>
                                    <p:animMotion origin="layout" path="M 0 -4.44444E-6 L 0 0.13334 " pathEditMode="relative" rAng="0" ptsTypes="AA">
                                      <p:cBhvr>
                                        <p:cTn id="18" dur="1000" fill="hold"/>
                                        <p:tgtEl>
                                          <p:spTgt spid="12"/>
                                        </p:tgtEl>
                                        <p:attrNameLst>
                                          <p:attrName>ppt_x</p:attrName>
                                          <p:attrName>ppt_y</p:attrName>
                                        </p:attrNameLst>
                                      </p:cBhvr>
                                      <p:rCtr x="0" y="6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Notice a distinction in 1 Timothy 3…</a:t>
            </a:r>
          </a:p>
        </p:txBody>
      </p:sp>
      <p:sp>
        <p:nvSpPr>
          <p:cNvPr id="14" name="TextBox 13"/>
          <p:cNvSpPr txBox="1"/>
          <p:nvPr/>
        </p:nvSpPr>
        <p:spPr>
          <a:xfrm>
            <a:off x="152400" y="2000868"/>
            <a:ext cx="8792496" cy="400110"/>
          </a:xfrm>
          <a:prstGeom prst="rect">
            <a:avLst/>
          </a:prstGeom>
          <a:solidFill>
            <a:schemeClr val="bg2"/>
          </a:solidFill>
          <a:ln>
            <a:solidFill>
              <a:schemeClr val="tx1"/>
            </a:solidFill>
          </a:ln>
        </p:spPr>
        <p:txBody>
          <a:bodyPr wrap="square" rtlCol="0">
            <a:spAutoFit/>
          </a:bodyPr>
          <a:lstStyle/>
          <a:p>
            <a:r>
              <a:rPr lang="en-US" sz="2000" b="1" i="1" dirty="0"/>
              <a:t>	OVERSEERS   </a:t>
            </a:r>
            <a:r>
              <a:rPr lang="en-US" sz="2000" i="1" dirty="0"/>
              <a:t>“able to teach”</a:t>
            </a:r>
            <a:endParaRPr lang="en-US" sz="2000" i="1" u="sng" dirty="0"/>
          </a:p>
        </p:txBody>
      </p:sp>
      <p:sp>
        <p:nvSpPr>
          <p:cNvPr id="19" name="TextBox 18"/>
          <p:cNvSpPr txBox="1"/>
          <p:nvPr/>
        </p:nvSpPr>
        <p:spPr>
          <a:xfrm>
            <a:off x="152400" y="2807112"/>
            <a:ext cx="8807244" cy="400110"/>
          </a:xfrm>
          <a:prstGeom prst="rect">
            <a:avLst/>
          </a:prstGeom>
          <a:solidFill>
            <a:schemeClr val="bg2"/>
          </a:solidFill>
          <a:ln>
            <a:solidFill>
              <a:schemeClr val="tx1"/>
            </a:solidFill>
          </a:ln>
        </p:spPr>
        <p:txBody>
          <a:bodyPr wrap="square" rtlCol="0">
            <a:spAutoFit/>
          </a:bodyPr>
          <a:lstStyle/>
          <a:p>
            <a:r>
              <a:rPr lang="en-US" sz="2000" b="1" i="1" dirty="0"/>
              <a:t>	SERVANTS (DEACONS)</a:t>
            </a:r>
            <a:endParaRPr lang="en-US" sz="2000" b="1" i="1" u="sng" dirty="0"/>
          </a:p>
        </p:txBody>
      </p:sp>
      <p:sp>
        <p:nvSpPr>
          <p:cNvPr id="6" name="Oval 5"/>
          <p:cNvSpPr/>
          <p:nvPr/>
        </p:nvSpPr>
        <p:spPr>
          <a:xfrm>
            <a:off x="5425396" y="1858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1430"/>
                <a:solidFill>
                  <a:schemeClr val="bg1"/>
                </a:solidFill>
                <a:effectLst>
                  <a:outerShdw blurRad="50800" dist="39000" dir="5460000" algn="tl">
                    <a:srgbClr val="000000">
                      <a:alpha val="38000"/>
                    </a:srgbClr>
                  </a:outerShdw>
                </a:effectLst>
              </a:rPr>
              <a:t>Ministry of the Word</a:t>
            </a:r>
          </a:p>
        </p:txBody>
      </p:sp>
      <p:sp>
        <p:nvSpPr>
          <p:cNvPr id="12" name="Oval 11"/>
          <p:cNvSpPr/>
          <p:nvPr/>
        </p:nvSpPr>
        <p:spPr>
          <a:xfrm>
            <a:off x="5425396" y="2620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1430"/>
                <a:solidFill>
                  <a:schemeClr val="bg1"/>
                </a:solidFill>
                <a:effectLst>
                  <a:outerShdw blurRad="50800" dist="39000" dir="5460000" algn="tl">
                    <a:srgbClr val="000000">
                      <a:alpha val="38000"/>
                    </a:srgbClr>
                  </a:outerShdw>
                </a:effectLst>
              </a:rPr>
              <a:t>Different kind</a:t>
            </a:r>
          </a:p>
          <a:p>
            <a:pPr algn="ctr"/>
            <a:r>
              <a:rPr lang="en-US" sz="2400" b="1" dirty="0">
                <a:ln w="11430"/>
                <a:solidFill>
                  <a:schemeClr val="bg1"/>
                </a:solidFill>
                <a:effectLst>
                  <a:outerShdw blurRad="50800" dist="39000" dir="5460000" algn="tl">
                    <a:srgbClr val="000000">
                      <a:alpha val="38000"/>
                    </a:srgbClr>
                  </a:outerShdw>
                </a:effectLst>
              </a:rPr>
              <a:t>of Ministry</a:t>
            </a:r>
          </a:p>
        </p:txBody>
      </p:sp>
      <p:sp>
        <p:nvSpPr>
          <p:cNvPr id="13"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5" name="TextBox 14"/>
          <p:cNvSpPr txBox="1"/>
          <p:nvPr/>
        </p:nvSpPr>
        <p:spPr>
          <a:xfrm>
            <a:off x="228600" y="4171890"/>
            <a:ext cx="8915400" cy="461665"/>
          </a:xfrm>
          <a:prstGeom prst="rect">
            <a:avLst/>
          </a:prstGeom>
          <a:noFill/>
        </p:spPr>
        <p:txBody>
          <a:bodyPr wrap="square" rtlCol="0">
            <a:spAutoFit/>
          </a:bodyPr>
          <a:lstStyle/>
          <a:p>
            <a:r>
              <a:rPr lang="es-ES" sz="2400" dirty="0"/>
              <a:t>Note una distinción en 1 Timoteo 3 ...</a:t>
            </a:r>
            <a:endParaRPr lang="en-US" sz="2400" dirty="0"/>
          </a:p>
        </p:txBody>
      </p:sp>
      <p:sp>
        <p:nvSpPr>
          <p:cNvPr id="16" name="TextBox 15"/>
          <p:cNvSpPr txBox="1"/>
          <p:nvPr/>
        </p:nvSpPr>
        <p:spPr>
          <a:xfrm>
            <a:off x="152400" y="5346846"/>
            <a:ext cx="8792496" cy="400110"/>
          </a:xfrm>
          <a:prstGeom prst="rect">
            <a:avLst/>
          </a:prstGeom>
          <a:solidFill>
            <a:schemeClr val="bg2"/>
          </a:solidFill>
          <a:ln>
            <a:solidFill>
              <a:schemeClr val="tx1"/>
            </a:solidFill>
          </a:ln>
        </p:spPr>
        <p:txBody>
          <a:bodyPr wrap="square" rtlCol="0">
            <a:spAutoFit/>
          </a:bodyPr>
          <a:lstStyle/>
          <a:p>
            <a:r>
              <a:rPr lang="en-US" sz="2000" b="1" i="1" dirty="0"/>
              <a:t>	OBISPOS   </a:t>
            </a:r>
            <a:r>
              <a:rPr lang="en-US" sz="2000" i="1" dirty="0"/>
              <a:t>“</a:t>
            </a:r>
            <a:r>
              <a:rPr lang="en-US" sz="2000" dirty="0" err="1"/>
              <a:t>apto</a:t>
            </a:r>
            <a:r>
              <a:rPr lang="en-US" sz="2000" dirty="0"/>
              <a:t> para </a:t>
            </a:r>
            <a:r>
              <a:rPr lang="en-US" sz="2000" dirty="0" err="1"/>
              <a:t>enseñar</a:t>
            </a:r>
            <a:r>
              <a:rPr lang="en-US" sz="2000" i="1" dirty="0"/>
              <a:t>”</a:t>
            </a:r>
            <a:endParaRPr lang="en-US" sz="2000" i="1" u="sng" dirty="0"/>
          </a:p>
        </p:txBody>
      </p:sp>
      <p:sp>
        <p:nvSpPr>
          <p:cNvPr id="20" name="TextBox 19"/>
          <p:cNvSpPr txBox="1"/>
          <p:nvPr/>
        </p:nvSpPr>
        <p:spPr>
          <a:xfrm>
            <a:off x="152400" y="6153090"/>
            <a:ext cx="8807244" cy="400110"/>
          </a:xfrm>
          <a:prstGeom prst="rect">
            <a:avLst/>
          </a:prstGeom>
          <a:solidFill>
            <a:schemeClr val="bg2"/>
          </a:solidFill>
          <a:ln>
            <a:solidFill>
              <a:schemeClr val="tx1"/>
            </a:solidFill>
          </a:ln>
        </p:spPr>
        <p:txBody>
          <a:bodyPr wrap="square" rtlCol="0">
            <a:spAutoFit/>
          </a:bodyPr>
          <a:lstStyle/>
          <a:p>
            <a:r>
              <a:rPr lang="en-US" sz="2000" b="1" i="1"/>
              <a:t>	SERVICIO </a:t>
            </a:r>
            <a:r>
              <a:rPr lang="en-US" sz="2000" b="1" i="1" dirty="0"/>
              <a:t>(DIÁCONOS)</a:t>
            </a:r>
            <a:endParaRPr lang="en-US" sz="2000" b="1" i="1" u="sng" dirty="0"/>
          </a:p>
        </p:txBody>
      </p:sp>
      <p:sp>
        <p:nvSpPr>
          <p:cNvPr id="21" name="Oval 20"/>
          <p:cNvSpPr/>
          <p:nvPr/>
        </p:nvSpPr>
        <p:spPr>
          <a:xfrm>
            <a:off x="5425396" y="5204400"/>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ln w="11430"/>
                <a:solidFill>
                  <a:schemeClr val="bg1"/>
                </a:solidFill>
                <a:effectLst>
                  <a:outerShdw blurRad="50800" dist="39000" dir="5460000" algn="tl">
                    <a:srgbClr val="000000">
                      <a:alpha val="38000"/>
                    </a:srgbClr>
                  </a:outerShdw>
                </a:effectLst>
              </a:rPr>
              <a:t>Ministerio</a:t>
            </a:r>
            <a:r>
              <a:rPr lang="en-US" sz="2400" b="1" dirty="0">
                <a:ln w="11430"/>
                <a:solidFill>
                  <a:schemeClr val="bg1"/>
                </a:solidFill>
                <a:effectLst>
                  <a:outerShdw blurRad="50800" dist="39000" dir="5460000" algn="tl">
                    <a:srgbClr val="000000">
                      <a:alpha val="38000"/>
                    </a:srgbClr>
                  </a:outerShdw>
                </a:effectLst>
              </a:rPr>
              <a:t> de la palabra</a:t>
            </a:r>
          </a:p>
        </p:txBody>
      </p:sp>
      <p:sp>
        <p:nvSpPr>
          <p:cNvPr id="22" name="Oval 21"/>
          <p:cNvSpPr/>
          <p:nvPr/>
        </p:nvSpPr>
        <p:spPr>
          <a:xfrm>
            <a:off x="5424948" y="6027420"/>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ln w="11430"/>
                <a:solidFill>
                  <a:schemeClr val="bg1"/>
                </a:solidFill>
                <a:effectLst>
                  <a:outerShdw blurRad="50800" dist="39000" dir="5460000" algn="tl">
                    <a:srgbClr val="000000">
                      <a:alpha val="38000"/>
                    </a:srgbClr>
                  </a:outerShdw>
                </a:effectLst>
              </a:rPr>
              <a:t>Diferente</a:t>
            </a:r>
            <a:r>
              <a:rPr lang="en-US" sz="2400" b="1" dirty="0">
                <a:ln w="11430"/>
                <a:solidFill>
                  <a:schemeClr val="bg1"/>
                </a:solidFill>
                <a:effectLst>
                  <a:outerShdw blurRad="50800" dist="39000" dir="5460000" algn="tl">
                    <a:srgbClr val="000000">
                      <a:alpha val="38000"/>
                    </a:srgbClr>
                  </a:outerShdw>
                </a:effectLst>
              </a:rPr>
              <a:t> </a:t>
            </a:r>
            <a:r>
              <a:rPr lang="en-US" sz="2400" b="1" dirty="0" err="1">
                <a:ln w="11430"/>
                <a:solidFill>
                  <a:schemeClr val="bg1"/>
                </a:solidFill>
                <a:effectLst>
                  <a:outerShdw blurRad="50800" dist="39000" dir="5460000" algn="tl">
                    <a:srgbClr val="000000">
                      <a:alpha val="38000"/>
                    </a:srgbClr>
                  </a:outerShdw>
                </a:effectLst>
              </a:rPr>
              <a:t>tipo</a:t>
            </a:r>
            <a:endParaRPr lang="en-US" sz="2400" b="1" dirty="0">
              <a:ln w="11430"/>
              <a:solidFill>
                <a:schemeClr val="bg1"/>
              </a:solidFill>
              <a:effectLst>
                <a:outerShdw blurRad="50800" dist="39000" dir="5460000" algn="tl">
                  <a:srgbClr val="000000">
                    <a:alpha val="38000"/>
                  </a:srgbClr>
                </a:outerShdw>
              </a:effectLst>
            </a:endParaRPr>
          </a:p>
          <a:p>
            <a:pPr algn="ctr"/>
            <a:r>
              <a:rPr lang="en-US" sz="2400" b="1" dirty="0">
                <a:ln w="11430"/>
                <a:solidFill>
                  <a:schemeClr val="bg1"/>
                </a:solidFill>
                <a:effectLst>
                  <a:outerShdw blurRad="50800" dist="39000" dir="5460000" algn="tl">
                    <a:srgbClr val="000000">
                      <a:alpha val="38000"/>
                    </a:srgbClr>
                  </a:outerShdw>
                </a:effectLst>
              </a:rPr>
              <a:t>del </a:t>
            </a:r>
            <a:r>
              <a:rPr lang="en-US" sz="2400" b="1" dirty="0" err="1">
                <a:ln w="11430"/>
                <a:solidFill>
                  <a:schemeClr val="bg1"/>
                </a:solidFill>
                <a:effectLst>
                  <a:outerShdw blurRad="50800" dist="39000" dir="5460000" algn="tl">
                    <a:srgbClr val="000000">
                      <a:alpha val="38000"/>
                    </a:srgbClr>
                  </a:outerShdw>
                </a:effectLst>
              </a:rPr>
              <a:t>ministerio</a:t>
            </a:r>
            <a:endParaRPr lang="en-US" sz="2400" b="1" dirty="0">
              <a:ln w="11430"/>
              <a:solidFill>
                <a:schemeClr val="bg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29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21" grpId="0" animBg="1"/>
      <p:bldP spid="2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3" name="TextBox 2"/>
          <p:cNvSpPr txBox="1"/>
          <p:nvPr/>
        </p:nvSpPr>
        <p:spPr>
          <a:xfrm>
            <a:off x="228600" y="825912"/>
            <a:ext cx="8915400" cy="461665"/>
          </a:xfrm>
          <a:prstGeom prst="rect">
            <a:avLst/>
          </a:prstGeom>
          <a:noFill/>
        </p:spPr>
        <p:txBody>
          <a:bodyPr wrap="square" rtlCol="0">
            <a:spAutoFit/>
          </a:bodyPr>
          <a:lstStyle/>
          <a:p>
            <a:r>
              <a:rPr lang="en-US" sz="2400" dirty="0"/>
              <a:t>Notice a distinction in 1 Timothy 3…</a:t>
            </a:r>
          </a:p>
        </p:txBody>
      </p:sp>
      <p:sp>
        <p:nvSpPr>
          <p:cNvPr id="14" name="TextBox 13"/>
          <p:cNvSpPr txBox="1"/>
          <p:nvPr/>
        </p:nvSpPr>
        <p:spPr>
          <a:xfrm>
            <a:off x="152400" y="2000868"/>
            <a:ext cx="8792496" cy="400110"/>
          </a:xfrm>
          <a:prstGeom prst="rect">
            <a:avLst/>
          </a:prstGeom>
          <a:solidFill>
            <a:schemeClr val="bg2"/>
          </a:solidFill>
          <a:ln>
            <a:solidFill>
              <a:schemeClr val="tx1"/>
            </a:solidFill>
          </a:ln>
        </p:spPr>
        <p:txBody>
          <a:bodyPr wrap="square" rtlCol="0">
            <a:spAutoFit/>
          </a:bodyPr>
          <a:lstStyle/>
          <a:p>
            <a:r>
              <a:rPr lang="en-US" sz="2000" b="1" i="1" dirty="0"/>
              <a:t>	OVERSEERS   </a:t>
            </a:r>
            <a:r>
              <a:rPr lang="en-US" sz="2000" i="1" dirty="0"/>
              <a:t>“able to teach”</a:t>
            </a:r>
            <a:endParaRPr lang="en-US" sz="2000" i="1" u="sng" dirty="0"/>
          </a:p>
        </p:txBody>
      </p:sp>
      <p:sp>
        <p:nvSpPr>
          <p:cNvPr id="19" name="TextBox 18"/>
          <p:cNvSpPr txBox="1"/>
          <p:nvPr/>
        </p:nvSpPr>
        <p:spPr>
          <a:xfrm>
            <a:off x="152400" y="2807112"/>
            <a:ext cx="8807244" cy="400110"/>
          </a:xfrm>
          <a:prstGeom prst="rect">
            <a:avLst/>
          </a:prstGeom>
          <a:solidFill>
            <a:schemeClr val="bg2"/>
          </a:solidFill>
          <a:ln>
            <a:solidFill>
              <a:schemeClr val="tx1"/>
            </a:solidFill>
          </a:ln>
        </p:spPr>
        <p:txBody>
          <a:bodyPr wrap="square" rtlCol="0">
            <a:spAutoFit/>
          </a:bodyPr>
          <a:lstStyle/>
          <a:p>
            <a:r>
              <a:rPr lang="en-US" sz="2000" b="1" i="1" dirty="0"/>
              <a:t>	SERVANTS (DEACONS)</a:t>
            </a:r>
            <a:endParaRPr lang="en-US" sz="2000" b="1" i="1" u="sng" dirty="0"/>
          </a:p>
        </p:txBody>
      </p:sp>
      <p:sp>
        <p:nvSpPr>
          <p:cNvPr id="6" name="Oval 5"/>
          <p:cNvSpPr/>
          <p:nvPr/>
        </p:nvSpPr>
        <p:spPr>
          <a:xfrm>
            <a:off x="5425396" y="1858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1430"/>
                <a:solidFill>
                  <a:schemeClr val="bg1"/>
                </a:solidFill>
                <a:effectLst>
                  <a:outerShdw blurRad="50800" dist="39000" dir="5460000" algn="tl">
                    <a:srgbClr val="000000">
                      <a:alpha val="38000"/>
                    </a:srgbClr>
                  </a:outerShdw>
                </a:effectLst>
              </a:rPr>
              <a:t>Ministry of the Word</a:t>
            </a:r>
          </a:p>
        </p:txBody>
      </p:sp>
      <p:sp>
        <p:nvSpPr>
          <p:cNvPr id="12" name="Oval 11"/>
          <p:cNvSpPr/>
          <p:nvPr/>
        </p:nvSpPr>
        <p:spPr>
          <a:xfrm>
            <a:off x="5425396" y="2620422"/>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1430"/>
                <a:solidFill>
                  <a:schemeClr val="bg1"/>
                </a:solidFill>
                <a:effectLst>
                  <a:outerShdw blurRad="50800" dist="39000" dir="5460000" algn="tl">
                    <a:srgbClr val="000000">
                      <a:alpha val="38000"/>
                    </a:srgbClr>
                  </a:outerShdw>
                </a:effectLst>
              </a:rPr>
              <a:t>Different kind</a:t>
            </a:r>
          </a:p>
          <a:p>
            <a:pPr algn="ctr"/>
            <a:r>
              <a:rPr lang="en-US" sz="2400" b="1" dirty="0">
                <a:ln w="11430"/>
                <a:solidFill>
                  <a:schemeClr val="bg1"/>
                </a:solidFill>
                <a:effectLst>
                  <a:outerShdw blurRad="50800" dist="39000" dir="5460000" algn="tl">
                    <a:srgbClr val="000000">
                      <a:alpha val="38000"/>
                    </a:srgbClr>
                  </a:outerShdw>
                </a:effectLst>
              </a:rPr>
              <a:t>of Ministry</a:t>
            </a:r>
          </a:p>
        </p:txBody>
      </p:sp>
      <p:sp>
        <p:nvSpPr>
          <p:cNvPr id="4" name="Rectangle 3"/>
          <p:cNvSpPr/>
          <p:nvPr/>
        </p:nvSpPr>
        <p:spPr>
          <a:xfrm>
            <a:off x="762000" y="762000"/>
            <a:ext cx="7315200" cy="123886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600" b="1" dirty="0"/>
              <a:t>TAKEAWAY</a:t>
            </a:r>
          </a:p>
          <a:p>
            <a:pPr marL="457200" indent="-457200">
              <a:buFont typeface="Arial" panose="020B0604020202020204" pitchFamily="34" charset="0"/>
              <a:buChar char="•"/>
            </a:pPr>
            <a:r>
              <a:rPr lang="en-US" sz="2600" b="1" dirty="0"/>
              <a:t>There is a kind of service that does not require the ability to teach; it’s not a service in the word</a:t>
            </a:r>
          </a:p>
        </p:txBody>
      </p:sp>
      <p:sp>
        <p:nvSpPr>
          <p:cNvPr id="10"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1" name="TextBox 10"/>
          <p:cNvSpPr txBox="1"/>
          <p:nvPr/>
        </p:nvSpPr>
        <p:spPr>
          <a:xfrm>
            <a:off x="228600" y="4171890"/>
            <a:ext cx="8915400" cy="461665"/>
          </a:xfrm>
          <a:prstGeom prst="rect">
            <a:avLst/>
          </a:prstGeom>
          <a:noFill/>
        </p:spPr>
        <p:txBody>
          <a:bodyPr wrap="square" rtlCol="0">
            <a:spAutoFit/>
          </a:bodyPr>
          <a:lstStyle/>
          <a:p>
            <a:r>
              <a:rPr lang="es-ES" sz="2400" dirty="0"/>
              <a:t>Note una distinción en 1 Timoteo 3 ...</a:t>
            </a:r>
            <a:endParaRPr lang="en-US" sz="2400" dirty="0"/>
          </a:p>
        </p:txBody>
      </p:sp>
      <p:sp>
        <p:nvSpPr>
          <p:cNvPr id="13" name="TextBox 12"/>
          <p:cNvSpPr txBox="1"/>
          <p:nvPr/>
        </p:nvSpPr>
        <p:spPr>
          <a:xfrm>
            <a:off x="152400" y="5346846"/>
            <a:ext cx="8792496" cy="400110"/>
          </a:xfrm>
          <a:prstGeom prst="rect">
            <a:avLst/>
          </a:prstGeom>
          <a:solidFill>
            <a:schemeClr val="bg2"/>
          </a:solidFill>
          <a:ln>
            <a:solidFill>
              <a:schemeClr val="tx1"/>
            </a:solidFill>
          </a:ln>
        </p:spPr>
        <p:txBody>
          <a:bodyPr wrap="square" rtlCol="0">
            <a:spAutoFit/>
          </a:bodyPr>
          <a:lstStyle/>
          <a:p>
            <a:r>
              <a:rPr lang="en-US" sz="2000" b="1" i="1" dirty="0"/>
              <a:t>	OBISPOS   </a:t>
            </a:r>
            <a:r>
              <a:rPr lang="en-US" sz="2000" i="1" dirty="0"/>
              <a:t>“</a:t>
            </a:r>
            <a:r>
              <a:rPr lang="en-US" sz="2000" dirty="0" err="1"/>
              <a:t>apto</a:t>
            </a:r>
            <a:r>
              <a:rPr lang="en-US" sz="2000" dirty="0"/>
              <a:t> para </a:t>
            </a:r>
            <a:r>
              <a:rPr lang="en-US" sz="2000" dirty="0" err="1"/>
              <a:t>enseñar</a:t>
            </a:r>
            <a:r>
              <a:rPr lang="en-US" sz="2000" i="1" dirty="0"/>
              <a:t>”</a:t>
            </a:r>
            <a:endParaRPr lang="en-US" sz="2000" i="1" u="sng" dirty="0"/>
          </a:p>
        </p:txBody>
      </p:sp>
      <p:sp>
        <p:nvSpPr>
          <p:cNvPr id="15" name="TextBox 14"/>
          <p:cNvSpPr txBox="1"/>
          <p:nvPr/>
        </p:nvSpPr>
        <p:spPr>
          <a:xfrm>
            <a:off x="152400" y="6153090"/>
            <a:ext cx="8807244" cy="400110"/>
          </a:xfrm>
          <a:prstGeom prst="rect">
            <a:avLst/>
          </a:prstGeom>
          <a:solidFill>
            <a:schemeClr val="bg2"/>
          </a:solidFill>
          <a:ln>
            <a:solidFill>
              <a:schemeClr val="tx1"/>
            </a:solidFill>
          </a:ln>
        </p:spPr>
        <p:txBody>
          <a:bodyPr wrap="square" rtlCol="0">
            <a:spAutoFit/>
          </a:bodyPr>
          <a:lstStyle/>
          <a:p>
            <a:r>
              <a:rPr lang="en-US" sz="2000" b="1" i="1"/>
              <a:t>	SERVICIO </a:t>
            </a:r>
            <a:r>
              <a:rPr lang="en-US" sz="2000" b="1" i="1" dirty="0"/>
              <a:t>(DIÁCONOS)</a:t>
            </a:r>
            <a:endParaRPr lang="en-US" sz="2000" b="1" i="1" u="sng" dirty="0"/>
          </a:p>
        </p:txBody>
      </p:sp>
      <p:sp>
        <p:nvSpPr>
          <p:cNvPr id="16" name="Oval 15"/>
          <p:cNvSpPr/>
          <p:nvPr/>
        </p:nvSpPr>
        <p:spPr>
          <a:xfrm>
            <a:off x="5425396" y="5204400"/>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ln w="11430"/>
                <a:solidFill>
                  <a:schemeClr val="bg1"/>
                </a:solidFill>
                <a:effectLst>
                  <a:outerShdw blurRad="50800" dist="39000" dir="5460000" algn="tl">
                    <a:srgbClr val="000000">
                      <a:alpha val="38000"/>
                    </a:srgbClr>
                  </a:outerShdw>
                </a:effectLst>
              </a:rPr>
              <a:t>Ministerio</a:t>
            </a:r>
            <a:r>
              <a:rPr lang="en-US" sz="2400" b="1" dirty="0">
                <a:ln w="11430"/>
                <a:solidFill>
                  <a:schemeClr val="bg1"/>
                </a:solidFill>
                <a:effectLst>
                  <a:outerShdw blurRad="50800" dist="39000" dir="5460000" algn="tl">
                    <a:srgbClr val="000000">
                      <a:alpha val="38000"/>
                    </a:srgbClr>
                  </a:outerShdw>
                </a:effectLst>
              </a:rPr>
              <a:t> de la palabra</a:t>
            </a:r>
          </a:p>
        </p:txBody>
      </p:sp>
      <p:sp>
        <p:nvSpPr>
          <p:cNvPr id="17" name="Oval 16"/>
          <p:cNvSpPr/>
          <p:nvPr/>
        </p:nvSpPr>
        <p:spPr>
          <a:xfrm>
            <a:off x="5424948" y="6027420"/>
            <a:ext cx="3351905" cy="7543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ln w="11430"/>
                <a:solidFill>
                  <a:schemeClr val="bg1"/>
                </a:solidFill>
                <a:effectLst>
                  <a:outerShdw blurRad="50800" dist="39000" dir="5460000" algn="tl">
                    <a:srgbClr val="000000">
                      <a:alpha val="38000"/>
                    </a:srgbClr>
                  </a:outerShdw>
                </a:effectLst>
              </a:rPr>
              <a:t>Diferente</a:t>
            </a:r>
            <a:r>
              <a:rPr lang="en-US" sz="2400" b="1" dirty="0">
                <a:ln w="11430"/>
                <a:solidFill>
                  <a:schemeClr val="bg1"/>
                </a:solidFill>
                <a:effectLst>
                  <a:outerShdw blurRad="50800" dist="39000" dir="5460000" algn="tl">
                    <a:srgbClr val="000000">
                      <a:alpha val="38000"/>
                    </a:srgbClr>
                  </a:outerShdw>
                </a:effectLst>
              </a:rPr>
              <a:t> </a:t>
            </a:r>
            <a:r>
              <a:rPr lang="en-US" sz="2400" b="1" dirty="0" err="1">
                <a:ln w="11430"/>
                <a:solidFill>
                  <a:schemeClr val="bg1"/>
                </a:solidFill>
                <a:effectLst>
                  <a:outerShdw blurRad="50800" dist="39000" dir="5460000" algn="tl">
                    <a:srgbClr val="000000">
                      <a:alpha val="38000"/>
                    </a:srgbClr>
                  </a:outerShdw>
                </a:effectLst>
              </a:rPr>
              <a:t>tipo</a:t>
            </a:r>
            <a:endParaRPr lang="en-US" sz="2400" b="1" dirty="0">
              <a:ln w="11430"/>
              <a:solidFill>
                <a:schemeClr val="bg1"/>
              </a:solidFill>
              <a:effectLst>
                <a:outerShdw blurRad="50800" dist="39000" dir="5460000" algn="tl">
                  <a:srgbClr val="000000">
                    <a:alpha val="38000"/>
                  </a:srgbClr>
                </a:outerShdw>
              </a:effectLst>
            </a:endParaRPr>
          </a:p>
          <a:p>
            <a:pPr algn="ctr"/>
            <a:r>
              <a:rPr lang="en-US" sz="2400" b="1" dirty="0">
                <a:ln w="11430"/>
                <a:solidFill>
                  <a:schemeClr val="bg1"/>
                </a:solidFill>
                <a:effectLst>
                  <a:outerShdw blurRad="50800" dist="39000" dir="5460000" algn="tl">
                    <a:srgbClr val="000000">
                      <a:alpha val="38000"/>
                    </a:srgbClr>
                  </a:outerShdw>
                </a:effectLst>
              </a:rPr>
              <a:t>del </a:t>
            </a:r>
            <a:r>
              <a:rPr lang="en-US" sz="2400" b="1" dirty="0" err="1">
                <a:ln w="11430"/>
                <a:solidFill>
                  <a:schemeClr val="bg1"/>
                </a:solidFill>
                <a:effectLst>
                  <a:outerShdw blurRad="50800" dist="39000" dir="5460000" algn="tl">
                    <a:srgbClr val="000000">
                      <a:alpha val="38000"/>
                    </a:srgbClr>
                  </a:outerShdw>
                </a:effectLst>
              </a:rPr>
              <a:t>ministerio</a:t>
            </a:r>
            <a:endParaRPr lang="en-US" sz="2400" b="1" dirty="0">
              <a:ln w="11430"/>
              <a:solidFill>
                <a:schemeClr val="bg1"/>
              </a:solidFill>
              <a:effectLst>
                <a:outerShdw blurRad="50800" dist="39000" dir="5460000" algn="tl">
                  <a:srgbClr val="000000">
                    <a:alpha val="38000"/>
                  </a:srgbClr>
                </a:outerShdw>
              </a:effectLst>
            </a:endParaRPr>
          </a:p>
        </p:txBody>
      </p:sp>
      <p:sp>
        <p:nvSpPr>
          <p:cNvPr id="18" name="Rectangle 17"/>
          <p:cNvSpPr/>
          <p:nvPr/>
        </p:nvSpPr>
        <p:spPr>
          <a:xfrm>
            <a:off x="762000" y="4191000"/>
            <a:ext cx="8182896" cy="123886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s-ES" sz="2600" b="1" dirty="0"/>
              <a:t>PARA LLEVAR</a:t>
            </a:r>
          </a:p>
          <a:p>
            <a:pPr marL="457200" indent="-457200">
              <a:buFont typeface="Arial" panose="020B0604020202020204" pitchFamily="34" charset="0"/>
              <a:buChar char="•"/>
            </a:pPr>
            <a:r>
              <a:rPr lang="es-ES" sz="2600" b="1" dirty="0"/>
              <a:t>Hay un tipo </a:t>
            </a:r>
            <a:r>
              <a:rPr lang="es-ES" sz="2600" b="1"/>
              <a:t>de servicio </a:t>
            </a:r>
            <a:r>
              <a:rPr lang="es-ES" sz="2600" b="1" dirty="0"/>
              <a:t>que no requiere la capacidad de enseñar; no es </a:t>
            </a:r>
            <a:r>
              <a:rPr lang="es-ES" sz="2600" b="1"/>
              <a:t>un servicio </a:t>
            </a:r>
            <a:r>
              <a:rPr lang="es-ES" sz="2600" b="1" dirty="0"/>
              <a:t>en la palabra</a:t>
            </a:r>
            <a:endParaRPr lang="en-US" sz="2600" b="1" dirty="0"/>
          </a:p>
        </p:txBody>
      </p:sp>
    </p:spTree>
    <p:extLst>
      <p:ext uri="{BB962C8B-B14F-4D97-AF65-F5344CB8AC3E}">
        <p14:creationId xmlns:p14="http://schemas.microsoft.com/office/powerpoint/2010/main" val="3905420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SERVANTS</a:t>
            </a:r>
          </a:p>
        </p:txBody>
      </p:sp>
      <p:sp>
        <p:nvSpPr>
          <p:cNvPr id="4" name="Rectangle 3"/>
          <p:cNvSpPr/>
          <p:nvPr/>
        </p:nvSpPr>
        <p:spPr>
          <a:xfrm>
            <a:off x="762000" y="762000"/>
            <a:ext cx="7315200" cy="2438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600" b="1" dirty="0"/>
              <a:t>TAKEAWAY</a:t>
            </a:r>
          </a:p>
          <a:p>
            <a:pPr marL="457200" indent="-457200">
              <a:buFont typeface="Arial" panose="020B0604020202020204" pitchFamily="34" charset="0"/>
              <a:buChar char="•"/>
            </a:pPr>
            <a:r>
              <a:rPr lang="en-US" sz="2600" b="1" dirty="0"/>
              <a:t>There is a kind of service that does not require the ability to teach; it’s not a service in the word</a:t>
            </a:r>
          </a:p>
          <a:p>
            <a:pPr marL="457200" indent="-457200">
              <a:buFont typeface="Arial" panose="020B0604020202020204" pitchFamily="34" charset="0"/>
              <a:buChar char="•"/>
            </a:pPr>
            <a:r>
              <a:rPr lang="en-US" sz="2600" b="1" dirty="0"/>
              <a:t>These servants don’t have to do all the work themselves; they see to it that it gets done</a:t>
            </a:r>
          </a:p>
        </p:txBody>
      </p:sp>
      <p:sp>
        <p:nvSpPr>
          <p:cNvPr id="9"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10" name="Rectangle 9"/>
          <p:cNvSpPr/>
          <p:nvPr/>
        </p:nvSpPr>
        <p:spPr>
          <a:xfrm>
            <a:off x="762000" y="4191000"/>
            <a:ext cx="8182896" cy="2209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s-ES" sz="2600" b="1" dirty="0"/>
              <a:t>PARA LLEVAR</a:t>
            </a:r>
          </a:p>
          <a:p>
            <a:pPr marL="457200" indent="-457200">
              <a:buFont typeface="Arial" panose="020B0604020202020204" pitchFamily="34" charset="0"/>
              <a:buChar char="•"/>
            </a:pPr>
            <a:r>
              <a:rPr lang="es-ES" sz="2600" b="1" dirty="0"/>
              <a:t>Hay un tipo </a:t>
            </a:r>
            <a:r>
              <a:rPr lang="es-ES" sz="2600" b="1"/>
              <a:t>de servicio </a:t>
            </a:r>
            <a:r>
              <a:rPr lang="es-ES" sz="2600" b="1" dirty="0"/>
              <a:t>que no requiere la capacidad de enseñar; no es </a:t>
            </a:r>
            <a:r>
              <a:rPr lang="es-ES" sz="2600" b="1"/>
              <a:t>un servicio </a:t>
            </a:r>
            <a:r>
              <a:rPr lang="es-ES" sz="2600" b="1" dirty="0"/>
              <a:t>en la palabra</a:t>
            </a:r>
          </a:p>
          <a:p>
            <a:pPr marL="457200" indent="-457200">
              <a:buFont typeface="Arial" panose="020B0604020202020204" pitchFamily="34" charset="0"/>
              <a:buChar char="•"/>
            </a:pPr>
            <a:r>
              <a:rPr lang="es-ES" sz="2600" b="1" dirty="0"/>
              <a:t>Estos servidores no tienen que hacer todo el trabajo ellos mismos; se ocupan de que se haga</a:t>
            </a:r>
            <a:endParaRPr lang="en-US" sz="2600" b="1" dirty="0"/>
          </a:p>
        </p:txBody>
      </p:sp>
    </p:spTree>
    <p:extLst>
      <p:ext uri="{BB962C8B-B14F-4D97-AF65-F5344CB8AC3E}">
        <p14:creationId xmlns:p14="http://schemas.microsoft.com/office/powerpoint/2010/main" val="1804857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81000" y="838200"/>
            <a:ext cx="8382000" cy="1828875"/>
          </a:xfrm>
          <a:prstGeom prst="rect">
            <a:avLst/>
          </a:prstGeom>
        </p:spPr>
        <p:txBody>
          <a:bodyPr wrap="square">
            <a:spAutoFit/>
          </a:bodyPr>
          <a:lstStyle/>
          <a:p>
            <a:r>
              <a:rPr lang="en-US" sz="2800" b="1" u="sng" dirty="0"/>
              <a:t>Acts 6:3</a:t>
            </a:r>
            <a:r>
              <a:rPr lang="en-US" sz="2800" dirty="0"/>
              <a:t> (ASV)</a:t>
            </a:r>
          </a:p>
          <a:p>
            <a:r>
              <a:rPr lang="en-US" sz="2800" dirty="0"/>
              <a:t>Look ye out therefore, brethren, from among you seven men of good report, full of the Spirit and of wisdom, </a:t>
            </a:r>
            <a:r>
              <a:rPr lang="en-US" sz="2800" dirty="0">
                <a:solidFill>
                  <a:srgbClr val="FF0000"/>
                </a:solidFill>
              </a:rPr>
              <a:t>whom we may appoint </a:t>
            </a:r>
            <a:r>
              <a:rPr lang="en-US" sz="2800" u="sng" dirty="0">
                <a:solidFill>
                  <a:srgbClr val="FF0000"/>
                </a:solidFill>
                <a:effectLst>
                  <a:outerShdw blurRad="38100" dist="38100" dir="2700000" algn="tl">
                    <a:srgbClr val="000000">
                      <a:alpha val="43137"/>
                    </a:srgbClr>
                  </a:outerShdw>
                </a:effectLst>
              </a:rPr>
              <a:t>over</a:t>
            </a:r>
            <a:r>
              <a:rPr lang="en-US" sz="2800" dirty="0">
                <a:solidFill>
                  <a:srgbClr val="FF0000"/>
                </a:solidFill>
              </a:rPr>
              <a:t> this business</a:t>
            </a:r>
          </a:p>
        </p:txBody>
      </p:sp>
      <p:sp>
        <p:nvSpPr>
          <p:cNvPr id="5" name="Title 1"/>
          <p:cNvSpPr txBox="1">
            <a:spLocks/>
          </p:cNvSpPr>
          <p:nvPr/>
        </p:nvSpPr>
        <p:spPr>
          <a:xfrm>
            <a:off x="0" y="0"/>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a:solidFill>
                  <a:schemeClr val="bg1"/>
                </a:solidFill>
              </a:rPr>
              <a:t>SERVANTS</a:t>
            </a:r>
            <a:endParaRPr lang="en-US" sz="3600" b="1" dirty="0">
              <a:solidFill>
                <a:schemeClr val="bg1"/>
              </a:solidFill>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7" name="Rectangle 6"/>
          <p:cNvSpPr/>
          <p:nvPr/>
        </p:nvSpPr>
        <p:spPr>
          <a:xfrm>
            <a:off x="381000" y="4190925"/>
            <a:ext cx="8382000" cy="1815882"/>
          </a:xfrm>
          <a:prstGeom prst="rect">
            <a:avLst/>
          </a:prstGeom>
        </p:spPr>
        <p:txBody>
          <a:bodyPr wrap="square">
            <a:spAutoFit/>
          </a:bodyPr>
          <a:lstStyle/>
          <a:p>
            <a:r>
              <a:rPr lang="en-US" sz="2800" b="1" u="sng" dirty="0" err="1"/>
              <a:t>Hechos</a:t>
            </a:r>
            <a:r>
              <a:rPr lang="en-US" sz="2800" b="1" u="sng" dirty="0"/>
              <a:t> 6:3</a:t>
            </a:r>
            <a:endParaRPr lang="en-US" sz="2800" dirty="0"/>
          </a:p>
          <a:p>
            <a:r>
              <a:rPr lang="es-ES" sz="2800" b="1" baseline="30000" dirty="0"/>
              <a:t>3 </a:t>
            </a:r>
            <a:r>
              <a:rPr lang="es-ES" sz="2800" dirty="0"/>
              <a:t>Buscad, pues, hermanos, de entre vosotros a siete hombres de buen testimonio, llenos del Espíritu Santo y de sabiduría, </a:t>
            </a:r>
            <a:r>
              <a:rPr lang="es-ES" sz="2800" dirty="0">
                <a:solidFill>
                  <a:srgbClr val="FF0000"/>
                </a:solidFill>
              </a:rPr>
              <a:t>a quienes encarguemos de este trabajo.</a:t>
            </a:r>
            <a:endParaRPr lang="en-US" sz="2800" dirty="0">
              <a:solidFill>
                <a:srgbClr val="FF0000"/>
              </a:solidFill>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81000" y="838200"/>
            <a:ext cx="8382000" cy="1828875"/>
          </a:xfrm>
          <a:prstGeom prst="rect">
            <a:avLst/>
          </a:prstGeom>
        </p:spPr>
        <p:txBody>
          <a:bodyPr wrap="square">
            <a:spAutoFit/>
          </a:bodyPr>
          <a:lstStyle/>
          <a:p>
            <a:r>
              <a:rPr lang="en-US" sz="2800" b="1" u="sng" dirty="0"/>
              <a:t>Acts 6:3</a:t>
            </a:r>
            <a:r>
              <a:rPr lang="en-US" sz="2800" dirty="0"/>
              <a:t> (ASV)</a:t>
            </a:r>
          </a:p>
          <a:p>
            <a:r>
              <a:rPr lang="en-US" sz="2800" dirty="0"/>
              <a:t>Look ye out therefore, brethren, from among you seven men of good report, full of the Spirit and of wisdom, </a:t>
            </a:r>
            <a:r>
              <a:rPr lang="en-US" sz="2800" dirty="0">
                <a:solidFill>
                  <a:srgbClr val="FF0000"/>
                </a:solidFill>
              </a:rPr>
              <a:t>whom we may put in charge of this task.</a:t>
            </a:r>
            <a:endParaRPr lang="en-US" sz="2800" b="1" dirty="0">
              <a:solidFill>
                <a:srgbClr val="FF0000"/>
              </a:solidFill>
            </a:endParaRPr>
          </a:p>
        </p:txBody>
      </p:sp>
      <p:sp>
        <p:nvSpPr>
          <p:cNvPr id="5" name="Title 1"/>
          <p:cNvSpPr txBox="1">
            <a:spLocks/>
          </p:cNvSpPr>
          <p:nvPr/>
        </p:nvSpPr>
        <p:spPr>
          <a:xfrm>
            <a:off x="0" y="0"/>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a:solidFill>
                  <a:schemeClr val="bg1"/>
                </a:solidFill>
              </a:rPr>
              <a:t>SERVANTS</a:t>
            </a:r>
            <a:endParaRPr lang="en-US" sz="3600" b="1" dirty="0">
              <a:solidFill>
                <a:schemeClr val="bg1"/>
              </a:solidFill>
            </a:endParaRPr>
          </a:p>
        </p:txBody>
      </p:sp>
      <p:sp>
        <p:nvSpPr>
          <p:cNvPr id="4" name="TextBox 3"/>
          <p:cNvSpPr txBox="1"/>
          <p:nvPr/>
        </p:nvSpPr>
        <p:spPr>
          <a:xfrm>
            <a:off x="6372987" y="2163096"/>
            <a:ext cx="1198626" cy="461665"/>
          </a:xfrm>
          <a:prstGeom prst="rect">
            <a:avLst/>
          </a:prstGeom>
          <a:noFill/>
        </p:spPr>
        <p:txBody>
          <a:bodyPr wrap="square" rtlCol="0">
            <a:spAutoFit/>
          </a:bodyPr>
          <a:lstStyle/>
          <a:p>
            <a:r>
              <a:rPr lang="en-US" sz="2400" b="1" u="sng" dirty="0">
                <a:solidFill>
                  <a:srgbClr val="FF0000"/>
                </a:solidFill>
              </a:rPr>
              <a:t>[</a:t>
            </a:r>
            <a:r>
              <a:rPr lang="en-US" sz="2400" b="1" dirty="0">
                <a:solidFill>
                  <a:srgbClr val="FF0000"/>
                </a:solidFill>
              </a:rPr>
              <a:t>NASB]</a:t>
            </a: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7" name="Rectangle 6"/>
          <p:cNvSpPr/>
          <p:nvPr/>
        </p:nvSpPr>
        <p:spPr>
          <a:xfrm>
            <a:off x="381000" y="4190925"/>
            <a:ext cx="8382000" cy="1815882"/>
          </a:xfrm>
          <a:prstGeom prst="rect">
            <a:avLst/>
          </a:prstGeom>
        </p:spPr>
        <p:txBody>
          <a:bodyPr wrap="square">
            <a:spAutoFit/>
          </a:bodyPr>
          <a:lstStyle/>
          <a:p>
            <a:r>
              <a:rPr lang="en-US" sz="2800" b="1" u="sng" dirty="0" err="1"/>
              <a:t>Hechos</a:t>
            </a:r>
            <a:r>
              <a:rPr lang="en-US" sz="2800" b="1" u="sng" dirty="0"/>
              <a:t> 6:3</a:t>
            </a:r>
            <a:endParaRPr lang="en-US" sz="2800" dirty="0"/>
          </a:p>
          <a:p>
            <a:r>
              <a:rPr lang="es-ES" sz="2800" b="1" baseline="30000" dirty="0"/>
              <a:t>3 </a:t>
            </a:r>
            <a:r>
              <a:rPr lang="es-ES" sz="2800" dirty="0"/>
              <a:t>Buscad, pues, hermanos, de entre vosotros a siete hombres de buen testimonio, llenos del Espíritu Santo y de sabiduría, </a:t>
            </a:r>
            <a:r>
              <a:rPr lang="es-ES" sz="2800" dirty="0">
                <a:solidFill>
                  <a:srgbClr val="FF0000"/>
                </a:solidFill>
              </a:rPr>
              <a:t>a quienes encarguemos de este trabajo.</a:t>
            </a:r>
            <a:endParaRPr lang="en-US" sz="2800" dirty="0">
              <a:solidFill>
                <a:srgbClr val="FF0000"/>
              </a:solidFill>
            </a:endParaRPr>
          </a:p>
        </p:txBody>
      </p:sp>
    </p:spTree>
    <p:extLst>
      <p:ext uri="{BB962C8B-B14F-4D97-AF65-F5344CB8AC3E}">
        <p14:creationId xmlns:p14="http://schemas.microsoft.com/office/powerpoint/2010/main" val="122037015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81000" y="838200"/>
            <a:ext cx="8382000" cy="1815882"/>
          </a:xfrm>
          <a:prstGeom prst="rect">
            <a:avLst/>
          </a:prstGeom>
        </p:spPr>
        <p:txBody>
          <a:bodyPr wrap="square">
            <a:spAutoFit/>
          </a:bodyPr>
          <a:lstStyle/>
          <a:p>
            <a:r>
              <a:rPr lang="en-US" sz="2800" b="1" u="sng" dirty="0"/>
              <a:t>Acts 6:3</a:t>
            </a:r>
            <a:r>
              <a:rPr lang="en-US" sz="2800" dirty="0"/>
              <a:t> (ASV)</a:t>
            </a:r>
          </a:p>
          <a:p>
            <a:r>
              <a:rPr lang="en-US" sz="2800" dirty="0"/>
              <a:t>Look ye out therefore, brethren, from among you seven men of good report, full of the Spirit and of wisdom, </a:t>
            </a:r>
            <a:r>
              <a:rPr lang="en-US" sz="2800" dirty="0">
                <a:solidFill>
                  <a:srgbClr val="FF0000"/>
                </a:solidFill>
              </a:rPr>
              <a:t>whom we will appoint to this duty.</a:t>
            </a:r>
            <a:endParaRPr lang="en-US" sz="2800" b="1" dirty="0">
              <a:solidFill>
                <a:srgbClr val="FF0000"/>
              </a:solidFill>
            </a:endParaRPr>
          </a:p>
        </p:txBody>
      </p:sp>
      <p:sp>
        <p:nvSpPr>
          <p:cNvPr id="5" name="Title 1"/>
          <p:cNvSpPr txBox="1">
            <a:spLocks/>
          </p:cNvSpPr>
          <p:nvPr/>
        </p:nvSpPr>
        <p:spPr>
          <a:xfrm>
            <a:off x="0" y="0"/>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a:solidFill>
                  <a:schemeClr val="bg1"/>
                </a:solidFill>
              </a:rPr>
              <a:t>SERVANTS</a:t>
            </a:r>
            <a:endParaRPr lang="en-US" sz="3600" b="1" dirty="0">
              <a:solidFill>
                <a:schemeClr val="bg1"/>
              </a:solidFill>
            </a:endParaRPr>
          </a:p>
        </p:txBody>
      </p:sp>
      <p:sp>
        <p:nvSpPr>
          <p:cNvPr id="4" name="TextBox 3"/>
          <p:cNvSpPr txBox="1"/>
          <p:nvPr/>
        </p:nvSpPr>
        <p:spPr>
          <a:xfrm>
            <a:off x="5638800" y="2163096"/>
            <a:ext cx="1198626" cy="461665"/>
          </a:xfrm>
          <a:prstGeom prst="rect">
            <a:avLst/>
          </a:prstGeom>
          <a:noFill/>
        </p:spPr>
        <p:txBody>
          <a:bodyPr wrap="square" rtlCol="0">
            <a:spAutoFit/>
          </a:bodyPr>
          <a:lstStyle/>
          <a:p>
            <a:r>
              <a:rPr lang="en-US" sz="2400" b="1" dirty="0">
                <a:solidFill>
                  <a:srgbClr val="FF0000"/>
                </a:solidFill>
              </a:rPr>
              <a:t>[ESV]</a:t>
            </a: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7" name="Rectangle 6"/>
          <p:cNvSpPr/>
          <p:nvPr/>
        </p:nvSpPr>
        <p:spPr>
          <a:xfrm>
            <a:off x="381000" y="4190925"/>
            <a:ext cx="8382000" cy="1815882"/>
          </a:xfrm>
          <a:prstGeom prst="rect">
            <a:avLst/>
          </a:prstGeom>
        </p:spPr>
        <p:txBody>
          <a:bodyPr wrap="square">
            <a:spAutoFit/>
          </a:bodyPr>
          <a:lstStyle/>
          <a:p>
            <a:r>
              <a:rPr lang="en-US" sz="2800" b="1" u="sng" dirty="0" err="1"/>
              <a:t>Hechos</a:t>
            </a:r>
            <a:r>
              <a:rPr lang="en-US" sz="2800" b="1" u="sng" dirty="0"/>
              <a:t> 6:3</a:t>
            </a:r>
            <a:endParaRPr lang="en-US" sz="2800" dirty="0"/>
          </a:p>
          <a:p>
            <a:r>
              <a:rPr lang="es-ES" sz="2800" b="1" baseline="30000" dirty="0"/>
              <a:t>3 </a:t>
            </a:r>
            <a:r>
              <a:rPr lang="es-ES" sz="2800" dirty="0"/>
              <a:t>Buscad, pues, hermanos, de entre vosotros a siete hombres de buen testimonio, llenos del Espíritu Santo y de sabiduría, </a:t>
            </a:r>
            <a:r>
              <a:rPr lang="es-ES" sz="2800" dirty="0">
                <a:solidFill>
                  <a:srgbClr val="FF0000"/>
                </a:solidFill>
              </a:rPr>
              <a:t>a quienes encarguemos de este trabajo.</a:t>
            </a:r>
            <a:endParaRPr lang="en-US" sz="2800" dirty="0">
              <a:solidFill>
                <a:srgbClr val="FF0000"/>
              </a:solidFill>
            </a:endParaRPr>
          </a:p>
        </p:txBody>
      </p:sp>
    </p:spTree>
    <p:extLst>
      <p:ext uri="{BB962C8B-B14F-4D97-AF65-F5344CB8AC3E}">
        <p14:creationId xmlns:p14="http://schemas.microsoft.com/office/powerpoint/2010/main" val="210422028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81000" y="838200"/>
            <a:ext cx="8382000" cy="1815882"/>
          </a:xfrm>
          <a:prstGeom prst="rect">
            <a:avLst/>
          </a:prstGeom>
        </p:spPr>
        <p:txBody>
          <a:bodyPr wrap="square">
            <a:spAutoFit/>
          </a:bodyPr>
          <a:lstStyle/>
          <a:p>
            <a:r>
              <a:rPr lang="en-US" sz="2800" b="1" u="sng" dirty="0"/>
              <a:t>Acts 6:3</a:t>
            </a:r>
            <a:r>
              <a:rPr lang="en-US" sz="2800" dirty="0"/>
              <a:t> (ASV)</a:t>
            </a:r>
          </a:p>
          <a:p>
            <a:r>
              <a:rPr lang="en-US" sz="2800" dirty="0"/>
              <a:t>Look ye out therefore, brethren, from among you seven men of good report, full of the Spirit and of wisdom,</a:t>
            </a:r>
          </a:p>
          <a:p>
            <a:r>
              <a:rPr lang="en-US" sz="2800" dirty="0">
                <a:solidFill>
                  <a:srgbClr val="FF0000"/>
                </a:solidFill>
              </a:rPr>
              <a:t>We will turn this responsibility over to them. </a:t>
            </a:r>
            <a:endParaRPr lang="en-US" sz="2800" b="1" dirty="0">
              <a:solidFill>
                <a:srgbClr val="FF0000"/>
              </a:solidFill>
            </a:endParaRPr>
          </a:p>
        </p:txBody>
      </p:sp>
      <p:sp>
        <p:nvSpPr>
          <p:cNvPr id="5" name="Title 1"/>
          <p:cNvSpPr txBox="1">
            <a:spLocks/>
          </p:cNvSpPr>
          <p:nvPr/>
        </p:nvSpPr>
        <p:spPr>
          <a:xfrm>
            <a:off x="0" y="0"/>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a:solidFill>
                  <a:schemeClr val="bg1"/>
                </a:solidFill>
              </a:rPr>
              <a:t>SERVANTS</a:t>
            </a:r>
            <a:endParaRPr lang="en-US" sz="3600" b="1" dirty="0">
              <a:solidFill>
                <a:schemeClr val="bg1"/>
              </a:solidFill>
            </a:endParaRPr>
          </a:p>
        </p:txBody>
      </p:sp>
      <p:sp>
        <p:nvSpPr>
          <p:cNvPr id="4" name="TextBox 3"/>
          <p:cNvSpPr txBox="1"/>
          <p:nvPr/>
        </p:nvSpPr>
        <p:spPr>
          <a:xfrm>
            <a:off x="6954774" y="2148348"/>
            <a:ext cx="1198626" cy="461665"/>
          </a:xfrm>
          <a:prstGeom prst="rect">
            <a:avLst/>
          </a:prstGeom>
          <a:noFill/>
        </p:spPr>
        <p:txBody>
          <a:bodyPr wrap="square" rtlCol="0">
            <a:spAutoFit/>
          </a:bodyPr>
          <a:lstStyle/>
          <a:p>
            <a:r>
              <a:rPr lang="en-US" sz="2400" b="1" dirty="0">
                <a:solidFill>
                  <a:srgbClr val="FF0000"/>
                </a:solidFill>
              </a:rPr>
              <a:t>[NIV]</a:t>
            </a: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SERIDORES</a:t>
            </a:r>
          </a:p>
        </p:txBody>
      </p:sp>
      <p:sp>
        <p:nvSpPr>
          <p:cNvPr id="7" name="Rectangle 6"/>
          <p:cNvSpPr/>
          <p:nvPr/>
        </p:nvSpPr>
        <p:spPr>
          <a:xfrm>
            <a:off x="381000" y="4190925"/>
            <a:ext cx="8382000" cy="1815882"/>
          </a:xfrm>
          <a:prstGeom prst="rect">
            <a:avLst/>
          </a:prstGeom>
        </p:spPr>
        <p:txBody>
          <a:bodyPr wrap="square">
            <a:spAutoFit/>
          </a:bodyPr>
          <a:lstStyle/>
          <a:p>
            <a:r>
              <a:rPr lang="en-US" sz="2800" b="1" u="sng" dirty="0" err="1"/>
              <a:t>Hechos</a:t>
            </a:r>
            <a:r>
              <a:rPr lang="en-US" sz="2800" b="1" u="sng" dirty="0"/>
              <a:t> 6:3</a:t>
            </a:r>
            <a:endParaRPr lang="en-US" sz="2800" dirty="0"/>
          </a:p>
          <a:p>
            <a:r>
              <a:rPr lang="es-ES" sz="2800" b="1" baseline="30000" dirty="0"/>
              <a:t>3 </a:t>
            </a:r>
            <a:r>
              <a:rPr lang="es-ES" sz="2800" dirty="0"/>
              <a:t>Buscad, pues, hermanos, de entre vosotros a siete hombres de buen testimonio, llenos del Espíritu Santo y de sabiduría, </a:t>
            </a:r>
            <a:r>
              <a:rPr lang="es-ES" sz="2800" dirty="0">
                <a:solidFill>
                  <a:srgbClr val="FF0000"/>
                </a:solidFill>
              </a:rPr>
              <a:t>a quienes encarguemos de este trabajo.</a:t>
            </a:r>
            <a:endParaRPr lang="en-US" sz="2800" dirty="0">
              <a:solidFill>
                <a:srgbClr val="FF0000"/>
              </a:solidFill>
            </a:endParaRPr>
          </a:p>
        </p:txBody>
      </p:sp>
    </p:spTree>
    <p:extLst>
      <p:ext uri="{BB962C8B-B14F-4D97-AF65-F5344CB8AC3E}">
        <p14:creationId xmlns:p14="http://schemas.microsoft.com/office/powerpoint/2010/main" val="56757316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3 Takeaways</a:t>
            </a:r>
          </a:p>
        </p:txBody>
      </p:sp>
      <p:sp>
        <p:nvSpPr>
          <p:cNvPr id="6" name="Rectangle 5"/>
          <p:cNvSpPr/>
          <p:nvPr/>
        </p:nvSpPr>
        <p:spPr>
          <a:xfrm>
            <a:off x="304800" y="762000"/>
            <a:ext cx="8610600" cy="2971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600" b="1" dirty="0"/>
              <a:t>TAKEAWAYS</a:t>
            </a:r>
          </a:p>
          <a:p>
            <a:pPr marL="457200" indent="-457200">
              <a:buFont typeface="Arial" panose="020B0604020202020204" pitchFamily="34" charset="0"/>
              <a:buChar char="•"/>
            </a:pPr>
            <a:r>
              <a:rPr lang="en-US" sz="2400" b="1" dirty="0"/>
              <a:t>There is a kind of service that does not require the ability to teach; it’s not a service in the word</a:t>
            </a:r>
          </a:p>
          <a:p>
            <a:pPr marL="457200" indent="-457200">
              <a:buFont typeface="Arial" panose="020B0604020202020204" pitchFamily="34" charset="0"/>
              <a:buChar char="•"/>
            </a:pPr>
            <a:r>
              <a:rPr lang="en-US" sz="2400" b="1" dirty="0"/>
              <a:t>These servants don’t have to do all the work themselves; they see to it that it gets done</a:t>
            </a:r>
          </a:p>
          <a:p>
            <a:pPr marL="457200" indent="-457200">
              <a:buFont typeface="Arial" panose="020B0604020202020204" pitchFamily="34" charset="0"/>
              <a:buChar char="•"/>
            </a:pPr>
            <a:r>
              <a:rPr lang="en-US" sz="2400" b="1" dirty="0"/>
              <a:t>This doesn’t preclude others taking initiative to do what needs to be done</a:t>
            </a:r>
          </a:p>
        </p:txBody>
      </p:sp>
      <p:sp>
        <p:nvSpPr>
          <p:cNvPr id="7"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TRES COSAS </a:t>
            </a:r>
            <a:r>
              <a:rPr lang="es-ES" sz="3600" b="1" dirty="0">
                <a:solidFill>
                  <a:schemeClr val="bg1"/>
                </a:solidFill>
              </a:rPr>
              <a:t>PARA LLEVAR</a:t>
            </a:r>
            <a:endParaRPr lang="en-US" sz="3600" b="1" dirty="0">
              <a:solidFill>
                <a:schemeClr val="bg1"/>
              </a:solidFill>
            </a:endParaRPr>
          </a:p>
        </p:txBody>
      </p:sp>
      <p:sp>
        <p:nvSpPr>
          <p:cNvPr id="8" name="Rectangle 7"/>
          <p:cNvSpPr/>
          <p:nvPr/>
        </p:nvSpPr>
        <p:spPr>
          <a:xfrm>
            <a:off x="304800" y="4191000"/>
            <a:ext cx="8640096" cy="2590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s-ES" sz="2600" b="1" dirty="0"/>
              <a:t>PARA LLEVAR</a:t>
            </a:r>
          </a:p>
          <a:p>
            <a:pPr marL="457200" indent="-457200">
              <a:buFont typeface="Arial" panose="020B0604020202020204" pitchFamily="34" charset="0"/>
              <a:buChar char="•"/>
            </a:pPr>
            <a:r>
              <a:rPr lang="es-ES" sz="2400" b="1" dirty="0"/>
              <a:t>Hay un tipo de servicio que no requiere la capacidad de enseñar; no es un servicio en la palabra</a:t>
            </a:r>
          </a:p>
          <a:p>
            <a:pPr marL="457200" indent="-457200">
              <a:buFont typeface="Arial" panose="020B0604020202020204" pitchFamily="34" charset="0"/>
              <a:buChar char="•"/>
            </a:pPr>
            <a:r>
              <a:rPr lang="es-ES" sz="2400" b="1" dirty="0"/>
              <a:t>Estos servidores no tienen que hacer todo el trabajo ellos mismos; se ocupan de que se haga</a:t>
            </a:r>
          </a:p>
          <a:p>
            <a:pPr marL="457200" indent="-457200">
              <a:buFont typeface="Arial" panose="020B0604020202020204" pitchFamily="34" charset="0"/>
              <a:buChar char="•"/>
            </a:pPr>
            <a:r>
              <a:rPr lang="es-ES" sz="2400" b="1" dirty="0"/>
              <a:t>Esto no impide que otros tomen la iniciativa de hacer lo que hay que hacer.</a:t>
            </a:r>
            <a:endParaRPr lang="en-US" sz="2400" b="1" dirty="0"/>
          </a:p>
        </p:txBody>
      </p:sp>
    </p:spTree>
    <p:extLst>
      <p:ext uri="{BB962C8B-B14F-4D97-AF65-F5344CB8AC3E}">
        <p14:creationId xmlns:p14="http://schemas.microsoft.com/office/powerpoint/2010/main" val="2460688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a:t>SERVANTS</a:t>
            </a:r>
          </a:p>
        </p:txBody>
      </p:sp>
      <p:sp>
        <p:nvSpPr>
          <p:cNvPr id="19" name="Rectangle 18"/>
          <p:cNvSpPr/>
          <p:nvPr/>
        </p:nvSpPr>
        <p:spPr>
          <a:xfrm>
            <a:off x="1905000" y="1371600"/>
            <a:ext cx="5715000" cy="954107"/>
          </a:xfrm>
          <a:prstGeom prst="rect">
            <a:avLst/>
          </a:prstGeom>
        </p:spPr>
        <p:txBody>
          <a:bodyPr wrap="square">
            <a:spAutoFit/>
          </a:bodyPr>
          <a:lstStyle/>
          <a:p>
            <a:pPr algn="ctr"/>
            <a:r>
              <a:rPr lang="en-US" sz="2800" b="1" dirty="0"/>
              <a:t>They serve on behalf of the church, </a:t>
            </a:r>
            <a:r>
              <a:rPr lang="en-US" sz="2800" b="1" i="1" u="sng" dirty="0">
                <a:effectLst>
                  <a:outerShdw blurRad="38100" dist="38100" dir="2700000" algn="tl">
                    <a:srgbClr val="000000">
                      <a:alpha val="43137"/>
                    </a:srgbClr>
                  </a:outerShdw>
                </a:effectLst>
              </a:rPr>
              <a:t>not</a:t>
            </a:r>
            <a:r>
              <a:rPr lang="en-US" sz="2800" b="1" i="1" dirty="0"/>
              <a:t> on behalf of the elders</a:t>
            </a:r>
            <a:endParaRPr lang="en-US" sz="2800" b="1" i="1" dirty="0">
              <a:solidFill>
                <a:srgbClr val="FF0000"/>
              </a:solidFill>
            </a:endParaRPr>
          </a:p>
        </p:txBody>
      </p:sp>
      <p:sp>
        <p:nvSpPr>
          <p:cNvPr id="5" name="Rectangle 4"/>
          <p:cNvSpPr/>
          <p:nvPr/>
        </p:nvSpPr>
        <p:spPr>
          <a:xfrm>
            <a:off x="2917159" y="2438400"/>
            <a:ext cx="275908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SHEPHERDS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3124200" y="3429000"/>
            <a:ext cx="184531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t>
            </a:r>
            <a:r>
              <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udget</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152400" y="3429000"/>
            <a:ext cx="283122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audio visual</a:t>
            </a:r>
          </a:p>
        </p:txBody>
      </p:sp>
      <p:sp>
        <p:nvSpPr>
          <p:cNvPr id="9" name="Rectangle 8"/>
          <p:cNvSpPr/>
          <p:nvPr/>
        </p:nvSpPr>
        <p:spPr>
          <a:xfrm>
            <a:off x="5109447" y="3429000"/>
            <a:ext cx="387253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building/grounds</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1" name="Straight Connector 10"/>
          <p:cNvCxnSpPr/>
          <p:nvPr/>
        </p:nvCxnSpPr>
        <p:spPr>
          <a:xfrm rot="10800000" flipV="1">
            <a:off x="2667000" y="31242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4495800" y="31242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4076700" y="3314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rot="19695653">
            <a:off x="408021" y="2747600"/>
            <a:ext cx="2886559" cy="923330"/>
          </a:xfrm>
          <a:prstGeom prst="rect">
            <a:avLst/>
          </a:prstGeom>
          <a:noFill/>
        </p:spPr>
        <p:txBody>
          <a:bodyPr wrap="none" lIns="91440" tIns="45720" rIns="91440" bIns="45720">
            <a:spAutoFit/>
          </a:bodyPr>
          <a:lstStyle/>
          <a:p>
            <a:pPr algn="ctr"/>
            <a:r>
              <a:rPr lang="en-US" sz="5400" b="1" i="1" u="sng"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NOT THIS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522212" y="1676400"/>
            <a:ext cx="8469388" cy="1754326"/>
          </a:xfrm>
          <a:prstGeom prst="rect">
            <a:avLst/>
          </a:prstGeom>
          <a:noFill/>
        </p:spPr>
        <p:txBody>
          <a:bodyPr wrap="square" rtlCol="0">
            <a:spAutoFit/>
          </a:bodyPr>
          <a:lstStyle/>
          <a:p>
            <a:r>
              <a:rPr lang="en-US" sz="2400" b="1" dirty="0"/>
              <a:t>TEACHING</a:t>
            </a:r>
          </a:p>
          <a:p>
            <a:r>
              <a:rPr lang="en-US" sz="2400" dirty="0"/>
              <a:t>in Antioch</a:t>
            </a:r>
          </a:p>
          <a:p>
            <a:pPr lvl="1"/>
            <a:r>
              <a:rPr lang="en-US" sz="2000" b="1" dirty="0">
                <a:latin typeface="Palatino Linotype" panose="02040502050505030304" pitchFamily="18" charset="0"/>
              </a:rPr>
              <a:t>Acts 11</a:t>
            </a:r>
            <a:r>
              <a:rPr lang="en-US" sz="2000" dirty="0">
                <a:latin typeface="Palatino Linotype" panose="02040502050505030304" pitchFamily="18" charset="0"/>
              </a:rPr>
              <a:t> </a:t>
            </a:r>
            <a:r>
              <a:rPr lang="en-US" sz="2000" b="1" baseline="30000" dirty="0">
                <a:latin typeface="Palatino Linotype" panose="02040502050505030304" pitchFamily="18" charset="0"/>
              </a:rPr>
              <a:t>26 </a:t>
            </a:r>
            <a:r>
              <a:rPr lang="en-US" sz="2000" dirty="0">
                <a:latin typeface="Palatino Linotype" panose="02040502050505030304" pitchFamily="18" charset="0"/>
              </a:rPr>
              <a:t>…And for an entire year they met with the church and taught considerable numbers; and the disciples were first called Christians in Antioch.</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a:t>
            </a:r>
            <a:r>
              <a:rPr lang="en-US" sz="2000" b="1" u="sng" dirty="0">
                <a:latin typeface="Palatino Linotype" panose="02040502050505030304" pitchFamily="18" charset="0"/>
              </a:rPr>
              <a:t>teaching</a:t>
            </a:r>
            <a:r>
              <a:rPr lang="en-US" sz="2000" dirty="0">
                <a:latin typeface="Palatino Linotype" panose="02040502050505030304" pitchFamily="18" charset="0"/>
              </a:rPr>
              <a:t> and to fellowship, to the breaking of bread and to prayer.</a:t>
            </a:r>
          </a:p>
        </p:txBody>
      </p:sp>
      <p:sp>
        <p:nvSpPr>
          <p:cNvPr id="5" name="Rectangle 4"/>
          <p:cNvSpPr/>
          <p:nvPr/>
        </p:nvSpPr>
        <p:spPr>
          <a:xfrm>
            <a:off x="533400" y="4266117"/>
            <a:ext cx="8099577" cy="707886"/>
          </a:xfrm>
          <a:prstGeom prst="rect">
            <a:avLst/>
          </a:prstGeom>
        </p:spPr>
        <p:txBody>
          <a:bodyPr>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a:t>
            </a:r>
            <a:r>
              <a:rPr lang="es-ES" sz="2000" b="1" u="sng" dirty="0">
                <a:latin typeface="Palatino Linotype" panose="02040502050505030304" pitchFamily="18" charset="0"/>
              </a:rPr>
              <a:t>doctrina</a:t>
            </a:r>
            <a:r>
              <a:rPr lang="es-ES" sz="2000" dirty="0">
                <a:latin typeface="Palatino Linotype" panose="02040502050505030304" pitchFamily="18" charset="0"/>
              </a:rPr>
              <a:t> de los apóstoles, en la comunión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TextBox 6"/>
          <p:cNvSpPr txBox="1"/>
          <p:nvPr/>
        </p:nvSpPr>
        <p:spPr>
          <a:xfrm>
            <a:off x="533400" y="4953000"/>
            <a:ext cx="8469388" cy="1754326"/>
          </a:xfrm>
          <a:prstGeom prst="rect">
            <a:avLst/>
          </a:prstGeom>
          <a:noFill/>
        </p:spPr>
        <p:txBody>
          <a:bodyPr wrap="square" rtlCol="0">
            <a:spAutoFit/>
          </a:bodyPr>
          <a:lstStyle/>
          <a:p>
            <a:r>
              <a:rPr lang="en-US" sz="2400" b="1" dirty="0"/>
              <a:t>ENSEÑANDO LA DOCTRINA</a:t>
            </a:r>
          </a:p>
          <a:p>
            <a:r>
              <a:rPr lang="en-US" sz="2400" dirty="0" err="1"/>
              <a:t>en</a:t>
            </a:r>
            <a:r>
              <a:rPr lang="en-US" sz="2400" dirty="0"/>
              <a:t> </a:t>
            </a:r>
            <a:r>
              <a:rPr lang="en-US" sz="2400" dirty="0" err="1"/>
              <a:t>Antioquía</a:t>
            </a:r>
            <a:endParaRPr lang="en-US" sz="2400" dirty="0"/>
          </a:p>
          <a:p>
            <a:pPr lvl="1"/>
            <a:r>
              <a:rPr lang="en-US" sz="2000" b="1" dirty="0" err="1">
                <a:latin typeface="Palatino Linotype" panose="02040502050505030304" pitchFamily="18" charset="0"/>
              </a:rPr>
              <a:t>Hechos</a:t>
            </a:r>
            <a:r>
              <a:rPr lang="en-US" sz="2000" b="1" dirty="0">
                <a:latin typeface="Palatino Linotype" panose="02040502050505030304" pitchFamily="18" charset="0"/>
              </a:rPr>
              <a:t> 11</a:t>
            </a:r>
            <a:r>
              <a:rPr lang="en-US" sz="2000" dirty="0">
                <a:latin typeface="Palatino Linotype" panose="02040502050505030304" pitchFamily="18" charset="0"/>
              </a:rPr>
              <a:t> </a:t>
            </a:r>
            <a:r>
              <a:rPr lang="en-US" sz="2000" b="1" baseline="30000" dirty="0">
                <a:latin typeface="Palatino Linotype" panose="02040502050505030304" pitchFamily="18" charset="0"/>
              </a:rPr>
              <a:t>26 </a:t>
            </a:r>
            <a:r>
              <a:rPr lang="es-ES" sz="2000" b="1" baseline="30000" dirty="0"/>
              <a:t> </a:t>
            </a:r>
            <a:r>
              <a:rPr lang="es-ES" sz="2000" dirty="0">
                <a:latin typeface="Palatino Linotype" panose="02040502050505030304" pitchFamily="18" charset="0"/>
              </a:rPr>
              <a:t>Se congregaron allí todo un año con la iglesia, y enseñaron a mucha gente. A los discípulos se les llamó cristianos por primera vez en Antioquía.</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404190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a:t>SERVANTS</a:t>
            </a:r>
          </a:p>
        </p:txBody>
      </p:sp>
      <p:sp>
        <p:nvSpPr>
          <p:cNvPr id="5" name="Rectangle 4"/>
          <p:cNvSpPr/>
          <p:nvPr/>
        </p:nvSpPr>
        <p:spPr>
          <a:xfrm>
            <a:off x="2917159" y="2438400"/>
            <a:ext cx="275908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SHEPHERDS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3124200" y="4687669"/>
            <a:ext cx="184531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t>
            </a:r>
            <a:r>
              <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udget</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152400" y="4687669"/>
            <a:ext cx="283122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audio visual</a:t>
            </a:r>
          </a:p>
        </p:txBody>
      </p:sp>
      <p:sp>
        <p:nvSpPr>
          <p:cNvPr id="9" name="Rectangle 8"/>
          <p:cNvSpPr/>
          <p:nvPr/>
        </p:nvSpPr>
        <p:spPr>
          <a:xfrm>
            <a:off x="5109447" y="4687669"/>
            <a:ext cx="387253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building/grounds</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1" name="Straight Connector 10"/>
          <p:cNvCxnSpPr/>
          <p:nvPr/>
        </p:nvCxnSpPr>
        <p:spPr>
          <a:xfrm rot="10800000" flipV="1">
            <a:off x="2667000" y="42672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4495800" y="42672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4076700" y="4457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297083" y="3406914"/>
            <a:ext cx="2033634"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Deacons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5" name="Straight Connector 14"/>
          <p:cNvCxnSpPr/>
          <p:nvPr/>
        </p:nvCxnSpPr>
        <p:spPr>
          <a:xfrm rot="5400000" flipH="1" flipV="1">
            <a:off x="4076700" y="3314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905000" y="1371600"/>
            <a:ext cx="5715000" cy="954107"/>
          </a:xfrm>
          <a:prstGeom prst="rect">
            <a:avLst/>
          </a:prstGeom>
        </p:spPr>
        <p:txBody>
          <a:bodyPr wrap="square">
            <a:spAutoFit/>
          </a:bodyPr>
          <a:lstStyle/>
          <a:p>
            <a:pPr algn="ctr"/>
            <a:r>
              <a:rPr lang="en-US" sz="2800" b="1" dirty="0"/>
              <a:t>They serve on behalf of the church, </a:t>
            </a:r>
            <a:r>
              <a:rPr lang="en-US" sz="2800" b="1" i="1" u="sng" dirty="0">
                <a:effectLst>
                  <a:outerShdw blurRad="38100" dist="38100" dir="2700000" algn="tl">
                    <a:srgbClr val="000000">
                      <a:alpha val="43137"/>
                    </a:srgbClr>
                  </a:outerShdw>
                </a:effectLst>
              </a:rPr>
              <a:t>not</a:t>
            </a:r>
            <a:r>
              <a:rPr lang="en-US" sz="2800" b="1" i="1" dirty="0"/>
              <a:t> on behalf of the elders</a:t>
            </a:r>
            <a:endParaRPr lang="en-US" sz="2800" b="1" i="1" dirty="0">
              <a:solidFill>
                <a:srgbClr val="FF0000"/>
              </a:solidFill>
            </a:endParaRPr>
          </a:p>
        </p:txBody>
      </p:sp>
      <p:sp>
        <p:nvSpPr>
          <p:cNvPr id="17" name="Rectangle 16"/>
          <p:cNvSpPr/>
          <p:nvPr/>
        </p:nvSpPr>
        <p:spPr>
          <a:xfrm rot="19695653">
            <a:off x="413631" y="2878362"/>
            <a:ext cx="2875339" cy="1754326"/>
          </a:xfrm>
          <a:prstGeom prst="rect">
            <a:avLst/>
          </a:prstGeom>
          <a:noFill/>
        </p:spPr>
        <p:txBody>
          <a:bodyPr wrap="none" lIns="91440" tIns="45720" rIns="91440" bIns="45720">
            <a:spAutoFit/>
          </a:bodyPr>
          <a:lstStyle/>
          <a:p>
            <a:pPr algn="ctr"/>
            <a:r>
              <a:rPr lang="en-US" sz="5400" b="1" i="1" u="sng"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NOT THIS</a:t>
            </a:r>
          </a:p>
          <a:p>
            <a:pPr algn="ctr"/>
            <a:r>
              <a:rPr lang="en-US" sz="5400" b="1" i="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Either!</a:t>
            </a:r>
            <a:endParaRPr lang="en-US" sz="5400" b="1" i="1" u="sng"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a:t>SERVANTS</a:t>
            </a:r>
          </a:p>
        </p:txBody>
      </p:sp>
      <p:sp>
        <p:nvSpPr>
          <p:cNvPr id="5" name="Rectangle 4"/>
          <p:cNvSpPr/>
          <p:nvPr/>
        </p:nvSpPr>
        <p:spPr>
          <a:xfrm>
            <a:off x="648355" y="2667000"/>
            <a:ext cx="275908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SHEPHERDS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4922808" y="4687669"/>
            <a:ext cx="1304524"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t>
            </a:r>
            <a:r>
              <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udget</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2667000" y="4687669"/>
            <a:ext cx="1973617"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audio visual</a:t>
            </a:r>
          </a:p>
        </p:txBody>
      </p:sp>
      <p:sp>
        <p:nvSpPr>
          <p:cNvPr id="9" name="Rectangle 8"/>
          <p:cNvSpPr/>
          <p:nvPr/>
        </p:nvSpPr>
        <p:spPr>
          <a:xfrm>
            <a:off x="6395145" y="4687669"/>
            <a:ext cx="2672655"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building/grounds</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1" name="Straight Connector 10"/>
          <p:cNvCxnSpPr/>
          <p:nvPr/>
        </p:nvCxnSpPr>
        <p:spPr>
          <a:xfrm rot="10800000" flipV="1">
            <a:off x="3952698" y="42672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5781498" y="4267200"/>
            <a:ext cx="1066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5362398" y="44577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595766" y="3635514"/>
            <a:ext cx="2033634"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Deacons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5" name="Straight Connector 14"/>
          <p:cNvCxnSpPr/>
          <p:nvPr/>
        </p:nvCxnSpPr>
        <p:spPr>
          <a:xfrm rot="5400000" flipH="1" flipV="1">
            <a:off x="1807896" y="35433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905000" y="1371600"/>
            <a:ext cx="5715000" cy="954107"/>
          </a:xfrm>
          <a:prstGeom prst="rect">
            <a:avLst/>
          </a:prstGeom>
        </p:spPr>
        <p:txBody>
          <a:bodyPr wrap="square">
            <a:spAutoFit/>
          </a:bodyPr>
          <a:lstStyle/>
          <a:p>
            <a:pPr algn="ctr"/>
            <a:r>
              <a:rPr lang="en-US" sz="2800" b="1" dirty="0"/>
              <a:t>They serve on behalf of the church, </a:t>
            </a:r>
            <a:r>
              <a:rPr lang="en-US" sz="2800" b="1" i="1" u="sng" dirty="0">
                <a:effectLst>
                  <a:outerShdw blurRad="38100" dist="38100" dir="2700000" algn="tl">
                    <a:srgbClr val="000000">
                      <a:alpha val="43137"/>
                    </a:srgbClr>
                  </a:outerShdw>
                </a:effectLst>
              </a:rPr>
              <a:t>not</a:t>
            </a:r>
            <a:r>
              <a:rPr lang="en-US" sz="2800" b="1" i="1" dirty="0"/>
              <a:t> on behalf of the elders</a:t>
            </a:r>
            <a:endParaRPr lang="en-US" sz="2800" b="1" i="1" dirty="0">
              <a:solidFill>
                <a:srgbClr val="FF0000"/>
              </a:solidFill>
            </a:endParaRPr>
          </a:p>
        </p:txBody>
      </p:sp>
      <p:sp>
        <p:nvSpPr>
          <p:cNvPr id="19" name="Rectangle 18"/>
          <p:cNvSpPr/>
          <p:nvPr/>
        </p:nvSpPr>
        <p:spPr>
          <a:xfrm>
            <a:off x="1238081" y="3635514"/>
            <a:ext cx="1598515"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SOULS</a:t>
            </a:r>
            <a:endParaRPr lang="en-US" sz="540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a:t>SERVANTS</a:t>
            </a:r>
          </a:p>
        </p:txBody>
      </p:sp>
      <p:sp>
        <p:nvSpPr>
          <p:cNvPr id="3" name="TextBox 2"/>
          <p:cNvSpPr txBox="1"/>
          <p:nvPr/>
        </p:nvSpPr>
        <p:spPr>
          <a:xfrm>
            <a:off x="1066800" y="914400"/>
            <a:ext cx="7010400" cy="1384995"/>
          </a:xfrm>
          <a:prstGeom prst="rect">
            <a:avLst/>
          </a:prstGeom>
          <a:noFill/>
        </p:spPr>
        <p:txBody>
          <a:bodyPr wrap="square" rtlCol="0">
            <a:spAutoFit/>
          </a:bodyPr>
          <a:lstStyle/>
          <a:p>
            <a:r>
              <a:rPr lang="en-US" sz="2800" b="1" i="1" u="sng" dirty="0"/>
              <a:t>THE PROCESS</a:t>
            </a:r>
          </a:p>
          <a:p>
            <a:pPr marL="514350" indent="-514350">
              <a:buFont typeface="+mj-lt"/>
              <a:buAutoNum type="arabicPeriod"/>
            </a:pPr>
            <a:r>
              <a:rPr lang="en-US" sz="2800" b="1" i="1" dirty="0"/>
              <a:t>IDENTIFY THE TASK</a:t>
            </a:r>
          </a:p>
          <a:p>
            <a:pPr marL="514350" indent="-514350">
              <a:buFont typeface="+mj-lt"/>
              <a:buAutoNum type="arabicPeriod"/>
            </a:pPr>
            <a:r>
              <a:rPr lang="en-US" sz="2800" b="1" i="1" dirty="0"/>
              <a:t>STIPULATE THE KIND OF MEN NEEDED</a:t>
            </a:r>
          </a:p>
        </p:txBody>
      </p:sp>
      <p:sp>
        <p:nvSpPr>
          <p:cNvPr id="4" name="TextBox 3"/>
          <p:cNvSpPr txBox="1"/>
          <p:nvPr/>
        </p:nvSpPr>
        <p:spPr>
          <a:xfrm>
            <a:off x="762000" y="2245816"/>
            <a:ext cx="7543800" cy="2677656"/>
          </a:xfrm>
          <a:prstGeom prst="rect">
            <a:avLst/>
          </a:prstGeom>
          <a:solidFill>
            <a:schemeClr val="bg2"/>
          </a:solidFill>
          <a:ln>
            <a:solidFill>
              <a:schemeClr val="tx1"/>
            </a:solidFill>
          </a:ln>
        </p:spPr>
        <p:txBody>
          <a:bodyPr wrap="square" rtlCol="0">
            <a:spAutoFit/>
          </a:bodyPr>
          <a:lstStyle/>
          <a:p>
            <a:r>
              <a:rPr lang="en-US" sz="2400" b="1" i="1" u="sng" dirty="0"/>
              <a:t>Acts 6:1-4</a:t>
            </a:r>
          </a:p>
          <a:p>
            <a:r>
              <a:rPr lang="en-US" sz="2400" dirty="0"/>
              <a:t>Now in these days when the disciples were increasing in number, a complaint by the Hellenists arose against the Hebrews because </a:t>
            </a:r>
            <a:r>
              <a:rPr lang="en-US" sz="2400" u="sng" dirty="0"/>
              <a:t>their widows were being neglected in the daily distribution</a:t>
            </a:r>
            <a:r>
              <a:rPr lang="en-US" sz="2400" dirty="0"/>
              <a:t>. And the twelve summoned the full number of the disciples and said, “It is not right that we should give up preaching the word of God </a:t>
            </a:r>
            <a:r>
              <a:rPr lang="en-US" sz="2400" u="sng" dirty="0"/>
              <a:t>to serve tables</a:t>
            </a:r>
            <a:r>
              <a:rPr lang="en-US" sz="2400" dirty="0"/>
              <a:t>. </a:t>
            </a:r>
            <a:endParaRPr lang="en-US" sz="2400" b="1" i="1" u="sng" dirty="0"/>
          </a:p>
        </p:txBody>
      </p:sp>
      <p:sp>
        <p:nvSpPr>
          <p:cNvPr id="5" name="TextBox 4"/>
          <p:cNvSpPr txBox="1"/>
          <p:nvPr/>
        </p:nvSpPr>
        <p:spPr>
          <a:xfrm>
            <a:off x="762000" y="2245816"/>
            <a:ext cx="7543800" cy="4154984"/>
          </a:xfrm>
          <a:prstGeom prst="rect">
            <a:avLst/>
          </a:prstGeom>
          <a:solidFill>
            <a:schemeClr val="bg2"/>
          </a:solidFill>
          <a:ln>
            <a:solidFill>
              <a:schemeClr val="tx1"/>
            </a:solidFill>
          </a:ln>
        </p:spPr>
        <p:txBody>
          <a:bodyPr wrap="square" rtlCol="0">
            <a:spAutoFit/>
          </a:bodyPr>
          <a:lstStyle/>
          <a:p>
            <a:r>
              <a:rPr lang="en-US" sz="2400" b="1" i="1" u="sng" dirty="0"/>
              <a:t>Acts 6:1-4</a:t>
            </a:r>
          </a:p>
          <a:p>
            <a:r>
              <a:rPr lang="en-US" sz="2400" dirty="0">
                <a:solidFill>
                  <a:schemeClr val="bg1">
                    <a:lumMod val="50000"/>
                  </a:schemeClr>
                </a:solidFill>
              </a:rPr>
              <a:t>Now in these days when the disciples were increasing in number, a complaint by the Hellenists arose against the Hebrews because their widows were being neglected in the daily distribution. And the twelve summoned the full number of the disciples and said, “It is not right that we should give up preaching the word of God to serve tables. </a:t>
            </a:r>
            <a:r>
              <a:rPr lang="en-US" sz="2400" dirty="0"/>
              <a:t>Therefore, brothers, pick out from among you </a:t>
            </a:r>
            <a:r>
              <a:rPr lang="en-US" sz="2400" u="sng" dirty="0"/>
              <a:t>seven men of good repute, full of the Spirit and of wisdom</a:t>
            </a:r>
            <a:r>
              <a:rPr lang="en-US" sz="2400" dirty="0"/>
              <a:t>, whom we will appoint to this duty. But we will devote ourselves to prayer and to the ministry of the word.”</a:t>
            </a:r>
            <a:endParaRPr lang="en-US" sz="2400" b="1" i="1" u="sng"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a:t>SERVANTS</a:t>
            </a:r>
          </a:p>
        </p:txBody>
      </p:sp>
      <p:sp>
        <p:nvSpPr>
          <p:cNvPr id="3" name="TextBox 2"/>
          <p:cNvSpPr txBox="1"/>
          <p:nvPr/>
        </p:nvSpPr>
        <p:spPr>
          <a:xfrm>
            <a:off x="1066800" y="914400"/>
            <a:ext cx="7010400" cy="1384995"/>
          </a:xfrm>
          <a:prstGeom prst="rect">
            <a:avLst/>
          </a:prstGeom>
          <a:noFill/>
        </p:spPr>
        <p:txBody>
          <a:bodyPr wrap="square" rtlCol="0">
            <a:spAutoFit/>
          </a:bodyPr>
          <a:lstStyle/>
          <a:p>
            <a:r>
              <a:rPr lang="en-US" sz="2800" b="1" i="1" u="sng" dirty="0"/>
              <a:t>THE PROCESS</a:t>
            </a:r>
          </a:p>
          <a:p>
            <a:pPr marL="514350" indent="-514350">
              <a:buFont typeface="+mj-lt"/>
              <a:buAutoNum type="arabicPeriod"/>
            </a:pPr>
            <a:r>
              <a:rPr lang="en-US" sz="2800" b="1" i="1" dirty="0">
                <a:solidFill>
                  <a:schemeClr val="bg1">
                    <a:lumMod val="50000"/>
                  </a:schemeClr>
                </a:solidFill>
              </a:rPr>
              <a:t>IDENTIFY THE TASK</a:t>
            </a:r>
          </a:p>
          <a:p>
            <a:pPr marL="514350" indent="-514350">
              <a:buFont typeface="+mj-lt"/>
              <a:buAutoNum type="arabicPeriod"/>
            </a:pPr>
            <a:r>
              <a:rPr lang="en-US" sz="2800" b="1" i="1" dirty="0"/>
              <a:t>STIPULATE THE KIND OF MEN NEEDED</a:t>
            </a:r>
          </a:p>
        </p:txBody>
      </p:sp>
      <p:sp>
        <p:nvSpPr>
          <p:cNvPr id="5" name="TextBox 4"/>
          <p:cNvSpPr txBox="1"/>
          <p:nvPr/>
        </p:nvSpPr>
        <p:spPr>
          <a:xfrm>
            <a:off x="381000" y="2245816"/>
            <a:ext cx="8534400" cy="4524315"/>
          </a:xfrm>
          <a:prstGeom prst="rect">
            <a:avLst/>
          </a:prstGeom>
          <a:solidFill>
            <a:schemeClr val="bg2"/>
          </a:solidFill>
          <a:ln>
            <a:solidFill>
              <a:schemeClr val="tx1"/>
            </a:solidFill>
          </a:ln>
        </p:spPr>
        <p:txBody>
          <a:bodyPr wrap="square" rtlCol="0">
            <a:spAutoFit/>
          </a:bodyPr>
          <a:lstStyle/>
          <a:p>
            <a:r>
              <a:rPr lang="en-US" sz="2400" b="1" i="1" u="sng" dirty="0"/>
              <a:t>1 Timothy 3:8-13</a:t>
            </a:r>
          </a:p>
          <a:p>
            <a:r>
              <a:rPr lang="en-US" sz="2400" dirty="0"/>
              <a:t>Deacons likewise must be men of dignity, not double-tongued, or addicted to much wine or fond of sordid gain, but holding to the mystery of the faith with a clear conscience. These men must also first be tested; then let them serve as deacons if they are beyond reproach. </a:t>
            </a:r>
          </a:p>
          <a:p>
            <a:r>
              <a:rPr lang="en-US" sz="2400" dirty="0"/>
              <a:t>Women must likewise be dignified, not malicious gossips, but temperate, faithful in all things. </a:t>
            </a:r>
          </a:p>
          <a:p>
            <a:r>
              <a:rPr lang="en-US" sz="2400" dirty="0"/>
              <a:t>Deacons must be husbands of only one wife, and good managers of their children and their own households. </a:t>
            </a:r>
            <a:r>
              <a:rPr lang="en-US" sz="2400" u="sng" dirty="0">
                <a:effectLst>
                  <a:outerShdw blurRad="38100" dist="38100" dir="2700000" algn="tl">
                    <a:srgbClr val="000000">
                      <a:alpha val="43137"/>
                    </a:srgbClr>
                  </a:outerShdw>
                </a:effectLst>
              </a:rPr>
              <a:t>For those who have served well as deacons obtain for themselves a high standing</a:t>
            </a:r>
            <a:r>
              <a:rPr lang="en-US" sz="2400" dirty="0"/>
              <a:t> and great confidence in the faith that is in Christ Jesus.</a:t>
            </a:r>
            <a:endParaRPr lang="en-US" sz="2400" b="1" i="1" u="sng" dirty="0"/>
          </a:p>
        </p:txBody>
      </p:sp>
      <p:sp>
        <p:nvSpPr>
          <p:cNvPr id="6" name="Rectangle 5"/>
          <p:cNvSpPr/>
          <p:nvPr/>
        </p:nvSpPr>
        <p:spPr>
          <a:xfrm>
            <a:off x="990600" y="4467761"/>
            <a:ext cx="7391400" cy="1323439"/>
          </a:xfrm>
          <a:prstGeom prst="rect">
            <a:avLst/>
          </a:prstGeom>
          <a:solidFill>
            <a:srgbClr val="C00000">
              <a:alpha val="38000"/>
            </a:srgbClr>
          </a:solidFill>
        </p:spPr>
        <p:txBody>
          <a:bodyPr wrap="square" lIns="91440" tIns="45720" rIns="91440" bIns="45720">
            <a:spAutoFit/>
          </a:bodyPr>
          <a:lstStyle/>
          <a:p>
            <a:pPr algn="ctr"/>
            <a:r>
              <a:rPr lang="en-US" sz="4000" b="1" dirty="0">
                <a:ln w="12700">
                  <a:solidFill>
                    <a:schemeClr val="tx1"/>
                  </a:solidFill>
                </a:ln>
                <a:solidFill>
                  <a:schemeClr val="bg1"/>
                </a:solidFill>
              </a:rPr>
              <a:t>“</a:t>
            </a:r>
            <a:r>
              <a:rPr lang="en-US" sz="4000" b="1" u="sng" dirty="0">
                <a:ln w="12700">
                  <a:solidFill>
                    <a:schemeClr val="tx1"/>
                  </a:solidFill>
                </a:ln>
                <a:solidFill>
                  <a:schemeClr val="bg1"/>
                </a:solidFill>
              </a:rPr>
              <a:t>of good repute, full of the Spirit and of wisdom</a:t>
            </a:r>
            <a:r>
              <a:rPr lang="en-US" sz="4000" b="1" dirty="0">
                <a:ln w="12700">
                  <a:solidFill>
                    <a:schemeClr val="tx1"/>
                  </a:solidFill>
                </a:ln>
                <a:solidFill>
                  <a:schemeClr val="bg1"/>
                </a:solidFill>
              </a:rPr>
              <a:t>”</a:t>
            </a:r>
            <a:endParaRPr lang="en-US" sz="4000" b="1" cap="none" spc="300" dirty="0">
              <a:ln w="12700">
                <a:solidFill>
                  <a:schemeClr val="tx1"/>
                </a:solidFill>
              </a:ln>
              <a:solidFill>
                <a:schemeClr val="bg1"/>
              </a:solidFill>
              <a:effectLst>
                <a:glow rad="45500">
                  <a:schemeClr val="accent1">
                    <a:satMod val="220000"/>
                    <a:alpha val="35000"/>
                  </a:schemeClr>
                </a:glow>
              </a:effectLst>
            </a:endParaRPr>
          </a:p>
        </p:txBody>
      </p:sp>
      <p:sp>
        <p:nvSpPr>
          <p:cNvPr id="7" name="Rectangle 6"/>
          <p:cNvSpPr/>
          <p:nvPr/>
        </p:nvSpPr>
        <p:spPr>
          <a:xfrm>
            <a:off x="533400" y="3810000"/>
            <a:ext cx="4572000" cy="2246769"/>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000" b="1" i="1" u="sng" dirty="0">
                <a:effectLst>
                  <a:outerShdw blurRad="38100" dist="38100" dir="2700000" algn="tl">
                    <a:srgbClr val="000000">
                      <a:alpha val="43137"/>
                    </a:srgbClr>
                  </a:outerShdw>
                </a:effectLst>
              </a:rPr>
              <a:t>1 Timothy 1:4-5</a:t>
            </a:r>
          </a:p>
          <a:p>
            <a:r>
              <a:rPr lang="en-US" sz="2000" dirty="0">
                <a:effectLst>
                  <a:outerShdw blurRad="38100" dist="38100" dir="2700000" algn="tl">
                    <a:srgbClr val="000000">
                      <a:alpha val="43137"/>
                    </a:srgbClr>
                  </a:outerShdw>
                </a:effectLst>
              </a:rPr>
              <a:t>…myths and endless genealogies, which promote speculations rather than the stewardship from God that is by faith. The aim of our charge is love that issues from a pure heart and a good conscience and a sincere faith.</a:t>
            </a:r>
          </a:p>
        </p:txBody>
      </p:sp>
      <p:sp>
        <p:nvSpPr>
          <p:cNvPr id="8" name="Rectangle 7"/>
          <p:cNvSpPr/>
          <p:nvPr/>
        </p:nvSpPr>
        <p:spPr>
          <a:xfrm>
            <a:off x="533400" y="3810000"/>
            <a:ext cx="4572000" cy="1323439"/>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000" b="1" i="1" u="sng" dirty="0">
                <a:effectLst>
                  <a:outerShdw blurRad="38100" dist="38100" dir="2700000" algn="tl">
                    <a:srgbClr val="000000">
                      <a:alpha val="43137"/>
                    </a:srgbClr>
                  </a:outerShdw>
                </a:effectLst>
              </a:rPr>
              <a:t>1 Timothy 1:19</a:t>
            </a:r>
          </a:p>
          <a:p>
            <a:r>
              <a:rPr lang="en-US" sz="2000" dirty="0">
                <a:effectLst>
                  <a:outerShdw blurRad="38100" dist="38100" dir="2700000" algn="tl">
                    <a:srgbClr val="000000">
                      <a:alpha val="43137"/>
                    </a:srgbClr>
                  </a:outerShdw>
                </a:effectLst>
              </a:rPr>
              <a:t>…holding faith and a good conscience. By rejecting this, some have made shipwreck of their faith</a:t>
            </a:r>
          </a:p>
        </p:txBody>
      </p:sp>
      <p:sp>
        <p:nvSpPr>
          <p:cNvPr id="9" name="Rectangle 8"/>
          <p:cNvSpPr/>
          <p:nvPr/>
        </p:nvSpPr>
        <p:spPr>
          <a:xfrm>
            <a:off x="533400" y="3810000"/>
            <a:ext cx="4572000" cy="1631216"/>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a:spAutoFit/>
          </a:bodyPr>
          <a:lstStyle/>
          <a:p>
            <a:r>
              <a:rPr lang="en-US" sz="2000" b="1" i="1" u="sng" dirty="0">
                <a:effectLst>
                  <a:outerShdw blurRad="38100" dist="38100" dir="2700000" algn="tl">
                    <a:srgbClr val="000000">
                      <a:alpha val="43137"/>
                    </a:srgbClr>
                  </a:outerShdw>
                </a:effectLst>
              </a:rPr>
              <a:t>Titus 1:15</a:t>
            </a:r>
          </a:p>
          <a:p>
            <a:r>
              <a:rPr lang="en-US" sz="2000" dirty="0">
                <a:effectLst>
                  <a:outerShdw blurRad="38100" dist="38100" dir="2700000" algn="tl">
                    <a:srgbClr val="000000">
                      <a:alpha val="43137"/>
                    </a:srgbClr>
                  </a:outerShdw>
                </a:effectLst>
              </a:rPr>
              <a:t>To the pure, all things are pure, but to the defiled and unbelieving, nothing is pure; but both their minds and their consciences are defiled. </a:t>
            </a:r>
          </a:p>
        </p:txBody>
      </p:sp>
      <p:sp>
        <p:nvSpPr>
          <p:cNvPr id="10" name="Rectangle 9"/>
          <p:cNvSpPr/>
          <p:nvPr/>
        </p:nvSpPr>
        <p:spPr>
          <a:xfrm>
            <a:off x="2895600" y="2895600"/>
            <a:ext cx="5257800" cy="2554545"/>
          </a:xfrm>
          <a:prstGeom prst="rect">
            <a:avLst/>
          </a:prstGeom>
          <a:solidFill>
            <a:schemeClr val="bg1"/>
          </a:solidFill>
          <a:ln>
            <a:solidFill>
              <a:schemeClr val="tx1"/>
            </a:solidFill>
          </a:ln>
          <a:effectLst>
            <a:outerShdw blurRad="50800" dist="254000" dir="2700000" algn="tl" rotWithShape="0">
              <a:prstClr val="black">
                <a:alpha val="40000"/>
              </a:prstClr>
            </a:outerShdw>
          </a:effectLst>
        </p:spPr>
        <p:txBody>
          <a:bodyPr wrap="square">
            <a:spAutoFit/>
          </a:bodyPr>
          <a:lstStyle/>
          <a:p>
            <a:r>
              <a:rPr lang="en-US" sz="2000" b="1" i="1" u="sng" dirty="0">
                <a:effectLst>
                  <a:outerShdw blurRad="38100" dist="38100" dir="2700000" algn="tl">
                    <a:srgbClr val="000000">
                      <a:alpha val="43137"/>
                    </a:srgbClr>
                  </a:outerShdw>
                </a:effectLst>
              </a:rPr>
              <a:t>Matthew 25:25-26</a:t>
            </a:r>
          </a:p>
          <a:p>
            <a:r>
              <a:rPr lang="en-US" sz="2000" dirty="0"/>
              <a:t>But Jesus called them to him and said, “You know that the rulers of the Gentiles lord it over them, and their great ones exercise authority over them.</a:t>
            </a:r>
          </a:p>
          <a:p>
            <a:r>
              <a:rPr lang="en-US" sz="2000" dirty="0"/>
              <a:t>It shall not be so among you. But whoever would be great among you must be your </a:t>
            </a:r>
            <a:r>
              <a:rPr lang="en-US" sz="2000" b="1" u="sng" dirty="0"/>
              <a:t>servant</a:t>
            </a:r>
          </a:p>
          <a:p>
            <a:pPr algn="r"/>
            <a:r>
              <a:rPr lang="en-US" sz="2000" i="1" dirty="0">
                <a:effectLst>
                  <a:outerShdw blurRad="38100" dist="38100" dir="2700000" algn="tl">
                    <a:srgbClr val="000000">
                      <a:alpha val="43137"/>
                    </a:srgbClr>
                  </a:outerShdw>
                </a:effectLst>
              </a:rPr>
              <a:t>(</a:t>
            </a:r>
            <a:r>
              <a:rPr lang="en-US" sz="2000" i="1" dirty="0" err="1">
                <a:effectLst>
                  <a:outerShdw blurRad="38100" dist="38100" dir="2700000" algn="tl">
                    <a:srgbClr val="000000">
                      <a:alpha val="43137"/>
                    </a:srgbClr>
                  </a:outerShdw>
                </a:effectLst>
              </a:rPr>
              <a:t>diakonos</a:t>
            </a:r>
            <a:r>
              <a:rPr lang="en-US" sz="2000" i="1" dirty="0">
                <a:effectLst>
                  <a:outerShdw blurRad="38100" dist="38100" dir="2700000" algn="tl">
                    <a:srgbClr val="000000">
                      <a:alpha val="43137"/>
                    </a:srgbClr>
                  </a:outerShdw>
                </a:effectLs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bg/>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animBg="1"/>
      <p:bldP spid="6" grpId="1" animBg="1"/>
      <p:bldP spid="7" grpId="0" animBg="1"/>
      <p:bldP spid="8" grpId="0" animBg="1"/>
      <p:bldP spid="9" grpId="0" animBg="1"/>
      <p:bldP spid="9" grpId="1" animBg="1"/>
      <p:bldP spid="10" grpId="0" uiExpand="1"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077200" cy="6001643"/>
          </a:xfrm>
          <a:prstGeom prst="rect">
            <a:avLst/>
          </a:prstGeom>
        </p:spPr>
        <p:txBody>
          <a:bodyPr wrap="square">
            <a:spAutoFit/>
          </a:bodyPr>
          <a:lstStyle/>
          <a:p>
            <a:pPr lvl="0" eaLnBrk="0" fontAlgn="base" hangingPunct="0">
              <a:spcBef>
                <a:spcPct val="0"/>
              </a:spcBef>
              <a:spcAft>
                <a:spcPct val="0"/>
              </a:spcAft>
            </a:pPr>
            <a:r>
              <a:rPr lang="en-US" sz="2400" dirty="0">
                <a:latin typeface="Arial" pitchFamily="34" charset="0"/>
                <a:ea typeface="Times New Roman" pitchFamily="18" charset="0"/>
                <a:cs typeface="Arial" pitchFamily="34" charset="0"/>
              </a:rPr>
              <a:t>We have many capable of serving effectively as deacons, more than enough to meet the tasks we have so far identified. </a:t>
            </a:r>
          </a:p>
          <a:p>
            <a:pPr lvl="0" eaLnBrk="0" fontAlgn="base" hangingPunct="0">
              <a:spcBef>
                <a:spcPct val="0"/>
              </a:spcBef>
              <a:spcAft>
                <a:spcPct val="0"/>
              </a:spcAft>
            </a:pPr>
            <a:endParaRPr lang="en-US" sz="24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2400" b="1" i="1" u="sng"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If you are not called upon this time around</a:t>
            </a:r>
          </a:p>
          <a:p>
            <a:pPr lvl="1" eaLnBrk="0" fontAlgn="base" hangingPunct="0">
              <a:spcBef>
                <a:spcPct val="0"/>
              </a:spcBef>
              <a:spcAft>
                <a:spcPct val="0"/>
              </a:spcAft>
              <a:buFont typeface="Arial" pitchFamily="34" charset="0"/>
              <a:buChar char="•"/>
            </a:pPr>
            <a:r>
              <a:rPr lang="en-US" sz="2400" i="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 don’t suppose you aren’t appreciated</a:t>
            </a:r>
          </a:p>
          <a:p>
            <a:pPr lvl="1" eaLnBrk="0" fontAlgn="base" hangingPunct="0">
              <a:spcBef>
                <a:spcPct val="0"/>
              </a:spcBef>
              <a:spcAft>
                <a:spcPct val="0"/>
              </a:spcAft>
              <a:buFont typeface="Arial" pitchFamily="34" charset="0"/>
              <a:buChar char="•"/>
            </a:pPr>
            <a:r>
              <a:rPr lang="en-US" sz="2400" i="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 or that your qualifications are questioned </a:t>
            </a:r>
          </a:p>
          <a:p>
            <a:pPr lvl="0" eaLnBrk="0" fontAlgn="base" hangingPunct="0">
              <a:spcBef>
                <a:spcPct val="0"/>
              </a:spcBef>
              <a:spcAft>
                <a:spcPct val="0"/>
              </a:spcAft>
            </a:pPr>
            <a:endParaRPr lang="en-US" sz="2400" dirty="0">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2400" dirty="0">
                <a:latin typeface="Arial" pitchFamily="34" charset="0"/>
                <a:ea typeface="Times New Roman" pitchFamily="18" charset="0"/>
                <a:cs typeface="Arial" pitchFamily="34" charset="0"/>
              </a:rPr>
              <a:t>It may simply be that the particular tasks we need to address don’t match your skill set.</a:t>
            </a:r>
          </a:p>
          <a:p>
            <a:pPr lvl="0" eaLnBrk="0" fontAlgn="base" hangingPunct="0">
              <a:spcBef>
                <a:spcPct val="0"/>
              </a:spcBef>
              <a:spcAft>
                <a:spcPct val="0"/>
              </a:spcAft>
            </a:pPr>
            <a:endParaRPr lang="en-US" sz="24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2400" dirty="0">
                <a:latin typeface="Arial" pitchFamily="34" charset="0"/>
                <a:ea typeface="Times New Roman" pitchFamily="18" charset="0"/>
                <a:cs typeface="Arial" pitchFamily="34" charset="0"/>
              </a:rPr>
              <a:t>Or it may simply be that we have more men than necessary to tend to these tasks.</a:t>
            </a:r>
          </a:p>
          <a:p>
            <a:pPr lvl="0" eaLnBrk="0" fontAlgn="base" hangingPunct="0">
              <a:spcBef>
                <a:spcPct val="0"/>
              </a:spcBef>
              <a:spcAft>
                <a:spcPct val="0"/>
              </a:spcAft>
            </a:pPr>
            <a:endParaRPr lang="en-US" sz="24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2400" dirty="0">
                <a:latin typeface="Arial" pitchFamily="34" charset="0"/>
                <a:ea typeface="Times New Roman" pitchFamily="18" charset="0"/>
                <a:cs typeface="Arial" pitchFamily="34" charset="0"/>
              </a:rPr>
              <a:t>But there will be more opportunities down the road, and probably not very far down the road.</a:t>
            </a:r>
            <a:endParaRPr lang="en-US"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522212" y="1676400"/>
            <a:ext cx="8469388" cy="1446550"/>
          </a:xfrm>
          <a:prstGeom prst="rect">
            <a:avLst/>
          </a:prstGeom>
          <a:noFill/>
        </p:spPr>
        <p:txBody>
          <a:bodyPr wrap="square" rtlCol="0">
            <a:spAutoFit/>
          </a:bodyPr>
          <a:lstStyle/>
          <a:p>
            <a:r>
              <a:rPr lang="en-US" sz="2400" b="1" dirty="0"/>
              <a:t>TEACHING</a:t>
            </a:r>
          </a:p>
          <a:p>
            <a:r>
              <a:rPr lang="en-US" sz="2400" dirty="0"/>
              <a:t>in Antioch</a:t>
            </a:r>
          </a:p>
          <a:p>
            <a:pPr lvl="1"/>
            <a:r>
              <a:rPr lang="en-US" sz="2000" b="1" dirty="0">
                <a:latin typeface="Palatino Linotype" panose="02040502050505030304" pitchFamily="18" charset="0"/>
              </a:rPr>
              <a:t>Acts 13</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n-US" sz="2000" dirty="0">
                <a:latin typeface="Palatino Linotype" panose="02040502050505030304" pitchFamily="18" charset="0"/>
              </a:rPr>
              <a:t>Now there were at Antioch, in the church that was there, prophets and teachers…</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a:t>
            </a:r>
            <a:r>
              <a:rPr lang="en-US" sz="2000" b="1" u="sng" dirty="0">
                <a:latin typeface="Palatino Linotype" panose="02040502050505030304" pitchFamily="18" charset="0"/>
              </a:rPr>
              <a:t>teaching</a:t>
            </a:r>
            <a:r>
              <a:rPr lang="en-US" sz="2000" dirty="0">
                <a:latin typeface="Palatino Linotype" panose="02040502050505030304" pitchFamily="18" charset="0"/>
              </a:rPr>
              <a:t> and to fellowship, to the breaking of bread and to prayer.</a:t>
            </a:r>
          </a:p>
        </p:txBody>
      </p:sp>
      <p:sp>
        <p:nvSpPr>
          <p:cNvPr id="5" name="Rectangle 4"/>
          <p:cNvSpPr/>
          <p:nvPr/>
        </p:nvSpPr>
        <p:spPr>
          <a:xfrm>
            <a:off x="533400" y="4266117"/>
            <a:ext cx="8099577" cy="707886"/>
          </a:xfrm>
          <a:prstGeom prst="rect">
            <a:avLst/>
          </a:prstGeom>
        </p:spPr>
        <p:txBody>
          <a:bodyPr>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a:t>
            </a:r>
            <a:r>
              <a:rPr lang="es-ES" sz="2000" b="1" u="sng" dirty="0">
                <a:latin typeface="Palatino Linotype" panose="02040502050505030304" pitchFamily="18" charset="0"/>
              </a:rPr>
              <a:t>doctrina</a:t>
            </a:r>
            <a:r>
              <a:rPr lang="es-ES" sz="2000" dirty="0">
                <a:latin typeface="Palatino Linotype" panose="02040502050505030304" pitchFamily="18" charset="0"/>
              </a:rPr>
              <a:t> de los apóstoles, en la comunión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TextBox 6"/>
          <p:cNvSpPr txBox="1"/>
          <p:nvPr/>
        </p:nvSpPr>
        <p:spPr>
          <a:xfrm>
            <a:off x="533400" y="4953000"/>
            <a:ext cx="8469388" cy="1446550"/>
          </a:xfrm>
          <a:prstGeom prst="rect">
            <a:avLst/>
          </a:prstGeom>
          <a:noFill/>
        </p:spPr>
        <p:txBody>
          <a:bodyPr wrap="square" rtlCol="0">
            <a:spAutoFit/>
          </a:bodyPr>
          <a:lstStyle/>
          <a:p>
            <a:r>
              <a:rPr lang="en-US" sz="2400" b="1" dirty="0"/>
              <a:t>ENSEÑANDO LA DOCTRINA</a:t>
            </a:r>
          </a:p>
          <a:p>
            <a:r>
              <a:rPr lang="en-US" sz="2400" dirty="0" err="1"/>
              <a:t>en</a:t>
            </a:r>
            <a:r>
              <a:rPr lang="en-US" sz="2400" dirty="0"/>
              <a:t> </a:t>
            </a:r>
            <a:r>
              <a:rPr lang="en-US" sz="2400" dirty="0" err="1"/>
              <a:t>Antioquía</a:t>
            </a:r>
            <a:endParaRPr lang="en-US" sz="2400" dirty="0"/>
          </a:p>
          <a:p>
            <a:pPr lvl="1"/>
            <a:r>
              <a:rPr lang="en-US" sz="2000" b="1" dirty="0" err="1">
                <a:latin typeface="Palatino Linotype" panose="02040502050505030304" pitchFamily="18" charset="0"/>
              </a:rPr>
              <a:t>Hechos</a:t>
            </a:r>
            <a:r>
              <a:rPr lang="en-US" sz="2000" b="1" dirty="0">
                <a:latin typeface="Palatino Linotype" panose="02040502050505030304" pitchFamily="18" charset="0"/>
              </a:rPr>
              <a:t> 13</a:t>
            </a:r>
            <a:r>
              <a:rPr lang="en-US" sz="2000" dirty="0">
                <a:latin typeface="Palatino Linotype" panose="02040502050505030304" pitchFamily="18" charset="0"/>
              </a:rPr>
              <a:t> </a:t>
            </a:r>
            <a:r>
              <a:rPr lang="en-US" sz="2000" b="1" baseline="30000" dirty="0">
                <a:latin typeface="Palatino Linotype" panose="02040502050505030304" pitchFamily="18" charset="0"/>
              </a:rPr>
              <a:t>1 </a:t>
            </a:r>
            <a:r>
              <a:rPr lang="es-ES" sz="2000" b="1" baseline="30000" dirty="0"/>
              <a:t> </a:t>
            </a:r>
            <a:r>
              <a:rPr lang="es-ES" sz="2000" dirty="0"/>
              <a:t>Había entonces en la iglesia que estaba en Antioquía, profetas y maestros</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362947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522212" y="1676400"/>
            <a:ext cx="8469388" cy="1692771"/>
          </a:xfrm>
          <a:prstGeom prst="rect">
            <a:avLst/>
          </a:prstGeom>
          <a:noFill/>
        </p:spPr>
        <p:txBody>
          <a:bodyPr wrap="square" rtlCol="0">
            <a:spAutoFit/>
          </a:bodyPr>
          <a:lstStyle/>
          <a:p>
            <a:r>
              <a:rPr lang="en-US" sz="2400" b="1" dirty="0"/>
              <a:t>CARE FOR THOSE IN NEED</a:t>
            </a:r>
          </a:p>
          <a:p>
            <a:pPr lvl="1"/>
            <a:r>
              <a:rPr lang="en-US" sz="2000" b="1" dirty="0">
                <a:latin typeface="Palatino Linotype" panose="02040502050505030304" pitchFamily="18" charset="0"/>
              </a:rPr>
              <a:t>Acts 2</a:t>
            </a:r>
            <a:r>
              <a:rPr lang="en-US" sz="2000" dirty="0">
                <a:latin typeface="Palatino Linotype" panose="02040502050505030304" pitchFamily="18" charset="0"/>
              </a:rPr>
              <a:t> </a:t>
            </a:r>
            <a:r>
              <a:rPr lang="en-US" sz="2000" b="1" baseline="30000" dirty="0">
                <a:latin typeface="Palatino Linotype" panose="02040502050505030304" pitchFamily="18" charset="0"/>
              </a:rPr>
              <a:t>44 </a:t>
            </a:r>
            <a:r>
              <a:rPr lang="en-US" sz="2000" dirty="0">
                <a:latin typeface="Palatino Linotype" panose="02040502050505030304" pitchFamily="18" charset="0"/>
              </a:rPr>
              <a:t>And all those who had believed were together and had all things in common; </a:t>
            </a:r>
            <a:r>
              <a:rPr lang="en-US" sz="2000" b="1" baseline="30000" dirty="0">
                <a:latin typeface="Palatino Linotype" panose="02040502050505030304" pitchFamily="18" charset="0"/>
              </a:rPr>
              <a:t>45 </a:t>
            </a:r>
            <a:r>
              <a:rPr lang="en-US" sz="2000" dirty="0">
                <a:latin typeface="Palatino Linotype" panose="02040502050505030304" pitchFamily="18" charset="0"/>
              </a:rPr>
              <a:t>and they began selling their property and possessions and were sharing them with all, as anyone might have need.</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teaching and to </a:t>
            </a:r>
            <a:r>
              <a:rPr lang="en-US" sz="2000" b="1" u="sng" dirty="0">
                <a:latin typeface="Palatino Linotype" panose="02040502050505030304" pitchFamily="18" charset="0"/>
              </a:rPr>
              <a:t>fellowship</a:t>
            </a:r>
            <a:r>
              <a:rPr lang="en-US" sz="2000" dirty="0">
                <a:latin typeface="Palatino Linotype" panose="02040502050505030304" pitchFamily="18" charset="0"/>
              </a:rPr>
              <a:t>, to the breaking of bread and to prayer.</a:t>
            </a:r>
          </a:p>
        </p:txBody>
      </p:sp>
      <p:sp>
        <p:nvSpPr>
          <p:cNvPr id="5" name="Rectangle 4"/>
          <p:cNvSpPr/>
          <p:nvPr/>
        </p:nvSpPr>
        <p:spPr>
          <a:xfrm>
            <a:off x="533400" y="4266117"/>
            <a:ext cx="8229600" cy="707886"/>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doctrina de los apóstoles, en la </a:t>
            </a:r>
            <a:r>
              <a:rPr lang="es-ES" sz="2000" b="1" u="sng" dirty="0">
                <a:latin typeface="Palatino Linotype" panose="02040502050505030304" pitchFamily="18" charset="0"/>
              </a:rPr>
              <a:t>comunión</a:t>
            </a:r>
            <a:r>
              <a:rPr lang="es-ES" sz="2000" dirty="0">
                <a:latin typeface="Palatino Linotype" panose="02040502050505030304" pitchFamily="18" charset="0"/>
              </a:rPr>
              <a:t>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TextBox 6"/>
          <p:cNvSpPr txBox="1"/>
          <p:nvPr/>
        </p:nvSpPr>
        <p:spPr>
          <a:xfrm>
            <a:off x="533400" y="4953000"/>
            <a:ext cx="8469388" cy="1384995"/>
          </a:xfrm>
          <a:prstGeom prst="rect">
            <a:avLst/>
          </a:prstGeom>
          <a:noFill/>
        </p:spPr>
        <p:txBody>
          <a:bodyPr wrap="square" rtlCol="0">
            <a:spAutoFit/>
          </a:bodyPr>
          <a:lstStyle/>
          <a:p>
            <a:r>
              <a:rPr lang="es-ES" sz="2400" b="1" dirty="0"/>
              <a:t>CUIDAR A LOS QUE NECESITAN</a:t>
            </a:r>
          </a:p>
          <a:p>
            <a:pPr lvl="1"/>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n-US" sz="2000" b="1" baseline="30000" dirty="0">
                <a:latin typeface="Palatino Linotype" panose="02040502050505030304" pitchFamily="18" charset="0"/>
              </a:rPr>
              <a:t>44</a:t>
            </a:r>
            <a:r>
              <a:rPr lang="es-ES" sz="2000" b="1" baseline="30000" dirty="0">
                <a:latin typeface="Palatino Linotype" panose="02040502050505030304" pitchFamily="18" charset="0"/>
              </a:rPr>
              <a:t> </a:t>
            </a:r>
            <a:r>
              <a:rPr lang="es-ES" sz="2000" dirty="0">
                <a:latin typeface="Palatino Linotype" panose="02040502050505030304" pitchFamily="18" charset="0"/>
              </a:rPr>
              <a:t>Todos los que habían creído estaban juntos y tenían en común todas las cosas: </a:t>
            </a:r>
            <a:r>
              <a:rPr lang="es-ES" sz="2000" b="1" baseline="30000" dirty="0">
                <a:latin typeface="Palatino Linotype" panose="02040502050505030304" pitchFamily="18" charset="0"/>
              </a:rPr>
              <a:t>45 </a:t>
            </a:r>
            <a:r>
              <a:rPr lang="es-ES" sz="2000" dirty="0">
                <a:latin typeface="Palatino Linotype" panose="02040502050505030304" pitchFamily="18" charset="0"/>
              </a:rPr>
              <a:t>vendían sus propiedades y sus bienes y lo repartían a todos según la necesidad de cada uno.</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177457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522212" y="1676400"/>
            <a:ext cx="8469388" cy="1754326"/>
          </a:xfrm>
          <a:prstGeom prst="rect">
            <a:avLst/>
          </a:prstGeom>
          <a:noFill/>
        </p:spPr>
        <p:txBody>
          <a:bodyPr wrap="square" rtlCol="0">
            <a:spAutoFit/>
          </a:bodyPr>
          <a:lstStyle/>
          <a:p>
            <a:r>
              <a:rPr lang="en-US" sz="2400" b="1" dirty="0"/>
              <a:t>CARE FOR THOSE IN NEED</a:t>
            </a:r>
          </a:p>
          <a:p>
            <a:r>
              <a:rPr lang="en-US" sz="2400" b="1" dirty="0"/>
              <a:t>Food</a:t>
            </a:r>
          </a:p>
          <a:p>
            <a:pPr lvl="1"/>
            <a:r>
              <a:rPr lang="en-US" sz="2000" b="1" dirty="0">
                <a:latin typeface="Palatino Linotype" panose="02040502050505030304" pitchFamily="18" charset="0"/>
              </a:rPr>
              <a:t>Acts 2</a:t>
            </a:r>
            <a:r>
              <a:rPr lang="en-US" sz="2000" dirty="0">
                <a:latin typeface="Palatino Linotype" panose="02040502050505030304" pitchFamily="18" charset="0"/>
              </a:rPr>
              <a:t> </a:t>
            </a:r>
            <a:r>
              <a:rPr lang="en-US" sz="2000" b="1" baseline="30000" dirty="0">
                <a:latin typeface="Palatino Linotype" panose="02040502050505030304" pitchFamily="18" charset="0"/>
              </a:rPr>
              <a:t>46 </a:t>
            </a:r>
            <a:r>
              <a:rPr lang="en-US" sz="2000" dirty="0">
                <a:latin typeface="Palatino Linotype" panose="02040502050505030304" pitchFamily="18" charset="0"/>
              </a:rPr>
              <a:t>Day by day continuing with one mind in the temple, and breaking bread from house to house, they were taking their meals together with gladness and sincerity of heart</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teaching and to </a:t>
            </a:r>
            <a:r>
              <a:rPr lang="en-US" sz="2000" b="1" u="sng" dirty="0">
                <a:latin typeface="Palatino Linotype" panose="02040502050505030304" pitchFamily="18" charset="0"/>
              </a:rPr>
              <a:t>fellowship</a:t>
            </a:r>
            <a:r>
              <a:rPr lang="en-US" sz="2000" dirty="0">
                <a:latin typeface="Palatino Linotype" panose="02040502050505030304" pitchFamily="18" charset="0"/>
              </a:rPr>
              <a:t>, to the breaking of bread and to prayer.</a:t>
            </a:r>
          </a:p>
        </p:txBody>
      </p:sp>
      <p:sp>
        <p:nvSpPr>
          <p:cNvPr id="5" name="Rectangle 4"/>
          <p:cNvSpPr/>
          <p:nvPr/>
        </p:nvSpPr>
        <p:spPr>
          <a:xfrm>
            <a:off x="533400" y="4266117"/>
            <a:ext cx="8229600" cy="707886"/>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doctrina de los apóstoles, en la </a:t>
            </a:r>
            <a:r>
              <a:rPr lang="es-ES" sz="2000" b="1" u="sng" dirty="0">
                <a:latin typeface="Palatino Linotype" panose="02040502050505030304" pitchFamily="18" charset="0"/>
              </a:rPr>
              <a:t>comunión</a:t>
            </a:r>
            <a:r>
              <a:rPr lang="es-ES" sz="2000" dirty="0">
                <a:latin typeface="Palatino Linotype" panose="02040502050505030304" pitchFamily="18" charset="0"/>
              </a:rPr>
              <a:t>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TextBox 6"/>
          <p:cNvSpPr txBox="1"/>
          <p:nvPr/>
        </p:nvSpPr>
        <p:spPr>
          <a:xfrm>
            <a:off x="533400" y="4953000"/>
            <a:ext cx="8469388" cy="1384995"/>
          </a:xfrm>
          <a:prstGeom prst="rect">
            <a:avLst/>
          </a:prstGeom>
          <a:noFill/>
        </p:spPr>
        <p:txBody>
          <a:bodyPr wrap="square" rtlCol="0">
            <a:spAutoFit/>
          </a:bodyPr>
          <a:lstStyle/>
          <a:p>
            <a:r>
              <a:rPr lang="es-ES" sz="2400" b="1" dirty="0"/>
              <a:t>COMIDA</a:t>
            </a:r>
          </a:p>
          <a:p>
            <a:pPr lvl="1"/>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b="1" baseline="30000" dirty="0">
                <a:latin typeface="Palatino Linotype" panose="02040502050505030304" pitchFamily="18" charset="0"/>
              </a:rPr>
              <a:t>46 </a:t>
            </a:r>
            <a:r>
              <a:rPr lang="es-ES" sz="2000" dirty="0">
                <a:latin typeface="Palatino Linotype" panose="02040502050505030304" pitchFamily="18" charset="0"/>
              </a:rPr>
              <a:t>Perseveraban unánimes cada día en el Templo, y partiendo el pan en las casas comían juntos con alegría y sencillez de corazón</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2033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522212" y="1676400"/>
            <a:ext cx="8469388" cy="1754326"/>
          </a:xfrm>
          <a:prstGeom prst="rect">
            <a:avLst/>
          </a:prstGeom>
          <a:noFill/>
        </p:spPr>
        <p:txBody>
          <a:bodyPr wrap="square" rtlCol="0">
            <a:spAutoFit/>
          </a:bodyPr>
          <a:lstStyle/>
          <a:p>
            <a:r>
              <a:rPr lang="en-US" sz="2400" b="1" dirty="0"/>
              <a:t>CARE FOR THOSE IN NEED</a:t>
            </a:r>
          </a:p>
          <a:p>
            <a:r>
              <a:rPr lang="en-US" sz="2400" b="1" dirty="0"/>
              <a:t>Clothing</a:t>
            </a:r>
          </a:p>
          <a:p>
            <a:pPr lvl="1"/>
            <a:r>
              <a:rPr lang="en-US" sz="2000" b="1" dirty="0">
                <a:latin typeface="Palatino Linotype" panose="02040502050505030304" pitchFamily="18" charset="0"/>
              </a:rPr>
              <a:t>Acts 9</a:t>
            </a:r>
            <a:r>
              <a:rPr lang="en-US" sz="2000" b="1" baseline="30000" dirty="0">
                <a:latin typeface="Palatino Linotype" panose="02040502050505030304" pitchFamily="18" charset="0"/>
              </a:rPr>
              <a:t>39 </a:t>
            </a:r>
            <a:r>
              <a:rPr lang="en-US" sz="2000" dirty="0">
                <a:latin typeface="Palatino Linotype" panose="02040502050505030304" pitchFamily="18" charset="0"/>
              </a:rPr>
              <a:t>…and all the widows stood beside him, weeping and showing all the tunics and garments that Dorcas used to make while she was with them.</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teaching and to </a:t>
            </a:r>
            <a:r>
              <a:rPr lang="en-US" sz="2000" b="1" u="sng" dirty="0">
                <a:latin typeface="Palatino Linotype" panose="02040502050505030304" pitchFamily="18" charset="0"/>
              </a:rPr>
              <a:t>fellowship</a:t>
            </a:r>
            <a:r>
              <a:rPr lang="en-US" sz="2000" dirty="0">
                <a:latin typeface="Palatino Linotype" panose="02040502050505030304" pitchFamily="18" charset="0"/>
              </a:rPr>
              <a:t>, to the breaking of bread and to prayer.</a:t>
            </a:r>
          </a:p>
        </p:txBody>
      </p:sp>
      <p:sp>
        <p:nvSpPr>
          <p:cNvPr id="5" name="Rectangle 4"/>
          <p:cNvSpPr/>
          <p:nvPr/>
        </p:nvSpPr>
        <p:spPr>
          <a:xfrm>
            <a:off x="533400" y="4266117"/>
            <a:ext cx="8229600" cy="707886"/>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doctrina de los apóstoles, en la </a:t>
            </a:r>
            <a:r>
              <a:rPr lang="es-ES" sz="2000" b="1" u="sng" dirty="0">
                <a:latin typeface="Palatino Linotype" panose="02040502050505030304" pitchFamily="18" charset="0"/>
              </a:rPr>
              <a:t>comunión</a:t>
            </a:r>
            <a:r>
              <a:rPr lang="es-ES" sz="2000" dirty="0">
                <a:latin typeface="Palatino Linotype" panose="02040502050505030304" pitchFamily="18" charset="0"/>
              </a:rPr>
              <a:t>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TextBox 6"/>
          <p:cNvSpPr txBox="1"/>
          <p:nvPr/>
        </p:nvSpPr>
        <p:spPr>
          <a:xfrm>
            <a:off x="533400" y="4953000"/>
            <a:ext cx="8469388" cy="1077218"/>
          </a:xfrm>
          <a:prstGeom prst="rect">
            <a:avLst/>
          </a:prstGeom>
          <a:noFill/>
        </p:spPr>
        <p:txBody>
          <a:bodyPr wrap="square" rtlCol="0">
            <a:spAutoFit/>
          </a:bodyPr>
          <a:lstStyle/>
          <a:p>
            <a:r>
              <a:rPr lang="es-ES" sz="2400" b="1" dirty="0"/>
              <a:t>ROPA</a:t>
            </a:r>
          </a:p>
          <a:p>
            <a:pPr lvl="1"/>
            <a:r>
              <a:rPr lang="en-US" sz="2000" b="1" dirty="0" err="1">
                <a:latin typeface="Palatino Linotype" panose="02040502050505030304" pitchFamily="18" charset="0"/>
              </a:rPr>
              <a:t>Hechos</a:t>
            </a:r>
            <a:r>
              <a:rPr lang="en-US" sz="2000" b="1" dirty="0">
                <a:latin typeface="Palatino Linotype" panose="02040502050505030304" pitchFamily="18" charset="0"/>
              </a:rPr>
              <a:t> 9</a:t>
            </a:r>
            <a:r>
              <a:rPr lang="en-US" sz="2000" dirty="0">
                <a:latin typeface="Palatino Linotype" panose="02040502050505030304" pitchFamily="18" charset="0"/>
              </a:rPr>
              <a:t> </a:t>
            </a:r>
            <a:r>
              <a:rPr lang="es-ES" sz="2000" b="1" baseline="30000" dirty="0">
                <a:latin typeface="Palatino Linotype" panose="02040502050505030304" pitchFamily="18" charset="0"/>
              </a:rPr>
              <a:t>39 </a:t>
            </a:r>
            <a:r>
              <a:rPr lang="es-ES" sz="2000" dirty="0">
                <a:latin typeface="Palatino Linotype" panose="02040502050505030304" pitchFamily="18" charset="0"/>
              </a:rPr>
              <a:t>…lo rodearon todas las viudas llorando y mostrando las túnicas y los vestidos que </a:t>
            </a:r>
            <a:r>
              <a:rPr lang="es-ES" sz="2000" dirty="0" err="1">
                <a:latin typeface="Palatino Linotype" panose="02040502050505030304" pitchFamily="18" charset="0"/>
              </a:rPr>
              <a:t>Dorcas</a:t>
            </a:r>
            <a:r>
              <a:rPr lang="es-ES" sz="2000" dirty="0">
                <a:latin typeface="Palatino Linotype" panose="02040502050505030304" pitchFamily="18" charset="0"/>
              </a:rPr>
              <a:t> hacía cuando estaba con ellas.</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54644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77"/>
          </a:xfrm>
          <a:solidFill>
            <a:srgbClr val="C00000"/>
          </a:solidFill>
        </p:spPr>
        <p:txBody>
          <a:bodyPr>
            <a:normAutofit/>
          </a:bodyPr>
          <a:lstStyle/>
          <a:p>
            <a:r>
              <a:rPr lang="en-US" sz="3600" b="1" dirty="0">
                <a:solidFill>
                  <a:schemeClr val="bg1"/>
                </a:solidFill>
              </a:rPr>
              <a:t>But First…</a:t>
            </a:r>
          </a:p>
        </p:txBody>
      </p:sp>
      <p:sp>
        <p:nvSpPr>
          <p:cNvPr id="3" name="TextBox 2"/>
          <p:cNvSpPr txBox="1"/>
          <p:nvPr/>
        </p:nvSpPr>
        <p:spPr>
          <a:xfrm>
            <a:off x="2127494" y="1676400"/>
            <a:ext cx="5258824" cy="954107"/>
          </a:xfrm>
          <a:prstGeom prst="rect">
            <a:avLst/>
          </a:prstGeom>
          <a:noFill/>
        </p:spPr>
        <p:txBody>
          <a:bodyPr wrap="square" rtlCol="0">
            <a:spAutoFit/>
          </a:bodyPr>
          <a:lstStyle/>
          <a:p>
            <a:pPr algn="ctr"/>
            <a:r>
              <a:rPr lang="en-US" sz="2800" b="1" dirty="0"/>
              <a:t>Doesn’t all have to be a part of an organized, administrated, plan</a:t>
            </a:r>
          </a:p>
        </p:txBody>
      </p:sp>
      <p:sp>
        <p:nvSpPr>
          <p:cNvPr id="4" name="Rectangle 3"/>
          <p:cNvSpPr/>
          <p:nvPr/>
        </p:nvSpPr>
        <p:spPr>
          <a:xfrm>
            <a:off x="522212" y="888290"/>
            <a:ext cx="8099577" cy="707886"/>
          </a:xfrm>
          <a:prstGeom prst="rect">
            <a:avLst/>
          </a:prstGeom>
        </p:spPr>
        <p:txBody>
          <a:bodyPr>
            <a:spAutoFit/>
          </a:bodyPr>
          <a:lstStyle/>
          <a:p>
            <a:r>
              <a:rPr lang="en-US" sz="2000" b="1" dirty="0"/>
              <a:t>Acts 2</a:t>
            </a:r>
            <a:r>
              <a:rPr lang="en-US" sz="2000" dirty="0"/>
              <a:t> </a:t>
            </a:r>
            <a:r>
              <a:rPr lang="en-US" sz="2000" b="1" baseline="30000" dirty="0"/>
              <a:t>42 </a:t>
            </a:r>
            <a:r>
              <a:rPr lang="en-US" sz="2000" dirty="0">
                <a:latin typeface="Palatino Linotype" panose="02040502050505030304" pitchFamily="18" charset="0"/>
              </a:rPr>
              <a:t>They were continually devoting themselves to the apostles’ teaching and to fellowship, to the breaking of bread and to prayer.</a:t>
            </a:r>
          </a:p>
        </p:txBody>
      </p:sp>
      <p:sp>
        <p:nvSpPr>
          <p:cNvPr id="5" name="Rectangle 4"/>
          <p:cNvSpPr/>
          <p:nvPr/>
        </p:nvSpPr>
        <p:spPr>
          <a:xfrm>
            <a:off x="533400" y="4266117"/>
            <a:ext cx="8229600" cy="707886"/>
          </a:xfrm>
          <a:prstGeom prst="rect">
            <a:avLst/>
          </a:prstGeom>
        </p:spPr>
        <p:txBody>
          <a:bodyPr wrap="square">
            <a:spAutoFit/>
          </a:bodyPr>
          <a:lstStyle/>
          <a:p>
            <a:r>
              <a:rPr lang="en-US" sz="2000" b="1" dirty="0" err="1">
                <a:latin typeface="Palatino Linotype" panose="02040502050505030304" pitchFamily="18" charset="0"/>
              </a:rPr>
              <a:t>Hechos</a:t>
            </a:r>
            <a:r>
              <a:rPr lang="en-US" sz="2000" b="1" dirty="0">
                <a:latin typeface="Palatino Linotype" panose="02040502050505030304" pitchFamily="18" charset="0"/>
              </a:rPr>
              <a:t> 2</a:t>
            </a:r>
            <a:r>
              <a:rPr lang="en-US" sz="2000" dirty="0">
                <a:latin typeface="Palatino Linotype" panose="02040502050505030304" pitchFamily="18" charset="0"/>
              </a:rPr>
              <a:t> </a:t>
            </a:r>
            <a:r>
              <a:rPr lang="es-ES" sz="2000" b="1" baseline="30000" dirty="0">
                <a:latin typeface="Palatino Linotype" panose="02040502050505030304" pitchFamily="18" charset="0"/>
              </a:rPr>
              <a:t>42 </a:t>
            </a:r>
            <a:r>
              <a:rPr lang="es-ES" sz="2000" dirty="0">
                <a:latin typeface="Palatino Linotype" panose="02040502050505030304" pitchFamily="18" charset="0"/>
              </a:rPr>
              <a:t>Y perseveraban en la doctrina de los apóstoles, en la comunión unos con otros, en el partimiento del pan y en las oraciones.</a:t>
            </a:r>
            <a:endParaRPr lang="en-US" sz="2000" dirty="0">
              <a:latin typeface="Palatino Linotype" panose="02040502050505030304" pitchFamily="18" charset="0"/>
            </a:endParaRPr>
          </a:p>
        </p:txBody>
      </p:sp>
      <p:sp>
        <p:nvSpPr>
          <p:cNvPr id="6" name="Title 1"/>
          <p:cNvSpPr txBox="1">
            <a:spLocks/>
          </p:cNvSpPr>
          <p:nvPr/>
        </p:nvSpPr>
        <p:spPr>
          <a:xfrm>
            <a:off x="0" y="3429023"/>
            <a:ext cx="9144000" cy="685777"/>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rPr>
              <a:t>Pero Primero…</a:t>
            </a:r>
          </a:p>
        </p:txBody>
      </p:sp>
      <p:sp>
        <p:nvSpPr>
          <p:cNvPr id="7" name="Rectangle 6"/>
          <p:cNvSpPr/>
          <p:nvPr/>
        </p:nvSpPr>
        <p:spPr>
          <a:xfrm>
            <a:off x="1783080" y="5073830"/>
            <a:ext cx="5532120" cy="945970"/>
          </a:xfrm>
          <a:prstGeom prst="rect">
            <a:avLst/>
          </a:prstGeom>
        </p:spPr>
        <p:txBody>
          <a:bodyPr>
            <a:spAutoFit/>
          </a:bodyPr>
          <a:lstStyle/>
          <a:p>
            <a:pPr algn="ctr"/>
            <a:r>
              <a:rPr lang="es-ES" sz="2800" b="1" dirty="0"/>
              <a:t>No todo tiene que ser parte de un plan organizado, administrado</a:t>
            </a:r>
            <a:endParaRPr lang="en-US" sz="2800" b="1" dirty="0"/>
          </a:p>
        </p:txBody>
      </p:sp>
    </p:spTree>
    <p:extLst>
      <p:ext uri="{BB962C8B-B14F-4D97-AF65-F5344CB8AC3E}">
        <p14:creationId xmlns:p14="http://schemas.microsoft.com/office/powerpoint/2010/main" val="3725852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3293</TotalTime>
  <Words>2362</Words>
  <Application>Microsoft Office PowerPoint</Application>
  <PresentationFormat>On-screen Show (4:3)</PresentationFormat>
  <Paragraphs>448</Paragraphs>
  <Slides>44</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Palatino Linotype</vt:lpstr>
      <vt:lpstr>Office Theme</vt:lpstr>
      <vt:lpstr>PowerPoint Presentation</vt:lpstr>
      <vt:lpstr>DEACONS</vt:lpstr>
      <vt:lpstr>But First…</vt:lpstr>
      <vt:lpstr>But First…</vt:lpstr>
      <vt:lpstr>But First…</vt:lpstr>
      <vt:lpstr>But First…</vt:lpstr>
      <vt:lpstr>But First…</vt:lpstr>
      <vt:lpstr>But First…</vt:lpstr>
      <vt:lpstr>But First…</vt:lpstr>
      <vt:lpstr>But First…</vt:lpstr>
      <vt:lpstr>But First…</vt:lpstr>
      <vt:lpstr>But First…</vt:lpstr>
      <vt:lpstr>But First…</vt:lpstr>
      <vt:lpstr>But First…</vt:lpstr>
      <vt:lpstr>DEACONS</vt:lpstr>
      <vt:lpstr>“DEACONS”</vt:lpstr>
      <vt:lpstr>SERVANTS</vt:lpstr>
      <vt:lpstr>SERVANTS</vt:lpstr>
      <vt:lpstr>SERVANTS</vt:lpstr>
      <vt:lpstr>SERVANTS</vt:lpstr>
      <vt:lpstr>SERVANTS</vt:lpstr>
      <vt:lpstr>SERVANTS</vt:lpstr>
      <vt:lpstr>SERVANTS</vt:lpstr>
      <vt:lpstr>SERVANTS</vt:lpstr>
      <vt:lpstr>SERVANTS</vt:lpstr>
      <vt:lpstr>SERVANTS</vt:lpstr>
      <vt:lpstr>SERVANTS</vt:lpstr>
      <vt:lpstr>SERVANTS</vt:lpstr>
      <vt:lpstr>SERVANTS</vt:lpstr>
      <vt:lpstr>SERVANTS</vt:lpstr>
      <vt:lpstr>SERVANTS</vt:lpstr>
      <vt:lpstr>SERVANTS</vt:lpstr>
      <vt:lpstr>SERVANTS</vt:lpstr>
      <vt:lpstr>PowerPoint Presentation</vt:lpstr>
      <vt:lpstr>PowerPoint Presentation</vt:lpstr>
      <vt:lpstr>PowerPoint Presentation</vt:lpstr>
      <vt:lpstr>PowerPoint Presentation</vt:lpstr>
      <vt:lpstr>PowerPoint Presentation</vt:lpstr>
      <vt:lpstr>SERVANTS</vt:lpstr>
      <vt:lpstr>SERVANTS</vt:lpstr>
      <vt:lpstr>SERVANTS</vt:lpstr>
      <vt:lpstr>SERVANTS</vt:lpstr>
      <vt:lpstr>SERVANTS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Smelser</dc:creator>
  <cp:lastModifiedBy>Jeff Smelser</cp:lastModifiedBy>
  <cp:revision>94</cp:revision>
  <dcterms:created xsi:type="dcterms:W3CDTF">2010-01-07T22:31:16Z</dcterms:created>
  <dcterms:modified xsi:type="dcterms:W3CDTF">2019-08-11T18:02:07Z</dcterms:modified>
</cp:coreProperties>
</file>