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9" r:id="rId3"/>
    <p:sldId id="260" r:id="rId4"/>
    <p:sldId id="257" r:id="rId5"/>
    <p:sldId id="261" r:id="rId6"/>
    <p:sldId id="262" r:id="rId7"/>
    <p:sldId id="265" r:id="rId8"/>
    <p:sldId id="264" r:id="rId9"/>
    <p:sldId id="263" r:id="rId10"/>
    <p:sldId id="266" r:id="rId11"/>
    <p:sldId id="267" r:id="rId12"/>
    <p:sldId id="269" r:id="rId13"/>
    <p:sldId id="270" r:id="rId14"/>
    <p:sldId id="268" r:id="rId15"/>
    <p:sldId id="271" r:id="rId16"/>
    <p:sldId id="272" r:id="rId17"/>
    <p:sldId id="256"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4F4871-B64B-4DAA-854E-E53925334B7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1004774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4F4871-B64B-4DAA-854E-E53925334B7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326793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4F4871-B64B-4DAA-854E-E53925334B7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295126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4F4871-B64B-4DAA-854E-E53925334B7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248146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F4871-B64B-4DAA-854E-E53925334B7E}" type="datetimeFigureOut">
              <a:rPr lang="en-US" smtClean="0"/>
              <a:t>7/7/2019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2007515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4F4871-B64B-4DAA-854E-E53925334B7E}" type="datetimeFigureOut">
              <a:rPr lang="en-US" smtClean="0"/>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124058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4F4871-B64B-4DAA-854E-E53925334B7E}" type="datetimeFigureOut">
              <a:rPr lang="en-US" smtClean="0"/>
              <a:t>7/7/2019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1883776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4F4871-B64B-4DAA-854E-E53925334B7E}" type="datetimeFigureOut">
              <a:rPr lang="en-US" smtClean="0"/>
              <a:t>7/7/2019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393073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F4871-B64B-4DAA-854E-E53925334B7E}" type="datetimeFigureOut">
              <a:rPr lang="en-US" smtClean="0"/>
              <a:t>7/7/2019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226057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4F4871-B64B-4DAA-854E-E53925334B7E}" type="datetimeFigureOut">
              <a:rPr lang="en-US" smtClean="0"/>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138093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4F4871-B64B-4DAA-854E-E53925334B7E}" type="datetimeFigureOut">
              <a:rPr lang="en-US" smtClean="0"/>
              <a:t>7/7/2019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8CFAF-AB0F-4677-BC8D-62D84139B208}" type="slidenum">
              <a:rPr lang="en-US" smtClean="0"/>
              <a:t>‹#›</a:t>
            </a:fld>
            <a:endParaRPr lang="en-US"/>
          </a:p>
        </p:txBody>
      </p:sp>
    </p:spTree>
    <p:extLst>
      <p:ext uri="{BB962C8B-B14F-4D97-AF65-F5344CB8AC3E}">
        <p14:creationId xmlns:p14="http://schemas.microsoft.com/office/powerpoint/2010/main" val="21126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F4871-B64B-4DAA-854E-E53925334B7E}" type="datetimeFigureOut">
              <a:rPr lang="en-US" smtClean="0"/>
              <a:t>7/7/2019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8CFAF-AB0F-4677-BC8D-62D84139B208}" type="slidenum">
              <a:rPr lang="en-US" smtClean="0"/>
              <a:t>‹#›</a:t>
            </a:fld>
            <a:endParaRPr lang="en-US"/>
          </a:p>
        </p:txBody>
      </p:sp>
    </p:spTree>
    <p:extLst>
      <p:ext uri="{BB962C8B-B14F-4D97-AF65-F5344CB8AC3E}">
        <p14:creationId xmlns:p14="http://schemas.microsoft.com/office/powerpoint/2010/main" val="3354038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995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Comparing Ourselves with Others</a:t>
            </a:r>
          </a:p>
        </p:txBody>
      </p:sp>
      <p:sp>
        <p:nvSpPr>
          <p:cNvPr id="5" name="Rectangle 4"/>
          <p:cNvSpPr/>
          <p:nvPr/>
        </p:nvSpPr>
        <p:spPr>
          <a:xfrm>
            <a:off x="0" y="3429000"/>
            <a:ext cx="9144000" cy="8436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a:effectLst>
                  <a:outerShdw blurRad="38100" dist="38100" dir="2700000" algn="tl">
                    <a:srgbClr val="000000">
                      <a:alpha val="43137"/>
                    </a:srgbClr>
                  </a:outerShdw>
                </a:effectLst>
              </a:rPr>
              <a:t>Comparándonos con los Demás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3580358" y="1482804"/>
            <a:ext cx="1907085" cy="1107996"/>
          </a:xfrm>
          <a:prstGeom prst="rect">
            <a:avLst/>
          </a:prstGeom>
        </p:spPr>
        <p:txBody>
          <a:bodyPr wrap="square">
            <a:spAutoFit/>
          </a:bodyPr>
          <a:lstStyle/>
          <a:p>
            <a:pPr algn="ctr"/>
            <a:r>
              <a:rPr lang="en-US" sz="2200" b="1" dirty="0"/>
              <a:t>Exton</a:t>
            </a:r>
          </a:p>
          <a:p>
            <a:pPr algn="ctr"/>
            <a:r>
              <a:rPr lang="en-US" sz="2200" b="1" dirty="0"/>
              <a:t>Sunday, 11 am</a:t>
            </a:r>
          </a:p>
          <a:p>
            <a:pPr algn="ctr"/>
            <a:r>
              <a:rPr lang="en-US" sz="2200" b="1" dirty="0"/>
              <a:t>July 7, 2019</a:t>
            </a:r>
            <a:endParaRPr lang="en-US" sz="2200" dirty="0"/>
          </a:p>
        </p:txBody>
      </p:sp>
    </p:spTree>
    <p:extLst>
      <p:ext uri="{BB962C8B-B14F-4D97-AF65-F5344CB8AC3E}">
        <p14:creationId xmlns:p14="http://schemas.microsoft.com/office/powerpoint/2010/main" val="3892209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196644" y="5090652"/>
            <a:ext cx="8701548" cy="1135626"/>
          </a:xfrm>
          <a:custGeom>
            <a:avLst/>
            <a:gdLst>
              <a:gd name="connsiteX0" fmla="*/ 2728451 w 8701548"/>
              <a:gd name="connsiteY0" fmla="*/ 0 h 1135626"/>
              <a:gd name="connsiteX1" fmla="*/ 8701548 w 8701548"/>
              <a:gd name="connsiteY1" fmla="*/ 0 h 1135626"/>
              <a:gd name="connsiteX2" fmla="*/ 8686800 w 8701548"/>
              <a:gd name="connsiteY2" fmla="*/ 1135626 h 1135626"/>
              <a:gd name="connsiteX3" fmla="*/ 0 w 8701548"/>
              <a:gd name="connsiteY3" fmla="*/ 1135626 h 1135626"/>
              <a:gd name="connsiteX4" fmla="*/ 0 w 8701548"/>
              <a:gd name="connsiteY4" fmla="*/ 398207 h 1135626"/>
              <a:gd name="connsiteX5" fmla="*/ 2713703 w 8701548"/>
              <a:gd name="connsiteY5" fmla="*/ 398207 h 1135626"/>
              <a:gd name="connsiteX6" fmla="*/ 2728451 w 8701548"/>
              <a:gd name="connsiteY6" fmla="*/ 0 h 1135626"/>
              <a:gd name="connsiteX0" fmla="*/ 2728451 w 8701548"/>
              <a:gd name="connsiteY0" fmla="*/ 0 h 1135626"/>
              <a:gd name="connsiteX1" fmla="*/ 8701548 w 8701548"/>
              <a:gd name="connsiteY1" fmla="*/ 0 h 1135626"/>
              <a:gd name="connsiteX2" fmla="*/ 8686800 w 8701548"/>
              <a:gd name="connsiteY2" fmla="*/ 1135626 h 1135626"/>
              <a:gd name="connsiteX3" fmla="*/ 0 w 8701548"/>
              <a:gd name="connsiteY3" fmla="*/ 1135626 h 1135626"/>
              <a:gd name="connsiteX4" fmla="*/ 0 w 8701548"/>
              <a:gd name="connsiteY4" fmla="*/ 398207 h 1135626"/>
              <a:gd name="connsiteX5" fmla="*/ 2507225 w 8701548"/>
              <a:gd name="connsiteY5" fmla="*/ 398207 h 1135626"/>
              <a:gd name="connsiteX6" fmla="*/ 2728451 w 8701548"/>
              <a:gd name="connsiteY6" fmla="*/ 0 h 1135626"/>
              <a:gd name="connsiteX0" fmla="*/ 2536722 w 8701548"/>
              <a:gd name="connsiteY0" fmla="*/ 0 h 1135626"/>
              <a:gd name="connsiteX1" fmla="*/ 8701548 w 8701548"/>
              <a:gd name="connsiteY1" fmla="*/ 0 h 1135626"/>
              <a:gd name="connsiteX2" fmla="*/ 8686800 w 8701548"/>
              <a:gd name="connsiteY2" fmla="*/ 1135626 h 1135626"/>
              <a:gd name="connsiteX3" fmla="*/ 0 w 8701548"/>
              <a:gd name="connsiteY3" fmla="*/ 1135626 h 1135626"/>
              <a:gd name="connsiteX4" fmla="*/ 0 w 8701548"/>
              <a:gd name="connsiteY4" fmla="*/ 398207 h 1135626"/>
              <a:gd name="connsiteX5" fmla="*/ 2507225 w 8701548"/>
              <a:gd name="connsiteY5" fmla="*/ 398207 h 1135626"/>
              <a:gd name="connsiteX6" fmla="*/ 2536722 w 8701548"/>
              <a:gd name="connsiteY6" fmla="*/ 0 h 1135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1548" h="1135626">
                <a:moveTo>
                  <a:pt x="2536722" y="0"/>
                </a:moveTo>
                <a:lnTo>
                  <a:pt x="8701548" y="0"/>
                </a:lnTo>
                <a:lnTo>
                  <a:pt x="8686800" y="1135626"/>
                </a:lnTo>
                <a:lnTo>
                  <a:pt x="0" y="1135626"/>
                </a:lnTo>
                <a:lnTo>
                  <a:pt x="0" y="398207"/>
                </a:lnTo>
                <a:lnTo>
                  <a:pt x="2507225" y="398207"/>
                </a:lnTo>
                <a:lnTo>
                  <a:pt x="2536722"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47484" y="1755058"/>
            <a:ext cx="8701548" cy="1135626"/>
          </a:xfrm>
          <a:custGeom>
            <a:avLst/>
            <a:gdLst>
              <a:gd name="connsiteX0" fmla="*/ 2728451 w 8701548"/>
              <a:gd name="connsiteY0" fmla="*/ 0 h 1135626"/>
              <a:gd name="connsiteX1" fmla="*/ 8701548 w 8701548"/>
              <a:gd name="connsiteY1" fmla="*/ 0 h 1135626"/>
              <a:gd name="connsiteX2" fmla="*/ 8686800 w 8701548"/>
              <a:gd name="connsiteY2" fmla="*/ 1135626 h 1135626"/>
              <a:gd name="connsiteX3" fmla="*/ 0 w 8701548"/>
              <a:gd name="connsiteY3" fmla="*/ 1135626 h 1135626"/>
              <a:gd name="connsiteX4" fmla="*/ 0 w 8701548"/>
              <a:gd name="connsiteY4" fmla="*/ 398207 h 1135626"/>
              <a:gd name="connsiteX5" fmla="*/ 2713703 w 8701548"/>
              <a:gd name="connsiteY5" fmla="*/ 398207 h 1135626"/>
              <a:gd name="connsiteX6" fmla="*/ 2728451 w 8701548"/>
              <a:gd name="connsiteY6" fmla="*/ 0 h 1135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1548" h="1135626">
                <a:moveTo>
                  <a:pt x="2728451" y="0"/>
                </a:moveTo>
                <a:lnTo>
                  <a:pt x="8701548" y="0"/>
                </a:lnTo>
                <a:lnTo>
                  <a:pt x="8686800" y="1135626"/>
                </a:lnTo>
                <a:lnTo>
                  <a:pt x="0" y="1135626"/>
                </a:lnTo>
                <a:lnTo>
                  <a:pt x="0" y="398207"/>
                </a:lnTo>
                <a:lnTo>
                  <a:pt x="2713703" y="398207"/>
                </a:lnTo>
                <a:lnTo>
                  <a:pt x="2728451"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Worse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Peor que Otras Personas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990600"/>
            <a:ext cx="8839200" cy="1938992"/>
          </a:xfrm>
          <a:prstGeom prst="rect">
            <a:avLst/>
          </a:prstGeom>
        </p:spPr>
        <p:txBody>
          <a:bodyPr wrap="square">
            <a:spAutoFit/>
          </a:bodyPr>
          <a:lstStyle/>
          <a:p>
            <a:r>
              <a:rPr lang="en-US" sz="2400" b="1" dirty="0"/>
              <a:t>1 Timothy 1</a:t>
            </a:r>
            <a:r>
              <a:rPr lang="en-US" sz="2400" b="1" baseline="30000" dirty="0"/>
              <a:t> 15 </a:t>
            </a:r>
            <a:r>
              <a:rPr lang="en-US" sz="2400" dirty="0"/>
              <a:t>It is a trustworthy statement, deserving full acceptance, that Christ Jesus came into the world to save </a:t>
            </a:r>
            <a:r>
              <a:rPr lang="en-US" sz="2400" u="sng" dirty="0"/>
              <a:t>sinners, among whom I am foremost of all</a:t>
            </a:r>
            <a:r>
              <a:rPr lang="en-US" sz="2400" dirty="0"/>
              <a:t>. </a:t>
            </a:r>
            <a:r>
              <a:rPr lang="en-US" sz="2400" b="1" baseline="30000" dirty="0"/>
              <a:t>16 </a:t>
            </a:r>
            <a:r>
              <a:rPr lang="en-US" sz="2400" dirty="0"/>
              <a:t>Yet for this reason I found mercy, so that in me as the foremost, Jesus Christ might demonstrate His perfect patience as an example for those who would believe in Him for eternal life.</a:t>
            </a:r>
          </a:p>
        </p:txBody>
      </p:sp>
      <p:sp>
        <p:nvSpPr>
          <p:cNvPr id="9" name="TextBox 8"/>
          <p:cNvSpPr txBox="1"/>
          <p:nvPr/>
        </p:nvSpPr>
        <p:spPr>
          <a:xfrm>
            <a:off x="636991" y="1703891"/>
            <a:ext cx="2258010" cy="461665"/>
          </a:xfrm>
          <a:prstGeom prst="rect">
            <a:avLst/>
          </a:prstGeom>
          <a:solidFill>
            <a:schemeClr val="tx1"/>
          </a:solidFill>
          <a:effectLst>
            <a:outerShdw blurRad="50800" dist="88900" dir="13500000" algn="br" rotWithShape="0">
              <a:prstClr val="black">
                <a:alpha val="40000"/>
              </a:prstClr>
            </a:outerShdw>
          </a:effectLst>
        </p:spPr>
        <p:txBody>
          <a:bodyPr wrap="square" lIns="0" rIns="0" rtlCol="0">
            <a:spAutoFit/>
          </a:bodyPr>
          <a:lstStyle/>
          <a:p>
            <a:pPr algn="ctr"/>
            <a:r>
              <a:rPr lang="en-US" sz="2400" b="1" dirty="0">
                <a:solidFill>
                  <a:schemeClr val="bg1"/>
                </a:solidFill>
              </a:rPr>
              <a:t>Here’s his point:</a:t>
            </a:r>
          </a:p>
        </p:txBody>
      </p:sp>
      <p:sp>
        <p:nvSpPr>
          <p:cNvPr id="7" name="Rectangle 6"/>
          <p:cNvSpPr/>
          <p:nvPr/>
        </p:nvSpPr>
        <p:spPr>
          <a:xfrm>
            <a:off x="152400" y="4309408"/>
            <a:ext cx="8839200" cy="1938992"/>
          </a:xfrm>
          <a:prstGeom prst="rect">
            <a:avLst/>
          </a:prstGeom>
        </p:spPr>
        <p:txBody>
          <a:bodyPr wrap="square">
            <a:spAutoFit/>
          </a:bodyPr>
          <a:lstStyle/>
          <a:p>
            <a:r>
              <a:rPr lang="en-US" sz="2400" b="1" dirty="0"/>
              <a:t>1 </a:t>
            </a:r>
            <a:r>
              <a:rPr lang="en-US" sz="2400" b="1" dirty="0" err="1"/>
              <a:t>Timoteo</a:t>
            </a:r>
            <a:r>
              <a:rPr lang="en-US" sz="2400" b="1" dirty="0"/>
              <a:t> 1</a:t>
            </a:r>
            <a:r>
              <a:rPr lang="en-US" sz="2400" b="1" baseline="30000" dirty="0"/>
              <a:t> </a:t>
            </a:r>
            <a:r>
              <a:rPr lang="es-ES" sz="2400" b="1" baseline="30000" dirty="0"/>
              <a:t>15 </a:t>
            </a:r>
            <a:r>
              <a:rPr lang="es-ES" sz="2400" dirty="0"/>
              <a:t>Palabra fiel y digna de ser recibida por todos: que Cristo Jesús vino al mundo para salvar a </a:t>
            </a:r>
            <a:r>
              <a:rPr lang="es-ES" sz="2400" u="sng" dirty="0"/>
              <a:t>los pecadores, de los cuales yo soy el primero</a:t>
            </a:r>
            <a:r>
              <a:rPr lang="es-ES" sz="2400" dirty="0"/>
              <a:t>.</a:t>
            </a:r>
            <a:r>
              <a:rPr lang="es-ES" sz="2400" b="1" baseline="30000" dirty="0"/>
              <a:t>16 </a:t>
            </a:r>
            <a:r>
              <a:rPr lang="es-ES" sz="2400" dirty="0"/>
              <a:t>Pero por esto fui recibido a misericordia, para que Jesucristo mostrara en mí el primero toda su clemencia, para ejemplo de los que habrían de creer en él para vida eterna.</a:t>
            </a:r>
            <a:endParaRPr lang="en-US" sz="2400" dirty="0"/>
          </a:p>
        </p:txBody>
      </p:sp>
      <p:sp>
        <p:nvSpPr>
          <p:cNvPr id="11" name="TextBox 10"/>
          <p:cNvSpPr txBox="1"/>
          <p:nvPr/>
        </p:nvSpPr>
        <p:spPr>
          <a:xfrm>
            <a:off x="183189" y="5024735"/>
            <a:ext cx="2483811" cy="461665"/>
          </a:xfrm>
          <a:prstGeom prst="rect">
            <a:avLst/>
          </a:prstGeom>
          <a:solidFill>
            <a:schemeClr val="tx1"/>
          </a:solidFill>
          <a:effectLst>
            <a:outerShdw blurRad="50800" dist="88900" dir="13500000" algn="br" rotWithShape="0">
              <a:prstClr val="black">
                <a:alpha val="40000"/>
              </a:prstClr>
            </a:outerShdw>
          </a:effectLst>
        </p:spPr>
        <p:txBody>
          <a:bodyPr wrap="square" lIns="0" rIns="0" rtlCol="0">
            <a:spAutoFit/>
          </a:bodyPr>
          <a:lstStyle/>
          <a:p>
            <a:pPr algn="ctr"/>
            <a:r>
              <a:rPr lang="en-US" sz="2400" b="1" dirty="0" err="1">
                <a:solidFill>
                  <a:schemeClr val="bg1"/>
                </a:solidFill>
              </a:rPr>
              <a:t>Aquí</a:t>
            </a:r>
            <a:r>
              <a:rPr lang="en-US" sz="2400" b="1" dirty="0">
                <a:solidFill>
                  <a:schemeClr val="bg1"/>
                </a:solidFill>
              </a:rPr>
              <a:t> </a:t>
            </a:r>
            <a:r>
              <a:rPr lang="en-US" sz="2400" b="1" dirty="0" err="1">
                <a:solidFill>
                  <a:schemeClr val="bg1"/>
                </a:solidFill>
              </a:rPr>
              <a:t>está</a:t>
            </a:r>
            <a:r>
              <a:rPr lang="en-US" sz="2400" b="1" dirty="0">
                <a:solidFill>
                  <a:schemeClr val="bg1"/>
                </a:solidFill>
              </a:rPr>
              <a:t> </a:t>
            </a:r>
            <a:r>
              <a:rPr lang="en-US" sz="2400" b="1" dirty="0" err="1">
                <a:solidFill>
                  <a:schemeClr val="bg1"/>
                </a:solidFill>
              </a:rPr>
              <a:t>su</a:t>
            </a:r>
            <a:r>
              <a:rPr lang="en-US" sz="2400" b="1" dirty="0">
                <a:solidFill>
                  <a:schemeClr val="bg1"/>
                </a:solidFill>
              </a:rPr>
              <a:t> </a:t>
            </a:r>
            <a:r>
              <a:rPr lang="en-US" sz="2400" b="1" dirty="0" err="1">
                <a:solidFill>
                  <a:schemeClr val="bg1"/>
                </a:solidFill>
              </a:rPr>
              <a:t>punto</a:t>
            </a:r>
            <a:r>
              <a:rPr lang="en-US" sz="2400" b="1" dirty="0">
                <a:solidFill>
                  <a:schemeClr val="bg1"/>
                </a:solidFill>
              </a:rPr>
              <a:t>:</a:t>
            </a:r>
          </a:p>
        </p:txBody>
      </p:sp>
    </p:spTree>
    <p:extLst>
      <p:ext uri="{BB962C8B-B14F-4D97-AF65-F5344CB8AC3E}">
        <p14:creationId xmlns:p14="http://schemas.microsoft.com/office/powerpoint/2010/main" val="307736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Others are same as I</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Otras Personas son Iguales que Yo</a:t>
            </a:r>
            <a:endParaRPr lang="en-US" sz="2400" b="1" dirty="0">
              <a:effectLst>
                <a:outerShdw blurRad="38100" dist="38100" dir="2700000" algn="tl">
                  <a:srgbClr val="000000">
                    <a:alpha val="43137"/>
                  </a:srgbClr>
                </a:outerShdw>
              </a:effectLst>
            </a:endParaRPr>
          </a:p>
        </p:txBody>
      </p:sp>
      <p:sp>
        <p:nvSpPr>
          <p:cNvPr id="3" name="Rectangle 2"/>
          <p:cNvSpPr/>
          <p:nvPr/>
        </p:nvSpPr>
        <p:spPr>
          <a:xfrm>
            <a:off x="38100" y="533400"/>
            <a:ext cx="8953500" cy="2862322"/>
          </a:xfrm>
          <a:prstGeom prst="rect">
            <a:avLst/>
          </a:prstGeom>
        </p:spPr>
        <p:txBody>
          <a:bodyPr wrap="square">
            <a:spAutoFit/>
          </a:bodyPr>
          <a:lstStyle/>
          <a:p>
            <a:r>
              <a:rPr lang="en-US" sz="2000" dirty="0"/>
              <a:t>Jack had a bag of marbles. Jill had a bag of candy. Each was interested in what the other had, so they agreed to a trade. Jack would give Jill all the marbles he had and Jill would give Jack all the candy she had. However, the night before the exchange was supposed to be made, Jack was looking at the marbles, took out the prettiest one and hid it under his pillow. Then the next day he gave Jill his bag of marbles, minus the pretty one, and Jill gave Jack the bag of candy. That night after the exchange, Jack couldn’t sleep. He tossed and turned in his bed.</a:t>
            </a:r>
          </a:p>
          <a:p>
            <a:r>
              <a:rPr lang="en-US" sz="2000" dirty="0"/>
              <a:t>However, his problem wasn’t his conscience. Instead, he was restless because he kept asking himself, “Did Jill really give me all the candy?”</a:t>
            </a:r>
          </a:p>
        </p:txBody>
      </p:sp>
      <p:sp>
        <p:nvSpPr>
          <p:cNvPr id="4" name="Rectangle 3"/>
          <p:cNvSpPr/>
          <p:nvPr/>
        </p:nvSpPr>
        <p:spPr>
          <a:xfrm>
            <a:off x="117233" y="3962400"/>
            <a:ext cx="9026767" cy="2862322"/>
          </a:xfrm>
          <a:prstGeom prst="rect">
            <a:avLst/>
          </a:prstGeom>
        </p:spPr>
        <p:txBody>
          <a:bodyPr wrap="square">
            <a:spAutoFit/>
          </a:bodyPr>
          <a:lstStyle/>
          <a:p>
            <a:r>
              <a:rPr lang="es-ES" sz="2000" dirty="0"/>
              <a:t>Jack tenía una bolsa de canicas. </a:t>
            </a:r>
            <a:r>
              <a:rPr lang="es-ES" sz="2000" dirty="0" err="1"/>
              <a:t>Jill</a:t>
            </a:r>
            <a:r>
              <a:rPr lang="es-ES" sz="2000" dirty="0"/>
              <a:t> tenía una bolsa de dulces. Cada uno estaba interesado en lo que el otro tenía, así que accedieron a un intercambio. Jack le daría a </a:t>
            </a:r>
            <a:r>
              <a:rPr lang="es-ES" sz="2000" dirty="0" err="1"/>
              <a:t>Jill</a:t>
            </a:r>
            <a:r>
              <a:rPr lang="es-ES" sz="2000" dirty="0"/>
              <a:t> todas las canicas que tenía y </a:t>
            </a:r>
            <a:r>
              <a:rPr lang="es-ES" sz="2000" dirty="0" err="1"/>
              <a:t>Jill</a:t>
            </a:r>
            <a:r>
              <a:rPr lang="es-ES" sz="2000" dirty="0"/>
              <a:t> le daría a Jack todas las golosinas que ella tenía. Sin embargo, la noche anterior al intercambio, Jack estaba mirando las canicas y sacó la más bonita y la escondió debajo de la almohada. Luego, al día siguiente, le dio a </a:t>
            </a:r>
            <a:r>
              <a:rPr lang="es-ES" sz="2000" dirty="0" err="1"/>
              <a:t>Jill</a:t>
            </a:r>
            <a:r>
              <a:rPr lang="es-ES" sz="2000" dirty="0"/>
              <a:t> su bolsa de canicas, menos la bonita, y </a:t>
            </a:r>
            <a:r>
              <a:rPr lang="es-ES" sz="2000" dirty="0" err="1"/>
              <a:t>Jill</a:t>
            </a:r>
            <a:r>
              <a:rPr lang="es-ES" sz="2000" dirty="0"/>
              <a:t> le dio a Jack la bolsa de dulces. Esa noche después del intercambio, Jack no pudo dormir. Tiró y se dio vuelta en su cama.</a:t>
            </a:r>
          </a:p>
          <a:p>
            <a:r>
              <a:rPr lang="es-ES" sz="2000" dirty="0"/>
              <a:t>Sin embargo, su problema no era su conciencia. En cambio, estaba inquieto porque seguía preguntándose: "¿</a:t>
            </a:r>
            <a:r>
              <a:rPr lang="es-ES" sz="2000" dirty="0" err="1"/>
              <a:t>Jill</a:t>
            </a:r>
            <a:r>
              <a:rPr lang="es-ES" sz="2000" dirty="0"/>
              <a:t> realmente me dio todos los dulces?“</a:t>
            </a:r>
          </a:p>
        </p:txBody>
      </p:sp>
    </p:spTree>
    <p:extLst>
      <p:ext uri="{BB962C8B-B14F-4D97-AF65-F5344CB8AC3E}">
        <p14:creationId xmlns:p14="http://schemas.microsoft.com/office/powerpoint/2010/main" val="408851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Others are same as I</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Otras Personas son Iguales que Yo</a:t>
            </a:r>
            <a:endParaRPr lang="en-US" sz="2400" b="1" dirty="0">
              <a:effectLst>
                <a:outerShdw blurRad="38100" dist="38100" dir="2700000" algn="tl">
                  <a:srgbClr val="000000">
                    <a:alpha val="43137"/>
                  </a:srgbClr>
                </a:outerShdw>
              </a:effectLst>
            </a:endParaRPr>
          </a:p>
        </p:txBody>
      </p:sp>
      <p:sp>
        <p:nvSpPr>
          <p:cNvPr id="3" name="Rectangle 2"/>
          <p:cNvSpPr/>
          <p:nvPr/>
        </p:nvSpPr>
        <p:spPr>
          <a:xfrm>
            <a:off x="1457170" y="1097183"/>
            <a:ext cx="6115360" cy="1200329"/>
          </a:xfrm>
          <a:prstGeom prst="rect">
            <a:avLst/>
          </a:prstGeom>
        </p:spPr>
        <p:txBody>
          <a:bodyPr wrap="square">
            <a:spAutoFit/>
          </a:bodyPr>
          <a:lstStyle/>
          <a:p>
            <a:r>
              <a:rPr lang="en-US" sz="2400" i="1" dirty="0"/>
              <a:t>“Most of our suspicions of others are aroused by what we know of ourselves.”</a:t>
            </a:r>
          </a:p>
          <a:p>
            <a:pPr algn="r"/>
            <a:r>
              <a:rPr lang="en-US" sz="2400" dirty="0"/>
              <a:t>- Henry Haskins</a:t>
            </a:r>
          </a:p>
        </p:txBody>
      </p:sp>
      <p:sp>
        <p:nvSpPr>
          <p:cNvPr id="6" name="Rectangle 5"/>
          <p:cNvSpPr/>
          <p:nvPr/>
        </p:nvSpPr>
        <p:spPr>
          <a:xfrm>
            <a:off x="805687" y="4648200"/>
            <a:ext cx="7399586" cy="1569660"/>
          </a:xfrm>
          <a:prstGeom prst="rect">
            <a:avLst/>
          </a:prstGeom>
        </p:spPr>
        <p:txBody>
          <a:bodyPr wrap="square">
            <a:spAutoFit/>
          </a:bodyPr>
          <a:lstStyle/>
          <a:p>
            <a:r>
              <a:rPr lang="es-ES" sz="2400" i="1" dirty="0"/>
              <a:t>"La mayoría de nuestras sospechas de los demás son despertadas por lo que sabemos de nosotros mismos."</a:t>
            </a:r>
          </a:p>
          <a:p>
            <a:pPr algn="r"/>
            <a:r>
              <a:rPr lang="en-US" sz="2400" dirty="0"/>
              <a:t>- Henry Haskins</a:t>
            </a:r>
          </a:p>
        </p:txBody>
      </p:sp>
    </p:spTree>
    <p:extLst>
      <p:ext uri="{BB962C8B-B14F-4D97-AF65-F5344CB8AC3E}">
        <p14:creationId xmlns:p14="http://schemas.microsoft.com/office/powerpoint/2010/main" val="334402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Others are same as I</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Otras Personas son Iguales que Yo</a:t>
            </a:r>
            <a:endParaRPr lang="en-US" sz="2400" b="1" dirty="0">
              <a:effectLst>
                <a:outerShdw blurRad="38100" dist="38100" dir="2700000" algn="tl">
                  <a:srgbClr val="000000">
                    <a:alpha val="43137"/>
                  </a:srgbClr>
                </a:outerShdw>
              </a:effectLst>
            </a:endParaRPr>
          </a:p>
        </p:txBody>
      </p:sp>
      <p:sp>
        <p:nvSpPr>
          <p:cNvPr id="3" name="Rectangle 2"/>
          <p:cNvSpPr/>
          <p:nvPr/>
        </p:nvSpPr>
        <p:spPr>
          <a:xfrm>
            <a:off x="445078" y="1246435"/>
            <a:ext cx="8139545" cy="901825"/>
          </a:xfrm>
          <a:prstGeom prst="rect">
            <a:avLst/>
          </a:prstGeom>
        </p:spPr>
        <p:txBody>
          <a:bodyPr wrap="square">
            <a:spAutoFit/>
          </a:bodyPr>
          <a:lstStyle/>
          <a:p>
            <a:r>
              <a:rPr lang="en-US" sz="2400" b="1" dirty="0"/>
              <a:t> Job 1</a:t>
            </a:r>
            <a:r>
              <a:rPr lang="en-US" sz="2400" b="1" baseline="30000" dirty="0"/>
              <a:t>11 </a:t>
            </a:r>
            <a:r>
              <a:rPr lang="en-US" sz="2400" dirty="0"/>
              <a:t>“But put forth Your hand now and touch all that he has; he will surely curse You to Your face.”</a:t>
            </a:r>
          </a:p>
        </p:txBody>
      </p:sp>
      <p:sp>
        <p:nvSpPr>
          <p:cNvPr id="7" name="Rectangle 6"/>
          <p:cNvSpPr/>
          <p:nvPr/>
        </p:nvSpPr>
        <p:spPr>
          <a:xfrm>
            <a:off x="456307" y="4432175"/>
            <a:ext cx="8139545" cy="830997"/>
          </a:xfrm>
          <a:prstGeom prst="rect">
            <a:avLst/>
          </a:prstGeom>
        </p:spPr>
        <p:txBody>
          <a:bodyPr wrap="square">
            <a:spAutoFit/>
          </a:bodyPr>
          <a:lstStyle/>
          <a:p>
            <a:r>
              <a:rPr lang="en-US" sz="2400" b="1" dirty="0"/>
              <a:t> Job 1</a:t>
            </a:r>
            <a:r>
              <a:rPr lang="es-ES" sz="2400" b="1" baseline="30000" dirty="0"/>
              <a:t>11 </a:t>
            </a:r>
            <a:r>
              <a:rPr lang="es-ES" sz="2400" dirty="0"/>
              <a:t>Pero extiende ahora tu mano y toca todo lo que posee, y verás si no blasfema contra ti en tu propia presencia.</a:t>
            </a:r>
            <a:endParaRPr lang="en-US" sz="2400" dirty="0"/>
          </a:p>
        </p:txBody>
      </p:sp>
    </p:spTree>
    <p:extLst>
      <p:ext uri="{BB962C8B-B14F-4D97-AF65-F5344CB8AC3E}">
        <p14:creationId xmlns:p14="http://schemas.microsoft.com/office/powerpoint/2010/main" val="1168550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Others are same as I</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Otras Personas son Iguales que Yo</a:t>
            </a:r>
            <a:endParaRPr lang="en-US" sz="2400" b="1" dirty="0">
              <a:effectLst>
                <a:outerShdw blurRad="38100" dist="38100" dir="2700000" algn="tl">
                  <a:srgbClr val="000000">
                    <a:alpha val="43137"/>
                  </a:srgbClr>
                </a:outerShdw>
              </a:effectLst>
            </a:endParaRPr>
          </a:p>
        </p:txBody>
      </p:sp>
      <p:sp>
        <p:nvSpPr>
          <p:cNvPr id="3" name="Rectangle 2"/>
          <p:cNvSpPr/>
          <p:nvPr/>
        </p:nvSpPr>
        <p:spPr>
          <a:xfrm>
            <a:off x="445078" y="716340"/>
            <a:ext cx="8139545" cy="1938992"/>
          </a:xfrm>
          <a:prstGeom prst="rect">
            <a:avLst/>
          </a:prstGeom>
        </p:spPr>
        <p:txBody>
          <a:bodyPr wrap="square">
            <a:spAutoFit/>
          </a:bodyPr>
          <a:lstStyle/>
          <a:p>
            <a:r>
              <a:rPr lang="en-US" sz="2400" b="1" dirty="0"/>
              <a:t>2 Kings 5 </a:t>
            </a:r>
            <a:r>
              <a:rPr lang="en-US" sz="2400" b="1" baseline="30000" dirty="0"/>
              <a:t>7 </a:t>
            </a:r>
            <a:r>
              <a:rPr lang="en-US" sz="2400" dirty="0"/>
              <a:t>When the king of Israel read the letter, he tore his clothes and said, “Am I God, to kill and to make alive, that this man is sending word to me to cure a man of his leprosy?</a:t>
            </a:r>
          </a:p>
          <a:p>
            <a:r>
              <a:rPr lang="en-US" sz="2400" dirty="0"/>
              <a:t>But consider now, and see how he is seeking a quarrel against me.”</a:t>
            </a:r>
          </a:p>
        </p:txBody>
      </p:sp>
      <p:sp>
        <p:nvSpPr>
          <p:cNvPr id="6" name="Rectangle 5"/>
          <p:cNvSpPr/>
          <p:nvPr/>
        </p:nvSpPr>
        <p:spPr>
          <a:xfrm>
            <a:off x="445078" y="4145340"/>
            <a:ext cx="8317922" cy="1569660"/>
          </a:xfrm>
          <a:prstGeom prst="rect">
            <a:avLst/>
          </a:prstGeom>
        </p:spPr>
        <p:txBody>
          <a:bodyPr wrap="square">
            <a:spAutoFit/>
          </a:bodyPr>
          <a:lstStyle/>
          <a:p>
            <a:r>
              <a:rPr lang="en-US" sz="2400" b="1" dirty="0"/>
              <a:t>2 Reyes 5 </a:t>
            </a:r>
            <a:r>
              <a:rPr lang="es-ES" sz="2400" b="1" baseline="30000" dirty="0"/>
              <a:t>7 </a:t>
            </a:r>
            <a:r>
              <a:rPr lang="es-ES" sz="2400" dirty="0"/>
              <a:t>Luego que el rey de Israel leyó la carta, rasgó sus vestidos y dijo: «¿Acaso soy yo Dios, que da vida y la quita, para que éste me envíe a un hombre a que lo sane de su lepra? Considerad ahora y ved cómo busca ocasión contra mí.»</a:t>
            </a:r>
            <a:endParaRPr lang="en-US" sz="2400" dirty="0"/>
          </a:p>
        </p:txBody>
      </p:sp>
    </p:spTree>
    <p:extLst>
      <p:ext uri="{BB962C8B-B14F-4D97-AF65-F5344CB8AC3E}">
        <p14:creationId xmlns:p14="http://schemas.microsoft.com/office/powerpoint/2010/main" val="2809988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Others are same as I</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Otras Personas son Iguales que Yo</a:t>
            </a:r>
            <a:endParaRPr lang="en-US" sz="2400" b="1" dirty="0">
              <a:effectLst>
                <a:outerShdw blurRad="38100" dist="38100" dir="2700000" algn="tl">
                  <a:srgbClr val="000000">
                    <a:alpha val="43137"/>
                  </a:srgbClr>
                </a:outerShdw>
              </a:effectLst>
            </a:endParaRPr>
          </a:p>
        </p:txBody>
      </p:sp>
      <p:sp>
        <p:nvSpPr>
          <p:cNvPr id="3" name="Rectangle 2"/>
          <p:cNvSpPr/>
          <p:nvPr/>
        </p:nvSpPr>
        <p:spPr>
          <a:xfrm>
            <a:off x="445078" y="716340"/>
            <a:ext cx="8317922" cy="1569660"/>
          </a:xfrm>
          <a:prstGeom prst="rect">
            <a:avLst/>
          </a:prstGeom>
        </p:spPr>
        <p:txBody>
          <a:bodyPr wrap="square">
            <a:spAutoFit/>
          </a:bodyPr>
          <a:lstStyle/>
          <a:p>
            <a:r>
              <a:rPr lang="en-US" sz="2400" b="1" dirty="0"/>
              <a:t>2 Samuel 10 </a:t>
            </a:r>
            <a:r>
              <a:rPr lang="en-US" sz="2400" b="1" baseline="30000" dirty="0"/>
              <a:t>3 </a:t>
            </a:r>
            <a:r>
              <a:rPr lang="en-US" sz="2400" dirty="0"/>
              <a:t>the princes of the Ammonites said to </a:t>
            </a:r>
            <a:r>
              <a:rPr lang="en-US" sz="2400" dirty="0" err="1"/>
              <a:t>Hanun</a:t>
            </a:r>
            <a:r>
              <a:rPr lang="en-US" sz="2400" dirty="0"/>
              <a:t> their lord, “Do you think that David is honoring your father because he has sent consolers to you? Has David not sent his servants to you in order to search the city, to spy it out and overthrow it?”</a:t>
            </a:r>
          </a:p>
        </p:txBody>
      </p:sp>
      <p:sp>
        <p:nvSpPr>
          <p:cNvPr id="6" name="Rectangle 5"/>
          <p:cNvSpPr/>
          <p:nvPr/>
        </p:nvSpPr>
        <p:spPr>
          <a:xfrm>
            <a:off x="445078" y="4145340"/>
            <a:ext cx="8317922" cy="1569660"/>
          </a:xfrm>
          <a:prstGeom prst="rect">
            <a:avLst/>
          </a:prstGeom>
        </p:spPr>
        <p:txBody>
          <a:bodyPr wrap="square">
            <a:spAutoFit/>
          </a:bodyPr>
          <a:lstStyle/>
          <a:p>
            <a:r>
              <a:rPr lang="en-US" sz="2400" b="1" dirty="0"/>
              <a:t>2 Samuel 10 </a:t>
            </a:r>
            <a:r>
              <a:rPr lang="es-ES" sz="2400" b="1" baseline="30000" dirty="0"/>
              <a:t>3 </a:t>
            </a:r>
            <a:r>
              <a:rPr lang="es-ES" sz="2400" dirty="0"/>
              <a:t>los príncipes de los hijos de Amón dijeron a </a:t>
            </a:r>
            <a:r>
              <a:rPr lang="es-ES" sz="2400" dirty="0" err="1"/>
              <a:t>Hanún</a:t>
            </a:r>
            <a:r>
              <a:rPr lang="es-ES" sz="2400" dirty="0"/>
              <a:t>, su señor: «¿Crees acaso que por honrar a tu padre, David te ha enviado mensajeros a que te consuelen? ¿No te ha enviado David sus siervos para reconocer la ciudad, inspeccionarla y destruirla?»</a:t>
            </a:r>
            <a:endParaRPr lang="en-US" sz="2400" dirty="0"/>
          </a:p>
        </p:txBody>
      </p:sp>
    </p:spTree>
    <p:extLst>
      <p:ext uri="{BB962C8B-B14F-4D97-AF65-F5344CB8AC3E}">
        <p14:creationId xmlns:p14="http://schemas.microsoft.com/office/powerpoint/2010/main" val="570095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5620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09600"/>
            <a:ext cx="7924800" cy="4801314"/>
          </a:xfrm>
          <a:prstGeom prst="rect">
            <a:avLst/>
          </a:prstGeom>
          <a:noFill/>
        </p:spPr>
        <p:txBody>
          <a:bodyPr wrap="square" rtlCol="0">
            <a:spAutoFit/>
          </a:bodyPr>
          <a:lstStyle/>
          <a:p>
            <a:r>
              <a:rPr lang="en-US" dirty="0"/>
              <a:t>The Danger of thinking others I’m better than others</a:t>
            </a:r>
          </a:p>
          <a:p>
            <a:r>
              <a:rPr lang="en-US" dirty="0"/>
              <a:t>	Luke 18</a:t>
            </a:r>
          </a:p>
          <a:p>
            <a:r>
              <a:rPr lang="en-US" dirty="0"/>
              <a:t>	Luke 7, he thought she was awful and Jesus said she was better!</a:t>
            </a:r>
          </a:p>
          <a:p>
            <a:r>
              <a:rPr lang="en-US" dirty="0"/>
              <a:t>	Rom 12</a:t>
            </a:r>
          </a:p>
          <a:p>
            <a:pPr lvl="2"/>
            <a:r>
              <a:rPr lang="en-US" dirty="0"/>
              <a:t>have the attitude of Paul – 1 Tim. 2 1 </a:t>
            </a:r>
            <a:r>
              <a:rPr lang="en-US" dirty="0" err="1"/>
              <a:t>Cor</a:t>
            </a:r>
            <a:r>
              <a:rPr lang="en-US" dirty="0"/>
              <a:t> 15, chief of sinners, and Gal 2 “By the grace of God I am what I am”</a:t>
            </a:r>
          </a:p>
          <a:p>
            <a:endParaRPr lang="en-US" dirty="0"/>
          </a:p>
          <a:p>
            <a:r>
              <a:rPr lang="en-US" dirty="0"/>
              <a:t>The Danger of thinking I’m worse than others</a:t>
            </a:r>
          </a:p>
          <a:p>
            <a:r>
              <a:rPr lang="en-US" dirty="0"/>
              <a:t>	“I don’t fit in, everyone here is so perfect”</a:t>
            </a:r>
          </a:p>
          <a:p>
            <a:endParaRPr lang="en-US" dirty="0"/>
          </a:p>
          <a:p>
            <a:r>
              <a:rPr lang="en-US" dirty="0"/>
              <a:t>The Danger of thinking others are the same as I am</a:t>
            </a:r>
          </a:p>
          <a:p>
            <a:r>
              <a:rPr lang="en-US" dirty="0"/>
              <a:t>	Gardner’s illustration</a:t>
            </a:r>
          </a:p>
          <a:p>
            <a:endParaRPr lang="en-US" dirty="0"/>
          </a:p>
          <a:p>
            <a:r>
              <a:rPr lang="en-US" dirty="0"/>
              <a:t>2 </a:t>
            </a:r>
            <a:r>
              <a:rPr lang="en-US" dirty="0" err="1"/>
              <a:t>Cor</a:t>
            </a:r>
            <a:r>
              <a:rPr lang="en-US" dirty="0"/>
              <a:t> 10?</a:t>
            </a:r>
          </a:p>
          <a:p>
            <a:endParaRPr lang="en-US" dirty="0"/>
          </a:p>
          <a:p>
            <a:r>
              <a:rPr lang="en-US" dirty="0"/>
              <a:t>Lesson – let’s measure ourselves by God’s word.</a:t>
            </a:r>
          </a:p>
          <a:p>
            <a:r>
              <a:rPr lang="en-US" dirty="0"/>
              <a:t>	James 2</a:t>
            </a:r>
          </a:p>
        </p:txBody>
      </p:sp>
    </p:spTree>
    <p:extLst>
      <p:ext uri="{BB962C8B-B14F-4D97-AF65-F5344CB8AC3E}">
        <p14:creationId xmlns:p14="http://schemas.microsoft.com/office/powerpoint/2010/main" val="3863115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702475"/>
            <a:ext cx="7924800" cy="1754326"/>
          </a:xfrm>
          <a:prstGeom prst="rect">
            <a:avLst/>
          </a:prstGeom>
          <a:noFill/>
        </p:spPr>
        <p:txBody>
          <a:bodyPr wrap="square" rtlCol="0">
            <a:spAutoFit/>
          </a:bodyPr>
          <a:lstStyle/>
          <a:p>
            <a:r>
              <a:rPr lang="en-US" dirty="0"/>
              <a:t>	Luke 18</a:t>
            </a:r>
          </a:p>
          <a:p>
            <a:r>
              <a:rPr lang="en-US" dirty="0"/>
              <a:t>	Luke 7, he thought she was awful and Jesus said she was better!</a:t>
            </a:r>
          </a:p>
          <a:p>
            <a:r>
              <a:rPr lang="en-US" dirty="0"/>
              <a:t>	Rom 12</a:t>
            </a:r>
          </a:p>
          <a:p>
            <a:pPr lvl="2"/>
            <a:r>
              <a:rPr lang="en-US" dirty="0"/>
              <a:t>have the attitude of Paul – 1 Tim. 2 1 </a:t>
            </a:r>
            <a:r>
              <a:rPr lang="en-US" dirty="0" err="1"/>
              <a:t>Cor</a:t>
            </a:r>
            <a:r>
              <a:rPr lang="en-US" dirty="0"/>
              <a:t> 15, chief of sinners, and Gal 2 “By the grace of God I am what I am”</a:t>
            </a:r>
          </a:p>
          <a:p>
            <a:endParaRPr lang="en-US" dirty="0"/>
          </a:p>
        </p:txBody>
      </p:sp>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Better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Mejor que Otras Personas</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263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057233"/>
            <a:ext cx="8763000" cy="430887"/>
          </a:xfrm>
          <a:prstGeom prst="rect">
            <a:avLst/>
          </a:prstGeom>
        </p:spPr>
        <p:txBody>
          <a:bodyPr wrap="square">
            <a:spAutoFit/>
          </a:bodyPr>
          <a:lstStyle/>
          <a:p>
            <a:r>
              <a:rPr lang="en-US" sz="2200" b="1" dirty="0"/>
              <a:t>Lucas 7:36-50</a:t>
            </a:r>
            <a:endParaRPr lang="es-ES" sz="2200" dirty="0"/>
          </a:p>
        </p:txBody>
      </p:sp>
      <p:sp>
        <p:nvSpPr>
          <p:cNvPr id="8" name="Rectangle 7"/>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Better than Others</a:t>
            </a:r>
          </a:p>
        </p:txBody>
      </p:sp>
      <p:sp>
        <p:nvSpPr>
          <p:cNvPr id="9" name="Rectangle 8"/>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Mejor que Otras Personas</a:t>
            </a:r>
            <a:endParaRPr lang="en-US" sz="2400" b="1" dirty="0">
              <a:effectLst>
                <a:outerShdw blurRad="38100" dist="38100" dir="2700000" algn="tl">
                  <a:srgbClr val="000000">
                    <a:alpha val="43137"/>
                  </a:srgbClr>
                </a:outerShdw>
              </a:effectLst>
            </a:endParaRPr>
          </a:p>
        </p:txBody>
      </p:sp>
      <p:sp>
        <p:nvSpPr>
          <p:cNvPr id="10" name="Rectangle 9"/>
          <p:cNvSpPr/>
          <p:nvPr/>
        </p:nvSpPr>
        <p:spPr>
          <a:xfrm>
            <a:off x="152400" y="609600"/>
            <a:ext cx="8763000" cy="430887"/>
          </a:xfrm>
          <a:prstGeom prst="rect">
            <a:avLst/>
          </a:prstGeom>
        </p:spPr>
        <p:txBody>
          <a:bodyPr wrap="square">
            <a:spAutoFit/>
          </a:bodyPr>
          <a:lstStyle/>
          <a:p>
            <a:r>
              <a:rPr lang="en-US" sz="2200" b="1" dirty="0"/>
              <a:t>Luke 7:36-50</a:t>
            </a:r>
            <a:endParaRPr lang="en-US" sz="2200" dirty="0"/>
          </a:p>
        </p:txBody>
      </p:sp>
    </p:spTree>
    <p:extLst>
      <p:ext uri="{BB962C8B-B14F-4D97-AF65-F5344CB8AC3E}">
        <p14:creationId xmlns:p14="http://schemas.microsoft.com/office/powerpoint/2010/main" val="429277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Better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Mejor que Otras Personas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609600"/>
            <a:ext cx="8763000" cy="2800767"/>
          </a:xfrm>
          <a:prstGeom prst="rect">
            <a:avLst/>
          </a:prstGeom>
        </p:spPr>
        <p:txBody>
          <a:bodyPr wrap="square">
            <a:spAutoFit/>
          </a:bodyPr>
          <a:lstStyle/>
          <a:p>
            <a:r>
              <a:rPr lang="en-US" sz="2200" b="1" dirty="0"/>
              <a:t>Luke 7</a:t>
            </a:r>
            <a:r>
              <a:rPr lang="en-US" sz="2200" dirty="0"/>
              <a:t> </a:t>
            </a:r>
            <a:r>
              <a:rPr lang="en-US" sz="2200" b="1" baseline="30000" dirty="0"/>
              <a:t>39 </a:t>
            </a:r>
            <a:r>
              <a:rPr lang="en-US" sz="2200" dirty="0"/>
              <a:t>…“If this man were a prophet He would know who and what sort of person this woman is who is touching Him, that she is a sinner.”</a:t>
            </a:r>
          </a:p>
          <a:p>
            <a:endParaRPr lang="en-US" sz="2200" dirty="0"/>
          </a:p>
          <a:p>
            <a:r>
              <a:rPr lang="en-US" sz="2200" b="1" baseline="30000" dirty="0"/>
              <a:t>44 </a:t>
            </a:r>
            <a:r>
              <a:rPr lang="en-US" sz="2200" dirty="0"/>
              <a:t>Turning toward the woman, He said to Simon, “Do you see this woman? I entered your house;  you gave Me no water for My feet, but she has wet My feet with her tears and wiped them with her hair. </a:t>
            </a:r>
            <a:r>
              <a:rPr lang="en-US" sz="2200" b="1" baseline="30000" dirty="0"/>
              <a:t>45 </a:t>
            </a:r>
            <a:r>
              <a:rPr lang="en-US" sz="2200" dirty="0"/>
              <a:t>You gave Me no kiss; but she, since the time I came in, has not ceased to kiss My feet. </a:t>
            </a:r>
            <a:r>
              <a:rPr lang="en-US" sz="2200" b="1" baseline="30000" dirty="0"/>
              <a:t>46 </a:t>
            </a:r>
            <a:r>
              <a:rPr lang="en-US" sz="2200" dirty="0"/>
              <a:t>You did not anoint My head with oil, but she anointed My feet with perfume.”</a:t>
            </a:r>
          </a:p>
        </p:txBody>
      </p:sp>
      <p:sp>
        <p:nvSpPr>
          <p:cNvPr id="7" name="Rectangle 6"/>
          <p:cNvSpPr/>
          <p:nvPr/>
        </p:nvSpPr>
        <p:spPr>
          <a:xfrm>
            <a:off x="152400" y="4057233"/>
            <a:ext cx="8763000" cy="2687915"/>
          </a:xfrm>
          <a:prstGeom prst="rect">
            <a:avLst/>
          </a:prstGeom>
        </p:spPr>
        <p:txBody>
          <a:bodyPr wrap="square">
            <a:spAutoFit/>
          </a:bodyPr>
          <a:lstStyle/>
          <a:p>
            <a:r>
              <a:rPr lang="en-US" sz="2200" b="1" dirty="0"/>
              <a:t>Lucas 7</a:t>
            </a:r>
            <a:r>
              <a:rPr lang="en-US" sz="2200" dirty="0"/>
              <a:t> </a:t>
            </a:r>
            <a:r>
              <a:rPr lang="en-US" sz="2200" b="1" baseline="30000" dirty="0"/>
              <a:t>39 </a:t>
            </a:r>
            <a:r>
              <a:rPr lang="en-US" sz="2200" dirty="0"/>
              <a:t>…</a:t>
            </a:r>
            <a:r>
              <a:rPr lang="es-ES" sz="2200" dirty="0"/>
              <a:t> </a:t>
            </a:r>
            <a:r>
              <a:rPr lang="es-ES" sz="2200" b="1" baseline="30000" dirty="0"/>
              <a:t> </a:t>
            </a:r>
            <a:r>
              <a:rPr lang="es-ES" sz="2200" dirty="0"/>
              <a:t>«Si este fuera profeta, conocería quién y qué clase de mujer es la que lo toca, porque es pecadora.»</a:t>
            </a:r>
          </a:p>
          <a:p>
            <a:endParaRPr lang="es-ES" sz="2200" b="1" baseline="30000" dirty="0"/>
          </a:p>
          <a:p>
            <a:r>
              <a:rPr lang="es-ES" sz="2200" b="1" baseline="30000" dirty="0"/>
              <a:t>44 </a:t>
            </a:r>
            <a:r>
              <a:rPr lang="es-ES" sz="2200" dirty="0"/>
              <a:t>Entonces, mirando a la mujer, dijo a Simón: —¿Ves esta mujer? Entré en tu casa y no me diste agua para mis pies; pero ella ha regado mis pies con lágrimas y los ha secado con sus cabellos. </a:t>
            </a:r>
            <a:r>
              <a:rPr lang="es-ES" sz="2200" b="1" baseline="30000" dirty="0"/>
              <a:t>45 </a:t>
            </a:r>
            <a:r>
              <a:rPr lang="es-ES" sz="2200" dirty="0"/>
              <a:t>No me diste beso; pero ella, desde que entré, no ha cesado de besar mis pies. </a:t>
            </a:r>
            <a:r>
              <a:rPr lang="es-ES" sz="2200" b="1" baseline="30000" dirty="0"/>
              <a:t>46 </a:t>
            </a:r>
            <a:r>
              <a:rPr lang="es-ES" sz="2200" dirty="0"/>
              <a:t>No ungiste mi cabeza con aceite; pero ella ha ungido con perfume mis pies. </a:t>
            </a:r>
          </a:p>
        </p:txBody>
      </p:sp>
    </p:spTree>
    <p:extLst>
      <p:ext uri="{BB962C8B-B14F-4D97-AF65-F5344CB8AC3E}">
        <p14:creationId xmlns:p14="http://schemas.microsoft.com/office/powerpoint/2010/main" val="242555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Better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Mejor que Otras Personas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990600"/>
            <a:ext cx="7848600" cy="461665"/>
          </a:xfrm>
          <a:prstGeom prst="rect">
            <a:avLst/>
          </a:prstGeom>
        </p:spPr>
        <p:txBody>
          <a:bodyPr wrap="square">
            <a:spAutoFit/>
          </a:bodyPr>
          <a:lstStyle/>
          <a:p>
            <a:r>
              <a:rPr lang="en-US" sz="2400" b="1" dirty="0"/>
              <a:t>Luke 18:9-14</a:t>
            </a:r>
            <a:endParaRPr lang="en-US" sz="2400" dirty="0"/>
          </a:p>
        </p:txBody>
      </p:sp>
      <p:sp>
        <p:nvSpPr>
          <p:cNvPr id="7" name="Rectangle 6"/>
          <p:cNvSpPr/>
          <p:nvPr/>
        </p:nvSpPr>
        <p:spPr>
          <a:xfrm>
            <a:off x="152400" y="4373940"/>
            <a:ext cx="7848600" cy="461665"/>
          </a:xfrm>
          <a:prstGeom prst="rect">
            <a:avLst/>
          </a:prstGeom>
        </p:spPr>
        <p:txBody>
          <a:bodyPr wrap="square">
            <a:spAutoFit/>
          </a:bodyPr>
          <a:lstStyle/>
          <a:p>
            <a:r>
              <a:rPr lang="en-US" sz="2400" b="1" dirty="0"/>
              <a:t>Lucas 18:9-14</a:t>
            </a:r>
            <a:endParaRPr lang="en-US" sz="2400" dirty="0"/>
          </a:p>
        </p:txBody>
      </p:sp>
    </p:spTree>
    <p:extLst>
      <p:ext uri="{BB962C8B-B14F-4D97-AF65-F5344CB8AC3E}">
        <p14:creationId xmlns:p14="http://schemas.microsoft.com/office/powerpoint/2010/main" val="1917533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Better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Mejor que Otras Personas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990600"/>
            <a:ext cx="7848600" cy="1569660"/>
          </a:xfrm>
          <a:prstGeom prst="rect">
            <a:avLst/>
          </a:prstGeom>
        </p:spPr>
        <p:txBody>
          <a:bodyPr wrap="square">
            <a:spAutoFit/>
          </a:bodyPr>
          <a:lstStyle/>
          <a:p>
            <a:r>
              <a:rPr lang="en-US" sz="2400" b="1" dirty="0"/>
              <a:t>Luke 18</a:t>
            </a:r>
            <a:r>
              <a:rPr lang="en-US" sz="2400" b="1" baseline="30000" dirty="0"/>
              <a:t>11 </a:t>
            </a:r>
            <a:r>
              <a:rPr lang="en-US" sz="2400" dirty="0"/>
              <a:t>The Pharisee stood and was praying this to himself: ‘God, I thank You that I am not like other people: swindlers, unjust, adulterers, or even like this tax collector. </a:t>
            </a:r>
            <a:r>
              <a:rPr lang="en-US" sz="2400" b="1" baseline="30000" dirty="0"/>
              <a:t>12 </a:t>
            </a:r>
            <a:r>
              <a:rPr lang="en-US" sz="2400" dirty="0"/>
              <a:t>I fast twice a week; I pay tithes of all that I get.’</a:t>
            </a:r>
          </a:p>
        </p:txBody>
      </p:sp>
      <p:sp>
        <p:nvSpPr>
          <p:cNvPr id="7" name="Rectangle 6"/>
          <p:cNvSpPr/>
          <p:nvPr/>
        </p:nvSpPr>
        <p:spPr>
          <a:xfrm>
            <a:off x="152400" y="4373940"/>
            <a:ext cx="7848600" cy="1938992"/>
          </a:xfrm>
          <a:prstGeom prst="rect">
            <a:avLst/>
          </a:prstGeom>
        </p:spPr>
        <p:txBody>
          <a:bodyPr wrap="square">
            <a:spAutoFit/>
          </a:bodyPr>
          <a:lstStyle/>
          <a:p>
            <a:r>
              <a:rPr lang="en-US" sz="2400" b="1" dirty="0"/>
              <a:t>Lucas 18</a:t>
            </a:r>
            <a:r>
              <a:rPr lang="en-US" sz="2400" b="1" baseline="30000" dirty="0"/>
              <a:t>11 </a:t>
            </a:r>
            <a:r>
              <a:rPr lang="es-ES" sz="2400" dirty="0"/>
              <a:t>El fariseo, puesto en pie, oraba consigo mismo de esta manera: “Dios, te doy gracias porque no soy como los otros hombres: ladrones, injustos, adúlteros, ni aun como este publicano; </a:t>
            </a:r>
            <a:r>
              <a:rPr lang="es-ES" sz="2400" b="1" baseline="30000" dirty="0"/>
              <a:t>12 </a:t>
            </a:r>
            <a:r>
              <a:rPr lang="es-ES" sz="2400" dirty="0"/>
              <a:t>ayuno dos veces a la semana, diezmo de todo lo que gano.”</a:t>
            </a:r>
            <a:endParaRPr lang="en-US" sz="2400" dirty="0"/>
          </a:p>
        </p:txBody>
      </p:sp>
    </p:spTree>
    <p:extLst>
      <p:ext uri="{BB962C8B-B14F-4D97-AF65-F5344CB8AC3E}">
        <p14:creationId xmlns:p14="http://schemas.microsoft.com/office/powerpoint/2010/main" val="3526013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Better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Mejor que Otras Personas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990600"/>
            <a:ext cx="7848600" cy="1200329"/>
          </a:xfrm>
          <a:prstGeom prst="rect">
            <a:avLst/>
          </a:prstGeom>
        </p:spPr>
        <p:txBody>
          <a:bodyPr wrap="square">
            <a:spAutoFit/>
          </a:bodyPr>
          <a:lstStyle/>
          <a:p>
            <a:r>
              <a:rPr lang="en-US" sz="2400" b="1" dirty="0"/>
              <a:t>Romans 12</a:t>
            </a:r>
            <a:r>
              <a:rPr lang="en-US" sz="2400" b="1" baseline="30000" dirty="0"/>
              <a:t> 3 </a:t>
            </a:r>
            <a:r>
              <a:rPr lang="en-US" sz="2400" dirty="0"/>
              <a:t>For through the grace given to me I say to everyone among you not to think more highly of himself than he ought to think</a:t>
            </a:r>
          </a:p>
        </p:txBody>
      </p:sp>
      <p:sp>
        <p:nvSpPr>
          <p:cNvPr id="7" name="Rectangle 6"/>
          <p:cNvSpPr/>
          <p:nvPr/>
        </p:nvSpPr>
        <p:spPr>
          <a:xfrm>
            <a:off x="152400" y="4495800"/>
            <a:ext cx="7848600" cy="1200329"/>
          </a:xfrm>
          <a:prstGeom prst="rect">
            <a:avLst/>
          </a:prstGeom>
        </p:spPr>
        <p:txBody>
          <a:bodyPr wrap="square">
            <a:spAutoFit/>
          </a:bodyPr>
          <a:lstStyle/>
          <a:p>
            <a:r>
              <a:rPr lang="en-US" sz="2400" b="1" dirty="0" err="1"/>
              <a:t>Romanos</a:t>
            </a:r>
            <a:r>
              <a:rPr lang="en-US" sz="2400" b="1" dirty="0"/>
              <a:t> 12</a:t>
            </a:r>
            <a:r>
              <a:rPr lang="en-US" sz="2400" b="1" baseline="30000" dirty="0"/>
              <a:t> 3 </a:t>
            </a:r>
            <a:r>
              <a:rPr lang="es-ES" sz="2400" dirty="0"/>
              <a:t>Digo, pues, por la gracia que me es dada, a cada cual que está entre vosotros, que no tenga más alto concepto de sí que el que debe tener </a:t>
            </a:r>
            <a:endParaRPr lang="en-US" sz="2400" dirty="0"/>
          </a:p>
        </p:txBody>
      </p:sp>
    </p:spTree>
    <p:extLst>
      <p:ext uri="{BB962C8B-B14F-4D97-AF65-F5344CB8AC3E}">
        <p14:creationId xmlns:p14="http://schemas.microsoft.com/office/powerpoint/2010/main" val="337972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Worse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Peor que Otras Personas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990600"/>
            <a:ext cx="8839200" cy="1200329"/>
          </a:xfrm>
          <a:prstGeom prst="rect">
            <a:avLst/>
          </a:prstGeom>
        </p:spPr>
        <p:txBody>
          <a:bodyPr wrap="square">
            <a:spAutoFit/>
          </a:bodyPr>
          <a:lstStyle/>
          <a:p>
            <a:r>
              <a:rPr lang="en-US" sz="2400" b="1" dirty="0"/>
              <a:t>1 Timothy 1</a:t>
            </a:r>
            <a:r>
              <a:rPr lang="en-US" sz="2400" b="1" baseline="30000" dirty="0"/>
              <a:t> 15 </a:t>
            </a:r>
            <a:r>
              <a:rPr lang="en-US" sz="2400" dirty="0"/>
              <a:t>It is a trustworthy statement, deserving full acceptance, that Christ Jesus came into the world to save sinners, among whom I am foremost of all.</a:t>
            </a:r>
          </a:p>
        </p:txBody>
      </p:sp>
      <p:sp>
        <p:nvSpPr>
          <p:cNvPr id="7" name="Rectangle 6"/>
          <p:cNvSpPr/>
          <p:nvPr/>
        </p:nvSpPr>
        <p:spPr>
          <a:xfrm>
            <a:off x="152400" y="4309408"/>
            <a:ext cx="8839200" cy="1200329"/>
          </a:xfrm>
          <a:prstGeom prst="rect">
            <a:avLst/>
          </a:prstGeom>
        </p:spPr>
        <p:txBody>
          <a:bodyPr wrap="square">
            <a:spAutoFit/>
          </a:bodyPr>
          <a:lstStyle/>
          <a:p>
            <a:r>
              <a:rPr lang="en-US" sz="2400" b="1" dirty="0"/>
              <a:t>1 </a:t>
            </a:r>
            <a:r>
              <a:rPr lang="en-US" sz="2400" b="1" dirty="0" err="1"/>
              <a:t>Timoteo</a:t>
            </a:r>
            <a:r>
              <a:rPr lang="en-US" sz="2400" b="1" dirty="0"/>
              <a:t> 1</a:t>
            </a:r>
            <a:r>
              <a:rPr lang="en-US" sz="2400" b="1" baseline="30000" dirty="0"/>
              <a:t> </a:t>
            </a:r>
            <a:r>
              <a:rPr lang="es-ES" sz="2400" b="1" baseline="30000" dirty="0"/>
              <a:t>15 </a:t>
            </a:r>
            <a:r>
              <a:rPr lang="es-ES" sz="2400" dirty="0"/>
              <a:t>Palabra fiel y digna de ser recibida por todos: que Cristo Jesús vino al mundo para salvar a los pecadores, de los cuales yo soy el primero.</a:t>
            </a:r>
            <a:endParaRPr lang="en-US" sz="2400" dirty="0"/>
          </a:p>
        </p:txBody>
      </p:sp>
    </p:spTree>
    <p:extLst>
      <p:ext uri="{BB962C8B-B14F-4D97-AF65-F5344CB8AC3E}">
        <p14:creationId xmlns:p14="http://schemas.microsoft.com/office/powerpoint/2010/main" val="36593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Worse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Peor que Otras Personas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990600"/>
            <a:ext cx="8839200" cy="1200329"/>
          </a:xfrm>
          <a:prstGeom prst="rect">
            <a:avLst/>
          </a:prstGeom>
        </p:spPr>
        <p:txBody>
          <a:bodyPr wrap="square">
            <a:spAutoFit/>
          </a:bodyPr>
          <a:lstStyle/>
          <a:p>
            <a:r>
              <a:rPr lang="en-US" sz="2400" b="1" dirty="0"/>
              <a:t>1 Timothy 1</a:t>
            </a:r>
            <a:r>
              <a:rPr lang="en-US" sz="2400" b="1" baseline="30000" dirty="0"/>
              <a:t> 15 </a:t>
            </a:r>
            <a:r>
              <a:rPr lang="en-US" sz="2400" dirty="0"/>
              <a:t>It is a trustworthy statement, deserving full acceptance, that Christ Jesus came into the world to save </a:t>
            </a:r>
            <a:r>
              <a:rPr lang="en-US" sz="2400" u="sng" dirty="0"/>
              <a:t>sinners, among whom I am foremost of all</a:t>
            </a:r>
            <a:r>
              <a:rPr lang="en-US" sz="2400" dirty="0"/>
              <a:t>.</a:t>
            </a:r>
          </a:p>
        </p:txBody>
      </p:sp>
      <p:sp>
        <p:nvSpPr>
          <p:cNvPr id="10" name="Rectangle 9"/>
          <p:cNvSpPr/>
          <p:nvPr/>
        </p:nvSpPr>
        <p:spPr>
          <a:xfrm>
            <a:off x="152400" y="4309408"/>
            <a:ext cx="8839200" cy="1200329"/>
          </a:xfrm>
          <a:prstGeom prst="rect">
            <a:avLst/>
          </a:prstGeom>
        </p:spPr>
        <p:txBody>
          <a:bodyPr wrap="square">
            <a:spAutoFit/>
          </a:bodyPr>
          <a:lstStyle/>
          <a:p>
            <a:r>
              <a:rPr lang="en-US" sz="2400" b="1" dirty="0"/>
              <a:t>1 </a:t>
            </a:r>
            <a:r>
              <a:rPr lang="en-US" sz="2400" b="1" dirty="0" err="1"/>
              <a:t>Timoteo</a:t>
            </a:r>
            <a:r>
              <a:rPr lang="en-US" sz="2400" b="1" dirty="0"/>
              <a:t> 1</a:t>
            </a:r>
            <a:r>
              <a:rPr lang="en-US" sz="2400" b="1" baseline="30000" dirty="0"/>
              <a:t> </a:t>
            </a:r>
            <a:r>
              <a:rPr lang="es-ES" sz="2400" b="1" baseline="30000" dirty="0"/>
              <a:t>15 </a:t>
            </a:r>
            <a:r>
              <a:rPr lang="es-ES" sz="2400" dirty="0"/>
              <a:t>Palabra fiel y digna de ser recibida por todos: que Cristo Jesús vino al mundo para salvar a </a:t>
            </a:r>
            <a:r>
              <a:rPr lang="es-ES" sz="2400" u="sng" dirty="0"/>
              <a:t>los pecadores, de los cuales yo soy el primero</a:t>
            </a:r>
            <a:r>
              <a:rPr lang="es-ES" sz="2400" dirty="0"/>
              <a:t>.</a:t>
            </a:r>
            <a:endParaRPr lang="en-US" sz="2400" dirty="0"/>
          </a:p>
        </p:txBody>
      </p:sp>
    </p:spTree>
    <p:extLst>
      <p:ext uri="{BB962C8B-B14F-4D97-AF65-F5344CB8AC3E}">
        <p14:creationId xmlns:p14="http://schemas.microsoft.com/office/powerpoint/2010/main" val="278907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effectLst>
                  <a:outerShdw blurRad="38100" dist="38100" dir="2700000" algn="tl">
                    <a:srgbClr val="000000">
                      <a:alpha val="43137"/>
                    </a:srgbClr>
                  </a:outerShdw>
                </a:effectLst>
              </a:rPr>
              <a:t>The Danger of Thinking I’m Worse than Others</a:t>
            </a:r>
          </a:p>
        </p:txBody>
      </p:sp>
      <p:sp>
        <p:nvSpPr>
          <p:cNvPr id="5" name="Rectangle 4"/>
          <p:cNvSpPr/>
          <p:nvPr/>
        </p:nvSpPr>
        <p:spPr>
          <a:xfrm>
            <a:off x="0" y="3429000"/>
            <a:ext cx="914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b="1" dirty="0">
                <a:effectLst>
                  <a:outerShdw blurRad="38100" dist="38100" dir="2700000" algn="tl">
                    <a:srgbClr val="000000">
                      <a:alpha val="43137"/>
                    </a:srgbClr>
                  </a:outerShdw>
                </a:effectLst>
              </a:rPr>
              <a:t>El Peligro de Pensar que Soy Peor que Otras Personas</a:t>
            </a:r>
            <a:endParaRPr lang="en-US" sz="2400" b="1" dirty="0">
              <a:effectLst>
                <a:outerShdw blurRad="38100" dist="38100" dir="2700000" algn="tl">
                  <a:srgbClr val="000000">
                    <a:alpha val="43137"/>
                  </a:srgbClr>
                </a:outerShdw>
              </a:effectLst>
            </a:endParaRPr>
          </a:p>
        </p:txBody>
      </p:sp>
      <p:sp>
        <p:nvSpPr>
          <p:cNvPr id="6" name="Rectangle 5"/>
          <p:cNvSpPr/>
          <p:nvPr/>
        </p:nvSpPr>
        <p:spPr>
          <a:xfrm>
            <a:off x="152400" y="990600"/>
            <a:ext cx="8839200" cy="1200329"/>
          </a:xfrm>
          <a:prstGeom prst="rect">
            <a:avLst/>
          </a:prstGeom>
        </p:spPr>
        <p:txBody>
          <a:bodyPr wrap="square">
            <a:spAutoFit/>
          </a:bodyPr>
          <a:lstStyle/>
          <a:p>
            <a:r>
              <a:rPr lang="en-US" sz="2400" b="1" dirty="0"/>
              <a:t>1 Timothy 1</a:t>
            </a:r>
            <a:r>
              <a:rPr lang="en-US" sz="2400" b="1" baseline="30000" dirty="0"/>
              <a:t> 15 </a:t>
            </a:r>
            <a:r>
              <a:rPr lang="en-US" sz="2400" dirty="0"/>
              <a:t>It is a trustworthy statement, deserving full acceptance, that Christ Jesus came into the world to save </a:t>
            </a:r>
            <a:r>
              <a:rPr lang="en-US" sz="2400" u="sng" dirty="0"/>
              <a:t>sinners, among whom I am foremost of all</a:t>
            </a:r>
            <a:r>
              <a:rPr lang="en-US" sz="2400" dirty="0"/>
              <a:t>.</a:t>
            </a:r>
          </a:p>
        </p:txBody>
      </p:sp>
      <p:sp>
        <p:nvSpPr>
          <p:cNvPr id="3" name="TextBox 2"/>
          <p:cNvSpPr txBox="1"/>
          <p:nvPr/>
        </p:nvSpPr>
        <p:spPr>
          <a:xfrm>
            <a:off x="1981200" y="2129135"/>
            <a:ext cx="7086600" cy="461665"/>
          </a:xfrm>
          <a:prstGeom prst="rect">
            <a:avLst/>
          </a:prstGeom>
          <a:solidFill>
            <a:schemeClr val="tx1"/>
          </a:solidFill>
          <a:effectLst>
            <a:outerShdw blurRad="50800" dist="88900" dir="13500000" algn="br" rotWithShape="0">
              <a:prstClr val="black">
                <a:alpha val="40000"/>
              </a:prstClr>
            </a:outerShdw>
          </a:effectLst>
        </p:spPr>
        <p:txBody>
          <a:bodyPr wrap="square" lIns="0" rIns="0" rtlCol="0">
            <a:spAutoFit/>
          </a:bodyPr>
          <a:lstStyle/>
          <a:p>
            <a:pPr algn="ctr"/>
            <a:r>
              <a:rPr lang="en-US" sz="2400" b="1" dirty="0">
                <a:solidFill>
                  <a:schemeClr val="bg1"/>
                </a:solidFill>
              </a:rPr>
              <a:t>Was Paul’s point to say that he was worse than others?</a:t>
            </a:r>
          </a:p>
        </p:txBody>
      </p:sp>
      <p:sp>
        <p:nvSpPr>
          <p:cNvPr id="9" name="Rectangle 8"/>
          <p:cNvSpPr/>
          <p:nvPr/>
        </p:nvSpPr>
        <p:spPr>
          <a:xfrm>
            <a:off x="152400" y="4309408"/>
            <a:ext cx="8839200" cy="1200329"/>
          </a:xfrm>
          <a:prstGeom prst="rect">
            <a:avLst/>
          </a:prstGeom>
        </p:spPr>
        <p:txBody>
          <a:bodyPr wrap="square">
            <a:spAutoFit/>
          </a:bodyPr>
          <a:lstStyle/>
          <a:p>
            <a:r>
              <a:rPr lang="en-US" sz="2400" b="1" dirty="0"/>
              <a:t>1 </a:t>
            </a:r>
            <a:r>
              <a:rPr lang="en-US" sz="2400" b="1" dirty="0" err="1"/>
              <a:t>Timoteo</a:t>
            </a:r>
            <a:r>
              <a:rPr lang="en-US" sz="2400" b="1" dirty="0"/>
              <a:t> 1</a:t>
            </a:r>
            <a:r>
              <a:rPr lang="en-US" sz="2400" b="1" baseline="30000" dirty="0"/>
              <a:t> </a:t>
            </a:r>
            <a:r>
              <a:rPr lang="es-ES" sz="2400" b="1" baseline="30000" dirty="0"/>
              <a:t>15 </a:t>
            </a:r>
            <a:r>
              <a:rPr lang="es-ES" sz="2400" dirty="0"/>
              <a:t>Palabra fiel y digna de ser recibida por todos: que Cristo Jesús vino al mundo para salvar a </a:t>
            </a:r>
            <a:r>
              <a:rPr lang="es-ES" sz="2400" u="sng" dirty="0"/>
              <a:t>los pecadores, de los cuales yo soy el primero</a:t>
            </a:r>
            <a:r>
              <a:rPr lang="es-ES" sz="2400" dirty="0"/>
              <a:t>.</a:t>
            </a:r>
            <a:endParaRPr lang="en-US" sz="2400" dirty="0"/>
          </a:p>
        </p:txBody>
      </p:sp>
      <p:sp>
        <p:nvSpPr>
          <p:cNvPr id="10" name="TextBox 9"/>
          <p:cNvSpPr txBox="1"/>
          <p:nvPr/>
        </p:nvSpPr>
        <p:spPr>
          <a:xfrm>
            <a:off x="533400" y="5467187"/>
            <a:ext cx="8534400" cy="461665"/>
          </a:xfrm>
          <a:prstGeom prst="rect">
            <a:avLst/>
          </a:prstGeom>
          <a:solidFill>
            <a:schemeClr val="tx1"/>
          </a:solidFill>
          <a:effectLst>
            <a:outerShdw blurRad="50800" dist="88900" dir="13500000" algn="br" rotWithShape="0">
              <a:prstClr val="black">
                <a:alpha val="40000"/>
              </a:prstClr>
            </a:outerShdw>
          </a:effectLst>
        </p:spPr>
        <p:txBody>
          <a:bodyPr wrap="square" lIns="0" rIns="0" rtlCol="0">
            <a:spAutoFit/>
          </a:bodyPr>
          <a:lstStyle/>
          <a:p>
            <a:pPr algn="ctr"/>
            <a:r>
              <a:rPr lang="es-ES" sz="2400" b="1" dirty="0">
                <a:solidFill>
                  <a:schemeClr val="bg1"/>
                </a:solidFill>
              </a:rPr>
              <a:t>¿Fue el punto de Pablo de decir que él era peor que los demás?</a:t>
            </a:r>
            <a:endParaRPr lang="en-US" sz="2400" b="1" dirty="0">
              <a:solidFill>
                <a:schemeClr val="bg1"/>
              </a:solidFill>
            </a:endParaRPr>
          </a:p>
        </p:txBody>
      </p:sp>
    </p:spTree>
    <p:extLst>
      <p:ext uri="{BB962C8B-B14F-4D97-AF65-F5344CB8AC3E}">
        <p14:creationId xmlns:p14="http://schemas.microsoft.com/office/powerpoint/2010/main" val="46504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5657</TotalTime>
  <Words>759</Words>
  <Application>Microsoft Office PowerPoint</Application>
  <PresentationFormat>On-screen Show (4:3)</PresentationFormat>
  <Paragraphs>96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15</cp:revision>
  <dcterms:created xsi:type="dcterms:W3CDTF">2019-07-03T16:39:32Z</dcterms:created>
  <dcterms:modified xsi:type="dcterms:W3CDTF">2019-07-07T14:58:36Z</dcterms:modified>
</cp:coreProperties>
</file>