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6" r:id="rId3"/>
    <p:sldId id="257" r:id="rId4"/>
    <p:sldId id="279" r:id="rId5"/>
    <p:sldId id="258" r:id="rId6"/>
    <p:sldId id="278" r:id="rId7"/>
    <p:sldId id="260" r:id="rId8"/>
    <p:sldId id="261" r:id="rId9"/>
    <p:sldId id="277" r:id="rId10"/>
    <p:sldId id="276" r:id="rId11"/>
    <p:sldId id="262" r:id="rId12"/>
    <p:sldId id="263" r:id="rId13"/>
    <p:sldId id="264" r:id="rId14"/>
    <p:sldId id="265" r:id="rId15"/>
    <p:sldId id="266" r:id="rId16"/>
    <p:sldId id="268" r:id="rId17"/>
    <p:sldId id="270" r:id="rId18"/>
    <p:sldId id="271" r:id="rId19"/>
    <p:sldId id="272" r:id="rId20"/>
    <p:sldId id="273" r:id="rId21"/>
    <p:sldId id="274" r:id="rId22"/>
    <p:sldId id="275" r:id="rId23"/>
    <p:sldId id="26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57CC0C-AF99-4A73-96AF-A8A68D4F3BCC}"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F4E75-14BF-4E89-9227-CE28F325CD07}" type="slidenum">
              <a:rPr lang="en-US" smtClean="0"/>
              <a:t>‹#›</a:t>
            </a:fld>
            <a:endParaRPr lang="en-US"/>
          </a:p>
        </p:txBody>
      </p:sp>
    </p:spTree>
    <p:extLst>
      <p:ext uri="{BB962C8B-B14F-4D97-AF65-F5344CB8AC3E}">
        <p14:creationId xmlns:p14="http://schemas.microsoft.com/office/powerpoint/2010/main" val="60166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57CC0C-AF99-4A73-96AF-A8A68D4F3BCC}"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F4E75-14BF-4E89-9227-CE28F325CD07}" type="slidenum">
              <a:rPr lang="en-US" smtClean="0"/>
              <a:t>‹#›</a:t>
            </a:fld>
            <a:endParaRPr lang="en-US"/>
          </a:p>
        </p:txBody>
      </p:sp>
    </p:spTree>
    <p:extLst>
      <p:ext uri="{BB962C8B-B14F-4D97-AF65-F5344CB8AC3E}">
        <p14:creationId xmlns:p14="http://schemas.microsoft.com/office/powerpoint/2010/main" val="190492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57CC0C-AF99-4A73-96AF-A8A68D4F3BCC}"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F4E75-14BF-4E89-9227-CE28F325CD07}" type="slidenum">
              <a:rPr lang="en-US" smtClean="0"/>
              <a:t>‹#›</a:t>
            </a:fld>
            <a:endParaRPr lang="en-US"/>
          </a:p>
        </p:txBody>
      </p:sp>
    </p:spTree>
    <p:extLst>
      <p:ext uri="{BB962C8B-B14F-4D97-AF65-F5344CB8AC3E}">
        <p14:creationId xmlns:p14="http://schemas.microsoft.com/office/powerpoint/2010/main" val="3988988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57CC0C-AF99-4A73-96AF-A8A68D4F3BCC}"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F4E75-14BF-4E89-9227-CE28F325CD07}" type="slidenum">
              <a:rPr lang="en-US" smtClean="0"/>
              <a:t>‹#›</a:t>
            </a:fld>
            <a:endParaRPr lang="en-US"/>
          </a:p>
        </p:txBody>
      </p:sp>
    </p:spTree>
    <p:extLst>
      <p:ext uri="{BB962C8B-B14F-4D97-AF65-F5344CB8AC3E}">
        <p14:creationId xmlns:p14="http://schemas.microsoft.com/office/powerpoint/2010/main" val="3367050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57CC0C-AF99-4A73-96AF-A8A68D4F3BCC}"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F4E75-14BF-4E89-9227-CE28F325CD07}" type="slidenum">
              <a:rPr lang="en-US" smtClean="0"/>
              <a:t>‹#›</a:t>
            </a:fld>
            <a:endParaRPr lang="en-US"/>
          </a:p>
        </p:txBody>
      </p:sp>
    </p:spTree>
    <p:extLst>
      <p:ext uri="{BB962C8B-B14F-4D97-AF65-F5344CB8AC3E}">
        <p14:creationId xmlns:p14="http://schemas.microsoft.com/office/powerpoint/2010/main" val="407225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57CC0C-AF99-4A73-96AF-A8A68D4F3BCC}"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F4E75-14BF-4E89-9227-CE28F325CD07}" type="slidenum">
              <a:rPr lang="en-US" smtClean="0"/>
              <a:t>‹#›</a:t>
            </a:fld>
            <a:endParaRPr lang="en-US"/>
          </a:p>
        </p:txBody>
      </p:sp>
    </p:spTree>
    <p:extLst>
      <p:ext uri="{BB962C8B-B14F-4D97-AF65-F5344CB8AC3E}">
        <p14:creationId xmlns:p14="http://schemas.microsoft.com/office/powerpoint/2010/main" val="1038114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57CC0C-AF99-4A73-96AF-A8A68D4F3BCC}" type="datetimeFigureOut">
              <a:rPr lang="en-US" smtClean="0"/>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F4E75-14BF-4E89-9227-CE28F325CD07}" type="slidenum">
              <a:rPr lang="en-US" smtClean="0"/>
              <a:t>‹#›</a:t>
            </a:fld>
            <a:endParaRPr lang="en-US"/>
          </a:p>
        </p:txBody>
      </p:sp>
    </p:spTree>
    <p:extLst>
      <p:ext uri="{BB962C8B-B14F-4D97-AF65-F5344CB8AC3E}">
        <p14:creationId xmlns:p14="http://schemas.microsoft.com/office/powerpoint/2010/main" val="326253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57CC0C-AF99-4A73-96AF-A8A68D4F3BCC}" type="datetimeFigureOut">
              <a:rPr lang="en-US" smtClean="0"/>
              <a:t>7/28/2019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F4E75-14BF-4E89-9227-CE28F325CD07}" type="slidenum">
              <a:rPr lang="en-US" smtClean="0"/>
              <a:t>‹#›</a:t>
            </a:fld>
            <a:endParaRPr lang="en-US"/>
          </a:p>
        </p:txBody>
      </p:sp>
    </p:spTree>
    <p:extLst>
      <p:ext uri="{BB962C8B-B14F-4D97-AF65-F5344CB8AC3E}">
        <p14:creationId xmlns:p14="http://schemas.microsoft.com/office/powerpoint/2010/main" val="486713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7CC0C-AF99-4A73-96AF-A8A68D4F3BCC}" type="datetimeFigureOut">
              <a:rPr lang="en-US" smtClean="0"/>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F4E75-14BF-4E89-9227-CE28F325CD07}" type="slidenum">
              <a:rPr lang="en-US" smtClean="0"/>
              <a:t>‹#›</a:t>
            </a:fld>
            <a:endParaRPr lang="en-US"/>
          </a:p>
        </p:txBody>
      </p:sp>
    </p:spTree>
    <p:extLst>
      <p:ext uri="{BB962C8B-B14F-4D97-AF65-F5344CB8AC3E}">
        <p14:creationId xmlns:p14="http://schemas.microsoft.com/office/powerpoint/2010/main" val="2349233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57CC0C-AF99-4A73-96AF-A8A68D4F3BCC}"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F4E75-14BF-4E89-9227-CE28F325CD07}" type="slidenum">
              <a:rPr lang="en-US" smtClean="0"/>
              <a:t>‹#›</a:t>
            </a:fld>
            <a:endParaRPr lang="en-US"/>
          </a:p>
        </p:txBody>
      </p:sp>
    </p:spTree>
    <p:extLst>
      <p:ext uri="{BB962C8B-B14F-4D97-AF65-F5344CB8AC3E}">
        <p14:creationId xmlns:p14="http://schemas.microsoft.com/office/powerpoint/2010/main" val="21963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57CC0C-AF99-4A73-96AF-A8A68D4F3BCC}"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F4E75-14BF-4E89-9227-CE28F325CD07}" type="slidenum">
              <a:rPr lang="en-US" smtClean="0"/>
              <a:t>‹#›</a:t>
            </a:fld>
            <a:endParaRPr lang="en-US"/>
          </a:p>
        </p:txBody>
      </p:sp>
    </p:spTree>
    <p:extLst>
      <p:ext uri="{BB962C8B-B14F-4D97-AF65-F5344CB8AC3E}">
        <p14:creationId xmlns:p14="http://schemas.microsoft.com/office/powerpoint/2010/main" val="2753500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57CC0C-AF99-4A73-96AF-A8A68D4F3BCC}" type="datetimeFigureOut">
              <a:rPr lang="en-US" smtClean="0"/>
              <a:t>7/28/2019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F4E75-14BF-4E89-9227-CE28F325CD07}" type="slidenum">
              <a:rPr lang="en-US" smtClean="0"/>
              <a:t>‹#›</a:t>
            </a:fld>
            <a:endParaRPr lang="en-US"/>
          </a:p>
        </p:txBody>
      </p:sp>
    </p:spTree>
    <p:extLst>
      <p:ext uri="{BB962C8B-B14F-4D97-AF65-F5344CB8AC3E}">
        <p14:creationId xmlns:p14="http://schemas.microsoft.com/office/powerpoint/2010/main" val="652863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theatlantic.com/ideas/archive/2019/07/secular-churches-rethink-their-sales-pitch/594109/"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theatlantic.com/ideas/archive/2019/07/secular-churches-rethink-their-sales-pitch/594109/"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theatlantic.com/ideas/archive/2019/07/secular-churches-rethink-their-sales-pitch/594109/"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2" name="TextBox 1"/>
          <p:cNvSpPr txBox="1"/>
          <p:nvPr/>
        </p:nvSpPr>
        <p:spPr>
          <a:xfrm>
            <a:off x="2209800" y="2133600"/>
            <a:ext cx="4267200" cy="1384995"/>
          </a:xfrm>
          <a:prstGeom prst="rect">
            <a:avLst/>
          </a:prstGeom>
          <a:noFill/>
        </p:spPr>
        <p:txBody>
          <a:bodyPr wrap="square" rtlCol="0">
            <a:spAutoFit/>
          </a:bodyPr>
          <a:lstStyle/>
          <a:p>
            <a:pPr algn="ctr"/>
            <a:r>
              <a:rPr lang="en-US" sz="2800" dirty="0"/>
              <a:t>Exton</a:t>
            </a:r>
          </a:p>
          <a:p>
            <a:pPr algn="ctr"/>
            <a:r>
              <a:rPr lang="en-US" sz="2800" dirty="0"/>
              <a:t>Sunday, 11 am</a:t>
            </a:r>
          </a:p>
          <a:p>
            <a:pPr algn="ctr"/>
            <a:r>
              <a:rPr lang="en-US" sz="2800" dirty="0"/>
              <a:t>July 18, 2019</a:t>
            </a:r>
          </a:p>
        </p:txBody>
      </p:sp>
    </p:spTree>
    <p:extLst>
      <p:ext uri="{BB962C8B-B14F-4D97-AF65-F5344CB8AC3E}">
        <p14:creationId xmlns:p14="http://schemas.microsoft.com/office/powerpoint/2010/main" val="360922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 the SAME thing</a:t>
            </a:r>
            <a:endParaRPr lang="en-US" sz="3200" b="1" dirty="0"/>
          </a:p>
        </p:txBody>
      </p:sp>
      <p:sp>
        <p:nvSpPr>
          <p:cNvPr id="2" name="Rectangle 1"/>
          <p:cNvSpPr/>
          <p:nvPr/>
        </p:nvSpPr>
        <p:spPr>
          <a:xfrm>
            <a:off x="890374" y="1600200"/>
            <a:ext cx="7363252" cy="923330"/>
          </a:xfrm>
          <a:prstGeom prst="rect">
            <a:avLst/>
          </a:prstGeom>
        </p:spPr>
        <p:txBody>
          <a:bodyPr>
            <a:spAutoFit/>
          </a:bodyPr>
          <a:lstStyle/>
          <a:p>
            <a:r>
              <a:rPr lang="en-US" dirty="0"/>
              <a:t>“By the time she turned up in New York, her faith had long since unraveled, a casualty of overseas travel that made her question how any one religious community could have a monopoly on truth.”</a:t>
            </a:r>
          </a:p>
        </p:txBody>
      </p:sp>
      <p:grpSp>
        <p:nvGrpSpPr>
          <p:cNvPr id="13" name="Group 12"/>
          <p:cNvGrpSpPr/>
          <p:nvPr/>
        </p:nvGrpSpPr>
        <p:grpSpPr>
          <a:xfrm>
            <a:off x="1498730" y="5410200"/>
            <a:ext cx="553849" cy="861088"/>
            <a:chOff x="1498730" y="5410200"/>
            <a:chExt cx="553849" cy="861088"/>
          </a:xfrm>
        </p:grpSpPr>
        <p:sp>
          <p:nvSpPr>
            <p:cNvPr id="7" name="Oval 6"/>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3332351" y="5562600"/>
            <a:ext cx="553849" cy="861088"/>
            <a:chOff x="1498730" y="5410200"/>
            <a:chExt cx="553849" cy="861088"/>
          </a:xfrm>
        </p:grpSpPr>
        <p:sp>
          <p:nvSpPr>
            <p:cNvPr id="22" name="Oval 21"/>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4018151" y="5410200"/>
            <a:ext cx="553849" cy="861088"/>
            <a:chOff x="1498730" y="5410200"/>
            <a:chExt cx="553849" cy="861088"/>
          </a:xfrm>
        </p:grpSpPr>
        <p:sp>
          <p:nvSpPr>
            <p:cNvPr id="29" name="Oval 28"/>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4780151" y="5562600"/>
            <a:ext cx="553849" cy="861088"/>
            <a:chOff x="1498730" y="5410200"/>
            <a:chExt cx="553849" cy="861088"/>
          </a:xfrm>
        </p:grpSpPr>
        <p:sp>
          <p:nvSpPr>
            <p:cNvPr id="36" name="Oval 35"/>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685800" y="5181600"/>
            <a:ext cx="553849" cy="861088"/>
            <a:chOff x="1498730" y="5410200"/>
            <a:chExt cx="553849" cy="861088"/>
          </a:xfrm>
        </p:grpSpPr>
        <p:sp>
          <p:nvSpPr>
            <p:cNvPr id="43" name="Oval 42"/>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6532751" y="5562600"/>
            <a:ext cx="553849" cy="861088"/>
            <a:chOff x="1498730" y="5410200"/>
            <a:chExt cx="553849" cy="861088"/>
          </a:xfrm>
        </p:grpSpPr>
        <p:sp>
          <p:nvSpPr>
            <p:cNvPr id="57" name="Oval 56"/>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7086600" y="5486400"/>
            <a:ext cx="553849" cy="861088"/>
            <a:chOff x="1498730" y="5410200"/>
            <a:chExt cx="553849" cy="861088"/>
          </a:xfrm>
        </p:grpSpPr>
        <p:sp>
          <p:nvSpPr>
            <p:cNvPr id="64" name="Oval 63"/>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p:cNvGrpSpPr/>
          <p:nvPr/>
        </p:nvGrpSpPr>
        <p:grpSpPr>
          <a:xfrm>
            <a:off x="8209151" y="5562600"/>
            <a:ext cx="553849" cy="861088"/>
            <a:chOff x="1498730" y="5410200"/>
            <a:chExt cx="553849" cy="861088"/>
          </a:xfrm>
        </p:grpSpPr>
        <p:sp>
          <p:nvSpPr>
            <p:cNvPr id="71" name="Oval 70"/>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0" name="Cloud Callout 79"/>
          <p:cNvSpPr/>
          <p:nvPr/>
        </p:nvSpPr>
        <p:spPr>
          <a:xfrm>
            <a:off x="7772400" y="4510193"/>
            <a:ext cx="1355019" cy="747607"/>
          </a:xfrm>
          <a:prstGeom prst="cloudCallout">
            <a:avLst>
              <a:gd name="adj1" fmla="val -6684"/>
              <a:gd name="adj2" fmla="val 9603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Truth</a:t>
            </a:r>
          </a:p>
        </p:txBody>
      </p:sp>
      <p:sp>
        <p:nvSpPr>
          <p:cNvPr id="82" name="Cloud Callout 81"/>
          <p:cNvSpPr/>
          <p:nvPr/>
        </p:nvSpPr>
        <p:spPr>
          <a:xfrm>
            <a:off x="6722181" y="4419600"/>
            <a:ext cx="1355019" cy="747607"/>
          </a:xfrm>
          <a:prstGeom prst="cloudCallout">
            <a:avLst>
              <a:gd name="adj1" fmla="val -6684"/>
              <a:gd name="adj2" fmla="val 9603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Truth</a:t>
            </a:r>
          </a:p>
        </p:txBody>
      </p:sp>
      <p:sp>
        <p:nvSpPr>
          <p:cNvPr id="83" name="Cloud Callout 82"/>
          <p:cNvSpPr/>
          <p:nvPr/>
        </p:nvSpPr>
        <p:spPr>
          <a:xfrm>
            <a:off x="5715000" y="4038600"/>
            <a:ext cx="1355019" cy="747607"/>
          </a:xfrm>
          <a:prstGeom prst="cloudCallout">
            <a:avLst>
              <a:gd name="adj1" fmla="val 27057"/>
              <a:gd name="adj2" fmla="val 15916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Truth</a:t>
            </a:r>
          </a:p>
        </p:txBody>
      </p:sp>
      <p:sp>
        <p:nvSpPr>
          <p:cNvPr id="84" name="Cloud Callout 83"/>
          <p:cNvSpPr/>
          <p:nvPr/>
        </p:nvSpPr>
        <p:spPr>
          <a:xfrm>
            <a:off x="4343400" y="4343400"/>
            <a:ext cx="1355019" cy="747607"/>
          </a:xfrm>
          <a:prstGeom prst="cloudCallout">
            <a:avLst>
              <a:gd name="adj1" fmla="val 935"/>
              <a:gd name="adj2" fmla="val 11181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Truth</a:t>
            </a:r>
          </a:p>
        </p:txBody>
      </p:sp>
      <p:sp>
        <p:nvSpPr>
          <p:cNvPr id="85" name="Cloud Callout 84"/>
          <p:cNvSpPr/>
          <p:nvPr/>
        </p:nvSpPr>
        <p:spPr>
          <a:xfrm>
            <a:off x="3276600" y="3810000"/>
            <a:ext cx="1355019" cy="747607"/>
          </a:xfrm>
          <a:prstGeom prst="cloudCallout">
            <a:avLst>
              <a:gd name="adj1" fmla="val 15084"/>
              <a:gd name="adj2" fmla="val 16508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Truth</a:t>
            </a:r>
          </a:p>
        </p:txBody>
      </p:sp>
      <p:sp>
        <p:nvSpPr>
          <p:cNvPr id="86" name="Cloud Callout 85"/>
          <p:cNvSpPr/>
          <p:nvPr/>
        </p:nvSpPr>
        <p:spPr>
          <a:xfrm>
            <a:off x="2667000" y="4495800"/>
            <a:ext cx="1355019" cy="747607"/>
          </a:xfrm>
          <a:prstGeom prst="cloudCallout">
            <a:avLst>
              <a:gd name="adj1" fmla="val 10731"/>
              <a:gd name="adj2" fmla="val 1059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Truth</a:t>
            </a:r>
          </a:p>
        </p:txBody>
      </p:sp>
      <p:sp>
        <p:nvSpPr>
          <p:cNvPr id="87" name="Cloud Callout 86"/>
          <p:cNvSpPr/>
          <p:nvPr/>
        </p:nvSpPr>
        <p:spPr>
          <a:xfrm>
            <a:off x="1295400" y="4267200"/>
            <a:ext cx="1355019" cy="747607"/>
          </a:xfrm>
          <a:prstGeom prst="cloudCallout">
            <a:avLst>
              <a:gd name="adj1" fmla="val -6684"/>
              <a:gd name="adj2" fmla="val 9603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Truth</a:t>
            </a:r>
          </a:p>
        </p:txBody>
      </p:sp>
      <p:sp>
        <p:nvSpPr>
          <p:cNvPr id="88" name="Cloud Callout 87"/>
          <p:cNvSpPr/>
          <p:nvPr/>
        </p:nvSpPr>
        <p:spPr>
          <a:xfrm>
            <a:off x="76200" y="4114800"/>
            <a:ext cx="1355019" cy="747607"/>
          </a:xfrm>
          <a:prstGeom prst="cloudCallout">
            <a:avLst>
              <a:gd name="adj1" fmla="val 3112"/>
              <a:gd name="adj2" fmla="val 1019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Truth</a:t>
            </a:r>
          </a:p>
        </p:txBody>
      </p:sp>
    </p:spTree>
    <p:extLst>
      <p:ext uri="{BB962C8B-B14F-4D97-AF65-F5344CB8AC3E}">
        <p14:creationId xmlns:p14="http://schemas.microsoft.com/office/powerpoint/2010/main" val="383852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0" grpId="0" animBg="1"/>
      <p:bldP spid="82" grpId="0" animBg="1"/>
      <p:bldP spid="83" grpId="0" animBg="1"/>
      <p:bldP spid="84" grpId="0" animBg="1"/>
      <p:bldP spid="85" grpId="0" animBg="1"/>
      <p:bldP spid="86" grpId="0" animBg="1"/>
      <p:bldP spid="87" grpId="0" animBg="1"/>
      <p:bldP spid="8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Down Arrow 76"/>
          <p:cNvSpPr/>
          <p:nvPr/>
        </p:nvSpPr>
        <p:spPr>
          <a:xfrm>
            <a:off x="3662421" y="3962400"/>
            <a:ext cx="12192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 the SAME thing</a:t>
            </a:r>
            <a:endParaRPr lang="en-US" sz="3200" b="1" dirty="0"/>
          </a:p>
        </p:txBody>
      </p:sp>
      <p:sp>
        <p:nvSpPr>
          <p:cNvPr id="2" name="Rectangle 1"/>
          <p:cNvSpPr/>
          <p:nvPr/>
        </p:nvSpPr>
        <p:spPr>
          <a:xfrm>
            <a:off x="890374" y="1600200"/>
            <a:ext cx="7363252" cy="923330"/>
          </a:xfrm>
          <a:prstGeom prst="rect">
            <a:avLst/>
          </a:prstGeom>
        </p:spPr>
        <p:txBody>
          <a:bodyPr>
            <a:spAutoFit/>
          </a:bodyPr>
          <a:lstStyle/>
          <a:p>
            <a:r>
              <a:rPr lang="en-US" dirty="0"/>
              <a:t>“By the time she turned up in New York, her faith had long since unraveled, a casualty of overseas travel that made her question how any one religious community could have a monopoly on truth.”</a:t>
            </a:r>
          </a:p>
        </p:txBody>
      </p:sp>
      <p:pic>
        <p:nvPicPr>
          <p:cNvPr id="6" name="Picture 2"/>
          <p:cNvPicPr>
            <a:picLocks noChangeAspect="1" noChangeArrowheads="1"/>
          </p:cNvPicPr>
          <p:nvPr/>
        </p:nvPicPr>
        <p:blipFill rotWithShape="1">
          <a:blip r:embed="rId2" cstate="print"/>
          <a:srcRect b="57882"/>
          <a:stretch/>
        </p:blipFill>
        <p:spPr bwMode="auto">
          <a:xfrm>
            <a:off x="2303145" y="2767287"/>
            <a:ext cx="4631055" cy="1423713"/>
          </a:xfrm>
          <a:prstGeom prst="rect">
            <a:avLst/>
          </a:prstGeom>
          <a:noFill/>
          <a:ln w="9525">
            <a:noFill/>
            <a:miter lim="800000"/>
            <a:headEnd/>
            <a:tailEnd/>
          </a:ln>
          <a:effectLst/>
        </p:spPr>
      </p:pic>
      <p:sp>
        <p:nvSpPr>
          <p:cNvPr id="3" name="TextBox 2"/>
          <p:cNvSpPr txBox="1"/>
          <p:nvPr/>
        </p:nvSpPr>
        <p:spPr>
          <a:xfrm>
            <a:off x="3352800" y="3048000"/>
            <a:ext cx="1892568" cy="769441"/>
          </a:xfrm>
          <a:prstGeom prst="rect">
            <a:avLst/>
          </a:prstGeom>
          <a:noFill/>
        </p:spPr>
        <p:txBody>
          <a:bodyPr wrap="square" rtlCol="0">
            <a:spAutoFit/>
          </a:bodyPr>
          <a:lstStyle/>
          <a:p>
            <a:r>
              <a:rPr lang="en-US" sz="4400" dirty="0"/>
              <a:t>TRUTH</a:t>
            </a:r>
          </a:p>
        </p:txBody>
      </p:sp>
      <p:grpSp>
        <p:nvGrpSpPr>
          <p:cNvPr id="13" name="Group 12"/>
          <p:cNvGrpSpPr/>
          <p:nvPr/>
        </p:nvGrpSpPr>
        <p:grpSpPr>
          <a:xfrm>
            <a:off x="1498730" y="5410200"/>
            <a:ext cx="553849" cy="861088"/>
            <a:chOff x="1498730" y="5410200"/>
            <a:chExt cx="553849" cy="861088"/>
          </a:xfrm>
        </p:grpSpPr>
        <p:sp>
          <p:nvSpPr>
            <p:cNvPr id="7" name="Oval 6"/>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3332351" y="5562600"/>
            <a:ext cx="553849" cy="861088"/>
            <a:chOff x="1498730" y="5410200"/>
            <a:chExt cx="553849" cy="861088"/>
          </a:xfrm>
        </p:grpSpPr>
        <p:sp>
          <p:nvSpPr>
            <p:cNvPr id="22" name="Oval 21"/>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4018151" y="5410200"/>
            <a:ext cx="553849" cy="861088"/>
            <a:chOff x="1498730" y="5410200"/>
            <a:chExt cx="553849" cy="861088"/>
          </a:xfrm>
        </p:grpSpPr>
        <p:sp>
          <p:nvSpPr>
            <p:cNvPr id="29" name="Oval 28"/>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4780151" y="5562600"/>
            <a:ext cx="553849" cy="861088"/>
            <a:chOff x="1498730" y="5410200"/>
            <a:chExt cx="553849" cy="861088"/>
          </a:xfrm>
        </p:grpSpPr>
        <p:sp>
          <p:nvSpPr>
            <p:cNvPr id="36" name="Oval 35"/>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685800" y="5181600"/>
            <a:ext cx="553849" cy="861088"/>
            <a:chOff x="1498730" y="5410200"/>
            <a:chExt cx="553849" cy="861088"/>
          </a:xfrm>
        </p:grpSpPr>
        <p:sp>
          <p:nvSpPr>
            <p:cNvPr id="43" name="Oval 42"/>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6532751" y="5562600"/>
            <a:ext cx="553849" cy="861088"/>
            <a:chOff x="1498730" y="5410200"/>
            <a:chExt cx="553849" cy="861088"/>
          </a:xfrm>
        </p:grpSpPr>
        <p:sp>
          <p:nvSpPr>
            <p:cNvPr id="57" name="Oval 56"/>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7086600" y="5486400"/>
            <a:ext cx="553849" cy="861088"/>
            <a:chOff x="1498730" y="5410200"/>
            <a:chExt cx="553849" cy="861088"/>
          </a:xfrm>
        </p:grpSpPr>
        <p:sp>
          <p:nvSpPr>
            <p:cNvPr id="64" name="Oval 63"/>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p:cNvGrpSpPr/>
          <p:nvPr/>
        </p:nvGrpSpPr>
        <p:grpSpPr>
          <a:xfrm>
            <a:off x="8209151" y="5562600"/>
            <a:ext cx="553849" cy="861088"/>
            <a:chOff x="1498730" y="5410200"/>
            <a:chExt cx="553849" cy="861088"/>
          </a:xfrm>
        </p:grpSpPr>
        <p:sp>
          <p:nvSpPr>
            <p:cNvPr id="71" name="Oval 70"/>
            <p:cNvSpPr/>
            <p:nvPr/>
          </p:nvSpPr>
          <p:spPr>
            <a:xfrm>
              <a:off x="1600200" y="541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1638300" y="5638800"/>
              <a:ext cx="1143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rot="20624139" flipV="1">
              <a:off x="1735433" y="5668643"/>
              <a:ext cx="317146" cy="797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rot="2923240" flipV="1">
              <a:off x="1387254" y="5587933"/>
              <a:ext cx="309319" cy="86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rot="4436341" flipV="1">
              <a:off x="1589272" y="6039284"/>
              <a:ext cx="287190" cy="11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rot="6027318" flipV="1">
              <a:off x="1468037" y="6060350"/>
              <a:ext cx="331755" cy="901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6314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up)">
                                      <p:cBhvr>
                                        <p:cTn id="7"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 the SAME thing</a:t>
            </a:r>
            <a:endParaRPr lang="en-US" sz="3200" b="1" dirty="0"/>
          </a:p>
        </p:txBody>
      </p:sp>
      <p:sp>
        <p:nvSpPr>
          <p:cNvPr id="50" name="Rectangle 49"/>
          <p:cNvSpPr/>
          <p:nvPr/>
        </p:nvSpPr>
        <p:spPr>
          <a:xfrm>
            <a:off x="522212" y="1524000"/>
            <a:ext cx="8099577" cy="1450486"/>
          </a:xfrm>
          <a:prstGeom prst="rect">
            <a:avLst/>
          </a:prstGeom>
        </p:spPr>
        <p:txBody>
          <a:bodyPr>
            <a:spAutoFit/>
          </a:bodyPr>
          <a:lstStyle/>
          <a:p>
            <a:r>
              <a:rPr lang="en-US" sz="2200" b="1" dirty="0"/>
              <a:t>Jude</a:t>
            </a:r>
            <a:r>
              <a:rPr lang="en-US" sz="2200" dirty="0"/>
              <a:t> </a:t>
            </a:r>
            <a:r>
              <a:rPr lang="en-US" sz="2200" b="1" baseline="30000" dirty="0"/>
              <a:t>3 </a:t>
            </a:r>
            <a:r>
              <a:rPr lang="en-US" sz="2200" dirty="0"/>
              <a:t>Beloved, while I was making every effort to write you about our common salvation, I felt the necessity to write to you appealing that you contend earnestly for the faith which was once for all handed down to the saints.</a:t>
            </a:r>
          </a:p>
        </p:txBody>
      </p:sp>
    </p:spTree>
    <p:extLst>
      <p:ext uri="{BB962C8B-B14F-4D97-AF65-F5344CB8AC3E}">
        <p14:creationId xmlns:p14="http://schemas.microsoft.com/office/powerpoint/2010/main" val="2428992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 the SAME thing</a:t>
            </a:r>
            <a:endParaRPr lang="en-US" sz="3200" b="1" dirty="0"/>
          </a:p>
        </p:txBody>
      </p:sp>
      <p:sp>
        <p:nvSpPr>
          <p:cNvPr id="50" name="Rectangle 49"/>
          <p:cNvSpPr/>
          <p:nvPr/>
        </p:nvSpPr>
        <p:spPr>
          <a:xfrm>
            <a:off x="522212" y="1524000"/>
            <a:ext cx="8099577" cy="1450486"/>
          </a:xfrm>
          <a:prstGeom prst="rect">
            <a:avLst/>
          </a:prstGeom>
        </p:spPr>
        <p:txBody>
          <a:bodyPr>
            <a:spAutoFit/>
          </a:bodyPr>
          <a:lstStyle/>
          <a:p>
            <a:r>
              <a:rPr lang="en-US" sz="2200" b="1" dirty="0"/>
              <a:t>Jude </a:t>
            </a:r>
            <a:r>
              <a:rPr lang="en-US" sz="2200" b="1" baseline="30000" dirty="0"/>
              <a:t>3 </a:t>
            </a:r>
            <a:r>
              <a:rPr lang="en-US" sz="2200" dirty="0"/>
              <a:t>Beloved, while I was making every effort to write you about our common salvation, I felt the necessity to write to you appealing that you contend earnestly for </a:t>
            </a:r>
            <a:r>
              <a:rPr lang="en-US" sz="2200" b="1" dirty="0"/>
              <a:t>the faith</a:t>
            </a:r>
            <a:r>
              <a:rPr lang="en-US" sz="2200" dirty="0"/>
              <a:t> which was once for all handed down to the saints.</a:t>
            </a:r>
          </a:p>
        </p:txBody>
      </p:sp>
    </p:spTree>
    <p:extLst>
      <p:ext uri="{BB962C8B-B14F-4D97-AF65-F5344CB8AC3E}">
        <p14:creationId xmlns:p14="http://schemas.microsoft.com/office/powerpoint/2010/main" val="3112141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 the SAME thing</a:t>
            </a:r>
            <a:endParaRPr lang="en-US" sz="3200" b="1" dirty="0"/>
          </a:p>
        </p:txBody>
      </p:sp>
      <p:sp>
        <p:nvSpPr>
          <p:cNvPr id="50" name="Rectangle 49"/>
          <p:cNvSpPr/>
          <p:nvPr/>
        </p:nvSpPr>
        <p:spPr>
          <a:xfrm>
            <a:off x="522212" y="1524000"/>
            <a:ext cx="8099577" cy="1450486"/>
          </a:xfrm>
          <a:prstGeom prst="rect">
            <a:avLst/>
          </a:prstGeom>
        </p:spPr>
        <p:txBody>
          <a:bodyPr>
            <a:spAutoFit/>
          </a:bodyPr>
          <a:lstStyle/>
          <a:p>
            <a:r>
              <a:rPr lang="en-US" sz="2200" b="1" dirty="0"/>
              <a:t>Jude </a:t>
            </a:r>
            <a:r>
              <a:rPr lang="en-US" sz="2200" b="1" baseline="30000" dirty="0"/>
              <a:t>3 </a:t>
            </a:r>
            <a:r>
              <a:rPr lang="en-US" sz="2200" dirty="0"/>
              <a:t>Beloved, while I was making every effort to write you about our common salvation, I felt the necessity to write to you appealing that you contend earnestly for the faith which was </a:t>
            </a:r>
            <a:r>
              <a:rPr lang="en-US" sz="2200" b="1" dirty="0"/>
              <a:t>once for all handed down</a:t>
            </a:r>
            <a:r>
              <a:rPr lang="en-US" sz="2200" dirty="0"/>
              <a:t> to the saints.</a:t>
            </a:r>
          </a:p>
        </p:txBody>
      </p:sp>
    </p:spTree>
    <p:extLst>
      <p:ext uri="{BB962C8B-B14F-4D97-AF65-F5344CB8AC3E}">
        <p14:creationId xmlns:p14="http://schemas.microsoft.com/office/powerpoint/2010/main" val="1192649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 the SAME thing</a:t>
            </a:r>
            <a:endParaRPr lang="en-US" sz="3200" b="1" dirty="0"/>
          </a:p>
        </p:txBody>
      </p:sp>
      <p:sp>
        <p:nvSpPr>
          <p:cNvPr id="50" name="Rectangle 49"/>
          <p:cNvSpPr/>
          <p:nvPr/>
        </p:nvSpPr>
        <p:spPr>
          <a:xfrm>
            <a:off x="522212" y="1524000"/>
            <a:ext cx="8099577" cy="1450486"/>
          </a:xfrm>
          <a:prstGeom prst="rect">
            <a:avLst/>
          </a:prstGeom>
        </p:spPr>
        <p:txBody>
          <a:bodyPr>
            <a:spAutoFit/>
          </a:bodyPr>
          <a:lstStyle/>
          <a:p>
            <a:r>
              <a:rPr lang="en-US" sz="2200" b="1" dirty="0"/>
              <a:t>Jude </a:t>
            </a:r>
            <a:r>
              <a:rPr lang="en-US" sz="2200" b="1" baseline="30000" dirty="0"/>
              <a:t>3 </a:t>
            </a:r>
            <a:r>
              <a:rPr lang="en-US" sz="2200" dirty="0"/>
              <a:t>Beloved, while I was making every effort to write you about our </a:t>
            </a:r>
            <a:r>
              <a:rPr lang="en-US" sz="2200" b="1" dirty="0"/>
              <a:t>common salvation</a:t>
            </a:r>
            <a:r>
              <a:rPr lang="en-US" sz="2200" dirty="0"/>
              <a:t>, I felt the necessity to write to you appealing that you contend earnestly for the faith which was once for all handed down to the saints.</a:t>
            </a:r>
          </a:p>
        </p:txBody>
      </p:sp>
    </p:spTree>
    <p:extLst>
      <p:ext uri="{BB962C8B-B14F-4D97-AF65-F5344CB8AC3E}">
        <p14:creationId xmlns:p14="http://schemas.microsoft.com/office/powerpoint/2010/main" val="1253716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 the SAME thing</a:t>
            </a:r>
            <a:endParaRPr lang="en-US" sz="3200" b="1" dirty="0"/>
          </a:p>
        </p:txBody>
      </p:sp>
      <p:sp>
        <p:nvSpPr>
          <p:cNvPr id="50" name="Rectangle 49"/>
          <p:cNvSpPr/>
          <p:nvPr/>
        </p:nvSpPr>
        <p:spPr>
          <a:xfrm>
            <a:off x="522212" y="1524000"/>
            <a:ext cx="8099577" cy="769441"/>
          </a:xfrm>
          <a:prstGeom prst="rect">
            <a:avLst/>
          </a:prstGeom>
        </p:spPr>
        <p:txBody>
          <a:bodyPr>
            <a:spAutoFit/>
          </a:bodyPr>
          <a:lstStyle/>
          <a:p>
            <a:r>
              <a:rPr lang="en-US" sz="2200" b="1" dirty="0"/>
              <a:t>What Church Had Multiple Problems?</a:t>
            </a:r>
          </a:p>
          <a:p>
            <a:r>
              <a:rPr lang="en-US" sz="2200" b="1" dirty="0"/>
              <a:t>	Corinth!</a:t>
            </a:r>
          </a:p>
        </p:txBody>
      </p:sp>
      <p:sp>
        <p:nvSpPr>
          <p:cNvPr id="2" name="Rectangle 1"/>
          <p:cNvSpPr/>
          <p:nvPr/>
        </p:nvSpPr>
        <p:spPr>
          <a:xfrm>
            <a:off x="609600" y="2286000"/>
            <a:ext cx="7696200" cy="1446550"/>
          </a:xfrm>
          <a:prstGeom prst="rect">
            <a:avLst/>
          </a:prstGeom>
        </p:spPr>
        <p:txBody>
          <a:bodyPr wrap="square">
            <a:spAutoFit/>
          </a:bodyPr>
          <a:lstStyle/>
          <a:p>
            <a:r>
              <a:rPr lang="en-US" sz="2200" b="1" dirty="0"/>
              <a:t>1 Corinthians </a:t>
            </a:r>
            <a:r>
              <a:rPr lang="en-US" sz="2200" b="1" baseline="30000" dirty="0"/>
              <a:t>10 </a:t>
            </a:r>
            <a:r>
              <a:rPr lang="en-US" sz="2200" dirty="0"/>
              <a:t>Now I exhort you, brethren, by the name of our Lord Jesus Christ, that you all agree and that there be no divisions among you, but that you be made complete in the same mind and in the same judgment.</a:t>
            </a:r>
          </a:p>
        </p:txBody>
      </p:sp>
      <p:sp>
        <p:nvSpPr>
          <p:cNvPr id="8" name="Rectangle 7"/>
          <p:cNvSpPr/>
          <p:nvPr/>
        </p:nvSpPr>
        <p:spPr>
          <a:xfrm>
            <a:off x="587224" y="3967876"/>
            <a:ext cx="8240788" cy="1107996"/>
          </a:xfrm>
          <a:prstGeom prst="rect">
            <a:avLst/>
          </a:prstGeom>
        </p:spPr>
        <p:txBody>
          <a:bodyPr wrap="square">
            <a:spAutoFit/>
          </a:bodyPr>
          <a:lstStyle/>
          <a:p>
            <a:r>
              <a:rPr lang="en-US" sz="2200" b="1" dirty="0"/>
              <a:t>1 Corinthians 4 </a:t>
            </a:r>
            <a:r>
              <a:rPr lang="en-US" sz="2200" b="1" baseline="30000" dirty="0"/>
              <a:t>17 </a:t>
            </a:r>
            <a:r>
              <a:rPr lang="en-US" sz="2200" dirty="0"/>
              <a:t>For this reason I have sent to you Timothy, who is my beloved and faithful child in the Lord, and he will remind you of my ways which are in Christ, </a:t>
            </a:r>
            <a:r>
              <a:rPr lang="en-US" sz="2200" b="1" dirty="0"/>
              <a:t>just as I teach everywhere in every church</a:t>
            </a:r>
            <a:r>
              <a:rPr lang="en-US" sz="2200" dirty="0"/>
              <a:t>.</a:t>
            </a:r>
          </a:p>
        </p:txBody>
      </p:sp>
      <p:sp>
        <p:nvSpPr>
          <p:cNvPr id="9" name="Rectangle 8"/>
          <p:cNvSpPr/>
          <p:nvPr/>
        </p:nvSpPr>
        <p:spPr>
          <a:xfrm>
            <a:off x="598412" y="4988004"/>
            <a:ext cx="8240788" cy="1107996"/>
          </a:xfrm>
          <a:prstGeom prst="rect">
            <a:avLst/>
          </a:prstGeom>
        </p:spPr>
        <p:txBody>
          <a:bodyPr wrap="square">
            <a:spAutoFit/>
          </a:bodyPr>
          <a:lstStyle/>
          <a:p>
            <a:r>
              <a:rPr lang="en-US" sz="2200" b="1" dirty="0"/>
              <a:t>1 Corinthians 7 </a:t>
            </a:r>
            <a:r>
              <a:rPr lang="en-US" sz="2200" b="1" baseline="30000" dirty="0"/>
              <a:t>17 </a:t>
            </a:r>
            <a:r>
              <a:rPr lang="en-US" sz="2200" dirty="0"/>
              <a:t>Only, as the Lord has assigned to each one, as God has called each, in this manner let him walk. And </a:t>
            </a:r>
            <a:r>
              <a:rPr lang="en-US" sz="2200" b="1" dirty="0"/>
              <a:t>so I direct in all the churches</a:t>
            </a:r>
            <a:r>
              <a:rPr lang="en-US" sz="2200" dirty="0"/>
              <a:t>.</a:t>
            </a:r>
          </a:p>
        </p:txBody>
      </p:sp>
      <p:sp>
        <p:nvSpPr>
          <p:cNvPr id="10" name="Rectangle 9"/>
          <p:cNvSpPr/>
          <p:nvPr/>
        </p:nvSpPr>
        <p:spPr>
          <a:xfrm>
            <a:off x="598412" y="6019800"/>
            <a:ext cx="8240788" cy="769441"/>
          </a:xfrm>
          <a:prstGeom prst="rect">
            <a:avLst/>
          </a:prstGeom>
        </p:spPr>
        <p:txBody>
          <a:bodyPr wrap="square">
            <a:spAutoFit/>
          </a:bodyPr>
          <a:lstStyle/>
          <a:p>
            <a:r>
              <a:rPr lang="en-US" sz="2200" b="1" dirty="0"/>
              <a:t>1 Corinthians 14</a:t>
            </a:r>
            <a:r>
              <a:rPr lang="en-US" sz="2200" b="1" baseline="30000" dirty="0"/>
              <a:t> 33-34 </a:t>
            </a:r>
            <a:r>
              <a:rPr lang="en-US" sz="2200" dirty="0"/>
              <a:t>…</a:t>
            </a:r>
            <a:r>
              <a:rPr lang="en-US" sz="2200" b="1" dirty="0"/>
              <a:t>As in all the churches of the saints</a:t>
            </a:r>
            <a:r>
              <a:rPr lang="en-US" sz="2200" dirty="0"/>
              <a:t>, the women should keep silent in the churches.</a:t>
            </a:r>
          </a:p>
        </p:txBody>
      </p:sp>
    </p:spTree>
    <p:extLst>
      <p:ext uri="{BB962C8B-B14F-4D97-AF65-F5344CB8AC3E}">
        <p14:creationId xmlns:p14="http://schemas.microsoft.com/office/powerpoint/2010/main" val="358126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 the SAME thing</a:t>
            </a:r>
            <a:endParaRPr lang="en-US" sz="3200" b="1" dirty="0"/>
          </a:p>
        </p:txBody>
      </p:sp>
      <p:sp>
        <p:nvSpPr>
          <p:cNvPr id="3" name="Rectangle 2"/>
          <p:cNvSpPr/>
          <p:nvPr/>
        </p:nvSpPr>
        <p:spPr>
          <a:xfrm>
            <a:off x="109423" y="1859340"/>
            <a:ext cx="8925154" cy="3600986"/>
          </a:xfrm>
          <a:prstGeom prst="rect">
            <a:avLst/>
          </a:prstGeom>
        </p:spPr>
        <p:txBody>
          <a:bodyPr wrap="square">
            <a:spAutoFit/>
          </a:bodyPr>
          <a:lstStyle/>
          <a:p>
            <a:r>
              <a:rPr lang="en-US" sz="2200" b="1" dirty="0"/>
              <a:t>Ephesians 4</a:t>
            </a:r>
            <a:r>
              <a:rPr lang="en-US" sz="2200" dirty="0"/>
              <a:t> </a:t>
            </a:r>
            <a:r>
              <a:rPr lang="en-US" sz="2200" b="1" baseline="30000" dirty="0"/>
              <a:t> 11 </a:t>
            </a:r>
            <a:r>
              <a:rPr lang="en-US" sz="2200" dirty="0"/>
              <a:t>And He gave some as apostles, and some as prophets, and some as evangelists, and some as pastors and teachers, </a:t>
            </a:r>
            <a:r>
              <a:rPr lang="en-US" sz="2200" b="1" baseline="30000" dirty="0"/>
              <a:t>12 </a:t>
            </a:r>
            <a:r>
              <a:rPr lang="en-US" sz="2200" dirty="0"/>
              <a:t>for the equipping of the saints for the work of service, to the building up of the body of Christ; </a:t>
            </a:r>
            <a:r>
              <a:rPr lang="en-US" sz="2200" b="1" baseline="30000" dirty="0"/>
              <a:t>13 </a:t>
            </a:r>
            <a:r>
              <a:rPr lang="en-US" sz="2200" dirty="0"/>
              <a:t>until we all </a:t>
            </a:r>
            <a:r>
              <a:rPr lang="en-US" sz="2200" u="sng" dirty="0"/>
              <a:t>attain to the unity of the faith</a:t>
            </a:r>
            <a:r>
              <a:rPr lang="en-US" sz="2200" dirty="0"/>
              <a:t>, and of the knowledge of the Son of God, to a mature man, to the measure of the stature which belongs to the fullness of Christ.</a:t>
            </a:r>
            <a:r>
              <a:rPr lang="en-US" sz="2200" b="1" baseline="30000" dirty="0"/>
              <a:t>14 </a:t>
            </a:r>
            <a:r>
              <a:rPr lang="en-US" sz="2200" dirty="0"/>
              <a:t>As a result, we are no longer to be children, tossed here and there by waves and carried about by every wind of doctrine, by the trickery of men, by craftiness in deceitful scheming; </a:t>
            </a:r>
            <a:r>
              <a:rPr lang="en-US" sz="2200" b="1" baseline="30000" dirty="0"/>
              <a:t>15 </a:t>
            </a:r>
            <a:r>
              <a:rPr lang="en-US" sz="2200" dirty="0"/>
              <a:t>but speaking the truth in love, we are to grow up in all aspects into Him who is the head, even Christ</a:t>
            </a:r>
          </a:p>
        </p:txBody>
      </p:sp>
    </p:spTree>
    <p:extLst>
      <p:ext uri="{BB962C8B-B14F-4D97-AF65-F5344CB8AC3E}">
        <p14:creationId xmlns:p14="http://schemas.microsoft.com/office/powerpoint/2010/main" val="4038199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 the SAME thing</a:t>
            </a:r>
            <a:endParaRPr lang="en-US" sz="3200" b="1" dirty="0"/>
          </a:p>
        </p:txBody>
      </p:sp>
      <p:sp>
        <p:nvSpPr>
          <p:cNvPr id="3" name="Rectangle 2"/>
          <p:cNvSpPr/>
          <p:nvPr/>
        </p:nvSpPr>
        <p:spPr>
          <a:xfrm>
            <a:off x="109423" y="1859340"/>
            <a:ext cx="8925154" cy="3600986"/>
          </a:xfrm>
          <a:prstGeom prst="rect">
            <a:avLst/>
          </a:prstGeom>
        </p:spPr>
        <p:txBody>
          <a:bodyPr wrap="square">
            <a:spAutoFit/>
          </a:bodyPr>
          <a:lstStyle/>
          <a:p>
            <a:r>
              <a:rPr lang="en-US" sz="2200" b="1" dirty="0"/>
              <a:t>Ephesians 4</a:t>
            </a:r>
            <a:r>
              <a:rPr lang="en-US" sz="2200" dirty="0"/>
              <a:t> </a:t>
            </a:r>
            <a:r>
              <a:rPr lang="en-US" sz="2200" b="1" baseline="30000" dirty="0"/>
              <a:t> 11 </a:t>
            </a:r>
            <a:r>
              <a:rPr lang="en-US" sz="2200" dirty="0"/>
              <a:t>And He gave some as apostles, and some as prophets, and some as evangelists, and some as pastors and teachers, </a:t>
            </a:r>
            <a:r>
              <a:rPr lang="en-US" sz="2200" b="1" baseline="30000" dirty="0"/>
              <a:t>12 </a:t>
            </a:r>
            <a:r>
              <a:rPr lang="en-US" sz="2200" dirty="0"/>
              <a:t>for the equipping of the saints for the work of service, to the building up of the body of Christ; </a:t>
            </a:r>
            <a:r>
              <a:rPr lang="en-US" sz="2200" b="1" baseline="30000" dirty="0"/>
              <a:t>13 </a:t>
            </a:r>
            <a:r>
              <a:rPr lang="en-US" sz="2200" dirty="0"/>
              <a:t>until </a:t>
            </a:r>
            <a:r>
              <a:rPr lang="en-US" sz="2200" u="sng" dirty="0"/>
              <a:t>we all attain to the unity of the faith</a:t>
            </a:r>
            <a:r>
              <a:rPr lang="en-US" sz="2200" dirty="0"/>
              <a:t>, and of the knowledge of the Son of God, to a mature man, to the measure of the stature which belongs to the fullness of Christ.</a:t>
            </a:r>
            <a:r>
              <a:rPr lang="en-US" sz="2200" b="1" baseline="30000" dirty="0"/>
              <a:t>14 </a:t>
            </a:r>
            <a:r>
              <a:rPr lang="en-US" sz="2200" dirty="0"/>
              <a:t>As a result, we are no longer to be children, tossed here and there by waves and carried about by every wind of doctrine, by the trickery of men, by craftiness in deceitful scheming; </a:t>
            </a:r>
            <a:r>
              <a:rPr lang="en-US" sz="2200" b="1" baseline="30000" dirty="0"/>
              <a:t>15 </a:t>
            </a:r>
            <a:r>
              <a:rPr lang="en-US" sz="2200" dirty="0"/>
              <a:t>but speaking the truth in love, we are to grow up in all aspects into Him who is the head, even Christ</a:t>
            </a:r>
          </a:p>
        </p:txBody>
      </p:sp>
    </p:spTree>
    <p:extLst>
      <p:ext uri="{BB962C8B-B14F-4D97-AF65-F5344CB8AC3E}">
        <p14:creationId xmlns:p14="http://schemas.microsoft.com/office/powerpoint/2010/main" val="2359060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 the SAME thing</a:t>
            </a:r>
            <a:endParaRPr lang="en-US" sz="3200" b="1" dirty="0"/>
          </a:p>
        </p:txBody>
      </p:sp>
      <p:sp>
        <p:nvSpPr>
          <p:cNvPr id="3" name="Rectangle 2"/>
          <p:cNvSpPr/>
          <p:nvPr/>
        </p:nvSpPr>
        <p:spPr>
          <a:xfrm>
            <a:off x="109423" y="1859340"/>
            <a:ext cx="8925154" cy="3600986"/>
          </a:xfrm>
          <a:prstGeom prst="rect">
            <a:avLst/>
          </a:prstGeom>
        </p:spPr>
        <p:txBody>
          <a:bodyPr wrap="square">
            <a:spAutoFit/>
          </a:bodyPr>
          <a:lstStyle/>
          <a:p>
            <a:r>
              <a:rPr lang="en-US" sz="2200" b="1" dirty="0"/>
              <a:t>Ephesians 4</a:t>
            </a:r>
            <a:r>
              <a:rPr lang="en-US" sz="2200" dirty="0"/>
              <a:t> </a:t>
            </a:r>
            <a:r>
              <a:rPr lang="en-US" sz="2200" b="1" baseline="30000" dirty="0"/>
              <a:t> 11 </a:t>
            </a:r>
            <a:r>
              <a:rPr lang="en-US" sz="2200" dirty="0"/>
              <a:t>And He gave some as apostles, and some as prophets, and some as evangelists, and some as pastors and teachers, </a:t>
            </a:r>
            <a:r>
              <a:rPr lang="en-US" sz="2200" b="1" baseline="30000" dirty="0"/>
              <a:t>12 </a:t>
            </a:r>
            <a:r>
              <a:rPr lang="en-US" sz="2200" dirty="0"/>
              <a:t>for the equipping of the saints for the work of service, to the building up of the body of Christ; </a:t>
            </a:r>
            <a:r>
              <a:rPr lang="en-US" sz="2200" b="1" baseline="30000" dirty="0"/>
              <a:t>13 </a:t>
            </a:r>
            <a:r>
              <a:rPr lang="en-US" sz="2200" dirty="0"/>
              <a:t>until </a:t>
            </a:r>
            <a:r>
              <a:rPr lang="en-US" sz="2200" u="sng" dirty="0"/>
              <a:t>we all attain to the unity of the faith</a:t>
            </a:r>
            <a:r>
              <a:rPr lang="en-US" sz="2200" dirty="0"/>
              <a:t>, and of the knowledge of the Son of God, to a mature man, to the measure of the stature which belongs to the fullness of Christ.</a:t>
            </a:r>
            <a:r>
              <a:rPr lang="en-US" sz="2200" b="1" baseline="30000" dirty="0"/>
              <a:t>14 </a:t>
            </a:r>
            <a:r>
              <a:rPr lang="en-US" sz="2200" u="sng" dirty="0"/>
              <a:t>As a result, we are no longer to be children, tossed here and there by waves and carried about by every wind of doctrine, by the trickery of men, by craftiness in deceitful scheming</a:t>
            </a:r>
            <a:r>
              <a:rPr lang="en-US" sz="2200" dirty="0"/>
              <a:t>; </a:t>
            </a:r>
            <a:r>
              <a:rPr lang="en-US" sz="2200" b="1" baseline="30000" dirty="0"/>
              <a:t>15 </a:t>
            </a:r>
            <a:r>
              <a:rPr lang="en-US" sz="2200" dirty="0"/>
              <a:t>but speaking the truth in love, we are to grow up in all aspects into Him who is the head, even Christ</a:t>
            </a:r>
          </a:p>
        </p:txBody>
      </p:sp>
    </p:spTree>
    <p:extLst>
      <p:ext uri="{BB962C8B-B14F-4D97-AF65-F5344CB8AC3E}">
        <p14:creationId xmlns:p14="http://schemas.microsoft.com/office/powerpoint/2010/main" val="495655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111" t="12903" r="23514" b="26875"/>
          <a:stretch/>
        </p:blipFill>
        <p:spPr bwMode="auto">
          <a:xfrm>
            <a:off x="1447800" y="1233456"/>
            <a:ext cx="6294120" cy="4405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1807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 the SAME thing</a:t>
            </a:r>
            <a:endParaRPr lang="en-US" sz="3200" b="1" dirty="0"/>
          </a:p>
        </p:txBody>
      </p:sp>
      <p:sp>
        <p:nvSpPr>
          <p:cNvPr id="3" name="Rectangle 2"/>
          <p:cNvSpPr/>
          <p:nvPr/>
        </p:nvSpPr>
        <p:spPr>
          <a:xfrm>
            <a:off x="109423" y="1859340"/>
            <a:ext cx="8925154" cy="3600986"/>
          </a:xfrm>
          <a:prstGeom prst="rect">
            <a:avLst/>
          </a:prstGeom>
        </p:spPr>
        <p:txBody>
          <a:bodyPr wrap="square">
            <a:spAutoFit/>
          </a:bodyPr>
          <a:lstStyle/>
          <a:p>
            <a:r>
              <a:rPr lang="en-US" sz="2200" b="1" dirty="0"/>
              <a:t>Ephesians 4</a:t>
            </a:r>
            <a:r>
              <a:rPr lang="en-US" sz="2200" dirty="0"/>
              <a:t> </a:t>
            </a:r>
            <a:r>
              <a:rPr lang="en-US" sz="2200" b="1" baseline="30000" dirty="0"/>
              <a:t> 11 </a:t>
            </a:r>
            <a:r>
              <a:rPr lang="en-US" sz="2200" dirty="0"/>
              <a:t>And He gave some as apostles, and some as prophets, and some as evangelists, and some as pastors and teachers, </a:t>
            </a:r>
            <a:r>
              <a:rPr lang="en-US" sz="2200" b="1" baseline="30000" dirty="0"/>
              <a:t>12 </a:t>
            </a:r>
            <a:r>
              <a:rPr lang="en-US" sz="2200" dirty="0"/>
              <a:t>for the equipping of the saints for the work of service, to the building up of the body of Christ; </a:t>
            </a:r>
            <a:r>
              <a:rPr lang="en-US" sz="2200" b="1" baseline="30000" dirty="0"/>
              <a:t>13 </a:t>
            </a:r>
            <a:r>
              <a:rPr lang="en-US" sz="2200" dirty="0"/>
              <a:t>until we all attain to the unity of the faith, and of the knowledge of the Son of God, to a mature man, to the measure of the stature which belongs to the fullness of Christ.</a:t>
            </a:r>
            <a:r>
              <a:rPr lang="en-US" sz="2200" b="1" baseline="30000" dirty="0"/>
              <a:t>14 </a:t>
            </a:r>
            <a:r>
              <a:rPr lang="en-US" sz="2200" dirty="0"/>
              <a:t>As a result, we are no longer to be children, tossed here and there by waves and carried about by every wind of doctrine, by the trickery of men, by craftiness in deceitful scheming; </a:t>
            </a:r>
            <a:r>
              <a:rPr lang="en-US" sz="2200" b="1" baseline="30000" dirty="0"/>
              <a:t>15 </a:t>
            </a:r>
            <a:r>
              <a:rPr lang="en-US" sz="2200" dirty="0"/>
              <a:t>but speaking </a:t>
            </a:r>
            <a:r>
              <a:rPr lang="en-US" sz="2200" u="sng" dirty="0"/>
              <a:t>the truth</a:t>
            </a:r>
            <a:r>
              <a:rPr lang="en-US" sz="2200" dirty="0"/>
              <a:t> in love, we are to grow up in all aspects into Him who is the head, even Christ</a:t>
            </a:r>
          </a:p>
        </p:txBody>
      </p:sp>
    </p:spTree>
    <p:extLst>
      <p:ext uri="{BB962C8B-B14F-4D97-AF65-F5344CB8AC3E}">
        <p14:creationId xmlns:p14="http://schemas.microsoft.com/office/powerpoint/2010/main" val="3736119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 the SAME thing</a:t>
            </a:r>
            <a:endParaRPr lang="en-US" sz="3200" b="1" dirty="0"/>
          </a:p>
        </p:txBody>
      </p:sp>
      <p:sp>
        <p:nvSpPr>
          <p:cNvPr id="3" name="Rectangle 2"/>
          <p:cNvSpPr/>
          <p:nvPr/>
        </p:nvSpPr>
        <p:spPr>
          <a:xfrm>
            <a:off x="109423" y="1859340"/>
            <a:ext cx="8925154" cy="3600986"/>
          </a:xfrm>
          <a:prstGeom prst="rect">
            <a:avLst/>
          </a:prstGeom>
        </p:spPr>
        <p:txBody>
          <a:bodyPr wrap="square">
            <a:spAutoFit/>
          </a:bodyPr>
          <a:lstStyle/>
          <a:p>
            <a:r>
              <a:rPr lang="en-US" sz="2200" b="1" dirty="0"/>
              <a:t>Ephesians 4</a:t>
            </a:r>
            <a:r>
              <a:rPr lang="en-US" sz="2200" dirty="0"/>
              <a:t> </a:t>
            </a:r>
            <a:r>
              <a:rPr lang="en-US" sz="2200" b="1" baseline="30000" dirty="0"/>
              <a:t> 11 </a:t>
            </a:r>
            <a:r>
              <a:rPr lang="en-US" sz="2200" dirty="0"/>
              <a:t>And </a:t>
            </a:r>
            <a:r>
              <a:rPr lang="en-US" sz="2200" u="sng" dirty="0"/>
              <a:t>He gave some as apostles, and some as prophets, and some as evangelists, and some as pastors and teachers, </a:t>
            </a:r>
            <a:r>
              <a:rPr lang="en-US" sz="2200" b="1" u="sng" baseline="30000" dirty="0"/>
              <a:t>12 </a:t>
            </a:r>
            <a:r>
              <a:rPr lang="en-US" sz="2200" u="sng" dirty="0"/>
              <a:t>for the equipping of the saints</a:t>
            </a:r>
            <a:r>
              <a:rPr lang="en-US" sz="2200" dirty="0"/>
              <a:t> for the work of service, to the building up of the body of Christ; </a:t>
            </a:r>
            <a:r>
              <a:rPr lang="en-US" sz="2200" b="1" baseline="30000" dirty="0"/>
              <a:t>13 </a:t>
            </a:r>
            <a:r>
              <a:rPr lang="en-US" sz="2200" dirty="0"/>
              <a:t>until we all attain to the unity of the faith, and of the knowledge of the Son of God, to a mature man, to the measure of the stature which belongs to the fullness of Christ.</a:t>
            </a:r>
            <a:r>
              <a:rPr lang="en-US" sz="2200" b="1" baseline="30000" dirty="0"/>
              <a:t>14 </a:t>
            </a:r>
            <a:r>
              <a:rPr lang="en-US" sz="2200" dirty="0"/>
              <a:t>As a result, we are no longer to be children, tossed here and there by waves and carried about by every wind of doctrine, by the trickery of men, by craftiness in deceitful scheming; </a:t>
            </a:r>
            <a:r>
              <a:rPr lang="en-US" sz="2200" b="1" baseline="30000" dirty="0"/>
              <a:t>15 </a:t>
            </a:r>
            <a:r>
              <a:rPr lang="en-US" sz="2200" dirty="0"/>
              <a:t>but speaking </a:t>
            </a:r>
            <a:r>
              <a:rPr lang="en-US" sz="2200" u="sng" dirty="0"/>
              <a:t>the truth</a:t>
            </a:r>
            <a:r>
              <a:rPr lang="en-US" sz="2200" dirty="0"/>
              <a:t> in love, we are to grow up in all aspects into Him who is the head, even Christ</a:t>
            </a:r>
          </a:p>
        </p:txBody>
      </p:sp>
    </p:spTree>
    <p:extLst>
      <p:ext uri="{BB962C8B-B14F-4D97-AF65-F5344CB8AC3E}">
        <p14:creationId xmlns:p14="http://schemas.microsoft.com/office/powerpoint/2010/main" val="1950831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 the SAME thing</a:t>
            </a:r>
            <a:endParaRPr lang="en-US" sz="3200" b="1" dirty="0"/>
          </a:p>
        </p:txBody>
      </p:sp>
      <p:sp>
        <p:nvSpPr>
          <p:cNvPr id="3" name="Rectangle 2"/>
          <p:cNvSpPr/>
          <p:nvPr/>
        </p:nvSpPr>
        <p:spPr>
          <a:xfrm>
            <a:off x="109423" y="1859340"/>
            <a:ext cx="8925154" cy="3600986"/>
          </a:xfrm>
          <a:prstGeom prst="rect">
            <a:avLst/>
          </a:prstGeom>
        </p:spPr>
        <p:txBody>
          <a:bodyPr wrap="square">
            <a:spAutoFit/>
          </a:bodyPr>
          <a:lstStyle/>
          <a:p>
            <a:r>
              <a:rPr lang="en-US" sz="2200" b="1" dirty="0"/>
              <a:t>Ephesians 4</a:t>
            </a:r>
            <a:r>
              <a:rPr lang="en-US" sz="2200" dirty="0"/>
              <a:t> </a:t>
            </a:r>
            <a:r>
              <a:rPr lang="en-US" sz="2200" b="1" baseline="30000" dirty="0"/>
              <a:t> 11 </a:t>
            </a:r>
            <a:r>
              <a:rPr lang="en-US" sz="2200" dirty="0"/>
              <a:t>And </a:t>
            </a:r>
            <a:r>
              <a:rPr lang="en-US" sz="2200" u="sng" dirty="0"/>
              <a:t>He gave some as apostles, and some as prophets, and some as evangelists, and some as pastors and teachers, </a:t>
            </a:r>
            <a:r>
              <a:rPr lang="en-US" sz="2200" b="1" u="sng" baseline="30000" dirty="0"/>
              <a:t>12 </a:t>
            </a:r>
            <a:r>
              <a:rPr lang="en-US" sz="2200" u="sng" dirty="0"/>
              <a:t>for the equipping of the saints</a:t>
            </a:r>
            <a:r>
              <a:rPr lang="en-US" sz="2200" dirty="0"/>
              <a:t> for the work of service, to the building up of the body of Christ; </a:t>
            </a:r>
            <a:r>
              <a:rPr lang="en-US" sz="2200" b="1" baseline="30000" dirty="0"/>
              <a:t>13 </a:t>
            </a:r>
            <a:r>
              <a:rPr lang="en-US" sz="2200" u="sng" dirty="0"/>
              <a:t>until we all attain to the unity of the faith</a:t>
            </a:r>
            <a:r>
              <a:rPr lang="en-US" sz="2200" dirty="0"/>
              <a:t>, and of the knowledge of the Son of God, to a mature man, to the measure of the stature which belongs to the fullness of Christ.</a:t>
            </a:r>
            <a:r>
              <a:rPr lang="en-US" sz="2200" b="1" baseline="30000" dirty="0"/>
              <a:t>14 </a:t>
            </a:r>
            <a:r>
              <a:rPr lang="en-US" sz="2200" dirty="0"/>
              <a:t>As a result, we are no longer to be children, tossed here and there by waves and carried about by every wind of doctrine, by the trickery of men, by craftiness in deceitful scheming; </a:t>
            </a:r>
            <a:r>
              <a:rPr lang="en-US" sz="2200" b="1" baseline="30000" dirty="0"/>
              <a:t>15 </a:t>
            </a:r>
            <a:r>
              <a:rPr lang="en-US" sz="2200" dirty="0"/>
              <a:t>but speaking </a:t>
            </a:r>
            <a:r>
              <a:rPr lang="en-US" sz="2200" u="sng" dirty="0"/>
              <a:t>the truth</a:t>
            </a:r>
            <a:r>
              <a:rPr lang="en-US" sz="2200" dirty="0"/>
              <a:t> in love, we are to grow up in all aspects into Him who is the head, even Christ</a:t>
            </a:r>
          </a:p>
        </p:txBody>
      </p:sp>
      <p:sp>
        <p:nvSpPr>
          <p:cNvPr id="2" name="TextBox 1"/>
          <p:cNvSpPr txBox="1"/>
          <p:nvPr/>
        </p:nvSpPr>
        <p:spPr>
          <a:xfrm>
            <a:off x="1905000" y="4996696"/>
            <a:ext cx="6400800" cy="1785104"/>
          </a:xfrm>
          <a:prstGeom prst="rect">
            <a:avLst/>
          </a:prstGeom>
          <a:noFill/>
        </p:spPr>
        <p:txBody>
          <a:bodyPr wrap="square" rtlCol="0">
            <a:spAutoFit/>
          </a:bodyPr>
          <a:lstStyle/>
          <a:p>
            <a:pPr marL="285750" indent="-285750">
              <a:buFont typeface="Arial" panose="020B0604020202020204" pitchFamily="34" charset="0"/>
              <a:buChar char="•"/>
            </a:pPr>
            <a:r>
              <a:rPr lang="en-US" sz="2200" b="1" dirty="0"/>
              <a:t>By teaching!</a:t>
            </a:r>
          </a:p>
          <a:p>
            <a:pPr marL="285750" indent="-285750">
              <a:buFont typeface="Arial" panose="020B0604020202020204" pitchFamily="34" charset="0"/>
              <a:buChar char="•"/>
            </a:pPr>
            <a:r>
              <a:rPr lang="en-US" sz="2200" b="1" dirty="0"/>
              <a:t>Not by FIAT</a:t>
            </a:r>
          </a:p>
          <a:p>
            <a:pPr marL="285750" indent="-285750">
              <a:buFont typeface="Arial" panose="020B0604020202020204" pitchFamily="34" charset="0"/>
              <a:buChar char="•"/>
            </a:pPr>
            <a:r>
              <a:rPr lang="en-US" sz="2200" b="1" dirty="0"/>
              <a:t>Not by Hierarchical Organization</a:t>
            </a:r>
          </a:p>
          <a:p>
            <a:pPr marL="285750" indent="-285750">
              <a:buFont typeface="Arial" panose="020B0604020202020204" pitchFamily="34" charset="0"/>
              <a:buChar char="•"/>
            </a:pPr>
            <a:r>
              <a:rPr lang="en-US" sz="2200" b="1" dirty="0"/>
              <a:t>Not by Human Wisdom</a:t>
            </a:r>
          </a:p>
          <a:p>
            <a:pPr marL="285750" indent="-285750">
              <a:buFont typeface="Arial" panose="020B0604020202020204" pitchFamily="34" charset="0"/>
              <a:buChar char="•"/>
            </a:pPr>
            <a:r>
              <a:rPr lang="en-US" sz="2200" b="1" dirty="0"/>
              <a:t>By Teaching what has been revealed by God</a:t>
            </a:r>
          </a:p>
        </p:txBody>
      </p:sp>
    </p:spTree>
    <p:extLst>
      <p:ext uri="{BB962C8B-B14F-4D97-AF65-F5344CB8AC3E}">
        <p14:creationId xmlns:p14="http://schemas.microsoft.com/office/powerpoint/2010/main" val="365709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Tree>
    <p:extLst>
      <p:ext uri="{BB962C8B-B14F-4D97-AF65-F5344CB8AC3E}">
        <p14:creationId xmlns:p14="http://schemas.microsoft.com/office/powerpoint/2010/main" val="3840856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416868"/>
          </a:xfrm>
          <a:prstGeom prst="rect">
            <a:avLst/>
          </a:prstGeom>
          <a:solidFill>
            <a:schemeClr val="bg1">
              <a:lumMod val="85000"/>
            </a:schemeClr>
          </a:solid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200" b="0" i="0" dirty="0">
              <a:solidFill>
                <a:srgbClr val="000000"/>
              </a:solidFill>
              <a:effectLst/>
              <a:latin typeface="Lyon Text"/>
            </a:endParaRPr>
          </a:p>
          <a:p>
            <a:endParaRPr lang="en-US" sz="2200" dirty="0">
              <a:solidFill>
                <a:srgbClr val="000000"/>
              </a:solidFill>
              <a:latin typeface="Lyon Text"/>
            </a:endParaRPr>
          </a:p>
          <a:p>
            <a:endParaRPr lang="en-US" sz="2200" dirty="0">
              <a:solidFill>
                <a:srgbClr val="000000"/>
              </a:solidFill>
              <a:latin typeface="Lyon Text"/>
            </a:endParaRPr>
          </a:p>
          <a:p>
            <a:r>
              <a:rPr lang="en-US" sz="2200" b="0" i="0" dirty="0">
                <a:solidFill>
                  <a:srgbClr val="000000"/>
                </a:solidFill>
                <a:effectLst/>
                <a:latin typeface="Lyon Text"/>
              </a:rPr>
              <a:t>Sunday Assembly, a community started in Great Britain in 2013 </a:t>
            </a:r>
          </a:p>
          <a:p>
            <a:endParaRPr lang="en-US" sz="2200" dirty="0">
              <a:solidFill>
                <a:srgbClr val="000000"/>
              </a:solidFill>
              <a:latin typeface="Lyon Text"/>
            </a:endParaRPr>
          </a:p>
          <a:p>
            <a:r>
              <a:rPr lang="en-US" sz="2200" b="0" i="0" dirty="0">
                <a:solidFill>
                  <a:srgbClr val="000000"/>
                </a:solidFill>
                <a:effectLst/>
                <a:latin typeface="Lyon Text"/>
              </a:rPr>
              <a:t>Members gather on Sundays, sing together, listen to speakers, and converse over coffee and donuts. Meetings are meant to be just like Church services—but without God.</a:t>
            </a:r>
          </a:p>
          <a:p>
            <a:endParaRPr lang="en-US" sz="2200" dirty="0"/>
          </a:p>
          <a:p>
            <a:r>
              <a:rPr lang="en-US" sz="2200" dirty="0"/>
              <a:t>Secular congregations such as Sunday Assembly and Oasis—a similar group started in 2012—seek to offer a solution. Both were founded by faithless seekers hoping to carry on certain aspects of religious life: the community, the moral deliberation, and the rich sense of wonder.</a:t>
            </a:r>
          </a:p>
          <a:p>
            <a:endParaRPr lang="en-US" sz="2200" dirty="0"/>
          </a:p>
          <a:p>
            <a:endParaRPr lang="en-US" sz="2200" dirty="0"/>
          </a:p>
          <a:p>
            <a:r>
              <a:rPr lang="en-US" sz="1600" dirty="0">
                <a:hlinkClick r:id="rId2"/>
              </a:rPr>
              <a:t>https://www.theatlantic.com/ideas/archive/2019/07/secular-churches-rethink-their-sales-pitch/594109/</a:t>
            </a:r>
            <a:endParaRPr lang="en-US" dirty="0"/>
          </a:p>
        </p:txBody>
      </p:sp>
      <p:sp>
        <p:nvSpPr>
          <p:cNvPr id="6" name="TextBox 5"/>
          <p:cNvSpPr txBox="1"/>
          <p:nvPr/>
        </p:nvSpPr>
        <p:spPr>
          <a:xfrm>
            <a:off x="304800" y="997803"/>
            <a:ext cx="1828800" cy="830997"/>
          </a:xfrm>
          <a:prstGeom prst="rect">
            <a:avLst/>
          </a:prstGeom>
          <a:solidFill>
            <a:schemeClr val="bg1"/>
          </a:solidFill>
          <a:ln>
            <a:solidFill>
              <a:schemeClr val="tx1"/>
            </a:solidFill>
          </a:ln>
        </p:spPr>
        <p:txBody>
          <a:bodyPr wrap="square" rtlCol="0">
            <a:spAutoFit/>
          </a:bodyPr>
          <a:lstStyle/>
          <a:p>
            <a:pPr algn="ctr"/>
            <a:r>
              <a:rPr lang="en-US" sz="2400" b="1" dirty="0"/>
              <a:t>Church without God</a:t>
            </a:r>
          </a:p>
        </p:txBody>
      </p:sp>
    </p:spTree>
    <p:extLst>
      <p:ext uri="{BB962C8B-B14F-4D97-AF65-F5344CB8AC3E}">
        <p14:creationId xmlns:p14="http://schemas.microsoft.com/office/powerpoint/2010/main" val="125626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539978"/>
          </a:xfrm>
          <a:prstGeom prst="rect">
            <a:avLst/>
          </a:prstGeom>
          <a:solidFill>
            <a:schemeClr val="bg1">
              <a:lumMod val="85000"/>
            </a:schemeClr>
          </a:solid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a:t>			</a:t>
            </a:r>
          </a:p>
          <a:p>
            <a:r>
              <a:rPr lang="en-US" sz="2200" dirty="0"/>
              <a:t>			After a promising start, attendance declined, and nearly half the chapters have fizzled out</a:t>
            </a:r>
          </a:p>
          <a:p>
            <a:endParaRPr lang="en-US" sz="2200" dirty="0"/>
          </a:p>
          <a:p>
            <a:r>
              <a:rPr lang="en-US" sz="2200" dirty="0"/>
              <a:t>The New York Sunday Assembly …Meetings involved “sermons” from scientists, artists, and academics; members sang pop songs together and snapped their fingers to poetry readings. …That lasted for a couple of years—and then things began to fall apart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sz="1600" dirty="0">
                <a:hlinkClick r:id="rId2"/>
              </a:rPr>
              <a:t>https://www.theatlantic.com/ideas/archive/2019/07/secular-churches-rethink-their-sales-pitch/594109/</a:t>
            </a:r>
            <a:endParaRPr lang="en-US" dirty="0"/>
          </a:p>
        </p:txBody>
      </p:sp>
      <p:sp>
        <p:nvSpPr>
          <p:cNvPr id="2" name="TextBox 1"/>
          <p:cNvSpPr txBox="1"/>
          <p:nvPr/>
        </p:nvSpPr>
        <p:spPr>
          <a:xfrm>
            <a:off x="304800" y="1138535"/>
            <a:ext cx="2034511" cy="461665"/>
          </a:xfrm>
          <a:prstGeom prst="rect">
            <a:avLst/>
          </a:prstGeom>
          <a:solidFill>
            <a:schemeClr val="bg1"/>
          </a:solidFill>
          <a:ln>
            <a:solidFill>
              <a:schemeClr val="tx1"/>
            </a:solidFill>
          </a:ln>
        </p:spPr>
        <p:txBody>
          <a:bodyPr wrap="square" rtlCol="0">
            <a:spAutoFit/>
          </a:bodyPr>
          <a:lstStyle/>
          <a:p>
            <a:r>
              <a:rPr lang="en-US" sz="2400" b="1" dirty="0"/>
              <a:t>Isn’t  Working</a:t>
            </a:r>
          </a:p>
        </p:txBody>
      </p:sp>
    </p:spTree>
    <p:extLst>
      <p:ext uri="{BB962C8B-B14F-4D97-AF65-F5344CB8AC3E}">
        <p14:creationId xmlns:p14="http://schemas.microsoft.com/office/powerpoint/2010/main" val="199752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3477875"/>
          </a:xfrm>
          <a:prstGeom prst="rect">
            <a:avLst/>
          </a:prstGeom>
          <a:solidFill>
            <a:schemeClr val="bg1">
              <a:lumMod val="85000"/>
            </a:schemeClr>
          </a:solid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200" dirty="0"/>
          </a:p>
          <a:p>
            <a:endParaRPr lang="en-US" sz="2200" dirty="0"/>
          </a:p>
          <a:p>
            <a:endParaRPr lang="en-US" sz="2200" dirty="0"/>
          </a:p>
          <a:p>
            <a:r>
              <a:rPr lang="en-US" sz="2200" dirty="0"/>
              <a:t>There just weren’t enough people. Making a congregation happen basically meant putting on a big show on a regular basis. Somebody needed to </a:t>
            </a:r>
            <a:r>
              <a:rPr lang="en-US" sz="2200" u="sng" dirty="0"/>
              <a:t>book bands</a:t>
            </a:r>
            <a:r>
              <a:rPr lang="en-US" sz="2200" dirty="0"/>
              <a:t>, find speakers, set up chairs, </a:t>
            </a:r>
            <a:r>
              <a:rPr lang="en-US" sz="2200" u="sng" dirty="0"/>
              <a:t>pick up snacks</a:t>
            </a:r>
            <a:r>
              <a:rPr lang="en-US" sz="2200" dirty="0"/>
              <a:t>.</a:t>
            </a:r>
          </a:p>
          <a:p>
            <a:endParaRPr lang="en-US" sz="2200" dirty="0"/>
          </a:p>
          <a:p>
            <a:r>
              <a:rPr lang="en-US" sz="2200" dirty="0"/>
              <a:t>In New York and elsewhere, the basic mechanics of keeping a congregation running have proved difficult. To </a:t>
            </a:r>
            <a:r>
              <a:rPr lang="en-US" sz="2200" u="sng" dirty="0"/>
              <a:t>hire musicians</a:t>
            </a:r>
            <a:r>
              <a:rPr lang="en-US" sz="2200" dirty="0"/>
              <a:t> and speakers, </a:t>
            </a:r>
            <a:r>
              <a:rPr lang="en-US" sz="2200" u="sng" dirty="0"/>
              <a:t>buy refreshments</a:t>
            </a:r>
            <a:r>
              <a:rPr lang="en-US" sz="2200" dirty="0"/>
              <a:t>, and rent out a venue takes a lot of money.</a:t>
            </a:r>
          </a:p>
        </p:txBody>
      </p:sp>
      <p:sp>
        <p:nvSpPr>
          <p:cNvPr id="6" name="TextBox 5"/>
          <p:cNvSpPr txBox="1"/>
          <p:nvPr/>
        </p:nvSpPr>
        <p:spPr>
          <a:xfrm>
            <a:off x="304800" y="1138535"/>
            <a:ext cx="2034511" cy="830997"/>
          </a:xfrm>
          <a:prstGeom prst="rect">
            <a:avLst/>
          </a:prstGeom>
          <a:solidFill>
            <a:schemeClr val="bg1"/>
          </a:solidFill>
          <a:ln>
            <a:solidFill>
              <a:schemeClr val="tx1"/>
            </a:solidFill>
          </a:ln>
        </p:spPr>
        <p:txBody>
          <a:bodyPr wrap="square" rtlCol="0">
            <a:spAutoFit/>
          </a:bodyPr>
          <a:lstStyle/>
          <a:p>
            <a:pPr algn="ctr"/>
            <a:r>
              <a:rPr lang="en-US" sz="2400" b="1" dirty="0"/>
              <a:t>They Don’t Get it</a:t>
            </a:r>
          </a:p>
        </p:txBody>
      </p:sp>
    </p:spTree>
    <p:extLst>
      <p:ext uri="{BB962C8B-B14F-4D97-AF65-F5344CB8AC3E}">
        <p14:creationId xmlns:p14="http://schemas.microsoft.com/office/powerpoint/2010/main" val="8835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838200"/>
            <a:ext cx="8925154" cy="5940088"/>
          </a:xfrm>
          <a:prstGeom prst="rect">
            <a:avLst/>
          </a:prstGeom>
          <a:solidFill>
            <a:schemeClr val="bg1">
              <a:lumMod val="85000"/>
            </a:schemeClr>
          </a:solid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200" dirty="0"/>
              <a:t>“Being uninterested in something is about the least effective social glue, the dullest possible mobilizing cry, the weakest affinity principle, that one can imagine.”</a:t>
            </a:r>
          </a:p>
          <a:p>
            <a:endParaRPr lang="en-US" sz="2200" dirty="0"/>
          </a:p>
          <a:p>
            <a:r>
              <a:rPr lang="en-US" sz="2200" dirty="0"/>
              <a:t>a study by Richard </a:t>
            </a:r>
            <a:r>
              <a:rPr lang="en-US" sz="2200" dirty="0" err="1"/>
              <a:t>Sosis</a:t>
            </a:r>
            <a:r>
              <a:rPr lang="en-US" sz="2200" dirty="0"/>
              <a:t>, an anthropologist at the University of Connecticut who studied 200 American communes founded in the 19th century. </a:t>
            </a:r>
          </a:p>
          <a:p>
            <a:endParaRPr lang="en-US" sz="2200" dirty="0"/>
          </a:p>
          <a:p>
            <a:r>
              <a:rPr lang="en-US" sz="2200" dirty="0" err="1"/>
              <a:t>Sosis</a:t>
            </a:r>
            <a:r>
              <a:rPr lang="en-US" sz="2200" dirty="0"/>
              <a:t> found that 39 percent of religious communes were still functioning 20 years after their start, but only 6 percent of secular communes were alive after the same amount of time. And he determined that a single variable was making this difference: the number of sacrifices—such as giving up alcohol, following a dress code, or fasting—that each commune demanded of its members.</a:t>
            </a:r>
          </a:p>
          <a:p>
            <a:endParaRPr lang="en-US" sz="2200" dirty="0"/>
          </a:p>
          <a:p>
            <a:r>
              <a:rPr lang="en-US" sz="2200" dirty="0"/>
              <a:t>For religious communes, the more sacrifices demanded, the longer they lasted; however, this connection didn’t hold for secular communes.</a:t>
            </a:r>
            <a:endParaRPr lang="en-US" sz="1400" dirty="0"/>
          </a:p>
          <a:p>
            <a:endParaRPr lang="en-US" sz="1400" dirty="0"/>
          </a:p>
          <a:p>
            <a:r>
              <a:rPr lang="en-US" sz="1400" dirty="0">
                <a:hlinkClick r:id="rId2"/>
              </a:rPr>
              <a:t>https://www.theatlantic.com/ideas/archive/2019/07/secular-churches-rethink-their-sales-pitch/594109/</a:t>
            </a:r>
            <a:endParaRPr lang="en-US" sz="1400" dirty="0"/>
          </a:p>
        </p:txBody>
      </p:sp>
    </p:spTree>
    <p:extLst>
      <p:ext uri="{BB962C8B-B14F-4D97-AF65-F5344CB8AC3E}">
        <p14:creationId xmlns:p14="http://schemas.microsoft.com/office/powerpoint/2010/main" val="24918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144655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You can see where this may go…</a:t>
            </a:r>
          </a:p>
          <a:p>
            <a:endParaRPr lang="en-US" sz="2800" dirty="0"/>
          </a:p>
          <a:p>
            <a:pPr algn="ctr"/>
            <a:r>
              <a:rPr lang="en-US" sz="3200" b="1" dirty="0" err="1"/>
              <a:t>Paganesque</a:t>
            </a:r>
            <a:r>
              <a:rPr lang="en-US" sz="3200" b="1" dirty="0"/>
              <a:t> Idolatry</a:t>
            </a:r>
          </a:p>
        </p:txBody>
      </p:sp>
    </p:spTree>
    <p:extLst>
      <p:ext uri="{BB962C8B-B14F-4D97-AF65-F5344CB8AC3E}">
        <p14:creationId xmlns:p14="http://schemas.microsoft.com/office/powerpoint/2010/main" val="412898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a:t>
            </a:r>
            <a:endParaRPr lang="en-US" sz="3200" b="1" dirty="0"/>
          </a:p>
        </p:txBody>
      </p:sp>
      <p:sp>
        <p:nvSpPr>
          <p:cNvPr id="89" name="Rectangle 88"/>
          <p:cNvSpPr/>
          <p:nvPr/>
        </p:nvSpPr>
        <p:spPr>
          <a:xfrm>
            <a:off x="185624" y="1600200"/>
            <a:ext cx="8805976" cy="2462213"/>
          </a:xfrm>
          <a:prstGeom prst="rect">
            <a:avLst/>
          </a:prstGeom>
        </p:spPr>
        <p:txBody>
          <a:bodyPr wrap="square">
            <a:spAutoFit/>
          </a:bodyPr>
          <a:lstStyle/>
          <a:p>
            <a:r>
              <a:rPr lang="en-US" sz="2200" b="1" dirty="0"/>
              <a:t>Hebrews 3</a:t>
            </a:r>
          </a:p>
          <a:p>
            <a:r>
              <a:rPr lang="en-US" sz="2200" b="1" baseline="30000" dirty="0"/>
              <a:t>12 </a:t>
            </a:r>
            <a:r>
              <a:rPr lang="en-US" sz="2200" dirty="0"/>
              <a:t>Take care, brethren, that there not be in any one of you an evil, unbelieving heart that falls away from the living God.</a:t>
            </a:r>
          </a:p>
          <a:p>
            <a:endParaRPr lang="en-US" sz="2200" dirty="0"/>
          </a:p>
          <a:p>
            <a:r>
              <a:rPr lang="en-US" sz="2200" b="1" baseline="30000" dirty="0"/>
              <a:t>18 </a:t>
            </a:r>
            <a:r>
              <a:rPr lang="en-US" sz="2200" dirty="0"/>
              <a:t>And to whom did He swear that they would not enter His rest, but to those who were disobedient? </a:t>
            </a:r>
            <a:r>
              <a:rPr lang="en-US" sz="2200" b="1" baseline="30000" dirty="0"/>
              <a:t>19 </a:t>
            </a:r>
            <a:r>
              <a:rPr lang="en-US" sz="2200" dirty="0"/>
              <a:t>So we see that they were not able to enter because of unbelief.</a:t>
            </a:r>
          </a:p>
        </p:txBody>
      </p:sp>
    </p:spTree>
    <p:extLst>
      <p:ext uri="{BB962C8B-B14F-4D97-AF65-F5344CB8AC3E}">
        <p14:creationId xmlns:p14="http://schemas.microsoft.com/office/powerpoint/2010/main" val="164511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2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The Essentiality of Faith</a:t>
            </a:r>
          </a:p>
        </p:txBody>
      </p:sp>
      <p:sp>
        <p:nvSpPr>
          <p:cNvPr id="5" name="Rectangle 4">
            <a:extLst>
              <a:ext uri="{FF2B5EF4-FFF2-40B4-BE49-F238E27FC236}">
                <a16:creationId xmlns:a16="http://schemas.microsoft.com/office/drawing/2014/main" id="{7C074ACE-0DE5-4814-8DD7-2B20EBE74AC0}"/>
              </a:ext>
            </a:extLst>
          </p:cNvPr>
          <p:cNvSpPr/>
          <p:nvPr/>
        </p:nvSpPr>
        <p:spPr>
          <a:xfrm>
            <a:off x="109423" y="990600"/>
            <a:ext cx="8925154" cy="523220"/>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God’s People Must Believe</a:t>
            </a:r>
            <a:endParaRPr lang="en-US" sz="3200" b="1" dirty="0"/>
          </a:p>
        </p:txBody>
      </p:sp>
      <p:sp>
        <p:nvSpPr>
          <p:cNvPr id="89" name="Rectangle 88"/>
          <p:cNvSpPr/>
          <p:nvPr/>
        </p:nvSpPr>
        <p:spPr>
          <a:xfrm>
            <a:off x="185624" y="1600200"/>
            <a:ext cx="8805976" cy="2646878"/>
          </a:xfrm>
          <a:prstGeom prst="rect">
            <a:avLst/>
          </a:prstGeom>
        </p:spPr>
        <p:txBody>
          <a:bodyPr wrap="square">
            <a:spAutoFit/>
          </a:bodyPr>
          <a:lstStyle/>
          <a:p>
            <a:r>
              <a:rPr lang="en-US" sz="2200" b="1" dirty="0"/>
              <a:t>Hebrews 11</a:t>
            </a:r>
          </a:p>
          <a:p>
            <a:r>
              <a:rPr lang="en-US" sz="2400" b="1" baseline="30000" dirty="0"/>
              <a:t>5 </a:t>
            </a:r>
            <a:r>
              <a:rPr lang="en-US" sz="2400" dirty="0"/>
              <a:t>By faith Enoch was taken up so that he would not see death; </a:t>
            </a:r>
            <a:r>
              <a:rPr lang="en-US" sz="2400" cap="small" dirty="0"/>
              <a:t>and he was not found because God took him up</a:t>
            </a:r>
            <a:r>
              <a:rPr lang="en-US" sz="2400" dirty="0"/>
              <a:t>; for he obtained the witness that before his being taken up </a:t>
            </a:r>
            <a:r>
              <a:rPr lang="en-US" sz="2400" u="sng" dirty="0"/>
              <a:t>he was pleasing to God</a:t>
            </a:r>
            <a:r>
              <a:rPr lang="en-US" sz="2400" dirty="0"/>
              <a:t>.</a:t>
            </a:r>
          </a:p>
          <a:p>
            <a:r>
              <a:rPr lang="en-US" sz="2400" b="1" baseline="30000" dirty="0"/>
              <a:t>6 </a:t>
            </a:r>
            <a:r>
              <a:rPr lang="en-US" sz="2400" dirty="0"/>
              <a:t>And </a:t>
            </a:r>
            <a:r>
              <a:rPr lang="en-US" sz="2400" u="sng" dirty="0"/>
              <a:t>without faith it is impossible to please Him</a:t>
            </a:r>
            <a:r>
              <a:rPr lang="en-US" sz="2400" dirty="0"/>
              <a:t>, for he who comes to God must believe that He is and that He is a rewarder of those who seek Him.</a:t>
            </a:r>
            <a:endParaRPr lang="en-US" sz="2200" dirty="0"/>
          </a:p>
        </p:txBody>
      </p:sp>
      <p:sp>
        <p:nvSpPr>
          <p:cNvPr id="2" name="Rectangle 1"/>
          <p:cNvSpPr/>
          <p:nvPr/>
        </p:nvSpPr>
        <p:spPr>
          <a:xfrm>
            <a:off x="1225068" y="4648200"/>
            <a:ext cx="6693865" cy="1569660"/>
          </a:xfrm>
          <a:prstGeom prst="rect">
            <a:avLst/>
          </a:prstGeom>
          <a:solidFill>
            <a:schemeClr val="bg1">
              <a:lumMod val="85000"/>
            </a:schemeClr>
          </a:solidFill>
        </p:spPr>
        <p:txBody>
          <a:bodyPr>
            <a:spAutoFit/>
          </a:bodyPr>
          <a:lstStyle/>
          <a:p>
            <a:r>
              <a:rPr lang="en-US" sz="2400" i="1" dirty="0"/>
              <a:t>“Even if secular congregations could create a sense of the sacred, they tend to attract people who are explicitly looking for a community without costly rituals—</a:t>
            </a:r>
            <a:r>
              <a:rPr lang="en-US" sz="2400" b="1" i="1" u="sng" dirty="0"/>
              <a:t>one that lets you do what you want</a:t>
            </a:r>
            <a:r>
              <a:rPr lang="en-US" sz="2400" i="1" dirty="0"/>
              <a:t>.”</a:t>
            </a:r>
          </a:p>
        </p:txBody>
      </p:sp>
    </p:spTree>
    <p:extLst>
      <p:ext uri="{BB962C8B-B14F-4D97-AF65-F5344CB8AC3E}">
        <p14:creationId xmlns:p14="http://schemas.microsoft.com/office/powerpoint/2010/main" val="275536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770</Words>
  <Application>Microsoft Office PowerPoint</Application>
  <PresentationFormat>On-screen Show (4:3)</PresentationFormat>
  <Paragraphs>127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Lyon Text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17</cp:revision>
  <dcterms:created xsi:type="dcterms:W3CDTF">2019-07-28T11:51:37Z</dcterms:created>
  <dcterms:modified xsi:type="dcterms:W3CDTF">2019-07-28T13:56:06Z</dcterms:modified>
</cp:coreProperties>
</file>