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85" r:id="rId3"/>
    <p:sldId id="266" r:id="rId4"/>
    <p:sldId id="256" r:id="rId5"/>
    <p:sldId id="264" r:id="rId6"/>
    <p:sldId id="262" r:id="rId7"/>
    <p:sldId id="263" r:id="rId8"/>
    <p:sldId id="270" r:id="rId9"/>
    <p:sldId id="271" r:id="rId10"/>
    <p:sldId id="272" r:id="rId11"/>
    <p:sldId id="273" r:id="rId12"/>
    <p:sldId id="274" r:id="rId13"/>
    <p:sldId id="275" r:id="rId14"/>
    <p:sldId id="276" r:id="rId15"/>
    <p:sldId id="277" r:id="rId16"/>
    <p:sldId id="278" r:id="rId17"/>
    <p:sldId id="260" r:id="rId18"/>
    <p:sldId id="261" r:id="rId19"/>
    <p:sldId id="267" r:id="rId20"/>
    <p:sldId id="268" r:id="rId21"/>
    <p:sldId id="269" r:id="rId22"/>
    <p:sldId id="288" r:id="rId23"/>
    <p:sldId id="279" r:id="rId24"/>
    <p:sldId id="281" r:id="rId25"/>
    <p:sldId id="280" r:id="rId26"/>
    <p:sldId id="282" r:id="rId27"/>
    <p:sldId id="283" r:id="rId28"/>
    <p:sldId id="284" r:id="rId29"/>
    <p:sldId id="286" r:id="rId30"/>
    <p:sldId id="287" r:id="rId31"/>
    <p:sldId id="25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DDD8FB7-E7F0-4E7B-9581-41F145D54266}"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F704-7116-4CD6-B324-2A2ADD615E04}" type="slidenum">
              <a:rPr lang="en-US" smtClean="0"/>
              <a:t>‹#›</a:t>
            </a:fld>
            <a:endParaRPr lang="en-US"/>
          </a:p>
        </p:txBody>
      </p:sp>
    </p:spTree>
    <p:extLst>
      <p:ext uri="{BB962C8B-B14F-4D97-AF65-F5344CB8AC3E}">
        <p14:creationId xmlns:p14="http://schemas.microsoft.com/office/powerpoint/2010/main" val="1635520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DD8FB7-E7F0-4E7B-9581-41F145D54266}"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F704-7116-4CD6-B324-2A2ADD615E04}" type="slidenum">
              <a:rPr lang="en-US" smtClean="0"/>
              <a:t>‹#›</a:t>
            </a:fld>
            <a:endParaRPr lang="en-US"/>
          </a:p>
        </p:txBody>
      </p:sp>
    </p:spTree>
    <p:extLst>
      <p:ext uri="{BB962C8B-B14F-4D97-AF65-F5344CB8AC3E}">
        <p14:creationId xmlns:p14="http://schemas.microsoft.com/office/powerpoint/2010/main" val="2447264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DD8FB7-E7F0-4E7B-9581-41F145D54266}"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F704-7116-4CD6-B324-2A2ADD615E04}" type="slidenum">
              <a:rPr lang="en-US" smtClean="0"/>
              <a:t>‹#›</a:t>
            </a:fld>
            <a:endParaRPr lang="en-US"/>
          </a:p>
        </p:txBody>
      </p:sp>
    </p:spTree>
    <p:extLst>
      <p:ext uri="{BB962C8B-B14F-4D97-AF65-F5344CB8AC3E}">
        <p14:creationId xmlns:p14="http://schemas.microsoft.com/office/powerpoint/2010/main" val="2618451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DD8FB7-E7F0-4E7B-9581-41F145D54266}"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F704-7116-4CD6-B324-2A2ADD615E04}" type="slidenum">
              <a:rPr lang="en-US" smtClean="0"/>
              <a:t>‹#›</a:t>
            </a:fld>
            <a:endParaRPr lang="en-US"/>
          </a:p>
        </p:txBody>
      </p:sp>
    </p:spTree>
    <p:extLst>
      <p:ext uri="{BB962C8B-B14F-4D97-AF65-F5344CB8AC3E}">
        <p14:creationId xmlns:p14="http://schemas.microsoft.com/office/powerpoint/2010/main" val="2610073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DD8FB7-E7F0-4E7B-9581-41F145D54266}"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F704-7116-4CD6-B324-2A2ADD615E04}" type="slidenum">
              <a:rPr lang="en-US" smtClean="0"/>
              <a:t>‹#›</a:t>
            </a:fld>
            <a:endParaRPr lang="en-US"/>
          </a:p>
        </p:txBody>
      </p:sp>
    </p:spTree>
    <p:extLst>
      <p:ext uri="{BB962C8B-B14F-4D97-AF65-F5344CB8AC3E}">
        <p14:creationId xmlns:p14="http://schemas.microsoft.com/office/powerpoint/2010/main" val="2016608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DD8FB7-E7F0-4E7B-9581-41F145D54266}" type="datetimeFigureOut">
              <a:rPr lang="en-US" smtClean="0"/>
              <a:t>6/30/2019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F704-7116-4CD6-B324-2A2ADD615E04}" type="slidenum">
              <a:rPr lang="en-US" smtClean="0"/>
              <a:t>‹#›</a:t>
            </a:fld>
            <a:endParaRPr lang="en-US"/>
          </a:p>
        </p:txBody>
      </p:sp>
    </p:spTree>
    <p:extLst>
      <p:ext uri="{BB962C8B-B14F-4D97-AF65-F5344CB8AC3E}">
        <p14:creationId xmlns:p14="http://schemas.microsoft.com/office/powerpoint/2010/main" val="634680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DD8FB7-E7F0-4E7B-9581-41F145D54266}" type="datetimeFigureOut">
              <a:rPr lang="en-US" smtClean="0"/>
              <a:t>6/30/2019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88F704-7116-4CD6-B324-2A2ADD615E04}" type="slidenum">
              <a:rPr lang="en-US" smtClean="0"/>
              <a:t>‹#›</a:t>
            </a:fld>
            <a:endParaRPr lang="en-US"/>
          </a:p>
        </p:txBody>
      </p:sp>
    </p:spTree>
    <p:extLst>
      <p:ext uri="{BB962C8B-B14F-4D97-AF65-F5344CB8AC3E}">
        <p14:creationId xmlns:p14="http://schemas.microsoft.com/office/powerpoint/2010/main" val="3059933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DDD8FB7-E7F0-4E7B-9581-41F145D54266}" type="datetimeFigureOut">
              <a:rPr lang="en-US" smtClean="0"/>
              <a:t>6/30/2019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88F704-7116-4CD6-B324-2A2ADD615E04}" type="slidenum">
              <a:rPr lang="en-US" smtClean="0"/>
              <a:t>‹#›</a:t>
            </a:fld>
            <a:endParaRPr lang="en-US"/>
          </a:p>
        </p:txBody>
      </p:sp>
    </p:spTree>
    <p:extLst>
      <p:ext uri="{BB962C8B-B14F-4D97-AF65-F5344CB8AC3E}">
        <p14:creationId xmlns:p14="http://schemas.microsoft.com/office/powerpoint/2010/main" val="389501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DD8FB7-E7F0-4E7B-9581-41F145D54266}" type="datetimeFigureOut">
              <a:rPr lang="en-US" smtClean="0"/>
              <a:t>6/30/2019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88F704-7116-4CD6-B324-2A2ADD615E04}" type="slidenum">
              <a:rPr lang="en-US" smtClean="0"/>
              <a:t>‹#›</a:t>
            </a:fld>
            <a:endParaRPr lang="en-US"/>
          </a:p>
        </p:txBody>
      </p:sp>
    </p:spTree>
    <p:extLst>
      <p:ext uri="{BB962C8B-B14F-4D97-AF65-F5344CB8AC3E}">
        <p14:creationId xmlns:p14="http://schemas.microsoft.com/office/powerpoint/2010/main" val="943911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DD8FB7-E7F0-4E7B-9581-41F145D54266}" type="datetimeFigureOut">
              <a:rPr lang="en-US" smtClean="0"/>
              <a:t>6/30/2019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F704-7116-4CD6-B324-2A2ADD615E04}" type="slidenum">
              <a:rPr lang="en-US" smtClean="0"/>
              <a:t>‹#›</a:t>
            </a:fld>
            <a:endParaRPr lang="en-US"/>
          </a:p>
        </p:txBody>
      </p:sp>
    </p:spTree>
    <p:extLst>
      <p:ext uri="{BB962C8B-B14F-4D97-AF65-F5344CB8AC3E}">
        <p14:creationId xmlns:p14="http://schemas.microsoft.com/office/powerpoint/2010/main" val="3016125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DD8FB7-E7F0-4E7B-9581-41F145D54266}" type="datetimeFigureOut">
              <a:rPr lang="en-US" smtClean="0"/>
              <a:t>6/30/2019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F704-7116-4CD6-B324-2A2ADD615E04}" type="slidenum">
              <a:rPr lang="en-US" smtClean="0"/>
              <a:t>‹#›</a:t>
            </a:fld>
            <a:endParaRPr lang="en-US"/>
          </a:p>
        </p:txBody>
      </p:sp>
    </p:spTree>
    <p:extLst>
      <p:ext uri="{BB962C8B-B14F-4D97-AF65-F5344CB8AC3E}">
        <p14:creationId xmlns:p14="http://schemas.microsoft.com/office/powerpoint/2010/main" val="113911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DD8FB7-E7F0-4E7B-9581-41F145D54266}" type="datetimeFigureOut">
              <a:rPr lang="en-US" smtClean="0"/>
              <a:t>6/30/2019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8F704-7116-4CD6-B324-2A2ADD615E04}" type="slidenum">
              <a:rPr lang="en-US" smtClean="0"/>
              <a:t>‹#›</a:t>
            </a:fld>
            <a:endParaRPr lang="en-US"/>
          </a:p>
        </p:txBody>
      </p:sp>
    </p:spTree>
    <p:extLst>
      <p:ext uri="{BB962C8B-B14F-4D97-AF65-F5344CB8AC3E}">
        <p14:creationId xmlns:p14="http://schemas.microsoft.com/office/powerpoint/2010/main" val="931198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828800" y="739676"/>
            <a:ext cx="5562600" cy="2308324"/>
          </a:xfrm>
          <a:prstGeom prst="rect">
            <a:avLst/>
          </a:prstGeom>
          <a:noFill/>
        </p:spPr>
        <p:txBody>
          <a:bodyPr wrap="square" rtlCol="0">
            <a:spAutoFit/>
          </a:bodyPr>
          <a:lstStyle/>
          <a:p>
            <a:pPr algn="ctr"/>
            <a:r>
              <a:rPr lang="en-US" sz="2400" b="1" dirty="0"/>
              <a:t>“The Reality of God’s Presence”</a:t>
            </a:r>
          </a:p>
          <a:p>
            <a:pPr algn="ctr"/>
            <a:r>
              <a:rPr lang="en-US" sz="2400" dirty="0"/>
              <a:t>Exton</a:t>
            </a:r>
          </a:p>
          <a:p>
            <a:pPr algn="ctr"/>
            <a:r>
              <a:rPr lang="en-US" sz="2400" dirty="0"/>
              <a:t>Sunday, 11 am</a:t>
            </a:r>
          </a:p>
          <a:p>
            <a:pPr algn="ctr"/>
            <a:r>
              <a:rPr lang="en-US" sz="2400" dirty="0"/>
              <a:t>June 30, 2019</a:t>
            </a:r>
          </a:p>
          <a:p>
            <a:pPr algn="ctr"/>
            <a:endParaRPr lang="en-US" sz="2400" dirty="0"/>
          </a:p>
          <a:p>
            <a:pPr algn="ctr"/>
            <a:r>
              <a:rPr lang="en-US" sz="2400" dirty="0"/>
              <a:t>Scripture Reading: </a:t>
            </a:r>
            <a:r>
              <a:rPr lang="en-US" sz="2400" b="1" dirty="0"/>
              <a:t>Psalm 139:7-12</a:t>
            </a:r>
          </a:p>
        </p:txBody>
      </p:sp>
      <p:sp>
        <p:nvSpPr>
          <p:cNvPr id="9" name="Rectangle 8">
            <a:extLst>
              <a:ext uri="{FF2B5EF4-FFF2-40B4-BE49-F238E27FC236}">
                <a16:creationId xmlns:a16="http://schemas.microsoft.com/office/drawing/2014/main" id="{5EC55C36-9276-4EAD-94CA-AFBCE6841FF7}"/>
              </a:ext>
            </a:extLst>
          </p:cNvPr>
          <p:cNvSpPr/>
          <p:nvPr/>
        </p:nvSpPr>
        <p:spPr>
          <a:xfrm>
            <a:off x="2251461" y="4029670"/>
            <a:ext cx="4641079"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t>La </a:t>
            </a:r>
            <a:r>
              <a:rPr lang="en-US" sz="2400" b="1" dirty="0" err="1"/>
              <a:t>Realidad</a:t>
            </a:r>
            <a:r>
              <a:rPr lang="en-US" sz="2400" b="1" dirty="0"/>
              <a:t> de la </a:t>
            </a:r>
            <a:r>
              <a:rPr lang="en-US" sz="2400" b="1" dirty="0" err="1"/>
              <a:t>Presencia</a:t>
            </a:r>
            <a:r>
              <a:rPr lang="en-US" sz="2400" b="1" dirty="0"/>
              <a:t> de Dios</a:t>
            </a:r>
          </a:p>
        </p:txBody>
      </p:sp>
      <p:sp>
        <p:nvSpPr>
          <p:cNvPr id="11" name="Rectangle 10">
            <a:extLst>
              <a:ext uri="{FF2B5EF4-FFF2-40B4-BE49-F238E27FC236}">
                <a16:creationId xmlns:a16="http://schemas.microsoft.com/office/drawing/2014/main" id="{909D95DE-958C-44DC-AD80-E5C3CA7D0FA1}"/>
              </a:ext>
            </a:extLst>
          </p:cNvPr>
          <p:cNvSpPr/>
          <p:nvPr/>
        </p:nvSpPr>
        <p:spPr>
          <a:xfrm>
            <a:off x="2556261" y="4491335"/>
            <a:ext cx="4154471"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err="1"/>
              <a:t>Lectura</a:t>
            </a:r>
            <a:r>
              <a:rPr lang="en-US" sz="2400" dirty="0"/>
              <a:t> </a:t>
            </a:r>
            <a:r>
              <a:rPr lang="en-US" sz="2400" dirty="0" err="1"/>
              <a:t>bíblica</a:t>
            </a:r>
            <a:r>
              <a:rPr lang="en-US" sz="2400" dirty="0"/>
              <a:t>: </a:t>
            </a:r>
            <a:r>
              <a:rPr lang="en-US" sz="2400" b="1" dirty="0"/>
              <a:t>Salmo 139: 7-12</a:t>
            </a:r>
          </a:p>
        </p:txBody>
      </p:sp>
    </p:spTree>
    <p:extLst>
      <p:ext uri="{BB962C8B-B14F-4D97-AF65-F5344CB8AC3E}">
        <p14:creationId xmlns:p14="http://schemas.microsoft.com/office/powerpoint/2010/main" val="2064764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5602046" cy="954107"/>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Associated with prospering</a:t>
            </a:r>
          </a:p>
          <a:p>
            <a:r>
              <a:rPr lang="en-US" sz="2800" b="1" dirty="0">
                <a:solidFill>
                  <a:srgbClr val="C00000"/>
                </a:solidFill>
                <a:effectLst>
                  <a:outerShdw blurRad="38100" dist="38100" dir="2700000" algn="tl">
                    <a:srgbClr val="000000">
                      <a:alpha val="43137"/>
                    </a:srgbClr>
                  </a:outerShdw>
                </a:effectLst>
              </a:rPr>
              <a:t>But not always as we would imagine</a:t>
            </a:r>
          </a:p>
        </p:txBody>
      </p:sp>
      <p:sp>
        <p:nvSpPr>
          <p:cNvPr id="11" name="Rectangle 10"/>
          <p:cNvSpPr/>
          <p:nvPr/>
        </p:nvSpPr>
        <p:spPr>
          <a:xfrm>
            <a:off x="120445" y="1462548"/>
            <a:ext cx="8337756" cy="1785104"/>
          </a:xfrm>
          <a:prstGeom prst="rect">
            <a:avLst/>
          </a:prstGeom>
        </p:spPr>
        <p:txBody>
          <a:bodyPr wrap="square">
            <a:spAutoFit/>
          </a:bodyPr>
          <a:lstStyle/>
          <a:p>
            <a:r>
              <a:rPr lang="en-US" sz="2200" b="1" dirty="0"/>
              <a:t>Genesis 39</a:t>
            </a:r>
          </a:p>
          <a:p>
            <a:r>
              <a:rPr lang="en-US" sz="2200" b="1" i="0" baseline="30000" dirty="0">
                <a:solidFill>
                  <a:srgbClr val="000000"/>
                </a:solidFill>
                <a:effectLst/>
              </a:rPr>
              <a:t>20 </a:t>
            </a:r>
            <a:r>
              <a:rPr lang="en-US" sz="2200" b="0" i="0" dirty="0">
                <a:solidFill>
                  <a:srgbClr val="000000"/>
                </a:solidFill>
                <a:effectLst/>
              </a:rPr>
              <a:t>So Joseph’s master took him and put him into the jail, the place where the king’s prisoners were confined; and he was there in the jail. </a:t>
            </a:r>
            <a:r>
              <a:rPr lang="en-US" sz="2200" b="1" i="0" baseline="30000" dirty="0">
                <a:solidFill>
                  <a:srgbClr val="000000"/>
                </a:solidFill>
                <a:effectLst/>
              </a:rPr>
              <a:t>21 </a:t>
            </a:r>
            <a:r>
              <a:rPr lang="en-US" sz="2200" b="0" i="0" dirty="0">
                <a:solidFill>
                  <a:srgbClr val="000000"/>
                </a:solidFill>
                <a:effectLst/>
              </a:rPr>
              <a:t>But </a:t>
            </a:r>
            <a:r>
              <a:rPr lang="en-US" sz="2200" b="1" i="0" dirty="0">
                <a:solidFill>
                  <a:srgbClr val="000000"/>
                </a:solidFill>
                <a:effectLst/>
              </a:rPr>
              <a:t>the </a:t>
            </a:r>
            <a:r>
              <a:rPr lang="en-US" sz="2200" b="1" i="0" cap="small" dirty="0">
                <a:solidFill>
                  <a:srgbClr val="000000"/>
                </a:solidFill>
                <a:effectLst/>
              </a:rPr>
              <a:t>Lord </a:t>
            </a:r>
            <a:r>
              <a:rPr lang="en-US" sz="2200" b="1" i="0" dirty="0">
                <a:solidFill>
                  <a:srgbClr val="000000"/>
                </a:solidFill>
                <a:effectLst/>
              </a:rPr>
              <a:t>was with Joseph</a:t>
            </a:r>
            <a:r>
              <a:rPr lang="en-US" sz="2200" b="0" i="0" dirty="0">
                <a:solidFill>
                  <a:srgbClr val="000000"/>
                </a:solidFill>
                <a:effectLst/>
              </a:rPr>
              <a:t> and extended kindness to him, and gave him favor in the sight of the chief jailer.</a:t>
            </a:r>
            <a:endParaRPr lang="en-US" sz="2200" dirty="0"/>
          </a:p>
        </p:txBody>
      </p:sp>
      <p:sp>
        <p:nvSpPr>
          <p:cNvPr id="7" name="Rectangle 6"/>
          <p:cNvSpPr/>
          <p:nvPr/>
        </p:nvSpPr>
        <p:spPr>
          <a:xfrm>
            <a:off x="3048000" y="609600"/>
            <a:ext cx="5936485" cy="1600200"/>
          </a:xfrm>
          <a:prstGeom prst="rect">
            <a:avLst/>
          </a:prstGeom>
          <a:solidFill>
            <a:srgbClr val="C00000"/>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effectLst>
                  <a:outerShdw blurRad="38100" dist="38100" dir="2700000" algn="tl">
                    <a:srgbClr val="000000">
                      <a:alpha val="43137"/>
                    </a:srgbClr>
                  </a:outerShdw>
                </a:effectLst>
              </a:rPr>
              <a:t>If you were </a:t>
            </a:r>
            <a:r>
              <a:rPr lang="en-US" sz="2400" b="1" u="sng" dirty="0">
                <a:effectLst>
                  <a:outerShdw blurRad="38100" dist="38100" dir="2700000" algn="tl">
                    <a:srgbClr val="000000">
                      <a:alpha val="43137"/>
                    </a:srgbClr>
                  </a:outerShdw>
                </a:effectLst>
              </a:rPr>
              <a:t>sold into slavery</a:t>
            </a:r>
            <a:r>
              <a:rPr lang="en-US" sz="2400" dirty="0">
                <a:effectLst>
                  <a:outerShdw blurRad="38100" dist="38100" dir="2700000" algn="tl">
                    <a:srgbClr val="000000">
                      <a:alpha val="43137"/>
                    </a:srgbClr>
                  </a:outerShdw>
                </a:effectLst>
              </a:rPr>
              <a:t> by your family,</a:t>
            </a:r>
          </a:p>
          <a:p>
            <a:r>
              <a:rPr lang="en-US" sz="2400" dirty="0">
                <a:effectLst>
                  <a:outerShdw blurRad="38100" dist="38100" dir="2700000" algn="tl">
                    <a:srgbClr val="000000">
                      <a:alpha val="43137"/>
                    </a:srgbClr>
                  </a:outerShdw>
                </a:effectLst>
              </a:rPr>
              <a:t>did well, only to be </a:t>
            </a:r>
            <a:r>
              <a:rPr lang="en-US" sz="2400" b="1" u="sng" dirty="0">
                <a:effectLst>
                  <a:outerShdw blurRad="38100" dist="38100" dir="2700000" algn="tl">
                    <a:srgbClr val="000000">
                      <a:alpha val="43137"/>
                    </a:srgbClr>
                  </a:outerShdw>
                </a:effectLst>
              </a:rPr>
              <a:t>falsely accused and jailed</a:t>
            </a:r>
            <a:r>
              <a:rPr lang="en-US" sz="2400" dirty="0">
                <a:effectLst>
                  <a:outerShdw blurRad="38100" dist="38100" dir="2700000" algn="tl">
                    <a:srgbClr val="000000">
                      <a:alpha val="43137"/>
                    </a:srgbClr>
                  </a:outerShdw>
                </a:effectLst>
              </a:rPr>
              <a:t>,</a:t>
            </a:r>
          </a:p>
          <a:p>
            <a:r>
              <a:rPr lang="en-US" sz="2400" dirty="0">
                <a:effectLst>
                  <a:outerShdw blurRad="38100" dist="38100" dir="2700000" algn="tl">
                    <a:srgbClr val="000000">
                      <a:alpha val="43137"/>
                    </a:srgbClr>
                  </a:outerShdw>
                </a:effectLst>
              </a:rPr>
              <a:t>did well in jail but were </a:t>
            </a:r>
            <a:r>
              <a:rPr lang="en-US" sz="2400" b="1" u="sng" dirty="0">
                <a:effectLst>
                  <a:outerShdw blurRad="38100" dist="38100" dir="2700000" algn="tl">
                    <a:srgbClr val="000000">
                      <a:alpha val="43137"/>
                    </a:srgbClr>
                  </a:outerShdw>
                </a:effectLst>
              </a:rPr>
              <a:t>left there for years</a:t>
            </a:r>
            <a:r>
              <a:rPr lang="en-US" sz="2400" dirty="0">
                <a:effectLst>
                  <a:outerShdw blurRad="38100" dist="38100" dir="2700000" algn="tl">
                    <a:srgbClr val="000000">
                      <a:alpha val="43137"/>
                    </a:srgbClr>
                  </a:outerShdw>
                </a:effectLst>
              </a:rPr>
              <a:t>,</a:t>
            </a:r>
          </a:p>
          <a:p>
            <a:r>
              <a:rPr lang="en-US" sz="2400" i="1" dirty="0">
                <a:effectLst>
                  <a:outerShdw blurRad="38100" dist="38100" dir="2700000" algn="tl">
                    <a:srgbClr val="000000">
                      <a:alpha val="43137"/>
                    </a:srgbClr>
                  </a:outerShdw>
                </a:effectLst>
              </a:rPr>
              <a:t>would you </a:t>
            </a:r>
            <a:r>
              <a:rPr lang="en-US" sz="2400" b="1" dirty="0">
                <a:effectLst>
                  <a:outerShdw blurRad="38100" dist="38100" dir="2700000" algn="tl">
                    <a:srgbClr val="000000">
                      <a:alpha val="43137"/>
                    </a:srgbClr>
                  </a:outerShdw>
                </a:effectLst>
              </a:rPr>
              <a:t>FEEL </a:t>
            </a:r>
            <a:r>
              <a:rPr lang="en-US" sz="2400" i="1" dirty="0">
                <a:effectLst>
                  <a:outerShdw blurRad="38100" dist="38100" dir="2700000" algn="tl">
                    <a:srgbClr val="000000">
                      <a:alpha val="43137"/>
                    </a:srgbClr>
                  </a:outerShdw>
                </a:effectLst>
              </a:rPr>
              <a:t>like God was with you?</a:t>
            </a:r>
          </a:p>
        </p:txBody>
      </p:sp>
      <p:sp>
        <p:nvSpPr>
          <p:cNvPr id="9" name="Rectangle 8">
            <a:extLst>
              <a:ext uri="{FF2B5EF4-FFF2-40B4-BE49-F238E27FC236}">
                <a16:creationId xmlns:a16="http://schemas.microsoft.com/office/drawing/2014/main" id="{25AD2041-A5CA-461B-B60C-DB7C344BB5E4}"/>
              </a:ext>
            </a:extLst>
          </p:cNvPr>
          <p:cNvSpPr/>
          <p:nvPr/>
        </p:nvSpPr>
        <p:spPr>
          <a:xfrm>
            <a:off x="0" y="3415049"/>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12" name="Rectangle 11">
            <a:extLst>
              <a:ext uri="{FF2B5EF4-FFF2-40B4-BE49-F238E27FC236}">
                <a16:creationId xmlns:a16="http://schemas.microsoft.com/office/drawing/2014/main" id="{E873CE40-6B95-427A-842E-F4D28C55E0F4}"/>
              </a:ext>
            </a:extLst>
          </p:cNvPr>
          <p:cNvSpPr/>
          <p:nvPr/>
        </p:nvSpPr>
        <p:spPr>
          <a:xfrm>
            <a:off x="0" y="3937816"/>
            <a:ext cx="6600012" cy="954107"/>
          </a:xfrm>
          <a:prstGeom prst="rect">
            <a:avLst/>
          </a:prstGeom>
          <a:solidFill>
            <a:schemeClr val="bg1"/>
          </a:solidFill>
          <a:ln w="25400">
            <a:solidFill>
              <a:srgbClr val="C00000"/>
            </a:solid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err="1">
                <a:solidFill>
                  <a:srgbClr val="C00000"/>
                </a:solidFill>
                <a:effectLst>
                  <a:outerShdw blurRad="38100" dist="38100" dir="2700000" algn="tl">
                    <a:srgbClr val="000000">
                      <a:alpha val="43137"/>
                    </a:srgbClr>
                  </a:outerShdw>
                </a:effectLst>
              </a:rPr>
              <a:t>Asociado</a:t>
            </a:r>
            <a:r>
              <a:rPr lang="en-US" sz="2800" b="1" dirty="0">
                <a:solidFill>
                  <a:srgbClr val="C00000"/>
                </a:solidFill>
                <a:effectLst>
                  <a:outerShdw blurRad="38100" dist="38100" dir="2700000" algn="tl">
                    <a:srgbClr val="000000">
                      <a:alpha val="43137"/>
                    </a:srgbClr>
                  </a:outerShdw>
                </a:effectLst>
              </a:rPr>
              <a:t> con </a:t>
            </a:r>
            <a:r>
              <a:rPr lang="en-US" sz="2800" b="1" dirty="0" err="1">
                <a:solidFill>
                  <a:srgbClr val="C00000"/>
                </a:solidFill>
                <a:effectLst>
                  <a:outerShdw blurRad="38100" dist="38100" dir="2700000" algn="tl">
                    <a:srgbClr val="000000">
                      <a:alpha val="43137"/>
                    </a:srgbClr>
                  </a:outerShdw>
                </a:effectLst>
              </a:rPr>
              <a:t>prosperar</a:t>
            </a:r>
            <a:endParaRPr lang="en-US" sz="2800" b="1" dirty="0">
              <a:solidFill>
                <a:srgbClr val="C00000"/>
              </a:solidFill>
              <a:effectLst>
                <a:outerShdw blurRad="38100" dist="38100" dir="2700000" algn="tl">
                  <a:srgbClr val="000000">
                    <a:alpha val="43137"/>
                  </a:srgbClr>
                </a:outerShdw>
              </a:effectLst>
            </a:endParaRPr>
          </a:p>
          <a:p>
            <a:r>
              <a:rPr lang="es-ES" sz="2800" b="1" dirty="0">
                <a:solidFill>
                  <a:srgbClr val="C00000"/>
                </a:solidFill>
                <a:effectLst>
                  <a:outerShdw blurRad="38100" dist="38100" dir="2700000" algn="tl">
                    <a:srgbClr val="000000">
                      <a:alpha val="43137"/>
                    </a:srgbClr>
                  </a:outerShdw>
                </a:effectLst>
              </a:rPr>
              <a:t>Pero no siempre como podríamos imaginar</a:t>
            </a:r>
            <a:endParaRPr lang="en-US" sz="2800" b="1" dirty="0">
              <a:solidFill>
                <a:srgbClr val="C00000"/>
              </a:solidFill>
              <a:effectLst>
                <a:outerShdw blurRad="38100" dist="38100" dir="2700000" algn="tl">
                  <a:srgbClr val="000000">
                    <a:alpha val="43137"/>
                  </a:srgbClr>
                </a:outerShdw>
              </a:effectLst>
            </a:endParaRPr>
          </a:p>
        </p:txBody>
      </p:sp>
      <p:sp>
        <p:nvSpPr>
          <p:cNvPr id="13" name="Rectangle 12">
            <a:extLst>
              <a:ext uri="{FF2B5EF4-FFF2-40B4-BE49-F238E27FC236}">
                <a16:creationId xmlns:a16="http://schemas.microsoft.com/office/drawing/2014/main" id="{30718527-60EB-454C-863C-3CD5D12EEE96}"/>
              </a:ext>
            </a:extLst>
          </p:cNvPr>
          <p:cNvSpPr/>
          <p:nvPr/>
        </p:nvSpPr>
        <p:spPr>
          <a:xfrm>
            <a:off x="131981" y="4938252"/>
            <a:ext cx="8909535" cy="144655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err="1"/>
              <a:t>Génesis</a:t>
            </a:r>
            <a:r>
              <a:rPr lang="en-US" sz="2200" b="1" dirty="0"/>
              <a:t> 39</a:t>
            </a:r>
          </a:p>
          <a:p>
            <a:r>
              <a:rPr lang="es-ES" sz="2200" b="1" baseline="30000" dirty="0"/>
              <a:t>20 </a:t>
            </a:r>
            <a:r>
              <a:rPr lang="es-ES" sz="2200" dirty="0"/>
              <a:t>Tomó su amo a José y lo puso en la cárcel, donde estaban los presos del rey; y allí lo mantuvo. </a:t>
            </a:r>
            <a:r>
              <a:rPr lang="es-ES" sz="2200" b="1" baseline="30000" dirty="0"/>
              <a:t>21 </a:t>
            </a:r>
            <a:r>
              <a:rPr lang="es-ES" sz="2200" dirty="0"/>
              <a:t>Pero </a:t>
            </a:r>
            <a:r>
              <a:rPr lang="es-ES" sz="2200" b="1" dirty="0"/>
              <a:t>Jehová estaba con José </a:t>
            </a:r>
            <a:r>
              <a:rPr lang="es-ES" sz="2200" dirty="0"/>
              <a:t>y extendió a él su misericordia, pues hizo que se ganara el favor del jefe de la cárcel.</a:t>
            </a:r>
            <a:endParaRPr lang="en-US" sz="2200" b="1" dirty="0"/>
          </a:p>
        </p:txBody>
      </p:sp>
      <p:sp>
        <p:nvSpPr>
          <p:cNvPr id="14" name="Rectangle 13">
            <a:extLst>
              <a:ext uri="{FF2B5EF4-FFF2-40B4-BE49-F238E27FC236}">
                <a16:creationId xmlns:a16="http://schemas.microsoft.com/office/drawing/2014/main" id="{BFD4D432-3250-4DAD-AAEB-548E01EDA6D6}"/>
              </a:ext>
            </a:extLst>
          </p:cNvPr>
          <p:cNvSpPr/>
          <p:nvPr/>
        </p:nvSpPr>
        <p:spPr>
          <a:xfrm>
            <a:off x="536016" y="4023852"/>
            <a:ext cx="8451086" cy="1600200"/>
          </a:xfrm>
          <a:prstGeom prst="rect">
            <a:avLst/>
          </a:prstGeom>
          <a:solidFill>
            <a:srgbClr val="C00000"/>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s-ES" sz="2400" dirty="0">
                <a:effectLst>
                  <a:outerShdw blurRad="38100" dist="38100" dir="2700000" algn="tl">
                    <a:srgbClr val="000000">
                      <a:alpha val="43137"/>
                    </a:srgbClr>
                  </a:outerShdw>
                </a:effectLst>
              </a:rPr>
              <a:t>Si tu familia </a:t>
            </a:r>
            <a:r>
              <a:rPr lang="es-ES" sz="2400" b="1" u="sng" dirty="0">
                <a:effectLst>
                  <a:outerShdw blurRad="38100" dist="38100" dir="2700000" algn="tl">
                    <a:srgbClr val="000000">
                      <a:alpha val="43137"/>
                    </a:srgbClr>
                  </a:outerShdw>
                </a:effectLst>
              </a:rPr>
              <a:t>te vendiera a la esclavitud</a:t>
            </a:r>
            <a:r>
              <a:rPr lang="es-ES" sz="2400" dirty="0">
                <a:effectLst>
                  <a:outerShdw blurRad="38100" dist="38100" dir="2700000" algn="tl">
                    <a:srgbClr val="000000">
                      <a:alpha val="43137"/>
                    </a:srgbClr>
                  </a:outerShdw>
                </a:effectLst>
              </a:rPr>
              <a:t>,</a:t>
            </a:r>
          </a:p>
          <a:p>
            <a:r>
              <a:rPr lang="es-ES" sz="2400" dirty="0">
                <a:effectLst>
                  <a:outerShdw blurRad="38100" dist="38100" dir="2700000" algn="tl">
                    <a:srgbClr val="000000">
                      <a:alpha val="43137"/>
                    </a:srgbClr>
                  </a:outerShdw>
                </a:effectLst>
              </a:rPr>
              <a:t>Lo hizo bien, solo para ser </a:t>
            </a:r>
            <a:r>
              <a:rPr lang="es-ES" sz="2400" b="1" u="sng" dirty="0">
                <a:effectLst>
                  <a:outerShdw blurRad="38100" dist="38100" dir="2700000" algn="tl">
                    <a:srgbClr val="000000">
                      <a:alpha val="43137"/>
                    </a:srgbClr>
                  </a:outerShdw>
                </a:effectLst>
              </a:rPr>
              <a:t>falsamente acusado y encarcelado</a:t>
            </a:r>
            <a:r>
              <a:rPr lang="es-ES" sz="2400" dirty="0">
                <a:effectLst>
                  <a:outerShdw blurRad="38100" dist="38100" dir="2700000" algn="tl">
                    <a:srgbClr val="000000">
                      <a:alpha val="43137"/>
                    </a:srgbClr>
                  </a:outerShdw>
                </a:effectLst>
              </a:rPr>
              <a:t>,</a:t>
            </a:r>
          </a:p>
          <a:p>
            <a:r>
              <a:rPr lang="es-ES" sz="2400" dirty="0">
                <a:effectLst>
                  <a:outerShdw blurRad="38100" dist="38100" dir="2700000" algn="tl">
                    <a:srgbClr val="000000">
                      <a:alpha val="43137"/>
                    </a:srgbClr>
                  </a:outerShdw>
                </a:effectLst>
              </a:rPr>
              <a:t>Lo hizo bien en la cárcel, pero usted fue </a:t>
            </a:r>
            <a:r>
              <a:rPr lang="es-ES" sz="2400" b="1" u="sng" dirty="0">
                <a:effectLst>
                  <a:outerShdw blurRad="38100" dist="38100" dir="2700000" algn="tl">
                    <a:srgbClr val="000000">
                      <a:alpha val="43137"/>
                    </a:srgbClr>
                  </a:outerShdw>
                </a:effectLst>
              </a:rPr>
              <a:t>dejados allí durante años</a:t>
            </a:r>
            <a:r>
              <a:rPr lang="es-ES" sz="2400" dirty="0">
                <a:effectLst>
                  <a:outerShdw blurRad="38100" dist="38100" dir="2700000" algn="tl">
                    <a:srgbClr val="000000">
                      <a:alpha val="43137"/>
                    </a:srgbClr>
                  </a:outerShdw>
                </a:effectLst>
              </a:rPr>
              <a:t>,</a:t>
            </a:r>
          </a:p>
          <a:p>
            <a:r>
              <a:rPr lang="es-ES" sz="2400" i="1" dirty="0">
                <a:effectLst>
                  <a:outerShdw blurRad="38100" dist="38100" dir="2700000" algn="tl">
                    <a:srgbClr val="000000">
                      <a:alpha val="43137"/>
                    </a:srgbClr>
                  </a:outerShdw>
                </a:effectLst>
              </a:rPr>
              <a:t>¿Te</a:t>
            </a:r>
            <a:r>
              <a:rPr lang="es-ES" sz="2400" dirty="0">
                <a:effectLst>
                  <a:outerShdw blurRad="38100" dist="38100" dir="2700000" algn="tl">
                    <a:srgbClr val="000000">
                      <a:alpha val="43137"/>
                    </a:srgbClr>
                  </a:outerShdw>
                </a:effectLst>
              </a:rPr>
              <a:t> </a:t>
            </a:r>
            <a:r>
              <a:rPr lang="es-ES" sz="2400" b="1" dirty="0">
                <a:effectLst>
                  <a:outerShdw blurRad="38100" dist="38100" dir="2700000" algn="tl">
                    <a:srgbClr val="000000">
                      <a:alpha val="43137"/>
                    </a:srgbClr>
                  </a:outerShdw>
                </a:effectLst>
              </a:rPr>
              <a:t>SENTIRÍAS</a:t>
            </a:r>
            <a:r>
              <a:rPr lang="es-ES" sz="2400" i="1" dirty="0">
                <a:effectLst>
                  <a:outerShdw blurRad="38100" dist="38100" dir="2700000" algn="tl">
                    <a:srgbClr val="000000">
                      <a:alpha val="43137"/>
                    </a:srgbClr>
                  </a:outerShdw>
                </a:effectLst>
              </a:rPr>
              <a:t> como si Dios estuviera contigo?</a:t>
            </a:r>
            <a:endParaRPr lang="en-US"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6301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P spid="14"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3236014"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It’s not a “felt” thing</a:t>
            </a:r>
          </a:p>
        </p:txBody>
      </p:sp>
      <p:sp>
        <p:nvSpPr>
          <p:cNvPr id="2" name="Rectangle 1"/>
          <p:cNvSpPr/>
          <p:nvPr/>
        </p:nvSpPr>
        <p:spPr>
          <a:xfrm>
            <a:off x="2174534" y="2293203"/>
            <a:ext cx="4912066" cy="461665"/>
          </a:xfrm>
          <a:prstGeom prst="rect">
            <a:avLst/>
          </a:prstGeom>
        </p:spPr>
        <p:txBody>
          <a:bodyPr wrap="square">
            <a:spAutoFit/>
          </a:bodyPr>
          <a:lstStyle/>
          <a:p>
            <a:r>
              <a:rPr lang="en-US" sz="2400" dirty="0">
                <a:latin typeface="Palatino Linotype" panose="02040502050505030304" pitchFamily="18" charset="0"/>
              </a:rPr>
              <a:t>“I could feel God’s presence”</a:t>
            </a:r>
          </a:p>
        </p:txBody>
      </p:sp>
      <p:sp>
        <p:nvSpPr>
          <p:cNvPr id="9" name="Rectangle 8">
            <a:extLst>
              <a:ext uri="{FF2B5EF4-FFF2-40B4-BE49-F238E27FC236}">
                <a16:creationId xmlns:a16="http://schemas.microsoft.com/office/drawing/2014/main" id="{5F388B60-C741-4FF4-862F-050F253184C4}"/>
              </a:ext>
            </a:extLst>
          </p:cNvPr>
          <p:cNvSpPr/>
          <p:nvPr/>
        </p:nvSpPr>
        <p:spPr>
          <a:xfrm>
            <a:off x="0" y="3412414"/>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12" name="Rectangle 11">
            <a:extLst>
              <a:ext uri="{FF2B5EF4-FFF2-40B4-BE49-F238E27FC236}">
                <a16:creationId xmlns:a16="http://schemas.microsoft.com/office/drawing/2014/main" id="{707B9E74-779C-4DC1-A631-EFE5E90CFD6F}"/>
              </a:ext>
            </a:extLst>
          </p:cNvPr>
          <p:cNvSpPr/>
          <p:nvPr/>
        </p:nvSpPr>
        <p:spPr>
          <a:xfrm>
            <a:off x="0" y="3935181"/>
            <a:ext cx="3900170" cy="523220"/>
          </a:xfrm>
          <a:prstGeom prst="rect">
            <a:avLst/>
          </a:prstGeom>
          <a:solidFill>
            <a:schemeClr val="bg1"/>
          </a:solidFill>
          <a:ln w="25400">
            <a:solidFill>
              <a:srgbClr val="C00000"/>
            </a:solid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No es una cosa "sentida"</a:t>
            </a:r>
            <a:endParaRPr lang="en-US" sz="2800" b="1" dirty="0">
              <a:solidFill>
                <a:srgbClr val="C00000"/>
              </a:solidFill>
              <a:effectLst>
                <a:outerShdw blurRad="38100" dist="38100" dir="2700000" algn="tl">
                  <a:srgbClr val="000000">
                    <a:alpha val="43137"/>
                  </a:srgbClr>
                </a:outerShdw>
              </a:effectLst>
            </a:endParaRPr>
          </a:p>
        </p:txBody>
      </p:sp>
      <p:sp>
        <p:nvSpPr>
          <p:cNvPr id="13" name="Rectangle 12">
            <a:extLst>
              <a:ext uri="{FF2B5EF4-FFF2-40B4-BE49-F238E27FC236}">
                <a16:creationId xmlns:a16="http://schemas.microsoft.com/office/drawing/2014/main" id="{4C2992DB-2DD0-40EB-AC37-3A375680C6D3}"/>
              </a:ext>
            </a:extLst>
          </p:cNvPr>
          <p:cNvSpPr/>
          <p:nvPr/>
        </p:nvSpPr>
        <p:spPr>
          <a:xfrm>
            <a:off x="2514600" y="5100935"/>
            <a:ext cx="4769254"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latin typeface="Palatino Linotype" panose="02040502050505030304" pitchFamily="18" charset="0"/>
              </a:rPr>
              <a:t>"</a:t>
            </a:r>
            <a:r>
              <a:rPr lang="en-US" sz="2400" dirty="0" err="1">
                <a:latin typeface="Palatino Linotype" panose="02040502050505030304" pitchFamily="18" charset="0"/>
              </a:rPr>
              <a:t>Pude</a:t>
            </a:r>
            <a:r>
              <a:rPr lang="en-US" sz="2400" dirty="0">
                <a:latin typeface="Palatino Linotype" panose="02040502050505030304" pitchFamily="18" charset="0"/>
              </a:rPr>
              <a:t> </a:t>
            </a:r>
            <a:r>
              <a:rPr lang="en-US" sz="2400" dirty="0" err="1">
                <a:latin typeface="Palatino Linotype" panose="02040502050505030304" pitchFamily="18" charset="0"/>
              </a:rPr>
              <a:t>sentir</a:t>
            </a:r>
            <a:r>
              <a:rPr lang="en-US" sz="2400" dirty="0">
                <a:latin typeface="Palatino Linotype" panose="02040502050505030304" pitchFamily="18" charset="0"/>
              </a:rPr>
              <a:t> la </a:t>
            </a:r>
            <a:r>
              <a:rPr lang="en-US" sz="2400" dirty="0" err="1">
                <a:latin typeface="Palatino Linotype" panose="02040502050505030304" pitchFamily="18" charset="0"/>
              </a:rPr>
              <a:t>presencia</a:t>
            </a:r>
            <a:r>
              <a:rPr lang="en-US" sz="2400" dirty="0">
                <a:latin typeface="Palatino Linotype" panose="02040502050505030304" pitchFamily="18" charset="0"/>
              </a:rPr>
              <a:t> de Dios"</a:t>
            </a:r>
          </a:p>
        </p:txBody>
      </p:sp>
    </p:spTree>
    <p:extLst>
      <p:ext uri="{BB962C8B-B14F-4D97-AF65-F5344CB8AC3E}">
        <p14:creationId xmlns:p14="http://schemas.microsoft.com/office/powerpoint/2010/main" val="27064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3228000"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It’s not a “felt” thing</a:t>
            </a:r>
          </a:p>
        </p:txBody>
      </p:sp>
      <p:sp>
        <p:nvSpPr>
          <p:cNvPr id="7" name="Rectangle 6"/>
          <p:cNvSpPr/>
          <p:nvPr/>
        </p:nvSpPr>
        <p:spPr>
          <a:xfrm>
            <a:off x="4419600" y="914400"/>
            <a:ext cx="4495800" cy="993598"/>
          </a:xfrm>
          <a:prstGeom prst="rect">
            <a:avLst/>
          </a:prstGeom>
          <a:solidFill>
            <a:srgbClr val="C00000"/>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effectLst>
                  <a:outerShdw blurRad="38100" dist="38100" dir="2700000" algn="tl">
                    <a:srgbClr val="000000">
                      <a:alpha val="43137"/>
                    </a:srgbClr>
                  </a:outerShdw>
                </a:effectLst>
              </a:rPr>
              <a:t>Did Joseph </a:t>
            </a:r>
            <a:r>
              <a:rPr lang="en-US" sz="2400" b="1" i="1" dirty="0">
                <a:effectLst>
                  <a:outerShdw blurRad="38100" dist="38100" dir="2700000" algn="tl">
                    <a:srgbClr val="000000">
                      <a:alpha val="43137"/>
                    </a:srgbClr>
                  </a:outerShdw>
                </a:effectLst>
              </a:rPr>
              <a:t>feel</a:t>
            </a:r>
            <a:r>
              <a:rPr lang="en-US" sz="2400" dirty="0">
                <a:effectLst>
                  <a:outerShdw blurRad="38100" dist="38100" dir="2700000" algn="tl">
                    <a:srgbClr val="000000">
                      <a:alpha val="43137"/>
                    </a:srgbClr>
                  </a:outerShdw>
                </a:effectLst>
              </a:rPr>
              <a:t> God’s presence as he fled from Potiphar’s wife?</a:t>
            </a:r>
            <a:endParaRPr lang="en-US" sz="2400" b="1" dirty="0">
              <a:effectLst>
                <a:outerShdw blurRad="38100" dist="38100" dir="2700000" algn="tl">
                  <a:srgbClr val="000000">
                    <a:alpha val="43137"/>
                  </a:srgbClr>
                </a:outerShdw>
              </a:effectLst>
            </a:endParaRPr>
          </a:p>
        </p:txBody>
      </p:sp>
      <p:sp>
        <p:nvSpPr>
          <p:cNvPr id="2" name="Rectangle 1"/>
          <p:cNvSpPr/>
          <p:nvPr/>
        </p:nvSpPr>
        <p:spPr>
          <a:xfrm>
            <a:off x="2174534" y="2293203"/>
            <a:ext cx="4912066" cy="461665"/>
          </a:xfrm>
          <a:prstGeom prst="rect">
            <a:avLst/>
          </a:prstGeom>
        </p:spPr>
        <p:txBody>
          <a:bodyPr wrap="square">
            <a:spAutoFit/>
          </a:bodyPr>
          <a:lstStyle/>
          <a:p>
            <a:r>
              <a:rPr lang="en-US" sz="2400" dirty="0">
                <a:latin typeface="Palatino Linotype" panose="02040502050505030304" pitchFamily="18" charset="0"/>
              </a:rPr>
              <a:t>“I could feel God’s presence”</a:t>
            </a:r>
          </a:p>
        </p:txBody>
      </p:sp>
      <p:sp>
        <p:nvSpPr>
          <p:cNvPr id="9" name="Rectangle 8">
            <a:extLst>
              <a:ext uri="{FF2B5EF4-FFF2-40B4-BE49-F238E27FC236}">
                <a16:creationId xmlns:a16="http://schemas.microsoft.com/office/drawing/2014/main" id="{5F388B60-C741-4FF4-862F-050F253184C4}"/>
              </a:ext>
            </a:extLst>
          </p:cNvPr>
          <p:cNvSpPr/>
          <p:nvPr/>
        </p:nvSpPr>
        <p:spPr>
          <a:xfrm>
            <a:off x="0" y="3412414"/>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11" name="Rectangle 10">
            <a:extLst>
              <a:ext uri="{FF2B5EF4-FFF2-40B4-BE49-F238E27FC236}">
                <a16:creationId xmlns:a16="http://schemas.microsoft.com/office/drawing/2014/main" id="{707B9E74-779C-4DC1-A631-EFE5E90CFD6F}"/>
              </a:ext>
            </a:extLst>
          </p:cNvPr>
          <p:cNvSpPr/>
          <p:nvPr/>
        </p:nvSpPr>
        <p:spPr>
          <a:xfrm>
            <a:off x="0" y="3935181"/>
            <a:ext cx="3900170" cy="523220"/>
          </a:xfrm>
          <a:prstGeom prst="rect">
            <a:avLst/>
          </a:prstGeom>
          <a:solidFill>
            <a:schemeClr val="bg1"/>
          </a:solidFill>
          <a:ln w="25400">
            <a:solidFill>
              <a:srgbClr val="C00000"/>
            </a:solid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No es una cosa "sentida"</a:t>
            </a:r>
            <a:endParaRPr lang="en-US" sz="2800" b="1" dirty="0">
              <a:solidFill>
                <a:srgbClr val="C00000"/>
              </a:solidFill>
              <a:effectLst>
                <a:outerShdw blurRad="38100" dist="38100" dir="2700000" algn="tl">
                  <a:srgbClr val="000000">
                    <a:alpha val="43137"/>
                  </a:srgbClr>
                </a:outerShdw>
              </a:effectLst>
            </a:endParaRPr>
          </a:p>
        </p:txBody>
      </p:sp>
      <p:sp>
        <p:nvSpPr>
          <p:cNvPr id="12" name="Rectangle 11">
            <a:extLst>
              <a:ext uri="{FF2B5EF4-FFF2-40B4-BE49-F238E27FC236}">
                <a16:creationId xmlns:a16="http://schemas.microsoft.com/office/drawing/2014/main" id="{4C2992DB-2DD0-40EB-AC37-3A375680C6D3}"/>
              </a:ext>
            </a:extLst>
          </p:cNvPr>
          <p:cNvSpPr/>
          <p:nvPr/>
        </p:nvSpPr>
        <p:spPr>
          <a:xfrm>
            <a:off x="2514600" y="5100935"/>
            <a:ext cx="4769254"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latin typeface="Palatino Linotype" panose="02040502050505030304" pitchFamily="18" charset="0"/>
              </a:rPr>
              <a:t>"</a:t>
            </a:r>
            <a:r>
              <a:rPr lang="en-US" sz="2400" dirty="0" err="1">
                <a:latin typeface="Palatino Linotype" panose="02040502050505030304" pitchFamily="18" charset="0"/>
              </a:rPr>
              <a:t>Pude</a:t>
            </a:r>
            <a:r>
              <a:rPr lang="en-US" sz="2400" dirty="0">
                <a:latin typeface="Palatino Linotype" panose="02040502050505030304" pitchFamily="18" charset="0"/>
              </a:rPr>
              <a:t> </a:t>
            </a:r>
            <a:r>
              <a:rPr lang="en-US" sz="2400" dirty="0" err="1">
                <a:latin typeface="Palatino Linotype" panose="02040502050505030304" pitchFamily="18" charset="0"/>
              </a:rPr>
              <a:t>sentir</a:t>
            </a:r>
            <a:r>
              <a:rPr lang="en-US" sz="2400" dirty="0">
                <a:latin typeface="Palatino Linotype" panose="02040502050505030304" pitchFamily="18" charset="0"/>
              </a:rPr>
              <a:t> la </a:t>
            </a:r>
            <a:r>
              <a:rPr lang="en-US" sz="2400" dirty="0" err="1">
                <a:latin typeface="Palatino Linotype" panose="02040502050505030304" pitchFamily="18" charset="0"/>
              </a:rPr>
              <a:t>presencia</a:t>
            </a:r>
            <a:r>
              <a:rPr lang="en-US" sz="2400" dirty="0">
                <a:latin typeface="Palatino Linotype" panose="02040502050505030304" pitchFamily="18" charset="0"/>
              </a:rPr>
              <a:t> de Dios"</a:t>
            </a:r>
          </a:p>
        </p:txBody>
      </p:sp>
      <p:sp>
        <p:nvSpPr>
          <p:cNvPr id="13" name="Rectangle 12">
            <a:extLst>
              <a:ext uri="{FF2B5EF4-FFF2-40B4-BE49-F238E27FC236}">
                <a16:creationId xmlns:a16="http://schemas.microsoft.com/office/drawing/2014/main" id="{271CD982-73DB-4686-A464-4AB8BB768C1A}"/>
              </a:ext>
            </a:extLst>
          </p:cNvPr>
          <p:cNvSpPr/>
          <p:nvPr/>
        </p:nvSpPr>
        <p:spPr>
          <a:xfrm>
            <a:off x="4114800" y="4188002"/>
            <a:ext cx="4800600" cy="993598"/>
          </a:xfrm>
          <a:prstGeom prst="rect">
            <a:avLst/>
          </a:prstGeom>
          <a:solidFill>
            <a:srgbClr val="C00000"/>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s-ES" sz="2400" dirty="0">
                <a:effectLst>
                  <a:outerShdw blurRad="38100" dist="38100" dir="2700000" algn="tl">
                    <a:srgbClr val="000000">
                      <a:alpha val="43137"/>
                    </a:srgbClr>
                  </a:outerShdw>
                </a:effectLst>
              </a:rPr>
              <a:t>¿</a:t>
            </a:r>
            <a:r>
              <a:rPr lang="es-ES" sz="2400" b="1" i="1" dirty="0">
                <a:effectLst>
                  <a:outerShdw blurRad="38100" dist="38100" dir="2700000" algn="tl">
                    <a:srgbClr val="000000">
                      <a:alpha val="43137"/>
                    </a:srgbClr>
                  </a:outerShdw>
                </a:effectLst>
              </a:rPr>
              <a:t>Sintió</a:t>
            </a:r>
            <a:r>
              <a:rPr lang="es-ES" sz="2400" dirty="0">
                <a:effectLst>
                  <a:outerShdw blurRad="38100" dist="38100" dir="2700000" algn="tl">
                    <a:srgbClr val="000000">
                      <a:alpha val="43137"/>
                    </a:srgbClr>
                  </a:outerShdw>
                </a:effectLst>
              </a:rPr>
              <a:t> José la presencia de Dios cuando huía de la esposa de Potifar?</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9806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3236014"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It’s not a “felt” thing</a:t>
            </a:r>
          </a:p>
        </p:txBody>
      </p:sp>
      <p:sp>
        <p:nvSpPr>
          <p:cNvPr id="7" name="Rectangle 6"/>
          <p:cNvSpPr/>
          <p:nvPr/>
        </p:nvSpPr>
        <p:spPr>
          <a:xfrm>
            <a:off x="4419600" y="914400"/>
            <a:ext cx="4495800" cy="993598"/>
          </a:xfrm>
          <a:prstGeom prst="rect">
            <a:avLst/>
          </a:prstGeom>
          <a:solidFill>
            <a:srgbClr val="C00000"/>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effectLst>
                  <a:outerShdw blurRad="38100" dist="38100" dir="2700000" algn="tl">
                    <a:srgbClr val="000000">
                      <a:alpha val="43137"/>
                    </a:srgbClr>
                  </a:outerShdw>
                </a:effectLst>
              </a:rPr>
              <a:t>Did Joseph </a:t>
            </a:r>
            <a:r>
              <a:rPr lang="en-US" sz="2400" b="1" i="1" dirty="0">
                <a:effectLst>
                  <a:outerShdw blurRad="38100" dist="38100" dir="2700000" algn="tl">
                    <a:srgbClr val="000000">
                      <a:alpha val="43137"/>
                    </a:srgbClr>
                  </a:outerShdw>
                </a:effectLst>
              </a:rPr>
              <a:t>feel</a:t>
            </a:r>
            <a:r>
              <a:rPr lang="en-US" sz="2400" dirty="0">
                <a:effectLst>
                  <a:outerShdw blurRad="38100" dist="38100" dir="2700000" algn="tl">
                    <a:srgbClr val="000000">
                      <a:alpha val="43137"/>
                    </a:srgbClr>
                  </a:outerShdw>
                </a:effectLst>
              </a:rPr>
              <a:t> God’s presence as he fled from Potiphar’s wife?</a:t>
            </a:r>
            <a:endParaRPr lang="en-US" sz="2400" b="1" dirty="0">
              <a:effectLst>
                <a:outerShdw blurRad="38100" dist="38100" dir="2700000" algn="tl">
                  <a:srgbClr val="000000">
                    <a:alpha val="43137"/>
                  </a:srgbClr>
                </a:outerShdw>
              </a:effectLst>
            </a:endParaRPr>
          </a:p>
        </p:txBody>
      </p:sp>
      <p:sp>
        <p:nvSpPr>
          <p:cNvPr id="2" name="Rectangle 1"/>
          <p:cNvSpPr/>
          <p:nvPr/>
        </p:nvSpPr>
        <p:spPr>
          <a:xfrm>
            <a:off x="0" y="1905000"/>
            <a:ext cx="8915400" cy="1446550"/>
          </a:xfrm>
          <a:prstGeom prst="rect">
            <a:avLst/>
          </a:prstGeom>
        </p:spPr>
        <p:txBody>
          <a:bodyPr wrap="square">
            <a:spAutoFit/>
          </a:bodyPr>
          <a:lstStyle/>
          <a:p>
            <a:r>
              <a:rPr lang="en-US" sz="2200" i="1" dirty="0">
                <a:latin typeface="Palatino Linotype" panose="02040502050505030304" pitchFamily="18" charset="0"/>
              </a:rPr>
              <a:t>“Be with me, Lord, no other gift or blessing</a:t>
            </a:r>
          </a:p>
          <a:p>
            <a:r>
              <a:rPr lang="en-US" sz="2200" i="1" dirty="0">
                <a:latin typeface="Palatino Linotype" panose="02040502050505030304" pitchFamily="18" charset="0"/>
              </a:rPr>
              <a:t>Thou </a:t>
            </a:r>
            <a:r>
              <a:rPr lang="en-US" sz="2200" i="1" dirty="0" err="1">
                <a:latin typeface="Palatino Linotype" panose="02040502050505030304" pitchFamily="18" charset="0"/>
              </a:rPr>
              <a:t>couldst</a:t>
            </a:r>
            <a:r>
              <a:rPr lang="en-US" sz="2200" i="1" dirty="0">
                <a:latin typeface="Palatino Linotype" panose="02040502050505030304" pitchFamily="18" charset="0"/>
              </a:rPr>
              <a:t> bestow could with this one compare:</a:t>
            </a:r>
          </a:p>
          <a:p>
            <a:r>
              <a:rPr lang="en-US" sz="2200" i="1" dirty="0">
                <a:latin typeface="Palatino Linotype" panose="02040502050505030304" pitchFamily="18" charset="0"/>
              </a:rPr>
              <a:t>A constant sense of Thy abiding presence,</a:t>
            </a:r>
          </a:p>
          <a:p>
            <a:r>
              <a:rPr lang="en-US" sz="2200" i="1" dirty="0" err="1">
                <a:latin typeface="Palatino Linotype" panose="02040502050505030304" pitchFamily="18" charset="0"/>
              </a:rPr>
              <a:t>Wher-e’re</a:t>
            </a:r>
            <a:r>
              <a:rPr lang="en-US" sz="2200" i="1" dirty="0">
                <a:latin typeface="Palatino Linotype" panose="02040502050505030304" pitchFamily="18" charset="0"/>
              </a:rPr>
              <a:t> I am to feel that Thou art near”</a:t>
            </a:r>
          </a:p>
        </p:txBody>
      </p:sp>
      <p:sp>
        <p:nvSpPr>
          <p:cNvPr id="9" name="Rectangle 8">
            <a:extLst>
              <a:ext uri="{FF2B5EF4-FFF2-40B4-BE49-F238E27FC236}">
                <a16:creationId xmlns:a16="http://schemas.microsoft.com/office/drawing/2014/main" id="{5F388B60-C741-4FF4-862F-050F253184C4}"/>
              </a:ext>
            </a:extLst>
          </p:cNvPr>
          <p:cNvSpPr/>
          <p:nvPr/>
        </p:nvSpPr>
        <p:spPr>
          <a:xfrm>
            <a:off x="0" y="3412414"/>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11" name="Rectangle 10">
            <a:extLst>
              <a:ext uri="{FF2B5EF4-FFF2-40B4-BE49-F238E27FC236}">
                <a16:creationId xmlns:a16="http://schemas.microsoft.com/office/drawing/2014/main" id="{707B9E74-779C-4DC1-A631-EFE5E90CFD6F}"/>
              </a:ext>
            </a:extLst>
          </p:cNvPr>
          <p:cNvSpPr/>
          <p:nvPr/>
        </p:nvSpPr>
        <p:spPr>
          <a:xfrm>
            <a:off x="0" y="3935181"/>
            <a:ext cx="3900170" cy="523220"/>
          </a:xfrm>
          <a:prstGeom prst="rect">
            <a:avLst/>
          </a:prstGeom>
          <a:solidFill>
            <a:schemeClr val="bg1"/>
          </a:solidFill>
          <a:ln w="25400">
            <a:solidFill>
              <a:srgbClr val="C00000"/>
            </a:solid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No es una cosa "sentida"</a:t>
            </a:r>
            <a:endParaRPr lang="en-US" sz="2800" b="1" dirty="0">
              <a:solidFill>
                <a:srgbClr val="C00000"/>
              </a:solidFill>
              <a:effectLst>
                <a:outerShdw blurRad="38100" dist="38100" dir="2700000" algn="tl">
                  <a:srgbClr val="000000">
                    <a:alpha val="43137"/>
                  </a:srgbClr>
                </a:outerShdw>
              </a:effectLst>
            </a:endParaRPr>
          </a:p>
        </p:txBody>
      </p:sp>
      <p:sp>
        <p:nvSpPr>
          <p:cNvPr id="12" name="Rectangle 11">
            <a:extLst>
              <a:ext uri="{FF2B5EF4-FFF2-40B4-BE49-F238E27FC236}">
                <a16:creationId xmlns:a16="http://schemas.microsoft.com/office/drawing/2014/main" id="{271CD982-73DB-4686-A464-4AB8BB768C1A}"/>
              </a:ext>
            </a:extLst>
          </p:cNvPr>
          <p:cNvSpPr/>
          <p:nvPr/>
        </p:nvSpPr>
        <p:spPr>
          <a:xfrm>
            <a:off x="4114800" y="4188002"/>
            <a:ext cx="4800600" cy="993598"/>
          </a:xfrm>
          <a:prstGeom prst="rect">
            <a:avLst/>
          </a:prstGeom>
          <a:solidFill>
            <a:srgbClr val="C00000"/>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s-ES" sz="2400" dirty="0">
                <a:effectLst>
                  <a:outerShdw blurRad="38100" dist="38100" dir="2700000" algn="tl">
                    <a:srgbClr val="000000">
                      <a:alpha val="43137"/>
                    </a:srgbClr>
                  </a:outerShdw>
                </a:effectLst>
              </a:rPr>
              <a:t>¿</a:t>
            </a:r>
            <a:r>
              <a:rPr lang="es-ES" sz="2400" b="1" i="1" dirty="0">
                <a:effectLst>
                  <a:outerShdw blurRad="38100" dist="38100" dir="2700000" algn="tl">
                    <a:srgbClr val="000000">
                      <a:alpha val="43137"/>
                    </a:srgbClr>
                  </a:outerShdw>
                </a:effectLst>
              </a:rPr>
              <a:t>Sintió</a:t>
            </a:r>
            <a:r>
              <a:rPr lang="es-ES" sz="2400" dirty="0">
                <a:effectLst>
                  <a:outerShdw blurRad="38100" dist="38100" dir="2700000" algn="tl">
                    <a:srgbClr val="000000">
                      <a:alpha val="43137"/>
                    </a:srgbClr>
                  </a:outerShdw>
                </a:effectLst>
              </a:rPr>
              <a:t> José la presencia de Dios cuando huía de la esposa de Potifar?</a:t>
            </a:r>
            <a:endParaRPr lang="en-US" sz="2400" b="1" dirty="0">
              <a:effectLst>
                <a:outerShdw blurRad="38100" dist="38100" dir="2700000" algn="tl">
                  <a:srgbClr val="000000">
                    <a:alpha val="43137"/>
                  </a:srgbClr>
                </a:outerShdw>
              </a:effectLst>
            </a:endParaRPr>
          </a:p>
        </p:txBody>
      </p:sp>
      <p:sp>
        <p:nvSpPr>
          <p:cNvPr id="13" name="Rectangle 12">
            <a:extLst>
              <a:ext uri="{FF2B5EF4-FFF2-40B4-BE49-F238E27FC236}">
                <a16:creationId xmlns:a16="http://schemas.microsoft.com/office/drawing/2014/main" id="{9E6DD0C3-4E51-4265-B5AD-5FDEC8BC1B20}"/>
              </a:ext>
            </a:extLst>
          </p:cNvPr>
          <p:cNvSpPr/>
          <p:nvPr/>
        </p:nvSpPr>
        <p:spPr>
          <a:xfrm>
            <a:off x="0" y="5331314"/>
            <a:ext cx="6693865" cy="1450486"/>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i="1" dirty="0">
                <a:latin typeface="Palatino Linotype" panose="02040502050505030304" pitchFamily="18" charset="0"/>
              </a:rPr>
              <a:t>"</a:t>
            </a:r>
            <a:r>
              <a:rPr lang="en-US" sz="2200" i="1" dirty="0" err="1">
                <a:latin typeface="Palatino Linotype" panose="02040502050505030304" pitchFamily="18" charset="0"/>
              </a:rPr>
              <a:t>Estén</a:t>
            </a:r>
            <a:r>
              <a:rPr lang="en-US" sz="2200" i="1" dirty="0">
                <a:latin typeface="Palatino Linotype" panose="02040502050505030304" pitchFamily="18" charset="0"/>
              </a:rPr>
              <a:t> </a:t>
            </a:r>
            <a:r>
              <a:rPr lang="en-US" sz="2200" i="1" dirty="0" err="1">
                <a:latin typeface="Palatino Linotype" panose="02040502050505030304" pitchFamily="18" charset="0"/>
              </a:rPr>
              <a:t>conmigo</a:t>
            </a:r>
            <a:r>
              <a:rPr lang="en-US" sz="2200" i="1" dirty="0">
                <a:latin typeface="Palatino Linotype" panose="02040502050505030304" pitchFamily="18" charset="0"/>
              </a:rPr>
              <a:t>, </a:t>
            </a:r>
            <a:r>
              <a:rPr lang="en-US" sz="2200" i="1" dirty="0" err="1">
                <a:latin typeface="Palatino Linotype" panose="02040502050505030304" pitchFamily="18" charset="0"/>
              </a:rPr>
              <a:t>Señor</a:t>
            </a:r>
            <a:r>
              <a:rPr lang="en-US" sz="2200" i="1" dirty="0">
                <a:latin typeface="Palatino Linotype" panose="02040502050505030304" pitchFamily="18" charset="0"/>
              </a:rPr>
              <a:t>, no hay </a:t>
            </a:r>
            <a:r>
              <a:rPr lang="en-US" sz="2200" i="1" dirty="0" err="1">
                <a:latin typeface="Palatino Linotype" panose="02040502050505030304" pitchFamily="18" charset="0"/>
              </a:rPr>
              <a:t>otro</a:t>
            </a:r>
            <a:r>
              <a:rPr lang="en-US" sz="2200" i="1" dirty="0">
                <a:latin typeface="Palatino Linotype" panose="02040502050505030304" pitchFamily="18" charset="0"/>
              </a:rPr>
              <a:t> regalo o </a:t>
            </a:r>
            <a:r>
              <a:rPr lang="en-US" sz="2200" i="1" dirty="0" err="1">
                <a:latin typeface="Palatino Linotype" panose="02040502050505030304" pitchFamily="18" charset="0"/>
              </a:rPr>
              <a:t>bendición</a:t>
            </a:r>
            <a:endParaRPr lang="en-US" sz="2200" i="1" dirty="0">
              <a:latin typeface="Palatino Linotype" panose="02040502050505030304" pitchFamily="18" charset="0"/>
            </a:endParaRPr>
          </a:p>
          <a:p>
            <a:r>
              <a:rPr lang="en-US" sz="2200" i="1" dirty="0" err="1">
                <a:latin typeface="Palatino Linotype" panose="02040502050505030304" pitchFamily="18" charset="0"/>
              </a:rPr>
              <a:t>Podrías</a:t>
            </a:r>
            <a:r>
              <a:rPr lang="en-US" sz="2200" i="1" dirty="0">
                <a:latin typeface="Palatino Linotype" panose="02040502050505030304" pitchFamily="18" charset="0"/>
              </a:rPr>
              <a:t> </a:t>
            </a:r>
            <a:r>
              <a:rPr lang="en-US" sz="2200" i="1" dirty="0" err="1">
                <a:latin typeface="Palatino Linotype" panose="02040502050505030304" pitchFamily="18" charset="0"/>
              </a:rPr>
              <a:t>otorgar</a:t>
            </a:r>
            <a:r>
              <a:rPr lang="en-US" sz="2200" i="1" dirty="0">
                <a:latin typeface="Palatino Linotype" panose="02040502050505030304" pitchFamily="18" charset="0"/>
              </a:rPr>
              <a:t> </a:t>
            </a:r>
            <a:r>
              <a:rPr lang="en-US" sz="2200" i="1" dirty="0" err="1">
                <a:latin typeface="Palatino Linotype" panose="02040502050505030304" pitchFamily="18" charset="0"/>
              </a:rPr>
              <a:t>pudiendo</a:t>
            </a:r>
            <a:r>
              <a:rPr lang="en-US" sz="2200" i="1" dirty="0">
                <a:latin typeface="Palatino Linotype" panose="02040502050505030304" pitchFamily="18" charset="0"/>
              </a:rPr>
              <a:t> con </a:t>
            </a:r>
            <a:r>
              <a:rPr lang="en-US" sz="2200" i="1" dirty="0" err="1">
                <a:latin typeface="Palatino Linotype" panose="02040502050505030304" pitchFamily="18" charset="0"/>
              </a:rPr>
              <a:t>este</a:t>
            </a:r>
            <a:r>
              <a:rPr lang="en-US" sz="2200" i="1" dirty="0">
                <a:latin typeface="Palatino Linotype" panose="02040502050505030304" pitchFamily="18" charset="0"/>
              </a:rPr>
              <a:t> </a:t>
            </a:r>
            <a:r>
              <a:rPr lang="en-US" sz="2200" i="1" dirty="0" err="1">
                <a:latin typeface="Palatino Linotype" panose="02040502050505030304" pitchFamily="18" charset="0"/>
              </a:rPr>
              <a:t>comparar</a:t>
            </a:r>
            <a:r>
              <a:rPr lang="en-US" sz="2200" i="1" dirty="0">
                <a:latin typeface="Palatino Linotype" panose="02040502050505030304" pitchFamily="18" charset="0"/>
              </a:rPr>
              <a:t>:</a:t>
            </a:r>
          </a:p>
          <a:p>
            <a:r>
              <a:rPr lang="en-US" sz="2200" i="1" dirty="0">
                <a:latin typeface="Palatino Linotype" panose="02040502050505030304" pitchFamily="18" charset="0"/>
              </a:rPr>
              <a:t>Un </a:t>
            </a:r>
            <a:r>
              <a:rPr lang="en-US" sz="2200" i="1" dirty="0" err="1">
                <a:latin typeface="Palatino Linotype" panose="02040502050505030304" pitchFamily="18" charset="0"/>
              </a:rPr>
              <a:t>sentido</a:t>
            </a:r>
            <a:r>
              <a:rPr lang="en-US" sz="2200" i="1" dirty="0">
                <a:latin typeface="Palatino Linotype" panose="02040502050505030304" pitchFamily="18" charset="0"/>
              </a:rPr>
              <a:t> </a:t>
            </a:r>
            <a:r>
              <a:rPr lang="en-US" sz="2200" i="1" dirty="0" err="1">
                <a:latin typeface="Palatino Linotype" panose="02040502050505030304" pitchFamily="18" charset="0"/>
              </a:rPr>
              <a:t>constante</a:t>
            </a:r>
            <a:r>
              <a:rPr lang="en-US" sz="2200" i="1" dirty="0">
                <a:latin typeface="Palatino Linotype" panose="02040502050505030304" pitchFamily="18" charset="0"/>
              </a:rPr>
              <a:t> de </a:t>
            </a:r>
            <a:r>
              <a:rPr lang="en-US" sz="2200" i="1" dirty="0" err="1">
                <a:latin typeface="Palatino Linotype" panose="02040502050505030304" pitchFamily="18" charset="0"/>
              </a:rPr>
              <a:t>tu</a:t>
            </a:r>
            <a:r>
              <a:rPr lang="en-US" sz="2200" i="1" dirty="0">
                <a:latin typeface="Palatino Linotype" panose="02040502050505030304" pitchFamily="18" charset="0"/>
              </a:rPr>
              <a:t> </a:t>
            </a:r>
            <a:r>
              <a:rPr lang="en-US" sz="2200" i="1" dirty="0" err="1">
                <a:latin typeface="Palatino Linotype" panose="02040502050505030304" pitchFamily="18" charset="0"/>
              </a:rPr>
              <a:t>presencia</a:t>
            </a:r>
            <a:r>
              <a:rPr lang="en-US" sz="2200" i="1" dirty="0">
                <a:latin typeface="Palatino Linotype" panose="02040502050505030304" pitchFamily="18" charset="0"/>
              </a:rPr>
              <a:t> </a:t>
            </a:r>
            <a:r>
              <a:rPr lang="en-US" sz="2200" i="1" dirty="0" err="1">
                <a:latin typeface="Palatino Linotype" panose="02040502050505030304" pitchFamily="18" charset="0"/>
              </a:rPr>
              <a:t>permanente</a:t>
            </a:r>
            <a:r>
              <a:rPr lang="en-US" sz="2200" i="1" dirty="0">
                <a:latin typeface="Palatino Linotype" panose="02040502050505030304" pitchFamily="18" charset="0"/>
              </a:rPr>
              <a:t>,</a:t>
            </a:r>
          </a:p>
          <a:p>
            <a:r>
              <a:rPr lang="en-US" sz="2200" i="1" dirty="0" err="1">
                <a:latin typeface="Palatino Linotype" panose="02040502050505030304" pitchFamily="18" charset="0"/>
              </a:rPr>
              <a:t>Donde</a:t>
            </a:r>
            <a:r>
              <a:rPr lang="en-US" sz="2200" i="1" dirty="0">
                <a:latin typeface="Palatino Linotype" panose="02040502050505030304" pitchFamily="18" charset="0"/>
              </a:rPr>
              <a:t> sea que </a:t>
            </a:r>
            <a:r>
              <a:rPr lang="en-US" sz="2200" i="1" dirty="0" err="1">
                <a:latin typeface="Palatino Linotype" panose="02040502050505030304" pitchFamily="18" charset="0"/>
              </a:rPr>
              <a:t>esté</a:t>
            </a:r>
            <a:r>
              <a:rPr lang="en-US" sz="2200" i="1" dirty="0">
                <a:latin typeface="Palatino Linotype" panose="02040502050505030304" pitchFamily="18" charset="0"/>
              </a:rPr>
              <a:t> para </a:t>
            </a:r>
            <a:r>
              <a:rPr lang="en-US" sz="2200" i="1" dirty="0" err="1">
                <a:latin typeface="Palatino Linotype" panose="02040502050505030304" pitchFamily="18" charset="0"/>
              </a:rPr>
              <a:t>sentir</a:t>
            </a:r>
            <a:r>
              <a:rPr lang="en-US" sz="2200" i="1" dirty="0">
                <a:latin typeface="Palatino Linotype" panose="02040502050505030304" pitchFamily="18" charset="0"/>
              </a:rPr>
              <a:t> que </a:t>
            </a:r>
            <a:r>
              <a:rPr lang="en-US" sz="2200" i="1" dirty="0" err="1">
                <a:latin typeface="Palatino Linotype" panose="02040502050505030304" pitchFamily="18" charset="0"/>
              </a:rPr>
              <a:t>estás</a:t>
            </a:r>
            <a:r>
              <a:rPr lang="en-US" sz="2200" i="1" dirty="0">
                <a:latin typeface="Palatino Linotype" panose="02040502050505030304" pitchFamily="18" charset="0"/>
              </a:rPr>
              <a:t> </a:t>
            </a:r>
            <a:r>
              <a:rPr lang="en-US" sz="2200" i="1" dirty="0" err="1">
                <a:latin typeface="Palatino Linotype" panose="02040502050505030304" pitchFamily="18" charset="0"/>
              </a:rPr>
              <a:t>cerca</a:t>
            </a:r>
            <a:r>
              <a:rPr lang="en-US" sz="2200" i="1" dirty="0">
                <a:latin typeface="Palatino Linotype" panose="02040502050505030304" pitchFamily="18" charset="0"/>
              </a:rPr>
              <a:t> "</a:t>
            </a:r>
          </a:p>
        </p:txBody>
      </p:sp>
    </p:spTree>
    <p:extLst>
      <p:ext uri="{BB962C8B-B14F-4D97-AF65-F5344CB8AC3E}">
        <p14:creationId xmlns:p14="http://schemas.microsoft.com/office/powerpoint/2010/main" val="1539186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3236014"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It’s not a “felt” thing</a:t>
            </a:r>
          </a:p>
        </p:txBody>
      </p:sp>
      <p:sp>
        <p:nvSpPr>
          <p:cNvPr id="7" name="Rectangle 6"/>
          <p:cNvSpPr/>
          <p:nvPr/>
        </p:nvSpPr>
        <p:spPr>
          <a:xfrm>
            <a:off x="5602046" y="914400"/>
            <a:ext cx="3313354" cy="993598"/>
          </a:xfrm>
          <a:prstGeom prst="rect">
            <a:avLst/>
          </a:prstGeom>
          <a:solidFill>
            <a:srgbClr val="C00000"/>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effectLst>
                  <a:outerShdw blurRad="38100" dist="38100" dir="2700000" algn="tl">
                    <a:srgbClr val="000000">
                      <a:alpha val="43137"/>
                    </a:srgbClr>
                  </a:outerShdw>
                </a:effectLst>
              </a:rPr>
              <a:t>Did David </a:t>
            </a:r>
            <a:r>
              <a:rPr lang="en-US" sz="2400" b="1" i="1" dirty="0">
                <a:effectLst>
                  <a:outerShdw blurRad="38100" dist="38100" dir="2700000" algn="tl">
                    <a:srgbClr val="000000">
                      <a:alpha val="43137"/>
                    </a:srgbClr>
                  </a:outerShdw>
                </a:effectLst>
              </a:rPr>
              <a:t>feel</a:t>
            </a:r>
            <a:r>
              <a:rPr lang="en-US" sz="2400" dirty="0">
                <a:effectLst>
                  <a:outerShdw blurRad="38100" dist="38100" dir="2700000" algn="tl">
                    <a:srgbClr val="000000">
                      <a:alpha val="43137"/>
                    </a:srgbClr>
                  </a:outerShdw>
                </a:effectLst>
              </a:rPr>
              <a:t> God’s presence at this time?</a:t>
            </a:r>
            <a:endParaRPr lang="en-US" sz="2400" b="1" dirty="0">
              <a:effectLst>
                <a:outerShdw blurRad="38100" dist="38100" dir="2700000" algn="tl">
                  <a:srgbClr val="000000">
                    <a:alpha val="43137"/>
                  </a:srgbClr>
                </a:outerShdw>
              </a:effectLst>
            </a:endParaRPr>
          </a:p>
        </p:txBody>
      </p:sp>
      <p:sp>
        <p:nvSpPr>
          <p:cNvPr id="11" name="Rectangle 10"/>
          <p:cNvSpPr/>
          <p:nvPr/>
        </p:nvSpPr>
        <p:spPr>
          <a:xfrm>
            <a:off x="120445" y="1462548"/>
            <a:ext cx="8337756" cy="1785104"/>
          </a:xfrm>
          <a:prstGeom prst="rect">
            <a:avLst/>
          </a:prstGeom>
        </p:spPr>
        <p:txBody>
          <a:bodyPr wrap="square">
            <a:spAutoFit/>
          </a:bodyPr>
          <a:lstStyle/>
          <a:p>
            <a:r>
              <a:rPr lang="en-US" sz="2200" b="1" dirty="0"/>
              <a:t>Psalm 22</a:t>
            </a:r>
          </a:p>
          <a:p>
            <a:r>
              <a:rPr lang="en-US" sz="2200" b="1" baseline="30000" dirty="0">
                <a:solidFill>
                  <a:srgbClr val="000000"/>
                </a:solidFill>
              </a:rPr>
              <a:t>1</a:t>
            </a:r>
            <a:r>
              <a:rPr lang="en-US" sz="2200" b="1" i="0" baseline="30000" dirty="0">
                <a:solidFill>
                  <a:srgbClr val="000000"/>
                </a:solidFill>
                <a:effectLst/>
              </a:rPr>
              <a:t> </a:t>
            </a:r>
            <a:r>
              <a:rPr lang="en-US" sz="2200" b="0" i="0" dirty="0">
                <a:solidFill>
                  <a:srgbClr val="000000"/>
                </a:solidFill>
                <a:effectLst/>
              </a:rPr>
              <a:t>My God, my God, why has Thou forsaken me?</a:t>
            </a:r>
          </a:p>
          <a:p>
            <a:r>
              <a:rPr lang="en-US" sz="2200" dirty="0">
                <a:solidFill>
                  <a:srgbClr val="000000"/>
                </a:solidFill>
              </a:rPr>
              <a:t>Far from my deliverance are the words of my groaning.</a:t>
            </a:r>
          </a:p>
          <a:p>
            <a:r>
              <a:rPr lang="en-US" sz="2200" b="1" i="0" baseline="30000" dirty="0">
                <a:solidFill>
                  <a:srgbClr val="000000"/>
                </a:solidFill>
                <a:effectLst/>
              </a:rPr>
              <a:t>2 </a:t>
            </a:r>
            <a:r>
              <a:rPr lang="en-US" sz="2200" b="0" i="0" dirty="0">
                <a:solidFill>
                  <a:srgbClr val="000000"/>
                </a:solidFill>
                <a:effectLst/>
              </a:rPr>
              <a:t>O my God, I cry by day, but Thou dost not answer;</a:t>
            </a:r>
          </a:p>
          <a:p>
            <a:r>
              <a:rPr lang="en-US" sz="2200" dirty="0">
                <a:solidFill>
                  <a:srgbClr val="000000"/>
                </a:solidFill>
              </a:rPr>
              <a:t>And by night, but I have no rest</a:t>
            </a:r>
            <a:endParaRPr lang="en-US" sz="2200" dirty="0"/>
          </a:p>
        </p:txBody>
      </p:sp>
      <p:sp>
        <p:nvSpPr>
          <p:cNvPr id="12" name="Rectangle 11">
            <a:extLst>
              <a:ext uri="{FF2B5EF4-FFF2-40B4-BE49-F238E27FC236}">
                <a16:creationId xmlns:a16="http://schemas.microsoft.com/office/drawing/2014/main" id="{5F388B60-C741-4FF4-862F-050F253184C4}"/>
              </a:ext>
            </a:extLst>
          </p:cNvPr>
          <p:cNvSpPr/>
          <p:nvPr/>
        </p:nvSpPr>
        <p:spPr>
          <a:xfrm>
            <a:off x="0" y="3412414"/>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13" name="Rectangle 12">
            <a:extLst>
              <a:ext uri="{FF2B5EF4-FFF2-40B4-BE49-F238E27FC236}">
                <a16:creationId xmlns:a16="http://schemas.microsoft.com/office/drawing/2014/main" id="{707B9E74-779C-4DC1-A631-EFE5E90CFD6F}"/>
              </a:ext>
            </a:extLst>
          </p:cNvPr>
          <p:cNvSpPr/>
          <p:nvPr/>
        </p:nvSpPr>
        <p:spPr>
          <a:xfrm>
            <a:off x="0" y="3935181"/>
            <a:ext cx="3900170" cy="523220"/>
          </a:xfrm>
          <a:prstGeom prst="rect">
            <a:avLst/>
          </a:prstGeom>
          <a:solidFill>
            <a:schemeClr val="bg1"/>
          </a:solidFill>
          <a:ln w="25400">
            <a:solidFill>
              <a:srgbClr val="C00000"/>
            </a:solid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No es una cosa "sentida"</a:t>
            </a:r>
            <a:endParaRPr lang="en-US" sz="2800" b="1" dirty="0">
              <a:solidFill>
                <a:srgbClr val="C00000"/>
              </a:solidFill>
              <a:effectLst>
                <a:outerShdw blurRad="38100" dist="38100" dir="2700000" algn="tl">
                  <a:srgbClr val="000000">
                    <a:alpha val="43137"/>
                  </a:srgbClr>
                </a:outerShdw>
              </a:effectLst>
            </a:endParaRPr>
          </a:p>
        </p:txBody>
      </p:sp>
      <p:sp>
        <p:nvSpPr>
          <p:cNvPr id="14" name="Rectangle 13">
            <a:extLst>
              <a:ext uri="{FF2B5EF4-FFF2-40B4-BE49-F238E27FC236}">
                <a16:creationId xmlns:a16="http://schemas.microsoft.com/office/drawing/2014/main" id="{AFBD3193-D1DD-4727-A4C0-4999C8C02330}"/>
              </a:ext>
            </a:extLst>
          </p:cNvPr>
          <p:cNvSpPr/>
          <p:nvPr/>
        </p:nvSpPr>
        <p:spPr>
          <a:xfrm>
            <a:off x="135249" y="4581942"/>
            <a:ext cx="8337756" cy="212365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err="1"/>
              <a:t>Salmos</a:t>
            </a:r>
            <a:r>
              <a:rPr lang="en-US" sz="2200" b="1" dirty="0"/>
              <a:t> 22</a:t>
            </a:r>
          </a:p>
          <a:p>
            <a:r>
              <a:rPr lang="en-US" sz="2200" b="1" baseline="30000" dirty="0">
                <a:solidFill>
                  <a:srgbClr val="000000"/>
                </a:solidFill>
              </a:rPr>
              <a:t>1</a:t>
            </a:r>
            <a:r>
              <a:rPr lang="en-US" sz="2200" b="1" i="0" baseline="30000" dirty="0">
                <a:solidFill>
                  <a:srgbClr val="000000"/>
                </a:solidFill>
                <a:effectLst/>
              </a:rPr>
              <a:t> </a:t>
            </a:r>
            <a:r>
              <a:rPr lang="es-ES" sz="2200" dirty="0"/>
              <a:t>Dios mío, Dios mío, ¿por qué me has desamparado?</a:t>
            </a:r>
            <a:br>
              <a:rPr lang="es-ES" sz="2200" dirty="0"/>
            </a:br>
            <a:r>
              <a:rPr lang="es-ES" sz="2200" dirty="0"/>
              <a:t>¿Por qué estás tan lejos de mi salvación</a:t>
            </a:r>
            <a:br>
              <a:rPr lang="es-ES" sz="2200" dirty="0"/>
            </a:br>
            <a:r>
              <a:rPr lang="es-ES" sz="2200" dirty="0"/>
              <a:t>y de las palabras de mi clamor?</a:t>
            </a:r>
            <a:br>
              <a:rPr lang="es-ES" sz="2200" dirty="0"/>
            </a:br>
            <a:r>
              <a:rPr lang="es-ES" sz="2200" b="1" baseline="30000" dirty="0"/>
              <a:t>2 </a:t>
            </a:r>
            <a:r>
              <a:rPr lang="es-ES" sz="2200" dirty="0"/>
              <a:t>Dios mío, clamo de día y no respondes;</a:t>
            </a:r>
            <a:br>
              <a:rPr lang="es-ES" sz="2200" dirty="0"/>
            </a:br>
            <a:r>
              <a:rPr lang="es-ES" sz="2200" dirty="0"/>
              <a:t>y de noche no hay para mí descanso.</a:t>
            </a:r>
            <a:endParaRPr lang="en-US" sz="2200" dirty="0"/>
          </a:p>
        </p:txBody>
      </p:sp>
      <p:sp>
        <p:nvSpPr>
          <p:cNvPr id="15" name="Rectangle 14">
            <a:extLst>
              <a:ext uri="{FF2B5EF4-FFF2-40B4-BE49-F238E27FC236}">
                <a16:creationId xmlns:a16="http://schemas.microsoft.com/office/drawing/2014/main" id="{43F7DB70-B4FA-43E2-A221-183827F6D635}"/>
              </a:ext>
            </a:extLst>
          </p:cNvPr>
          <p:cNvSpPr/>
          <p:nvPr/>
        </p:nvSpPr>
        <p:spPr>
          <a:xfrm>
            <a:off x="5272548" y="3909640"/>
            <a:ext cx="3657600" cy="993598"/>
          </a:xfrm>
          <a:prstGeom prst="rect">
            <a:avLst/>
          </a:prstGeom>
          <a:solidFill>
            <a:srgbClr val="C00000"/>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s-ES" sz="2400" dirty="0">
                <a:effectLst>
                  <a:outerShdw blurRad="38100" dist="38100" dir="2700000" algn="tl">
                    <a:srgbClr val="000000">
                      <a:alpha val="43137"/>
                    </a:srgbClr>
                  </a:outerShdw>
                </a:effectLst>
              </a:rPr>
              <a:t>¿</a:t>
            </a:r>
            <a:r>
              <a:rPr lang="es-ES" sz="2400" b="1" i="1" dirty="0">
                <a:effectLst>
                  <a:outerShdw blurRad="38100" dist="38100" dir="2700000" algn="tl">
                    <a:srgbClr val="000000">
                      <a:alpha val="43137"/>
                    </a:srgbClr>
                  </a:outerShdw>
                </a:effectLst>
              </a:rPr>
              <a:t>Sintió</a:t>
            </a:r>
            <a:r>
              <a:rPr lang="es-ES" sz="2400" dirty="0">
                <a:effectLst>
                  <a:outerShdw blurRad="38100" dist="38100" dir="2700000" algn="tl">
                    <a:srgbClr val="000000">
                      <a:alpha val="43137"/>
                    </a:srgbClr>
                  </a:outerShdw>
                </a:effectLst>
              </a:rPr>
              <a:t> David la presencia de Dios en este momento?</a:t>
            </a:r>
          </a:p>
        </p:txBody>
      </p:sp>
    </p:spTree>
    <p:extLst>
      <p:ext uri="{BB962C8B-B14F-4D97-AF65-F5344CB8AC3E}">
        <p14:creationId xmlns:p14="http://schemas.microsoft.com/office/powerpoint/2010/main" val="156485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3236014"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It’s not a “felt” thing</a:t>
            </a:r>
          </a:p>
        </p:txBody>
      </p:sp>
      <p:sp>
        <p:nvSpPr>
          <p:cNvPr id="11" name="Rectangle 10"/>
          <p:cNvSpPr/>
          <p:nvPr/>
        </p:nvSpPr>
        <p:spPr>
          <a:xfrm>
            <a:off x="120445" y="1462548"/>
            <a:ext cx="8337756" cy="1785104"/>
          </a:xfrm>
          <a:prstGeom prst="rect">
            <a:avLst/>
          </a:prstGeom>
        </p:spPr>
        <p:txBody>
          <a:bodyPr wrap="square">
            <a:spAutoFit/>
          </a:bodyPr>
          <a:lstStyle/>
          <a:p>
            <a:r>
              <a:rPr lang="en-US" sz="2200" b="1" dirty="0"/>
              <a:t>Psalm 22</a:t>
            </a:r>
          </a:p>
          <a:p>
            <a:r>
              <a:rPr lang="en-US" sz="2200" b="1" baseline="30000" dirty="0">
                <a:solidFill>
                  <a:srgbClr val="000000"/>
                </a:solidFill>
              </a:rPr>
              <a:t>1</a:t>
            </a:r>
            <a:r>
              <a:rPr lang="en-US" sz="2200" b="1" i="0" baseline="30000" dirty="0">
                <a:solidFill>
                  <a:srgbClr val="000000"/>
                </a:solidFill>
                <a:effectLst/>
              </a:rPr>
              <a:t> </a:t>
            </a:r>
            <a:r>
              <a:rPr lang="en-US" sz="2200" b="0" i="0" dirty="0">
                <a:solidFill>
                  <a:srgbClr val="000000"/>
                </a:solidFill>
                <a:effectLst/>
              </a:rPr>
              <a:t>My God, my God, why has Thou forsaken me?</a:t>
            </a:r>
          </a:p>
          <a:p>
            <a:r>
              <a:rPr lang="en-US" sz="2200" dirty="0">
                <a:solidFill>
                  <a:srgbClr val="000000"/>
                </a:solidFill>
              </a:rPr>
              <a:t>Far from my deliverance are the words of my groaning.</a:t>
            </a:r>
          </a:p>
          <a:p>
            <a:r>
              <a:rPr lang="en-US" sz="2200" b="1" i="0" baseline="30000" dirty="0">
                <a:solidFill>
                  <a:srgbClr val="000000"/>
                </a:solidFill>
                <a:effectLst/>
              </a:rPr>
              <a:t>2 </a:t>
            </a:r>
            <a:r>
              <a:rPr lang="en-US" sz="2200" b="0" i="0" dirty="0">
                <a:solidFill>
                  <a:srgbClr val="000000"/>
                </a:solidFill>
                <a:effectLst/>
              </a:rPr>
              <a:t>O my God, I cry by day, but Thou dost not answer;</a:t>
            </a:r>
          </a:p>
          <a:p>
            <a:r>
              <a:rPr lang="en-US" sz="2200" dirty="0">
                <a:solidFill>
                  <a:srgbClr val="000000"/>
                </a:solidFill>
              </a:rPr>
              <a:t>And by night, but I have no rest</a:t>
            </a:r>
            <a:endParaRPr lang="en-US" sz="2200" dirty="0"/>
          </a:p>
        </p:txBody>
      </p:sp>
      <p:sp>
        <p:nvSpPr>
          <p:cNvPr id="7" name="Rectangle 6"/>
          <p:cNvSpPr/>
          <p:nvPr/>
        </p:nvSpPr>
        <p:spPr>
          <a:xfrm>
            <a:off x="5058642" y="533400"/>
            <a:ext cx="4009158" cy="1322479"/>
          </a:xfrm>
          <a:prstGeom prst="rect">
            <a:avLst/>
          </a:prstGeom>
          <a:solidFill>
            <a:srgbClr val="C00000"/>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effectLst>
                  <a:outerShdw blurRad="38100" dist="38100" dir="2700000" algn="tl">
                    <a:srgbClr val="000000">
                      <a:alpha val="43137"/>
                    </a:srgbClr>
                  </a:outerShdw>
                </a:effectLst>
              </a:rPr>
              <a:t>He didn’t </a:t>
            </a:r>
            <a:r>
              <a:rPr lang="en-US" sz="2400" b="1" i="1" dirty="0">
                <a:effectLst>
                  <a:outerShdw blurRad="38100" dist="38100" dir="2700000" algn="tl">
                    <a:srgbClr val="000000">
                      <a:alpha val="43137"/>
                    </a:srgbClr>
                  </a:outerShdw>
                </a:effectLst>
              </a:rPr>
              <a:t>feel</a:t>
            </a:r>
            <a:r>
              <a:rPr lang="en-US" sz="2400" dirty="0">
                <a:effectLst>
                  <a:outerShdw blurRad="38100" dist="38100" dir="2700000" algn="tl">
                    <a:srgbClr val="000000">
                      <a:alpha val="43137"/>
                    </a:srgbClr>
                  </a:outerShdw>
                </a:effectLst>
              </a:rPr>
              <a:t> God’s presence,</a:t>
            </a:r>
          </a:p>
          <a:p>
            <a:r>
              <a:rPr lang="en-US" sz="2400" dirty="0">
                <a:effectLst>
                  <a:outerShdw blurRad="38100" dist="38100" dir="2700000" algn="tl">
                    <a:srgbClr val="000000">
                      <a:alpha val="43137"/>
                    </a:srgbClr>
                  </a:outerShdw>
                </a:effectLst>
              </a:rPr>
              <a:t>But he </a:t>
            </a:r>
            <a:r>
              <a:rPr lang="en-US" sz="2400" b="1" i="1" dirty="0">
                <a:effectLst>
                  <a:outerShdw blurRad="38100" dist="38100" dir="2700000" algn="tl">
                    <a:srgbClr val="000000">
                      <a:alpha val="43137"/>
                    </a:srgbClr>
                  </a:outerShdw>
                </a:effectLst>
              </a:rPr>
              <a:t>knew</a:t>
            </a:r>
            <a:r>
              <a:rPr lang="en-US" sz="2400" dirty="0">
                <a:effectLst>
                  <a:outerShdw blurRad="38100" dist="38100" dir="2700000" algn="tl">
                    <a:srgbClr val="000000">
                      <a:alpha val="43137"/>
                    </a:srgbClr>
                  </a:outerShdw>
                </a:effectLst>
              </a:rPr>
              <a:t> God was present</a:t>
            </a:r>
          </a:p>
          <a:p>
            <a:r>
              <a:rPr lang="en-US" sz="2400" dirty="0">
                <a:effectLst>
                  <a:outerShdw blurRad="38100" dist="38100" dir="2700000" algn="tl">
                    <a:srgbClr val="000000">
                      <a:alpha val="43137"/>
                    </a:srgbClr>
                  </a:outerShdw>
                </a:effectLst>
              </a:rPr>
              <a:t>Because he </a:t>
            </a:r>
            <a:r>
              <a:rPr lang="en-US" sz="2400" b="1" i="1" dirty="0">
                <a:effectLst>
                  <a:outerShdw blurRad="38100" dist="38100" dir="2700000" algn="tl">
                    <a:srgbClr val="000000">
                      <a:alpha val="43137"/>
                    </a:srgbClr>
                  </a:outerShdw>
                </a:effectLst>
              </a:rPr>
              <a:t>trusted</a:t>
            </a:r>
            <a:r>
              <a:rPr lang="en-US" sz="2400" dirty="0">
                <a:effectLst>
                  <a:outerShdw blurRad="38100" dist="38100" dir="2700000" algn="tl">
                    <a:srgbClr val="000000">
                      <a:alpha val="43137"/>
                    </a:srgbClr>
                  </a:outerShdw>
                </a:effectLst>
              </a:rPr>
              <a:t> God</a:t>
            </a:r>
          </a:p>
        </p:txBody>
      </p:sp>
      <p:sp>
        <p:nvSpPr>
          <p:cNvPr id="9" name="Rectangle 8">
            <a:extLst>
              <a:ext uri="{FF2B5EF4-FFF2-40B4-BE49-F238E27FC236}">
                <a16:creationId xmlns:a16="http://schemas.microsoft.com/office/drawing/2014/main" id="{AFBD3193-D1DD-4727-A4C0-4999C8C02330}"/>
              </a:ext>
            </a:extLst>
          </p:cNvPr>
          <p:cNvSpPr/>
          <p:nvPr/>
        </p:nvSpPr>
        <p:spPr>
          <a:xfrm>
            <a:off x="135249" y="4581942"/>
            <a:ext cx="8337756" cy="212365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err="1"/>
              <a:t>Salmos</a:t>
            </a:r>
            <a:r>
              <a:rPr lang="en-US" sz="2200" b="1" dirty="0"/>
              <a:t> 22</a:t>
            </a:r>
          </a:p>
          <a:p>
            <a:r>
              <a:rPr lang="en-US" sz="2200" b="1" baseline="30000" dirty="0">
                <a:solidFill>
                  <a:srgbClr val="000000"/>
                </a:solidFill>
              </a:rPr>
              <a:t>1</a:t>
            </a:r>
            <a:r>
              <a:rPr lang="en-US" sz="2200" b="1" i="0" baseline="30000" dirty="0">
                <a:solidFill>
                  <a:srgbClr val="000000"/>
                </a:solidFill>
                <a:effectLst/>
              </a:rPr>
              <a:t> </a:t>
            </a:r>
            <a:r>
              <a:rPr lang="es-ES" sz="2200" dirty="0"/>
              <a:t>Dios mío, Dios mío, ¿por qué me has desamparado?</a:t>
            </a:r>
            <a:br>
              <a:rPr lang="es-ES" sz="2200" dirty="0"/>
            </a:br>
            <a:r>
              <a:rPr lang="es-ES" sz="2200" dirty="0"/>
              <a:t>¿Por qué estás tan lejos de mi salvación</a:t>
            </a:r>
            <a:br>
              <a:rPr lang="es-ES" sz="2200" dirty="0"/>
            </a:br>
            <a:r>
              <a:rPr lang="es-ES" sz="2200" dirty="0"/>
              <a:t>y de las palabras de mi clamor?</a:t>
            </a:r>
            <a:br>
              <a:rPr lang="es-ES" sz="2200" dirty="0"/>
            </a:br>
            <a:r>
              <a:rPr lang="es-ES" sz="2200" b="1" baseline="30000" dirty="0"/>
              <a:t>2 </a:t>
            </a:r>
            <a:r>
              <a:rPr lang="es-ES" sz="2200" dirty="0"/>
              <a:t>Dios mío, clamo de día y no respondes;</a:t>
            </a:r>
            <a:br>
              <a:rPr lang="es-ES" sz="2200" dirty="0"/>
            </a:br>
            <a:r>
              <a:rPr lang="es-ES" sz="2200" dirty="0"/>
              <a:t>y de noche no hay para mí descanso.</a:t>
            </a:r>
            <a:endParaRPr lang="en-US" sz="2200" dirty="0"/>
          </a:p>
        </p:txBody>
      </p:sp>
      <p:sp>
        <p:nvSpPr>
          <p:cNvPr id="13" name="Rectangle 12">
            <a:extLst>
              <a:ext uri="{FF2B5EF4-FFF2-40B4-BE49-F238E27FC236}">
                <a16:creationId xmlns:a16="http://schemas.microsoft.com/office/drawing/2014/main" id="{5F388B60-C741-4FF4-862F-050F253184C4}"/>
              </a:ext>
            </a:extLst>
          </p:cNvPr>
          <p:cNvSpPr/>
          <p:nvPr/>
        </p:nvSpPr>
        <p:spPr>
          <a:xfrm>
            <a:off x="0" y="3412414"/>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14" name="Rectangle 13">
            <a:extLst>
              <a:ext uri="{FF2B5EF4-FFF2-40B4-BE49-F238E27FC236}">
                <a16:creationId xmlns:a16="http://schemas.microsoft.com/office/drawing/2014/main" id="{707B9E74-779C-4DC1-A631-EFE5E90CFD6F}"/>
              </a:ext>
            </a:extLst>
          </p:cNvPr>
          <p:cNvSpPr/>
          <p:nvPr/>
        </p:nvSpPr>
        <p:spPr>
          <a:xfrm>
            <a:off x="0" y="3935181"/>
            <a:ext cx="3900170" cy="523220"/>
          </a:xfrm>
          <a:prstGeom prst="rect">
            <a:avLst/>
          </a:prstGeom>
          <a:solidFill>
            <a:schemeClr val="bg1"/>
          </a:solidFill>
          <a:ln w="25400">
            <a:solidFill>
              <a:srgbClr val="C00000"/>
            </a:solid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No es una cosa "sentida"</a:t>
            </a:r>
            <a:endParaRPr lang="en-US" sz="2800" b="1" dirty="0">
              <a:solidFill>
                <a:srgbClr val="C00000"/>
              </a:solidFill>
              <a:effectLst>
                <a:outerShdw blurRad="38100" dist="38100" dir="2700000" algn="tl">
                  <a:srgbClr val="000000">
                    <a:alpha val="43137"/>
                  </a:srgbClr>
                </a:outerShdw>
              </a:effectLst>
            </a:endParaRPr>
          </a:p>
        </p:txBody>
      </p:sp>
      <p:sp>
        <p:nvSpPr>
          <p:cNvPr id="15" name="Rectangle 14">
            <a:extLst>
              <a:ext uri="{FF2B5EF4-FFF2-40B4-BE49-F238E27FC236}">
                <a16:creationId xmlns:a16="http://schemas.microsoft.com/office/drawing/2014/main" id="{598C92BB-BBBC-4017-A96D-0F01991C3B64}"/>
              </a:ext>
            </a:extLst>
          </p:cNvPr>
          <p:cNvSpPr/>
          <p:nvPr/>
        </p:nvSpPr>
        <p:spPr>
          <a:xfrm>
            <a:off x="4220442" y="3657600"/>
            <a:ext cx="4847358" cy="1322479"/>
          </a:xfrm>
          <a:prstGeom prst="rect">
            <a:avLst/>
          </a:prstGeom>
          <a:solidFill>
            <a:srgbClr val="C00000"/>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s-ES" sz="2400" dirty="0">
                <a:effectLst>
                  <a:outerShdw blurRad="38100" dist="38100" dir="2700000" algn="tl">
                    <a:srgbClr val="000000">
                      <a:alpha val="43137"/>
                    </a:srgbClr>
                  </a:outerShdw>
                </a:effectLst>
              </a:rPr>
              <a:t>Él no </a:t>
            </a:r>
            <a:r>
              <a:rPr lang="es-ES" sz="2400" b="1" i="1" dirty="0">
                <a:effectLst>
                  <a:outerShdw blurRad="38100" dist="38100" dir="2700000" algn="tl">
                    <a:srgbClr val="000000">
                      <a:alpha val="43137"/>
                    </a:srgbClr>
                  </a:outerShdw>
                </a:effectLst>
              </a:rPr>
              <a:t>sintió</a:t>
            </a:r>
            <a:r>
              <a:rPr lang="es-ES" sz="2400" dirty="0">
                <a:effectLst>
                  <a:outerShdw blurRad="38100" dist="38100" dir="2700000" algn="tl">
                    <a:srgbClr val="000000">
                      <a:alpha val="43137"/>
                    </a:srgbClr>
                  </a:outerShdw>
                </a:effectLst>
              </a:rPr>
              <a:t> la presencia de Dios,</a:t>
            </a:r>
          </a:p>
          <a:p>
            <a:r>
              <a:rPr lang="es-ES" sz="2400" dirty="0">
                <a:effectLst>
                  <a:outerShdw blurRad="38100" dist="38100" dir="2700000" algn="tl">
                    <a:srgbClr val="000000">
                      <a:alpha val="43137"/>
                    </a:srgbClr>
                  </a:outerShdw>
                </a:effectLst>
              </a:rPr>
              <a:t>Pero </a:t>
            </a:r>
            <a:r>
              <a:rPr lang="es-ES" sz="2400" b="1" i="1" dirty="0">
                <a:effectLst>
                  <a:outerShdw blurRad="38100" dist="38100" dir="2700000" algn="tl">
                    <a:srgbClr val="000000">
                      <a:alpha val="43137"/>
                    </a:srgbClr>
                  </a:outerShdw>
                </a:effectLst>
              </a:rPr>
              <a:t>sabía</a:t>
            </a:r>
            <a:r>
              <a:rPr lang="es-ES" sz="2400" dirty="0">
                <a:effectLst>
                  <a:outerShdw blurRad="38100" dist="38100" dir="2700000" algn="tl">
                    <a:srgbClr val="000000">
                      <a:alpha val="43137"/>
                    </a:srgbClr>
                  </a:outerShdw>
                </a:effectLst>
              </a:rPr>
              <a:t> que Dios estaba presente.</a:t>
            </a:r>
          </a:p>
          <a:p>
            <a:r>
              <a:rPr lang="es-ES" sz="2400" dirty="0">
                <a:effectLst>
                  <a:outerShdw blurRad="38100" dist="38100" dir="2700000" algn="tl">
                    <a:srgbClr val="000000">
                      <a:alpha val="43137"/>
                    </a:srgbClr>
                  </a:outerShdw>
                </a:effectLst>
              </a:rPr>
              <a:t>Porque </a:t>
            </a:r>
            <a:r>
              <a:rPr lang="es-ES" sz="2400" b="1" i="1" dirty="0">
                <a:effectLst>
                  <a:outerShdw blurRad="38100" dist="38100" dir="2700000" algn="tl">
                    <a:srgbClr val="000000">
                      <a:alpha val="43137"/>
                    </a:srgbClr>
                  </a:outerShdw>
                </a:effectLst>
              </a:rPr>
              <a:t>confiaba</a:t>
            </a:r>
            <a:r>
              <a:rPr lang="es-ES" sz="2400" dirty="0">
                <a:effectLst>
                  <a:outerShdw blurRad="38100" dist="38100" dir="2700000" algn="tl">
                    <a:srgbClr val="000000">
                      <a:alpha val="43137"/>
                    </a:srgbClr>
                  </a:outerShdw>
                </a:effectLst>
              </a:rPr>
              <a:t> en Dios</a:t>
            </a: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8131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P spid="15"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4038599" cy="954107"/>
          </a:xfrm>
          <a:prstGeom prst="rect">
            <a:avLst/>
          </a:prstGeom>
          <a:noFill/>
          <a:ln w="25400">
            <a:solidFill>
              <a:srgbClr val="C00000"/>
            </a:solidFill>
          </a:ln>
        </p:spPr>
        <p:txBody>
          <a:bodyPr wrap="square">
            <a:spAutoFit/>
          </a:bodyPr>
          <a:lstStyle/>
          <a:p>
            <a:r>
              <a:rPr lang="en-US" sz="2800" b="1" dirty="0">
                <a:solidFill>
                  <a:srgbClr val="C00000"/>
                </a:solidFill>
                <a:effectLst>
                  <a:outerShdw blurRad="38100" dist="38100" dir="2700000" algn="tl">
                    <a:srgbClr val="000000">
                      <a:alpha val="43137"/>
                    </a:srgbClr>
                  </a:outerShdw>
                </a:effectLst>
              </a:rPr>
              <a:t>We may suffer difficulties BECAUSE God is with us</a:t>
            </a:r>
          </a:p>
        </p:txBody>
      </p:sp>
      <p:sp>
        <p:nvSpPr>
          <p:cNvPr id="11" name="Rectangle 10"/>
          <p:cNvSpPr/>
          <p:nvPr/>
        </p:nvSpPr>
        <p:spPr>
          <a:xfrm>
            <a:off x="120445" y="1462548"/>
            <a:ext cx="8337756" cy="1107996"/>
          </a:xfrm>
          <a:prstGeom prst="rect">
            <a:avLst/>
          </a:prstGeom>
        </p:spPr>
        <p:txBody>
          <a:bodyPr wrap="square">
            <a:spAutoFit/>
          </a:bodyPr>
          <a:lstStyle/>
          <a:p>
            <a:r>
              <a:rPr lang="en-US" sz="2200" b="1" dirty="0"/>
              <a:t>1 Samuel 18</a:t>
            </a:r>
          </a:p>
          <a:p>
            <a:r>
              <a:rPr lang="en-US" sz="2200" b="1" baseline="30000" dirty="0"/>
              <a:t>12 </a:t>
            </a:r>
            <a:r>
              <a:rPr lang="en-US" sz="2200" dirty="0"/>
              <a:t>Now Saul was afraid of David, for </a:t>
            </a:r>
            <a:r>
              <a:rPr lang="en-US" sz="2200" b="1" dirty="0"/>
              <a:t>the</a:t>
            </a:r>
            <a:r>
              <a:rPr lang="en-US" sz="2200" dirty="0"/>
              <a:t> </a:t>
            </a:r>
            <a:r>
              <a:rPr lang="en-US" sz="2200" b="1" cap="small" dirty="0"/>
              <a:t>Lord</a:t>
            </a:r>
            <a:r>
              <a:rPr lang="en-US" sz="2200" dirty="0"/>
              <a:t> </a:t>
            </a:r>
            <a:r>
              <a:rPr lang="en-US" sz="2200" b="1" dirty="0"/>
              <a:t>was</a:t>
            </a:r>
            <a:r>
              <a:rPr lang="en-US" sz="2200" dirty="0"/>
              <a:t> </a:t>
            </a:r>
            <a:r>
              <a:rPr lang="en-US" sz="2200" b="1" dirty="0"/>
              <a:t>with </a:t>
            </a:r>
            <a:r>
              <a:rPr lang="en-US" sz="2200" dirty="0"/>
              <a:t>him but had departed from Saul.</a:t>
            </a:r>
            <a:endParaRPr lang="en-US" sz="2200" b="0" dirty="0">
              <a:solidFill>
                <a:srgbClr val="000000"/>
              </a:solidFill>
              <a:effectLst/>
            </a:endParaRPr>
          </a:p>
        </p:txBody>
      </p:sp>
      <p:sp>
        <p:nvSpPr>
          <p:cNvPr id="9" name="Rectangle 8">
            <a:extLst>
              <a:ext uri="{FF2B5EF4-FFF2-40B4-BE49-F238E27FC236}">
                <a16:creationId xmlns:a16="http://schemas.microsoft.com/office/drawing/2014/main" id="{0E466095-674A-4338-8E52-3BAA24DE6D56}"/>
              </a:ext>
            </a:extLst>
          </p:cNvPr>
          <p:cNvSpPr/>
          <p:nvPr/>
        </p:nvSpPr>
        <p:spPr>
          <a:xfrm>
            <a:off x="0" y="3413799"/>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12" name="Rectangle 11">
            <a:extLst>
              <a:ext uri="{FF2B5EF4-FFF2-40B4-BE49-F238E27FC236}">
                <a16:creationId xmlns:a16="http://schemas.microsoft.com/office/drawing/2014/main" id="{CFA26168-5825-4868-906B-7485486098F6}"/>
              </a:ext>
            </a:extLst>
          </p:cNvPr>
          <p:cNvSpPr/>
          <p:nvPr/>
        </p:nvSpPr>
        <p:spPr>
          <a:xfrm>
            <a:off x="0" y="3936566"/>
            <a:ext cx="4876800" cy="954107"/>
          </a:xfrm>
          <a:prstGeom prst="rect">
            <a:avLst/>
          </a:prstGeom>
          <a:solidFill>
            <a:schemeClr val="bg1"/>
          </a:solidFill>
          <a:ln w="25400">
            <a:solidFill>
              <a:srgbClr val="C0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Podemos sufrir dificultades PORQUE Dios está con nosotros</a:t>
            </a:r>
            <a:endParaRPr lang="en-US" sz="2800" b="1" dirty="0">
              <a:solidFill>
                <a:srgbClr val="C00000"/>
              </a:solidFill>
              <a:effectLst>
                <a:outerShdw blurRad="38100" dist="38100" dir="2700000" algn="tl">
                  <a:srgbClr val="000000">
                    <a:alpha val="43137"/>
                  </a:srgbClr>
                </a:outerShdw>
              </a:effectLst>
            </a:endParaRPr>
          </a:p>
        </p:txBody>
      </p:sp>
      <p:sp>
        <p:nvSpPr>
          <p:cNvPr id="13" name="Rectangle 12">
            <a:extLst>
              <a:ext uri="{FF2B5EF4-FFF2-40B4-BE49-F238E27FC236}">
                <a16:creationId xmlns:a16="http://schemas.microsoft.com/office/drawing/2014/main" id="{68CFDBEB-6FEF-4DD1-BDC7-7949F6C0E0A9}"/>
              </a:ext>
            </a:extLst>
          </p:cNvPr>
          <p:cNvSpPr/>
          <p:nvPr/>
        </p:nvSpPr>
        <p:spPr>
          <a:xfrm>
            <a:off x="120444" y="4897056"/>
            <a:ext cx="8337756" cy="110799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a:t>1 Samuel 18</a:t>
            </a:r>
          </a:p>
          <a:p>
            <a:r>
              <a:rPr lang="en-US" sz="2200" b="1" baseline="30000" dirty="0"/>
              <a:t>12 </a:t>
            </a:r>
            <a:r>
              <a:rPr lang="es-ES" sz="2200" dirty="0"/>
              <a:t>Temía Saúl a David, por cuanto </a:t>
            </a:r>
            <a:r>
              <a:rPr lang="es-ES" sz="2200" b="1" dirty="0"/>
              <a:t>Jehová estaba con él</a:t>
            </a:r>
            <a:r>
              <a:rPr lang="es-ES" sz="2200" dirty="0"/>
              <a:t>, y de Saúl se había apartado</a:t>
            </a:r>
            <a:endParaRPr lang="en-US" sz="2200" b="0" dirty="0">
              <a:solidFill>
                <a:srgbClr val="000000"/>
              </a:solidFill>
              <a:effectLst/>
            </a:endParaRPr>
          </a:p>
        </p:txBody>
      </p:sp>
    </p:spTree>
    <p:extLst>
      <p:ext uri="{BB962C8B-B14F-4D97-AF65-F5344CB8AC3E}">
        <p14:creationId xmlns:p14="http://schemas.microsoft.com/office/powerpoint/2010/main" val="292555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233" y="1076742"/>
            <a:ext cx="8909535" cy="769441"/>
          </a:xfrm>
          <a:prstGeom prst="rect">
            <a:avLst/>
          </a:prstGeom>
        </p:spPr>
        <p:txBody>
          <a:bodyPr>
            <a:spAutoFit/>
          </a:bodyPr>
          <a:lstStyle/>
          <a:p>
            <a:r>
              <a:rPr lang="en-US" sz="2200" b="1" dirty="0"/>
              <a:t>2 Chronicles</a:t>
            </a:r>
          </a:p>
          <a:p>
            <a:r>
              <a:rPr lang="en-US" sz="2200" b="1" baseline="30000" dirty="0"/>
              <a:t>3 </a:t>
            </a:r>
            <a:r>
              <a:rPr lang="en-US" sz="2200" b="1" dirty="0"/>
              <a:t>The </a:t>
            </a:r>
            <a:r>
              <a:rPr lang="en-US" sz="2200" b="1" cap="small" dirty="0"/>
              <a:t>Lord</a:t>
            </a:r>
            <a:r>
              <a:rPr lang="en-US" sz="2200" b="1" dirty="0"/>
              <a:t> was with Jehoshaphat</a:t>
            </a:r>
            <a:r>
              <a:rPr lang="en-US" sz="2200" dirty="0"/>
              <a:t> </a:t>
            </a:r>
            <a:r>
              <a:rPr lang="en-US" sz="2200" i="1" dirty="0"/>
              <a:t>because</a:t>
            </a:r>
            <a:r>
              <a:rPr lang="en-US" sz="2200" dirty="0"/>
              <a:t>…</a:t>
            </a:r>
          </a:p>
        </p:txBody>
      </p:sp>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4884671"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God is with me if I am with God</a:t>
            </a:r>
          </a:p>
        </p:txBody>
      </p:sp>
      <p:sp>
        <p:nvSpPr>
          <p:cNvPr id="6" name="Rectangle 5">
            <a:extLst>
              <a:ext uri="{FF2B5EF4-FFF2-40B4-BE49-F238E27FC236}">
                <a16:creationId xmlns:a16="http://schemas.microsoft.com/office/drawing/2014/main" id="{6469B987-B5C9-4D24-A083-E4DC8AF87B7B}"/>
              </a:ext>
            </a:extLst>
          </p:cNvPr>
          <p:cNvSpPr/>
          <p:nvPr/>
        </p:nvSpPr>
        <p:spPr>
          <a:xfrm>
            <a:off x="0" y="3421106"/>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7" name="Rectangle 6">
            <a:extLst>
              <a:ext uri="{FF2B5EF4-FFF2-40B4-BE49-F238E27FC236}">
                <a16:creationId xmlns:a16="http://schemas.microsoft.com/office/drawing/2014/main" id="{C7DBF324-9D81-4864-AFD2-9A18FD5CD241}"/>
              </a:ext>
            </a:extLst>
          </p:cNvPr>
          <p:cNvSpPr/>
          <p:nvPr/>
        </p:nvSpPr>
        <p:spPr>
          <a:xfrm>
            <a:off x="0" y="3943873"/>
            <a:ext cx="5410200" cy="523220"/>
          </a:xfrm>
          <a:prstGeom prst="rect">
            <a:avLst/>
          </a:prstGeom>
          <a:solidFill>
            <a:schemeClr val="bg1"/>
          </a:solidFill>
          <a:ln w="25400">
            <a:solidFill>
              <a:srgbClr val="C0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Dios esta conmigo si estoy con Dios</a:t>
            </a:r>
            <a:endParaRPr lang="en-US" sz="2800" b="1" dirty="0">
              <a:solidFill>
                <a:srgbClr val="C00000"/>
              </a:solidFill>
              <a:effectLst>
                <a:outerShdw blurRad="38100" dist="38100" dir="2700000" algn="tl">
                  <a:srgbClr val="000000">
                    <a:alpha val="43137"/>
                  </a:srgbClr>
                </a:outerShdw>
              </a:effectLst>
            </a:endParaRPr>
          </a:p>
        </p:txBody>
      </p:sp>
      <p:sp>
        <p:nvSpPr>
          <p:cNvPr id="9" name="Rectangle 8">
            <a:extLst>
              <a:ext uri="{FF2B5EF4-FFF2-40B4-BE49-F238E27FC236}">
                <a16:creationId xmlns:a16="http://schemas.microsoft.com/office/drawing/2014/main" id="{4846D085-F29B-4581-B4B5-F87DE31C6EDF}"/>
              </a:ext>
            </a:extLst>
          </p:cNvPr>
          <p:cNvSpPr/>
          <p:nvPr/>
        </p:nvSpPr>
        <p:spPr>
          <a:xfrm>
            <a:off x="118732" y="4564559"/>
            <a:ext cx="8909535" cy="769441"/>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a:t>2 </a:t>
            </a:r>
            <a:r>
              <a:rPr lang="en-US" sz="2200" b="1" dirty="0" err="1"/>
              <a:t>Crónicas</a:t>
            </a:r>
            <a:endParaRPr lang="en-US" sz="2200" b="1" dirty="0"/>
          </a:p>
          <a:p>
            <a:r>
              <a:rPr lang="en-US" sz="2200" b="1" baseline="30000" dirty="0"/>
              <a:t>3 </a:t>
            </a:r>
            <a:r>
              <a:rPr lang="es-ES" sz="2200" b="1" dirty="0"/>
              <a:t>Jehová estuvo con Josafat</a:t>
            </a:r>
            <a:r>
              <a:rPr lang="es-ES" sz="2200" i="1" dirty="0"/>
              <a:t>, porque</a:t>
            </a:r>
            <a:r>
              <a:rPr lang="es-ES" i="1" dirty="0"/>
              <a:t>…</a:t>
            </a:r>
            <a:endParaRPr lang="en-US" sz="2200" i="1" dirty="0"/>
          </a:p>
        </p:txBody>
      </p:sp>
    </p:spTree>
    <p:extLst>
      <p:ext uri="{BB962C8B-B14F-4D97-AF65-F5344CB8AC3E}">
        <p14:creationId xmlns:p14="http://schemas.microsoft.com/office/powerpoint/2010/main" val="236507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233" y="1076742"/>
            <a:ext cx="8909535" cy="1446550"/>
          </a:xfrm>
          <a:prstGeom prst="rect">
            <a:avLst/>
          </a:prstGeom>
        </p:spPr>
        <p:txBody>
          <a:bodyPr>
            <a:spAutoFit/>
          </a:bodyPr>
          <a:lstStyle/>
          <a:p>
            <a:r>
              <a:rPr lang="en-US" sz="2200" b="1" dirty="0"/>
              <a:t>2 Chronicles</a:t>
            </a:r>
          </a:p>
          <a:p>
            <a:r>
              <a:rPr lang="en-US" sz="2200" b="1" baseline="30000" dirty="0"/>
              <a:t>3 </a:t>
            </a:r>
            <a:r>
              <a:rPr lang="en-US" sz="2200" b="1" dirty="0"/>
              <a:t>The </a:t>
            </a:r>
            <a:r>
              <a:rPr lang="en-US" sz="2200" b="1" cap="small" dirty="0"/>
              <a:t>Lord</a:t>
            </a:r>
            <a:r>
              <a:rPr lang="en-US" sz="2200" b="1" dirty="0"/>
              <a:t> was with Jehoshaphat</a:t>
            </a:r>
            <a:r>
              <a:rPr lang="en-US" sz="2200" dirty="0"/>
              <a:t> </a:t>
            </a:r>
            <a:r>
              <a:rPr lang="en-US" sz="2200" i="1" dirty="0"/>
              <a:t>because</a:t>
            </a:r>
            <a:r>
              <a:rPr lang="en-US" sz="2200" dirty="0"/>
              <a:t> he followed the example of his father David’s earlier days and did not seek the </a:t>
            </a:r>
            <a:r>
              <a:rPr lang="en-US" sz="2200" dirty="0" err="1"/>
              <a:t>Baals</a:t>
            </a:r>
            <a:r>
              <a:rPr lang="en-US" sz="2200" dirty="0"/>
              <a:t>, </a:t>
            </a:r>
            <a:r>
              <a:rPr lang="en-US" sz="2200" b="1" baseline="30000" dirty="0"/>
              <a:t>4 </a:t>
            </a:r>
            <a:r>
              <a:rPr lang="en-US" sz="2200" dirty="0"/>
              <a:t>but sought the God of his father, followed His commandments, and did not act as Israel did.</a:t>
            </a:r>
          </a:p>
        </p:txBody>
      </p:sp>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4884671"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God is with me if I am with God</a:t>
            </a:r>
          </a:p>
        </p:txBody>
      </p:sp>
      <p:sp>
        <p:nvSpPr>
          <p:cNvPr id="6" name="Rectangle 5">
            <a:extLst>
              <a:ext uri="{FF2B5EF4-FFF2-40B4-BE49-F238E27FC236}">
                <a16:creationId xmlns:a16="http://schemas.microsoft.com/office/drawing/2014/main" id="{6469B987-B5C9-4D24-A083-E4DC8AF87B7B}"/>
              </a:ext>
            </a:extLst>
          </p:cNvPr>
          <p:cNvSpPr/>
          <p:nvPr/>
        </p:nvSpPr>
        <p:spPr>
          <a:xfrm>
            <a:off x="0" y="3421106"/>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7" name="Rectangle 6">
            <a:extLst>
              <a:ext uri="{FF2B5EF4-FFF2-40B4-BE49-F238E27FC236}">
                <a16:creationId xmlns:a16="http://schemas.microsoft.com/office/drawing/2014/main" id="{C7DBF324-9D81-4864-AFD2-9A18FD5CD241}"/>
              </a:ext>
            </a:extLst>
          </p:cNvPr>
          <p:cNvSpPr/>
          <p:nvPr/>
        </p:nvSpPr>
        <p:spPr>
          <a:xfrm>
            <a:off x="0" y="3943873"/>
            <a:ext cx="5410200" cy="523220"/>
          </a:xfrm>
          <a:prstGeom prst="rect">
            <a:avLst/>
          </a:prstGeom>
          <a:solidFill>
            <a:schemeClr val="bg1"/>
          </a:solidFill>
          <a:ln w="25400">
            <a:solidFill>
              <a:srgbClr val="C0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Dios esta conmigo si estoy con Dios</a:t>
            </a:r>
            <a:endParaRPr lang="en-US" sz="2800" b="1" dirty="0">
              <a:solidFill>
                <a:srgbClr val="C00000"/>
              </a:solidFill>
              <a:effectLst>
                <a:outerShdw blurRad="38100" dist="38100" dir="2700000" algn="tl">
                  <a:srgbClr val="000000">
                    <a:alpha val="43137"/>
                  </a:srgbClr>
                </a:outerShdw>
              </a:effectLst>
            </a:endParaRPr>
          </a:p>
        </p:txBody>
      </p:sp>
      <p:sp>
        <p:nvSpPr>
          <p:cNvPr id="11" name="Rectangle 10">
            <a:extLst>
              <a:ext uri="{FF2B5EF4-FFF2-40B4-BE49-F238E27FC236}">
                <a16:creationId xmlns:a16="http://schemas.microsoft.com/office/drawing/2014/main" id="{1A59CB2C-0DE5-481F-A18F-837C9689DF71}"/>
              </a:ext>
            </a:extLst>
          </p:cNvPr>
          <p:cNvSpPr/>
          <p:nvPr/>
        </p:nvSpPr>
        <p:spPr>
          <a:xfrm>
            <a:off x="117233" y="4568992"/>
            <a:ext cx="8909535" cy="1785104"/>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a:t>2 </a:t>
            </a:r>
            <a:r>
              <a:rPr lang="en-US" sz="2200" b="1" dirty="0" err="1"/>
              <a:t>Crónicas</a:t>
            </a:r>
            <a:endParaRPr lang="en-US" sz="2200" b="1" dirty="0"/>
          </a:p>
          <a:p>
            <a:r>
              <a:rPr lang="en-US" sz="2200" b="1" baseline="30000" dirty="0"/>
              <a:t>3 </a:t>
            </a:r>
            <a:r>
              <a:rPr lang="es-ES" sz="2200" b="1" dirty="0"/>
              <a:t>Jehová estuvo con Josafat</a:t>
            </a:r>
            <a:r>
              <a:rPr lang="es-ES" sz="2200" i="1" dirty="0"/>
              <a:t>, porque </a:t>
            </a:r>
            <a:r>
              <a:rPr lang="es-ES" sz="2200" dirty="0"/>
              <a:t>anduvo por los caminos que anteriormente había seguido David, su padre; no buscó a los baales,</a:t>
            </a:r>
            <a:r>
              <a:rPr lang="es-ES" sz="2200" b="1" baseline="30000" dirty="0"/>
              <a:t>4 </a:t>
            </a:r>
            <a:r>
              <a:rPr lang="es-ES" sz="2200" dirty="0"/>
              <a:t>sino que buscó al Dios de su padre y anduvo en sus mandamientos, no según las obras de Israel.</a:t>
            </a:r>
            <a:endParaRPr lang="en-US" sz="2200" i="1" dirty="0"/>
          </a:p>
        </p:txBody>
      </p:sp>
    </p:spTree>
    <p:extLst>
      <p:ext uri="{BB962C8B-B14F-4D97-AF65-F5344CB8AC3E}">
        <p14:creationId xmlns:p14="http://schemas.microsoft.com/office/powerpoint/2010/main" val="1295898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233" y="1076742"/>
            <a:ext cx="8909535" cy="4154984"/>
          </a:xfrm>
          <a:prstGeom prst="rect">
            <a:avLst/>
          </a:prstGeom>
        </p:spPr>
        <p:txBody>
          <a:bodyPr>
            <a:spAutoFit/>
          </a:bodyPr>
          <a:lstStyle/>
          <a:p>
            <a:r>
              <a:rPr lang="en-US" sz="2200" b="1" dirty="0"/>
              <a:t>Isaiah 41</a:t>
            </a:r>
          </a:p>
          <a:p>
            <a:r>
              <a:rPr lang="en-US" sz="2200" b="1" baseline="30000" dirty="0"/>
              <a:t>8 </a:t>
            </a:r>
            <a:r>
              <a:rPr lang="en-US" sz="2200" dirty="0"/>
              <a:t>“But you, Israel, My servant,</a:t>
            </a:r>
            <a:br>
              <a:rPr lang="en-US" sz="2200" dirty="0"/>
            </a:br>
            <a:r>
              <a:rPr lang="en-US" sz="2200" dirty="0"/>
              <a:t>Jacob whom I have chosen,</a:t>
            </a:r>
            <a:br>
              <a:rPr lang="en-US" sz="2200" dirty="0"/>
            </a:br>
            <a:r>
              <a:rPr lang="en-US" sz="2200" dirty="0"/>
              <a:t>Descendant of Abraham My friend,</a:t>
            </a:r>
            <a:br>
              <a:rPr lang="en-US" sz="2200" dirty="0"/>
            </a:br>
            <a:r>
              <a:rPr lang="en-US" sz="2200" b="1" baseline="30000" dirty="0"/>
              <a:t>9 </a:t>
            </a:r>
            <a:r>
              <a:rPr lang="en-US" sz="2200" dirty="0"/>
              <a:t>You whom I have taken from the ends of the earth,</a:t>
            </a:r>
            <a:br>
              <a:rPr lang="en-US" sz="2200" dirty="0"/>
            </a:br>
            <a:r>
              <a:rPr lang="en-US" sz="2200" dirty="0"/>
              <a:t>And called from its remotest parts</a:t>
            </a:r>
            <a:br>
              <a:rPr lang="en-US" sz="2200" dirty="0"/>
            </a:br>
            <a:r>
              <a:rPr lang="en-US" sz="2200" dirty="0"/>
              <a:t>And said to you, ‘You are My servant,</a:t>
            </a:r>
            <a:br>
              <a:rPr lang="en-US" sz="2200" dirty="0"/>
            </a:br>
            <a:r>
              <a:rPr lang="en-US" sz="2200" dirty="0"/>
              <a:t>I have chosen you and not rejected you.</a:t>
            </a:r>
            <a:br>
              <a:rPr lang="en-US" sz="2200" dirty="0"/>
            </a:br>
            <a:r>
              <a:rPr lang="en-US" sz="2200" b="1" baseline="30000" dirty="0"/>
              <a:t>10 </a:t>
            </a:r>
            <a:r>
              <a:rPr lang="en-US" sz="2200" dirty="0"/>
              <a:t>‘Do not fear, for </a:t>
            </a:r>
            <a:r>
              <a:rPr lang="en-US" sz="2200" b="1" dirty="0"/>
              <a:t>I am with you</a:t>
            </a:r>
            <a:r>
              <a:rPr lang="en-US" sz="2200" dirty="0"/>
              <a:t>;</a:t>
            </a:r>
            <a:br>
              <a:rPr lang="en-US" sz="2200" dirty="0"/>
            </a:br>
            <a:r>
              <a:rPr lang="en-US" sz="2200" dirty="0"/>
              <a:t>Do not anxiously look about you, for I am your God.</a:t>
            </a:r>
            <a:br>
              <a:rPr lang="en-US" sz="2200" dirty="0"/>
            </a:br>
            <a:r>
              <a:rPr lang="en-US" sz="2200" dirty="0"/>
              <a:t>I will strengthen you, surely I will help you,</a:t>
            </a:r>
            <a:br>
              <a:rPr lang="en-US" sz="2200" dirty="0"/>
            </a:br>
            <a:r>
              <a:rPr lang="en-US" sz="2200" dirty="0"/>
              <a:t>Surely I will uphold you with My righteous right hand.’</a:t>
            </a:r>
          </a:p>
        </p:txBody>
      </p:sp>
      <p:sp>
        <p:nvSpPr>
          <p:cNvPr id="6" name="Rectangle 5"/>
          <p:cNvSpPr/>
          <p:nvPr/>
        </p:nvSpPr>
        <p:spPr>
          <a:xfrm>
            <a:off x="0" y="3429000"/>
            <a:ext cx="9144000" cy="3429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1"/>
            <a:ext cx="9144000" cy="10427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6739345"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Can God “be with me” if I am not with God?</a:t>
            </a:r>
          </a:p>
        </p:txBody>
      </p:sp>
      <p:sp>
        <p:nvSpPr>
          <p:cNvPr id="9" name="Rectangle 8">
            <a:extLst>
              <a:ext uri="{FF2B5EF4-FFF2-40B4-BE49-F238E27FC236}">
                <a16:creationId xmlns:a16="http://schemas.microsoft.com/office/drawing/2014/main" id="{8ACBD983-D4F2-4C7A-B5A0-1CB79DC832AC}"/>
              </a:ext>
            </a:extLst>
          </p:cNvPr>
          <p:cNvSpPr/>
          <p:nvPr/>
        </p:nvSpPr>
        <p:spPr>
          <a:xfrm>
            <a:off x="109868" y="4536439"/>
            <a:ext cx="8909535" cy="4154984"/>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s-ES" sz="2200" dirty="0"/>
          </a:p>
          <a:p>
            <a:br>
              <a:rPr lang="es-ES" sz="2200" dirty="0"/>
            </a:br>
            <a:r>
              <a:rPr lang="es-ES" sz="2200" dirty="0"/>
              <a:t>tú, Jacob, a quien yo escogí,</a:t>
            </a:r>
            <a:br>
              <a:rPr lang="es-ES" sz="2200" dirty="0"/>
            </a:br>
            <a:r>
              <a:rPr lang="es-ES" sz="2200" dirty="0"/>
              <a:t>descendencia de Abraham, mi amigo.</a:t>
            </a:r>
            <a:br>
              <a:rPr lang="es-ES" sz="2200" dirty="0"/>
            </a:br>
            <a:r>
              <a:rPr lang="es-ES" sz="2200" b="1" baseline="30000" dirty="0"/>
              <a:t>9 </a:t>
            </a:r>
            <a:r>
              <a:rPr lang="es-ES" sz="2200" dirty="0"/>
              <a:t>Porque te tomé de los confines de la tierra,</a:t>
            </a:r>
            <a:br>
              <a:rPr lang="es-ES" sz="2200" dirty="0"/>
            </a:br>
            <a:r>
              <a:rPr lang="es-ES" sz="2200" dirty="0"/>
              <a:t>de tierras lejanas te llamé</a:t>
            </a:r>
            <a:br>
              <a:rPr lang="es-ES" sz="2200" dirty="0"/>
            </a:br>
            <a:r>
              <a:rPr lang="es-ES" sz="2200" dirty="0"/>
              <a:t>y te dije: «Mi siervo eres tú;</a:t>
            </a:r>
            <a:br>
              <a:rPr lang="es-ES" sz="2200" dirty="0"/>
            </a:br>
            <a:r>
              <a:rPr lang="es-ES" sz="2200" dirty="0"/>
              <a:t>te escogí y no te deseché.</a:t>
            </a:r>
            <a:br>
              <a:rPr lang="es-ES" sz="2200" dirty="0"/>
            </a:br>
            <a:r>
              <a:rPr lang="es-ES" sz="2200" b="1" baseline="30000" dirty="0"/>
              <a:t>10 </a:t>
            </a:r>
            <a:r>
              <a:rPr lang="es-ES" sz="2200" dirty="0"/>
              <a:t>No temas, porque </a:t>
            </a:r>
            <a:r>
              <a:rPr lang="es-ES" sz="2200" b="1" dirty="0"/>
              <a:t>yo estoy contigo</a:t>
            </a:r>
            <a:r>
              <a:rPr lang="es-ES" sz="2200" dirty="0"/>
              <a:t>;</a:t>
            </a:r>
            <a:br>
              <a:rPr lang="es-ES" sz="2200" dirty="0"/>
            </a:br>
            <a:r>
              <a:rPr lang="es-ES" sz="2200" dirty="0"/>
              <a:t>no desmayes, porque yo soy tu Dios</a:t>
            </a:r>
            <a:br>
              <a:rPr lang="es-ES" sz="2200" dirty="0"/>
            </a:br>
            <a:r>
              <a:rPr lang="es-ES" sz="2200" dirty="0"/>
              <a:t>que te esfuerzo; siempre te ayudaré,</a:t>
            </a:r>
            <a:br>
              <a:rPr lang="es-ES" sz="2200" dirty="0"/>
            </a:br>
            <a:r>
              <a:rPr lang="es-ES" sz="2200" dirty="0"/>
              <a:t>siempre te sustentaré con la diestra de mi justicia.</a:t>
            </a:r>
            <a:endParaRPr lang="en-US" sz="2200" dirty="0"/>
          </a:p>
        </p:txBody>
      </p:sp>
      <p:sp>
        <p:nvSpPr>
          <p:cNvPr id="11" name="Rectangle 10">
            <a:extLst>
              <a:ext uri="{FF2B5EF4-FFF2-40B4-BE49-F238E27FC236}">
                <a16:creationId xmlns:a16="http://schemas.microsoft.com/office/drawing/2014/main" id="{B65CC0B1-F771-4EE8-ADEF-C35B7CF1A965}"/>
              </a:ext>
            </a:extLst>
          </p:cNvPr>
          <p:cNvSpPr/>
          <p:nvPr/>
        </p:nvSpPr>
        <p:spPr>
          <a:xfrm>
            <a:off x="115733" y="4536439"/>
            <a:ext cx="8909535" cy="1107996"/>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a:t>Isaiah 41</a:t>
            </a:r>
          </a:p>
          <a:p>
            <a:r>
              <a:rPr lang="es-ES" sz="2200" b="1" baseline="30000" dirty="0"/>
              <a:t>8 </a:t>
            </a:r>
            <a:r>
              <a:rPr lang="es-ES" sz="2200" dirty="0"/>
              <a:t>Pero tú, Israel, siervo mío eres;</a:t>
            </a:r>
            <a:br>
              <a:rPr lang="es-ES" sz="2200" dirty="0"/>
            </a:br>
            <a:r>
              <a:rPr lang="es-ES" sz="2200" dirty="0"/>
              <a:t>tú, Jacob, a quien yo escogí,</a:t>
            </a:r>
            <a:endParaRPr lang="en-US" sz="2200" dirty="0"/>
          </a:p>
        </p:txBody>
      </p:sp>
      <p:sp>
        <p:nvSpPr>
          <p:cNvPr id="12" name="Rectangle 11">
            <a:extLst>
              <a:ext uri="{FF2B5EF4-FFF2-40B4-BE49-F238E27FC236}">
                <a16:creationId xmlns:a16="http://schemas.microsoft.com/office/drawing/2014/main" id="{4CF524B7-AA91-4A13-8150-FBBBC36054B7}"/>
              </a:ext>
            </a:extLst>
          </p:cNvPr>
          <p:cNvSpPr/>
          <p:nvPr/>
        </p:nvSpPr>
        <p:spPr>
          <a:xfrm>
            <a:off x="0" y="3414252"/>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13" name="Rectangle 12">
            <a:extLst>
              <a:ext uri="{FF2B5EF4-FFF2-40B4-BE49-F238E27FC236}">
                <a16:creationId xmlns:a16="http://schemas.microsoft.com/office/drawing/2014/main" id="{79A6296E-BEE7-421F-B2A4-A76D3E5FF98E}"/>
              </a:ext>
            </a:extLst>
          </p:cNvPr>
          <p:cNvSpPr/>
          <p:nvPr/>
        </p:nvSpPr>
        <p:spPr>
          <a:xfrm>
            <a:off x="0" y="3937019"/>
            <a:ext cx="7772400" cy="523220"/>
          </a:xfrm>
          <a:prstGeom prst="rect">
            <a:avLst/>
          </a:prstGeom>
          <a:solidFill>
            <a:schemeClr val="bg1"/>
          </a:solidFill>
          <a:ln w="25400">
            <a:solidFill>
              <a:srgbClr val="C0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¿Puede Dios estar conmigo si yo no estoy con Dios?</a:t>
            </a:r>
            <a:endParaRPr lang="en-US" sz="2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899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2"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4" presetClass="path" presetSubtype="0" fill="hold" grpId="0" nodeType="clickEffect">
                                  <p:stCondLst>
                                    <p:cond delay="0"/>
                                  </p:stCondLst>
                                  <p:childTnLst>
                                    <p:animMotion origin="layout" path="M 0 0 L 0 -0.25 E" pathEditMode="relative" ptsTypes="">
                                      <p:cBhvr>
                                        <p:cTn id="14" dur="2000" fill="hold"/>
                                        <p:tgtEl>
                                          <p:spTgt spid="4"/>
                                        </p:tgtEl>
                                        <p:attrNameLst>
                                          <p:attrName>ppt_x</p:attrName>
                                          <p:attrName>ppt_y</p:attrName>
                                        </p:attrNameLst>
                                      </p:cBhvr>
                                    </p:animMotion>
                                  </p:childTnLst>
                                </p:cTn>
                              </p:par>
                              <p:par>
                                <p:cTn id="15" presetID="64" presetClass="path" presetSubtype="0" fill="hold" grpId="0" nodeType="withEffect">
                                  <p:stCondLst>
                                    <p:cond delay="0"/>
                                  </p:stCondLst>
                                  <p:childTnLst>
                                    <p:animMotion origin="layout" path="M 0 0 L 0 -0.25 E" pathEditMode="relative" ptsTypes="">
                                      <p:cBhvr>
                                        <p:cTn id="16" dur="2000" fill="hold"/>
                                        <p:tgtEl>
                                          <p:spTgt spid="11"/>
                                        </p:tgtEl>
                                        <p:attrNameLst>
                                          <p:attrName>ppt_x</p:attrName>
                                          <p:attrName>ppt_y</p:attrName>
                                        </p:attrNameLst>
                                      </p:cBhvr>
                                    </p:animMotion>
                                  </p:childTnLst>
                                </p:cTn>
                              </p:par>
                              <p:par>
                                <p:cTn id="17" presetID="64" presetClass="path" presetSubtype="0" fill="hold" grpId="0" nodeType="withEffect">
                                  <p:stCondLst>
                                    <p:cond delay="0"/>
                                  </p:stCondLst>
                                  <p:childTnLst>
                                    <p:animMotion origin="layout" path="M 0 0 L 0 -0.25 E" pathEditMode="relative" ptsTypes="">
                                      <p:cBhvr>
                                        <p:cTn id="18" dur="2000" fill="hold"/>
                                        <p:tgtEl>
                                          <p:spTgt spid="9"/>
                                        </p:tgtEl>
                                        <p:attrNameLst>
                                          <p:attrName>ppt_x</p:attrName>
                                          <p:attrName>ppt_y</p:attrName>
                                        </p:attrNameLst>
                                      </p:cBhvr>
                                    </p:animMotion>
                                  </p:childTnLst>
                                </p:cTn>
                              </p:par>
                              <p:par>
                                <p:cTn id="19" presetID="10" presetClass="exit" presetSubtype="0" fill="hold" grpId="1" nodeType="withEffect">
                                  <p:stCondLst>
                                    <p:cond delay="0"/>
                                  </p:stCondLst>
                                  <p:childTnLst>
                                    <p:animEffect transition="out" filter="fade">
                                      <p:cBhvr>
                                        <p:cTn id="20" dur="1000"/>
                                        <p:tgtEl>
                                          <p:spTgt spid="11"/>
                                        </p:tgtEl>
                                      </p:cBhvr>
                                    </p:animEffect>
                                    <p:set>
                                      <p:cBhvr>
                                        <p:cTn id="21"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9" grpId="0"/>
      <p:bldP spid="9" grpId="1"/>
      <p:bldP spid="11" grpId="0"/>
      <p:bldP spid="11" grpId="1"/>
      <p:bldP spid="11"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533400"/>
            <a:ext cx="8909535" cy="2862322"/>
          </a:xfrm>
          <a:prstGeom prst="rect">
            <a:avLst/>
          </a:prstGeom>
        </p:spPr>
        <p:txBody>
          <a:bodyPr>
            <a:spAutoFit/>
          </a:bodyPr>
          <a:lstStyle/>
          <a:p>
            <a:pPr marL="342900" indent="-342900">
              <a:buFont typeface="Arial" panose="020B0604020202020204" pitchFamily="34" charset="0"/>
              <a:buChar char="•"/>
            </a:pPr>
            <a:r>
              <a:rPr lang="en-US" sz="2000" b="1" dirty="0"/>
              <a:t>you were the victim of a spear attack</a:t>
            </a:r>
          </a:p>
          <a:p>
            <a:pPr marL="342900" indent="-342900">
              <a:buFont typeface="Arial" panose="020B0604020202020204" pitchFamily="34" charset="0"/>
              <a:buChar char="•"/>
            </a:pPr>
            <a:r>
              <a:rPr lang="en-US" sz="2000" b="1" dirty="0"/>
              <a:t>there was a conspiracy to have you killed</a:t>
            </a:r>
          </a:p>
          <a:p>
            <a:pPr marL="342900" indent="-342900">
              <a:buFont typeface="Arial" panose="020B0604020202020204" pitchFamily="34" charset="0"/>
              <a:buChar char="•"/>
            </a:pPr>
            <a:r>
              <a:rPr lang="en-US" sz="2000" b="1" dirty="0"/>
              <a:t>you were the victim of another spear attack</a:t>
            </a:r>
          </a:p>
          <a:p>
            <a:pPr marL="342900" indent="-342900">
              <a:buFont typeface="Arial" panose="020B0604020202020204" pitchFamily="34" charset="0"/>
              <a:buChar char="•"/>
            </a:pPr>
            <a:r>
              <a:rPr lang="en-US" sz="2000" b="1" dirty="0"/>
              <a:t>government officials came after you</a:t>
            </a:r>
          </a:p>
          <a:p>
            <a:pPr marL="342900" indent="-342900">
              <a:buFont typeface="Arial" panose="020B0604020202020204" pitchFamily="34" charset="0"/>
              <a:buChar char="•"/>
            </a:pPr>
            <a:r>
              <a:rPr lang="en-US" sz="2000" b="1" dirty="0"/>
              <a:t>those among whom you found refuge suspected you</a:t>
            </a:r>
          </a:p>
          <a:p>
            <a:pPr marL="342900" indent="-342900">
              <a:buFont typeface="Arial" panose="020B0604020202020204" pitchFamily="34" charset="0"/>
              <a:buChar char="•"/>
            </a:pPr>
            <a:r>
              <a:rPr lang="en-US" sz="2000" b="1" dirty="0"/>
              <a:t>you had to hide in a cave</a:t>
            </a:r>
          </a:p>
          <a:p>
            <a:pPr marL="342900" indent="-342900">
              <a:buFont typeface="Arial" panose="020B0604020202020204" pitchFamily="34" charset="0"/>
              <a:buChar char="•"/>
            </a:pPr>
            <a:r>
              <a:rPr lang="en-US" sz="2000" b="1" dirty="0"/>
              <a:t>those who helped you were murdered</a:t>
            </a:r>
          </a:p>
          <a:p>
            <a:pPr marL="342900" indent="-342900">
              <a:buFont typeface="Arial" panose="020B0604020202020204" pitchFamily="34" charset="0"/>
              <a:buChar char="•"/>
            </a:pPr>
            <a:r>
              <a:rPr lang="en-US" sz="2000" b="1" dirty="0"/>
              <a:t>those in whose land you hid kept betraying you</a:t>
            </a:r>
          </a:p>
          <a:p>
            <a:pPr marL="342900" indent="-342900">
              <a:buFont typeface="Arial" panose="020B0604020202020204" pitchFamily="34" charset="0"/>
              <a:buChar char="•"/>
            </a:pPr>
            <a:r>
              <a:rPr lang="en-US" sz="2000" b="1" dirty="0"/>
              <a:t>a man whom you helped acted like he had never heard of you</a:t>
            </a:r>
            <a:endParaRPr lang="en-US" sz="2200" b="1" dirty="0"/>
          </a:p>
        </p:txBody>
      </p:sp>
      <p:sp>
        <p:nvSpPr>
          <p:cNvPr id="5" name="Rectangle 4"/>
          <p:cNvSpPr/>
          <p:nvPr/>
        </p:nvSpPr>
        <p:spPr>
          <a:xfrm>
            <a:off x="0" y="0"/>
            <a:ext cx="1540678"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What if…</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2FC5963E-8FCB-46F0-8F0D-42A37571C6A7}"/>
              </a:ext>
            </a:extLst>
          </p:cNvPr>
          <p:cNvSpPr/>
          <p:nvPr/>
        </p:nvSpPr>
        <p:spPr>
          <a:xfrm>
            <a:off x="0" y="3414252"/>
            <a:ext cx="1333635"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¿Y </a:t>
            </a:r>
            <a:r>
              <a:rPr lang="en-US" sz="2800" b="1" dirty="0" err="1">
                <a:solidFill>
                  <a:schemeClr val="bg1"/>
                </a:solidFill>
                <a:effectLst>
                  <a:outerShdw blurRad="38100" dist="38100" dir="2700000" algn="tl">
                    <a:srgbClr val="000000">
                      <a:alpha val="43137"/>
                    </a:srgbClr>
                  </a:outerShdw>
                </a:effectLst>
              </a:rPr>
              <a:t>si</a:t>
            </a:r>
            <a:r>
              <a:rPr lang="en-US" sz="2800" b="1" dirty="0">
                <a:solidFill>
                  <a:schemeClr val="bg1"/>
                </a:solidFill>
                <a:effectLst>
                  <a:outerShdw blurRad="38100" dist="38100" dir="2700000" algn="tl">
                    <a:srgbClr val="000000">
                      <a:alpha val="43137"/>
                    </a:srgbClr>
                  </a:outerShdw>
                </a:effectLst>
              </a:rPr>
              <a:t> …?</a:t>
            </a:r>
          </a:p>
        </p:txBody>
      </p:sp>
      <p:sp>
        <p:nvSpPr>
          <p:cNvPr id="7" name="Rectangle 6">
            <a:extLst>
              <a:ext uri="{FF2B5EF4-FFF2-40B4-BE49-F238E27FC236}">
                <a16:creationId xmlns:a16="http://schemas.microsoft.com/office/drawing/2014/main" id="{EED0ED54-65BB-4638-B53B-A920578BB552}"/>
              </a:ext>
            </a:extLst>
          </p:cNvPr>
          <p:cNvSpPr/>
          <p:nvPr/>
        </p:nvSpPr>
        <p:spPr>
          <a:xfrm>
            <a:off x="163581" y="3932208"/>
            <a:ext cx="8909535" cy="2862322"/>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b="1" dirty="0" err="1"/>
              <a:t>fuiste</a:t>
            </a:r>
            <a:r>
              <a:rPr lang="en-US" sz="2000" b="1" dirty="0"/>
              <a:t> </a:t>
            </a:r>
            <a:r>
              <a:rPr lang="en-US" sz="2000" b="1" dirty="0" err="1"/>
              <a:t>víctima</a:t>
            </a:r>
            <a:r>
              <a:rPr lang="en-US" sz="2000" b="1" dirty="0"/>
              <a:t> de un </a:t>
            </a:r>
            <a:r>
              <a:rPr lang="en-US" sz="2000" b="1" dirty="0" err="1"/>
              <a:t>ataque</a:t>
            </a:r>
            <a:r>
              <a:rPr lang="en-US" sz="2000" b="1" dirty="0"/>
              <a:t> de </a:t>
            </a:r>
            <a:r>
              <a:rPr lang="en-US" sz="2000" b="1" dirty="0" err="1"/>
              <a:t>lanza</a:t>
            </a:r>
            <a:endParaRPr lang="en-US" sz="2000" b="1" dirty="0"/>
          </a:p>
          <a:p>
            <a:pPr marL="342900" indent="-342900">
              <a:buFont typeface="Arial" panose="020B0604020202020204" pitchFamily="34" charset="0"/>
              <a:buChar char="•"/>
            </a:pPr>
            <a:r>
              <a:rPr lang="en-US" sz="2000" b="1" dirty="0" err="1"/>
              <a:t>Hubo</a:t>
            </a:r>
            <a:r>
              <a:rPr lang="en-US" sz="2000" b="1" dirty="0"/>
              <a:t> una </a:t>
            </a:r>
            <a:r>
              <a:rPr lang="en-US" sz="2000" b="1" dirty="0" err="1"/>
              <a:t>conspiración</a:t>
            </a:r>
            <a:r>
              <a:rPr lang="en-US" sz="2000" b="1" dirty="0"/>
              <a:t> para </a:t>
            </a:r>
            <a:r>
              <a:rPr lang="en-US" sz="2000" b="1" dirty="0" err="1"/>
              <a:t>matarte</a:t>
            </a:r>
            <a:endParaRPr lang="en-US" sz="2000" b="1" dirty="0"/>
          </a:p>
          <a:p>
            <a:pPr marL="342900" indent="-342900">
              <a:buFont typeface="Arial" panose="020B0604020202020204" pitchFamily="34" charset="0"/>
              <a:buChar char="•"/>
            </a:pPr>
            <a:r>
              <a:rPr lang="en-US" sz="2000" b="1" dirty="0" err="1"/>
              <a:t>fuiste</a:t>
            </a:r>
            <a:r>
              <a:rPr lang="en-US" sz="2000" b="1" dirty="0"/>
              <a:t> </a:t>
            </a:r>
            <a:r>
              <a:rPr lang="en-US" sz="2000" b="1" dirty="0" err="1"/>
              <a:t>víctima</a:t>
            </a:r>
            <a:r>
              <a:rPr lang="en-US" sz="2000" b="1" dirty="0"/>
              <a:t> de </a:t>
            </a:r>
            <a:r>
              <a:rPr lang="en-US" sz="2000" b="1" dirty="0" err="1"/>
              <a:t>otro</a:t>
            </a:r>
            <a:r>
              <a:rPr lang="en-US" sz="2000" b="1" dirty="0"/>
              <a:t> </a:t>
            </a:r>
            <a:r>
              <a:rPr lang="en-US" sz="2000" b="1" dirty="0" err="1"/>
              <a:t>ataque</a:t>
            </a:r>
            <a:r>
              <a:rPr lang="en-US" sz="2000" b="1" dirty="0"/>
              <a:t> de </a:t>
            </a:r>
            <a:r>
              <a:rPr lang="en-US" sz="2000" b="1" dirty="0" err="1"/>
              <a:t>lanza</a:t>
            </a:r>
            <a:endParaRPr lang="en-US" sz="2000" b="1" dirty="0"/>
          </a:p>
          <a:p>
            <a:pPr marL="342900" indent="-342900">
              <a:buFont typeface="Arial" panose="020B0604020202020204" pitchFamily="34" charset="0"/>
              <a:buChar char="•"/>
            </a:pPr>
            <a:r>
              <a:rPr lang="en-US" sz="2000" b="1" dirty="0" err="1"/>
              <a:t>funcionarios</a:t>
            </a:r>
            <a:r>
              <a:rPr lang="en-US" sz="2000" b="1" dirty="0"/>
              <a:t> del </a:t>
            </a:r>
            <a:r>
              <a:rPr lang="en-US" sz="2000" b="1" dirty="0" err="1"/>
              <a:t>gobierno</a:t>
            </a:r>
            <a:r>
              <a:rPr lang="en-US" sz="2000" b="1" dirty="0"/>
              <a:t> </a:t>
            </a:r>
            <a:r>
              <a:rPr lang="en-US" sz="2000" b="1" dirty="0" err="1"/>
              <a:t>vinieron</a:t>
            </a:r>
            <a:r>
              <a:rPr lang="en-US" sz="2000" b="1" dirty="0"/>
              <a:t> a </a:t>
            </a:r>
            <a:r>
              <a:rPr lang="en-US" sz="2000" b="1" dirty="0" err="1"/>
              <a:t>emboscarte</a:t>
            </a:r>
            <a:endParaRPr lang="en-US" sz="2000" b="1" dirty="0"/>
          </a:p>
          <a:p>
            <a:pPr marL="342900" indent="-342900">
              <a:buFont typeface="Arial" panose="020B0604020202020204" pitchFamily="34" charset="0"/>
              <a:buChar char="•"/>
            </a:pPr>
            <a:r>
              <a:rPr lang="en-US" sz="2000" b="1" dirty="0" err="1"/>
              <a:t>Aquellos</a:t>
            </a:r>
            <a:r>
              <a:rPr lang="en-US" sz="2000" b="1" dirty="0"/>
              <a:t> entre los </a:t>
            </a:r>
            <a:r>
              <a:rPr lang="en-US" sz="2000" b="1" dirty="0" err="1"/>
              <a:t>cuales</a:t>
            </a:r>
            <a:r>
              <a:rPr lang="en-US" sz="2000" b="1" dirty="0"/>
              <a:t> </a:t>
            </a:r>
            <a:r>
              <a:rPr lang="en-US" sz="2000" b="1" dirty="0" err="1"/>
              <a:t>encontraste</a:t>
            </a:r>
            <a:r>
              <a:rPr lang="en-US" sz="2000" b="1" dirty="0"/>
              <a:t> </a:t>
            </a:r>
            <a:r>
              <a:rPr lang="en-US" sz="2000" b="1" dirty="0" err="1"/>
              <a:t>refugio</a:t>
            </a:r>
            <a:r>
              <a:rPr lang="en-US" sz="2000" b="1" dirty="0"/>
              <a:t> </a:t>
            </a:r>
            <a:r>
              <a:rPr lang="en-US" sz="2000" b="1" dirty="0" err="1"/>
              <a:t>te</a:t>
            </a:r>
            <a:r>
              <a:rPr lang="en-US" sz="2000" b="1" dirty="0"/>
              <a:t> </a:t>
            </a:r>
            <a:r>
              <a:rPr lang="en-US" sz="2000" b="1" dirty="0" err="1"/>
              <a:t>sospechaban</a:t>
            </a:r>
            <a:endParaRPr lang="en-US" sz="2000" b="1" dirty="0"/>
          </a:p>
          <a:p>
            <a:pPr marL="342900" indent="-342900">
              <a:buFont typeface="Arial" panose="020B0604020202020204" pitchFamily="34" charset="0"/>
              <a:buChar char="•"/>
            </a:pPr>
            <a:r>
              <a:rPr lang="en-US" sz="2000" b="1" dirty="0"/>
              <a:t>tenias que </a:t>
            </a:r>
            <a:r>
              <a:rPr lang="en-US" sz="2000" b="1" dirty="0" err="1"/>
              <a:t>esconderte</a:t>
            </a:r>
            <a:r>
              <a:rPr lang="en-US" sz="2000" b="1" dirty="0"/>
              <a:t> </a:t>
            </a:r>
            <a:r>
              <a:rPr lang="en-US" sz="2000" b="1" dirty="0" err="1"/>
              <a:t>en</a:t>
            </a:r>
            <a:r>
              <a:rPr lang="en-US" sz="2000" b="1" dirty="0"/>
              <a:t> una </a:t>
            </a:r>
            <a:r>
              <a:rPr lang="en-US" sz="2000" b="1" dirty="0" err="1"/>
              <a:t>cueva</a:t>
            </a:r>
            <a:endParaRPr lang="en-US" sz="2000" b="1" dirty="0"/>
          </a:p>
          <a:p>
            <a:pPr marL="342900" indent="-342900">
              <a:buFont typeface="Arial" panose="020B0604020202020204" pitchFamily="34" charset="0"/>
              <a:buChar char="•"/>
            </a:pPr>
            <a:r>
              <a:rPr lang="en-US" sz="2000" b="1" dirty="0"/>
              <a:t>los que </a:t>
            </a:r>
            <a:r>
              <a:rPr lang="en-US" sz="2000" b="1" dirty="0" err="1"/>
              <a:t>te</a:t>
            </a:r>
            <a:r>
              <a:rPr lang="en-US" sz="2000" b="1" dirty="0"/>
              <a:t> </a:t>
            </a:r>
            <a:r>
              <a:rPr lang="en-US" sz="2000" b="1" dirty="0" err="1"/>
              <a:t>ayudaron</a:t>
            </a:r>
            <a:r>
              <a:rPr lang="en-US" sz="2000" b="1" dirty="0"/>
              <a:t> </a:t>
            </a:r>
            <a:r>
              <a:rPr lang="en-US" sz="2000" b="1" dirty="0" err="1"/>
              <a:t>fueron</a:t>
            </a:r>
            <a:r>
              <a:rPr lang="en-US" sz="2000" b="1" dirty="0"/>
              <a:t> </a:t>
            </a:r>
            <a:r>
              <a:rPr lang="en-US" sz="2000" b="1" dirty="0" err="1"/>
              <a:t>asesinados</a:t>
            </a:r>
            <a:endParaRPr lang="en-US" sz="2000" b="1" dirty="0"/>
          </a:p>
          <a:p>
            <a:pPr marL="342900" indent="-342900">
              <a:buFont typeface="Arial" panose="020B0604020202020204" pitchFamily="34" charset="0"/>
              <a:buChar char="•"/>
            </a:pPr>
            <a:r>
              <a:rPr lang="en-US" sz="2000" b="1" dirty="0" err="1"/>
              <a:t>aquellos</a:t>
            </a:r>
            <a:r>
              <a:rPr lang="en-US" sz="2000" b="1" dirty="0"/>
              <a:t> </a:t>
            </a:r>
            <a:r>
              <a:rPr lang="en-US" sz="2000" b="1" dirty="0" err="1"/>
              <a:t>en</a:t>
            </a:r>
            <a:r>
              <a:rPr lang="en-US" sz="2000" b="1" dirty="0"/>
              <a:t> </a:t>
            </a:r>
            <a:r>
              <a:rPr lang="en-US" sz="2000" b="1" dirty="0" err="1"/>
              <a:t>cuya</a:t>
            </a:r>
            <a:r>
              <a:rPr lang="en-US" sz="2000" b="1" dirty="0"/>
              <a:t> tierra </a:t>
            </a:r>
            <a:r>
              <a:rPr lang="en-US" sz="2000" b="1" dirty="0" err="1"/>
              <a:t>te</a:t>
            </a:r>
            <a:r>
              <a:rPr lang="en-US" sz="2000" b="1" dirty="0"/>
              <a:t> </a:t>
            </a:r>
            <a:r>
              <a:rPr lang="en-US" sz="2000" b="1" dirty="0" err="1"/>
              <a:t>escondiste</a:t>
            </a:r>
            <a:r>
              <a:rPr lang="en-US" sz="2000" b="1" dirty="0"/>
              <a:t> </a:t>
            </a:r>
            <a:r>
              <a:rPr lang="en-US" sz="2000" b="1" dirty="0" err="1"/>
              <a:t>estaban</a:t>
            </a:r>
            <a:r>
              <a:rPr lang="en-US" sz="2000" b="1" dirty="0"/>
              <a:t> </a:t>
            </a:r>
            <a:r>
              <a:rPr lang="en-US" sz="2000" b="1" dirty="0" err="1"/>
              <a:t>traicionándote</a:t>
            </a:r>
            <a:endParaRPr lang="en-US" sz="2000" b="1" dirty="0"/>
          </a:p>
          <a:p>
            <a:pPr marL="342900" indent="-342900">
              <a:buFont typeface="Arial" panose="020B0604020202020204" pitchFamily="34" charset="0"/>
              <a:buChar char="•"/>
            </a:pPr>
            <a:r>
              <a:rPr lang="en-US" sz="2000" b="1" dirty="0"/>
              <a:t>un hombre al que </a:t>
            </a:r>
            <a:r>
              <a:rPr lang="en-US" sz="2000" b="1" dirty="0" err="1"/>
              <a:t>ayudaste</a:t>
            </a:r>
            <a:r>
              <a:rPr lang="en-US" sz="2000" b="1" dirty="0"/>
              <a:t> </a:t>
            </a:r>
            <a:r>
              <a:rPr lang="en-US" sz="2000" b="1" dirty="0" err="1"/>
              <a:t>actuó</a:t>
            </a:r>
            <a:r>
              <a:rPr lang="en-US" sz="2000" b="1" dirty="0"/>
              <a:t> </a:t>
            </a:r>
            <a:r>
              <a:rPr lang="en-US" sz="2000" b="1" dirty="0" err="1"/>
              <a:t>como</a:t>
            </a:r>
            <a:r>
              <a:rPr lang="en-US" sz="2000" b="1" dirty="0"/>
              <a:t> </a:t>
            </a:r>
            <a:r>
              <a:rPr lang="en-US" sz="2000" b="1" dirty="0" err="1"/>
              <a:t>si</a:t>
            </a:r>
            <a:r>
              <a:rPr lang="en-US" sz="2000" b="1" dirty="0"/>
              <a:t> </a:t>
            </a:r>
            <a:r>
              <a:rPr lang="en-US" sz="2000" b="1" dirty="0" err="1"/>
              <a:t>nunca</a:t>
            </a:r>
            <a:r>
              <a:rPr lang="en-US" sz="2000" b="1" dirty="0"/>
              <a:t> </a:t>
            </a:r>
            <a:r>
              <a:rPr lang="en-US" sz="2000" b="1" dirty="0" err="1"/>
              <a:t>hubiera</a:t>
            </a:r>
            <a:r>
              <a:rPr lang="en-US" sz="2000" b="1" dirty="0"/>
              <a:t> </a:t>
            </a:r>
            <a:r>
              <a:rPr lang="en-US" sz="2000" b="1" dirty="0" err="1"/>
              <a:t>oído</a:t>
            </a:r>
            <a:r>
              <a:rPr lang="en-US" sz="2000" b="1" dirty="0"/>
              <a:t> </a:t>
            </a:r>
            <a:r>
              <a:rPr lang="en-US" sz="2000" b="1" dirty="0" err="1"/>
              <a:t>hablar</a:t>
            </a:r>
            <a:r>
              <a:rPr lang="en-US" sz="2000" b="1" dirty="0"/>
              <a:t> de </a:t>
            </a:r>
            <a:r>
              <a:rPr lang="en-US" sz="2000" b="1" dirty="0" err="1"/>
              <a:t>ti</a:t>
            </a:r>
            <a:endParaRPr lang="en-US" sz="2000" b="1" dirty="0"/>
          </a:p>
        </p:txBody>
      </p:sp>
    </p:spTree>
    <p:extLst>
      <p:ext uri="{BB962C8B-B14F-4D97-AF65-F5344CB8AC3E}">
        <p14:creationId xmlns:p14="http://schemas.microsoft.com/office/powerpoint/2010/main" val="294093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233" y="1076742"/>
            <a:ext cx="8909535" cy="1785104"/>
          </a:xfrm>
          <a:prstGeom prst="rect">
            <a:avLst/>
          </a:prstGeom>
        </p:spPr>
        <p:txBody>
          <a:bodyPr>
            <a:spAutoFit/>
          </a:bodyPr>
          <a:lstStyle/>
          <a:p>
            <a:r>
              <a:rPr lang="en-US" sz="2200" b="1" dirty="0"/>
              <a:t>Jeremiah 46</a:t>
            </a:r>
          </a:p>
          <a:p>
            <a:r>
              <a:rPr lang="es-ES" sz="2200" b="1" baseline="30000" dirty="0"/>
              <a:t>28 </a:t>
            </a:r>
            <a:r>
              <a:rPr lang="en-US" sz="2200" dirty="0"/>
              <a:t>“O Jacob My servant, do not fear,” declares the </a:t>
            </a:r>
            <a:r>
              <a:rPr lang="en-US" sz="2200" cap="small" dirty="0"/>
              <a:t>Lord</a:t>
            </a:r>
            <a:r>
              <a:rPr lang="en-US" sz="2200" dirty="0"/>
              <a:t>, “For </a:t>
            </a:r>
            <a:r>
              <a:rPr lang="en-US" sz="2200" b="1" dirty="0"/>
              <a:t>I</a:t>
            </a:r>
            <a:r>
              <a:rPr lang="en-US" sz="2200" dirty="0"/>
              <a:t> </a:t>
            </a:r>
            <a:r>
              <a:rPr lang="en-US" sz="2200" b="1" dirty="0"/>
              <a:t>am</a:t>
            </a:r>
            <a:r>
              <a:rPr lang="en-US" sz="2200" dirty="0"/>
              <a:t> </a:t>
            </a:r>
            <a:r>
              <a:rPr lang="en-US" sz="2200" b="1" dirty="0"/>
              <a:t>with</a:t>
            </a:r>
            <a:r>
              <a:rPr lang="en-US" sz="2200" dirty="0"/>
              <a:t> </a:t>
            </a:r>
            <a:r>
              <a:rPr lang="en-US" sz="2200" b="1" dirty="0"/>
              <a:t>you</a:t>
            </a:r>
            <a:r>
              <a:rPr lang="en-US" sz="2200" dirty="0"/>
              <a:t>. For I will make a full end of all the nations Where I have driven you, Yet I will not make a full end of you; But I will correct you properly And by no means leave you unpunished.”</a:t>
            </a:r>
          </a:p>
        </p:txBody>
      </p:sp>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6739345"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Can God “be with me” if I am not with God?</a:t>
            </a:r>
          </a:p>
        </p:txBody>
      </p:sp>
      <p:sp>
        <p:nvSpPr>
          <p:cNvPr id="9" name="Rectangle 8">
            <a:extLst>
              <a:ext uri="{FF2B5EF4-FFF2-40B4-BE49-F238E27FC236}">
                <a16:creationId xmlns:a16="http://schemas.microsoft.com/office/drawing/2014/main" id="{4CF524B7-AA91-4A13-8150-FBBBC36054B7}"/>
              </a:ext>
            </a:extLst>
          </p:cNvPr>
          <p:cNvSpPr/>
          <p:nvPr/>
        </p:nvSpPr>
        <p:spPr>
          <a:xfrm>
            <a:off x="0" y="3414252"/>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11" name="Rectangle 10">
            <a:extLst>
              <a:ext uri="{FF2B5EF4-FFF2-40B4-BE49-F238E27FC236}">
                <a16:creationId xmlns:a16="http://schemas.microsoft.com/office/drawing/2014/main" id="{79A6296E-BEE7-421F-B2A4-A76D3E5FF98E}"/>
              </a:ext>
            </a:extLst>
          </p:cNvPr>
          <p:cNvSpPr/>
          <p:nvPr/>
        </p:nvSpPr>
        <p:spPr>
          <a:xfrm>
            <a:off x="0" y="3937019"/>
            <a:ext cx="7772400" cy="523220"/>
          </a:xfrm>
          <a:prstGeom prst="rect">
            <a:avLst/>
          </a:prstGeom>
          <a:solidFill>
            <a:schemeClr val="bg1"/>
          </a:solidFill>
          <a:ln w="25400">
            <a:solidFill>
              <a:srgbClr val="C0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¿Puede Dios estar conmigo si yo no estoy con Dios?</a:t>
            </a:r>
            <a:endParaRPr lang="en-US" sz="2800" b="1" dirty="0">
              <a:solidFill>
                <a:srgbClr val="C00000"/>
              </a:solidFill>
              <a:effectLst>
                <a:outerShdw blurRad="38100" dist="38100" dir="2700000" algn="tl">
                  <a:srgbClr val="000000">
                    <a:alpha val="43137"/>
                  </a:srgbClr>
                </a:outerShdw>
              </a:effectLst>
            </a:endParaRPr>
          </a:p>
        </p:txBody>
      </p:sp>
      <p:sp>
        <p:nvSpPr>
          <p:cNvPr id="12" name="Rectangle 11">
            <a:extLst>
              <a:ext uri="{FF2B5EF4-FFF2-40B4-BE49-F238E27FC236}">
                <a16:creationId xmlns:a16="http://schemas.microsoft.com/office/drawing/2014/main" id="{53D22954-2912-4634-B444-593262EBE309}"/>
              </a:ext>
            </a:extLst>
          </p:cNvPr>
          <p:cNvSpPr/>
          <p:nvPr/>
        </p:nvSpPr>
        <p:spPr>
          <a:xfrm>
            <a:off x="117233" y="4495800"/>
            <a:ext cx="8909535" cy="196977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err="1"/>
              <a:t>Jeremías</a:t>
            </a:r>
            <a:r>
              <a:rPr lang="en-US" sz="2200" b="1" dirty="0"/>
              <a:t> 46</a:t>
            </a:r>
          </a:p>
          <a:p>
            <a:br>
              <a:rPr lang="es-ES" b="1" baseline="30000" dirty="0"/>
            </a:br>
            <a:r>
              <a:rPr lang="es-ES" sz="2200" b="1" baseline="30000" dirty="0"/>
              <a:t>28 </a:t>
            </a:r>
            <a:r>
              <a:rPr lang="es-ES" sz="2200" dirty="0"/>
              <a:t>Tú, Jacob, siervo mío, no temas, dice Jehová, porque </a:t>
            </a:r>
            <a:r>
              <a:rPr lang="es-ES" sz="2200" b="1" dirty="0"/>
              <a:t>yo estoy contigo</a:t>
            </a:r>
            <a:r>
              <a:rPr lang="es-ES" sz="2200" dirty="0"/>
              <a:t>.</a:t>
            </a:r>
            <a:br>
              <a:rPr lang="es-ES" sz="2200" dirty="0"/>
            </a:br>
            <a:r>
              <a:rPr lang="es-ES" sz="2200" dirty="0"/>
              <a:t>Sí, destruiré a todas las naciones entre las cuales te he dispersado.</a:t>
            </a:r>
            <a:br>
              <a:rPr lang="es-ES" sz="2200" dirty="0"/>
            </a:br>
            <a:r>
              <a:rPr lang="es-ES" sz="2200" dirty="0"/>
              <a:t>Sin embargo, a ti no te destruiré del todo, aunque te castigaré con justicia.</a:t>
            </a:r>
            <a:br>
              <a:rPr lang="es-ES" sz="2200" dirty="0"/>
            </a:br>
            <a:r>
              <a:rPr lang="es-ES" sz="2200" dirty="0"/>
              <a:t>¡En manera alguna te dejaré sin castigo!</a:t>
            </a:r>
            <a:endParaRPr lang="en-US" sz="2200" dirty="0"/>
          </a:p>
        </p:txBody>
      </p:sp>
    </p:spTree>
    <p:extLst>
      <p:ext uri="{BB962C8B-B14F-4D97-AF65-F5344CB8AC3E}">
        <p14:creationId xmlns:p14="http://schemas.microsoft.com/office/powerpoint/2010/main" val="3819636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233" y="1076742"/>
            <a:ext cx="8909535" cy="1446550"/>
          </a:xfrm>
          <a:prstGeom prst="rect">
            <a:avLst/>
          </a:prstGeom>
        </p:spPr>
        <p:txBody>
          <a:bodyPr>
            <a:spAutoFit/>
          </a:bodyPr>
          <a:lstStyle/>
          <a:p>
            <a:r>
              <a:rPr lang="en-US" sz="2200" b="1" dirty="0"/>
              <a:t>However…</a:t>
            </a:r>
          </a:p>
          <a:p>
            <a:r>
              <a:rPr lang="en-US" sz="2200" b="1" dirty="0"/>
              <a:t>John 14</a:t>
            </a:r>
            <a:r>
              <a:rPr lang="en-US" sz="2200" b="1" baseline="30000" dirty="0"/>
              <a:t> 23 </a:t>
            </a:r>
            <a:r>
              <a:rPr lang="en-US" sz="2200" dirty="0"/>
              <a:t>Jesus answered and said to him, “If anyone loves Me, he will keep My word; and My Father will love him, and We will come to him and make Our abode with him.” </a:t>
            </a:r>
          </a:p>
        </p:txBody>
      </p:sp>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6739345"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Can God “be with me” if I am not with God?</a:t>
            </a:r>
          </a:p>
        </p:txBody>
      </p:sp>
      <p:sp>
        <p:nvSpPr>
          <p:cNvPr id="6" name="Rectangle 5">
            <a:extLst>
              <a:ext uri="{FF2B5EF4-FFF2-40B4-BE49-F238E27FC236}">
                <a16:creationId xmlns:a16="http://schemas.microsoft.com/office/drawing/2014/main" id="{4CF524B7-AA91-4A13-8150-FBBBC36054B7}"/>
              </a:ext>
            </a:extLst>
          </p:cNvPr>
          <p:cNvSpPr/>
          <p:nvPr/>
        </p:nvSpPr>
        <p:spPr>
          <a:xfrm>
            <a:off x="0" y="3414252"/>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7" name="Rectangle 6">
            <a:extLst>
              <a:ext uri="{FF2B5EF4-FFF2-40B4-BE49-F238E27FC236}">
                <a16:creationId xmlns:a16="http://schemas.microsoft.com/office/drawing/2014/main" id="{79A6296E-BEE7-421F-B2A4-A76D3E5FF98E}"/>
              </a:ext>
            </a:extLst>
          </p:cNvPr>
          <p:cNvSpPr/>
          <p:nvPr/>
        </p:nvSpPr>
        <p:spPr>
          <a:xfrm>
            <a:off x="0" y="3937019"/>
            <a:ext cx="7772400" cy="523220"/>
          </a:xfrm>
          <a:prstGeom prst="rect">
            <a:avLst/>
          </a:prstGeom>
          <a:solidFill>
            <a:schemeClr val="bg1"/>
          </a:solidFill>
          <a:ln w="25400">
            <a:solidFill>
              <a:srgbClr val="C0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¿Puede Dios estar conmigo si yo no estoy con Dios?</a:t>
            </a:r>
            <a:endParaRPr lang="en-US" sz="2800" b="1" dirty="0">
              <a:solidFill>
                <a:srgbClr val="C00000"/>
              </a:solidFill>
              <a:effectLst>
                <a:outerShdw blurRad="38100" dist="38100" dir="2700000" algn="tl">
                  <a:srgbClr val="000000">
                    <a:alpha val="43137"/>
                  </a:srgbClr>
                </a:outerShdw>
              </a:effectLst>
            </a:endParaRPr>
          </a:p>
        </p:txBody>
      </p:sp>
      <p:sp>
        <p:nvSpPr>
          <p:cNvPr id="9" name="Rectangle 8"/>
          <p:cNvSpPr/>
          <p:nvPr/>
        </p:nvSpPr>
        <p:spPr>
          <a:xfrm>
            <a:off x="114021" y="4497050"/>
            <a:ext cx="8909535" cy="1446550"/>
          </a:xfrm>
          <a:prstGeom prst="rect">
            <a:avLst/>
          </a:prstGeom>
        </p:spPr>
        <p:txBody>
          <a:bodyPr>
            <a:spAutoFit/>
          </a:bodyPr>
          <a:lstStyle/>
          <a:p>
            <a:r>
              <a:rPr lang="en-US" sz="2200" b="1" dirty="0"/>
              <a:t>Sin Embargo…</a:t>
            </a:r>
          </a:p>
          <a:p>
            <a:r>
              <a:rPr lang="en-US" sz="2200" b="1" dirty="0"/>
              <a:t>Juan 14</a:t>
            </a:r>
            <a:r>
              <a:rPr lang="en-US" sz="2200" b="1" baseline="30000" dirty="0"/>
              <a:t> 23</a:t>
            </a:r>
            <a:r>
              <a:rPr lang="es-ES" sz="2200" b="1" baseline="30000" dirty="0"/>
              <a:t> </a:t>
            </a:r>
            <a:r>
              <a:rPr lang="es-ES" sz="2200" dirty="0"/>
              <a:t>Respondió Jesús y le dijo:</a:t>
            </a:r>
          </a:p>
          <a:p>
            <a:r>
              <a:rPr lang="es-ES" sz="2200" dirty="0"/>
              <a:t>—El que me ama, mi palabra guardará; y mi Padre lo amará, y vendremos a él y haremos morada con él.</a:t>
            </a:r>
          </a:p>
        </p:txBody>
      </p:sp>
    </p:spTree>
    <p:extLst>
      <p:ext uri="{BB962C8B-B14F-4D97-AF65-F5344CB8AC3E}">
        <p14:creationId xmlns:p14="http://schemas.microsoft.com/office/powerpoint/2010/main" val="11429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233" y="1076742"/>
            <a:ext cx="8909535" cy="1785104"/>
          </a:xfrm>
          <a:prstGeom prst="rect">
            <a:avLst/>
          </a:prstGeom>
        </p:spPr>
        <p:txBody>
          <a:bodyPr>
            <a:spAutoFit/>
          </a:bodyPr>
          <a:lstStyle/>
          <a:p>
            <a:r>
              <a:rPr lang="en-US" sz="2200" b="1" dirty="0"/>
              <a:t>However…</a:t>
            </a:r>
          </a:p>
          <a:p>
            <a:r>
              <a:rPr lang="en-US" sz="2200" b="1" dirty="0"/>
              <a:t>1 John 1</a:t>
            </a:r>
            <a:r>
              <a:rPr lang="en-US" sz="2200" b="1" baseline="30000" dirty="0"/>
              <a:t> 5 </a:t>
            </a:r>
            <a:r>
              <a:rPr lang="en-US" sz="2200" dirty="0"/>
              <a:t>This is the message we have heard from Him and announce to you, that God is Light, and in Him there is no darkness at all. </a:t>
            </a:r>
            <a:r>
              <a:rPr lang="en-US" sz="2200" b="1" baseline="30000" dirty="0"/>
              <a:t>6 </a:t>
            </a:r>
            <a:r>
              <a:rPr lang="en-US" sz="2200" dirty="0"/>
              <a:t>If we say that we have fellowship with Him and yet walk in the darkness, we lie and do not practice the truth</a:t>
            </a:r>
          </a:p>
        </p:txBody>
      </p:sp>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6739345"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Can God “be with me” if I am not with God?</a:t>
            </a:r>
          </a:p>
        </p:txBody>
      </p:sp>
      <p:sp>
        <p:nvSpPr>
          <p:cNvPr id="6" name="Rectangle 5">
            <a:extLst>
              <a:ext uri="{FF2B5EF4-FFF2-40B4-BE49-F238E27FC236}">
                <a16:creationId xmlns:a16="http://schemas.microsoft.com/office/drawing/2014/main" id="{4CF524B7-AA91-4A13-8150-FBBBC36054B7}"/>
              </a:ext>
            </a:extLst>
          </p:cNvPr>
          <p:cNvSpPr/>
          <p:nvPr/>
        </p:nvSpPr>
        <p:spPr>
          <a:xfrm>
            <a:off x="0" y="3414252"/>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7" name="Rectangle 6">
            <a:extLst>
              <a:ext uri="{FF2B5EF4-FFF2-40B4-BE49-F238E27FC236}">
                <a16:creationId xmlns:a16="http://schemas.microsoft.com/office/drawing/2014/main" id="{79A6296E-BEE7-421F-B2A4-A76D3E5FF98E}"/>
              </a:ext>
            </a:extLst>
          </p:cNvPr>
          <p:cNvSpPr/>
          <p:nvPr/>
        </p:nvSpPr>
        <p:spPr>
          <a:xfrm>
            <a:off x="0" y="3937019"/>
            <a:ext cx="7772400" cy="523220"/>
          </a:xfrm>
          <a:prstGeom prst="rect">
            <a:avLst/>
          </a:prstGeom>
          <a:solidFill>
            <a:schemeClr val="bg1"/>
          </a:solidFill>
          <a:ln w="25400">
            <a:solidFill>
              <a:srgbClr val="C0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¿Puede Dios estar conmigo si yo no estoy con Dios?</a:t>
            </a:r>
            <a:endParaRPr lang="en-US" sz="2800" b="1" dirty="0">
              <a:solidFill>
                <a:srgbClr val="C00000"/>
              </a:solidFill>
              <a:effectLst>
                <a:outerShdw blurRad="38100" dist="38100" dir="2700000" algn="tl">
                  <a:srgbClr val="000000">
                    <a:alpha val="43137"/>
                  </a:srgbClr>
                </a:outerShdw>
              </a:effectLst>
            </a:endParaRPr>
          </a:p>
        </p:txBody>
      </p:sp>
      <p:sp>
        <p:nvSpPr>
          <p:cNvPr id="9" name="Rectangle 8"/>
          <p:cNvSpPr/>
          <p:nvPr/>
        </p:nvSpPr>
        <p:spPr>
          <a:xfrm>
            <a:off x="114021" y="4497050"/>
            <a:ext cx="8909535" cy="1446550"/>
          </a:xfrm>
          <a:prstGeom prst="rect">
            <a:avLst/>
          </a:prstGeom>
        </p:spPr>
        <p:txBody>
          <a:bodyPr>
            <a:spAutoFit/>
          </a:bodyPr>
          <a:lstStyle/>
          <a:p>
            <a:r>
              <a:rPr lang="en-US" sz="2200" b="1" dirty="0"/>
              <a:t>Sin Embargo…</a:t>
            </a:r>
          </a:p>
          <a:p>
            <a:r>
              <a:rPr lang="en-US" sz="2200" b="1" dirty="0"/>
              <a:t>1 Juan 1</a:t>
            </a:r>
            <a:r>
              <a:rPr lang="en-US" sz="2200" b="1" baseline="30000" dirty="0"/>
              <a:t> </a:t>
            </a:r>
            <a:r>
              <a:rPr lang="es-ES" sz="2200" b="1" baseline="30000" dirty="0"/>
              <a:t>5 </a:t>
            </a:r>
            <a:r>
              <a:rPr lang="es-ES" sz="2200" dirty="0"/>
              <a:t>Éste es el mensaje que hemos oído de él y os anunciamos: Dios es luz y no hay ningunas tinieblas en él. </a:t>
            </a:r>
            <a:r>
              <a:rPr lang="es-ES" sz="2200" b="1" baseline="30000" dirty="0"/>
              <a:t>6 </a:t>
            </a:r>
            <a:r>
              <a:rPr lang="es-ES" sz="2200" dirty="0"/>
              <a:t>Si decimos que tenemos comunión con él y andamos en tinieblas, mentimos y no practicamos la verdad.</a:t>
            </a:r>
          </a:p>
        </p:txBody>
      </p:sp>
    </p:spTree>
    <p:extLst>
      <p:ext uri="{BB962C8B-B14F-4D97-AF65-F5344CB8AC3E}">
        <p14:creationId xmlns:p14="http://schemas.microsoft.com/office/powerpoint/2010/main" val="1279690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233" y="1076742"/>
            <a:ext cx="8909535" cy="2277547"/>
          </a:xfrm>
          <a:prstGeom prst="rect">
            <a:avLst/>
          </a:prstGeom>
        </p:spPr>
        <p:txBody>
          <a:bodyPr>
            <a:spAutoFit/>
          </a:bodyPr>
          <a:lstStyle/>
          <a:p>
            <a:r>
              <a:rPr lang="en-US" sz="2200" b="1" dirty="0"/>
              <a:t>Matthew 18 </a:t>
            </a:r>
            <a:r>
              <a:rPr lang="en-US" sz="2000" b="1" baseline="30000" dirty="0">
                <a:solidFill>
                  <a:schemeClr val="bg1"/>
                </a:solidFill>
              </a:rPr>
              <a:t>17 </a:t>
            </a:r>
            <a:r>
              <a:rPr lang="en-US" sz="2000" dirty="0">
                <a:solidFill>
                  <a:schemeClr val="bg1"/>
                </a:solidFill>
              </a:rPr>
              <a:t>If he refuses to listen to them, tell it to the church; and if he refuses to listen even to the church, let him be to you as a Gentile and a tax collector.</a:t>
            </a:r>
          </a:p>
          <a:p>
            <a:r>
              <a:rPr lang="en-US" sz="2000" b="1" baseline="30000" dirty="0">
                <a:solidFill>
                  <a:schemeClr val="bg1"/>
                </a:solidFill>
              </a:rPr>
              <a:t>18 </a:t>
            </a:r>
            <a:r>
              <a:rPr lang="en-US" sz="2000" dirty="0">
                <a:solidFill>
                  <a:schemeClr val="bg1"/>
                </a:solidFill>
              </a:rPr>
              <a:t>Truly I say to you, </a:t>
            </a:r>
            <a:r>
              <a:rPr lang="en-US" sz="2000" u="sng" dirty="0">
                <a:solidFill>
                  <a:schemeClr val="bg1"/>
                </a:solidFill>
              </a:rPr>
              <a:t>whatever you bind on earth</a:t>
            </a:r>
            <a:r>
              <a:rPr lang="en-US" sz="2000" dirty="0">
                <a:solidFill>
                  <a:schemeClr val="bg1"/>
                </a:solidFill>
              </a:rPr>
              <a:t> shall have been bound in heaven; and </a:t>
            </a:r>
            <a:r>
              <a:rPr lang="en-US" sz="2000" u="sng" dirty="0">
                <a:solidFill>
                  <a:schemeClr val="bg1"/>
                </a:solidFill>
              </a:rPr>
              <a:t>whatever you loose on earth</a:t>
            </a:r>
            <a:r>
              <a:rPr lang="en-US" sz="2000" dirty="0">
                <a:solidFill>
                  <a:schemeClr val="bg1"/>
                </a:solidFill>
              </a:rPr>
              <a:t> shall have been loosed in heaven. </a:t>
            </a:r>
            <a:r>
              <a:rPr lang="en-US" sz="2000" b="1" baseline="30000" dirty="0">
                <a:solidFill>
                  <a:schemeClr val="bg1"/>
                </a:solidFill>
              </a:rPr>
              <a:t>19 </a:t>
            </a:r>
            <a:r>
              <a:rPr lang="en-US" sz="2000" dirty="0">
                <a:solidFill>
                  <a:schemeClr val="bg1"/>
                </a:solidFill>
              </a:rPr>
              <a:t>“Again I say to you, that </a:t>
            </a:r>
            <a:r>
              <a:rPr lang="en-US" sz="2000" u="sng" dirty="0">
                <a:solidFill>
                  <a:schemeClr val="bg1"/>
                </a:solidFill>
              </a:rPr>
              <a:t>if two of you agree on earth</a:t>
            </a:r>
            <a:r>
              <a:rPr lang="en-US" sz="2000" dirty="0">
                <a:solidFill>
                  <a:schemeClr val="bg1"/>
                </a:solidFill>
              </a:rPr>
              <a:t> about anything that they may ask, it shall be done for them by My Father who is in heaven. </a:t>
            </a:r>
            <a:r>
              <a:rPr lang="en-US" sz="2000" b="1" baseline="30000" dirty="0"/>
              <a:t>20 </a:t>
            </a:r>
            <a:r>
              <a:rPr lang="en-US" sz="2000" dirty="0"/>
              <a:t>For where two or three have gathered together in My name, I am there in their midst.”</a:t>
            </a:r>
          </a:p>
        </p:txBody>
      </p:sp>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8332922"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Is Jesus with us “when 2 or 3 are gathered together”?</a:t>
            </a:r>
          </a:p>
        </p:txBody>
      </p:sp>
      <p:sp>
        <p:nvSpPr>
          <p:cNvPr id="6" name="Rectangle 5">
            <a:extLst>
              <a:ext uri="{FF2B5EF4-FFF2-40B4-BE49-F238E27FC236}">
                <a16:creationId xmlns:a16="http://schemas.microsoft.com/office/drawing/2014/main" id="{05CC5F02-97F6-4FAB-A7DD-C6E13B4E8F0F}"/>
              </a:ext>
            </a:extLst>
          </p:cNvPr>
          <p:cNvSpPr/>
          <p:nvPr/>
        </p:nvSpPr>
        <p:spPr>
          <a:xfrm>
            <a:off x="0" y="3414252"/>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7" name="Rectangle 6">
            <a:extLst>
              <a:ext uri="{FF2B5EF4-FFF2-40B4-BE49-F238E27FC236}">
                <a16:creationId xmlns:a16="http://schemas.microsoft.com/office/drawing/2014/main" id="{C94AF6C8-DD50-4D67-92E9-6058092A609F}"/>
              </a:ext>
            </a:extLst>
          </p:cNvPr>
          <p:cNvSpPr/>
          <p:nvPr/>
        </p:nvSpPr>
        <p:spPr>
          <a:xfrm>
            <a:off x="0" y="3937019"/>
            <a:ext cx="8763000" cy="523220"/>
          </a:xfrm>
          <a:prstGeom prst="rect">
            <a:avLst/>
          </a:prstGeom>
          <a:solidFill>
            <a:schemeClr val="bg1"/>
          </a:solidFill>
          <a:ln w="25400">
            <a:solidFill>
              <a:srgbClr val="C0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¿Está Jesús con nosotros "cuando 2 o 3 están reunidos"?</a:t>
            </a:r>
            <a:endParaRPr lang="en-US" sz="2800" b="1" dirty="0">
              <a:solidFill>
                <a:srgbClr val="C00000"/>
              </a:solidFill>
              <a:effectLst>
                <a:outerShdw blurRad="38100" dist="38100" dir="2700000" algn="tl">
                  <a:srgbClr val="000000">
                    <a:alpha val="43137"/>
                  </a:srgbClr>
                </a:outerShdw>
              </a:effectLst>
            </a:endParaRPr>
          </a:p>
        </p:txBody>
      </p:sp>
      <p:sp>
        <p:nvSpPr>
          <p:cNvPr id="9" name="Rectangle 8">
            <a:extLst>
              <a:ext uri="{FF2B5EF4-FFF2-40B4-BE49-F238E27FC236}">
                <a16:creationId xmlns:a16="http://schemas.microsoft.com/office/drawing/2014/main" id="{933B1915-CB4F-4A5C-A48A-0EDC057E10EE}"/>
              </a:ext>
            </a:extLst>
          </p:cNvPr>
          <p:cNvSpPr/>
          <p:nvPr/>
        </p:nvSpPr>
        <p:spPr>
          <a:xfrm>
            <a:off x="126366" y="4489958"/>
            <a:ext cx="8909535" cy="2462213"/>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a:t>Mateo 18 </a:t>
            </a:r>
            <a:r>
              <a:rPr lang="es-ES" sz="2200" b="1" baseline="30000" dirty="0">
                <a:solidFill>
                  <a:schemeClr val="bg1"/>
                </a:solidFill>
              </a:rPr>
              <a:t>17 </a:t>
            </a:r>
            <a:r>
              <a:rPr lang="es-ES" sz="2200" dirty="0">
                <a:solidFill>
                  <a:schemeClr val="bg1"/>
                </a:solidFill>
              </a:rPr>
              <a:t>Si no los oye a ellos, dilo a la iglesia; y si no oye a la iglesia, tenlo por gentil y publicano. </a:t>
            </a:r>
            <a:r>
              <a:rPr lang="es-ES" sz="2200" b="1" baseline="30000" dirty="0">
                <a:solidFill>
                  <a:schemeClr val="bg1"/>
                </a:solidFill>
              </a:rPr>
              <a:t>18 </a:t>
            </a:r>
            <a:r>
              <a:rPr lang="es-ES" sz="2200" dirty="0">
                <a:solidFill>
                  <a:schemeClr val="bg1"/>
                </a:solidFill>
              </a:rPr>
              <a:t>De cierto os digo que todo lo que atéis en la tierra será atado en el cielo; y todo lo que desatéis en la tierra será desatado en el cielo. </a:t>
            </a:r>
            <a:r>
              <a:rPr lang="es-ES" sz="2200" b="1" baseline="30000" dirty="0">
                <a:solidFill>
                  <a:schemeClr val="bg1"/>
                </a:solidFill>
              </a:rPr>
              <a:t>19 </a:t>
            </a:r>
            <a:r>
              <a:rPr lang="es-ES" sz="2200" dirty="0">
                <a:solidFill>
                  <a:schemeClr val="bg1"/>
                </a:solidFill>
              </a:rPr>
              <a:t>Otra vez os digo que </a:t>
            </a:r>
            <a:r>
              <a:rPr lang="es-ES" sz="2200" u="sng" dirty="0">
                <a:solidFill>
                  <a:schemeClr val="bg1"/>
                </a:solidFill>
              </a:rPr>
              <a:t>si dos de vosotros se ponen de acuerdo en la tierra</a:t>
            </a:r>
            <a:r>
              <a:rPr lang="es-ES" sz="2200" dirty="0">
                <a:solidFill>
                  <a:schemeClr val="bg1"/>
                </a:solidFill>
              </a:rPr>
              <a:t> acerca de cualquier cosa que pidan, les será hecho por mi Padre que está en los cielos, </a:t>
            </a:r>
            <a:r>
              <a:rPr lang="es-ES" sz="2200" b="1" baseline="30000" dirty="0"/>
              <a:t>20 </a:t>
            </a:r>
            <a:r>
              <a:rPr lang="es-ES" sz="2200" dirty="0"/>
              <a:t>porque donde están dos o tres congregados en mi nombre, allí estoy yo en medio de ellos.</a:t>
            </a:r>
            <a:endParaRPr lang="en-US" sz="2200" dirty="0"/>
          </a:p>
        </p:txBody>
      </p:sp>
    </p:spTree>
    <p:extLst>
      <p:ext uri="{BB962C8B-B14F-4D97-AF65-F5344CB8AC3E}">
        <p14:creationId xmlns:p14="http://schemas.microsoft.com/office/powerpoint/2010/main" val="1523310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233" y="1076742"/>
            <a:ext cx="8909535" cy="2277547"/>
          </a:xfrm>
          <a:prstGeom prst="rect">
            <a:avLst/>
          </a:prstGeom>
        </p:spPr>
        <p:txBody>
          <a:bodyPr>
            <a:spAutoFit/>
          </a:bodyPr>
          <a:lstStyle/>
          <a:p>
            <a:r>
              <a:rPr lang="en-US" sz="2200" b="1" dirty="0"/>
              <a:t>Matthew 18 </a:t>
            </a:r>
            <a:r>
              <a:rPr lang="en-US" sz="2000" b="1" baseline="30000" dirty="0">
                <a:solidFill>
                  <a:schemeClr val="bg1"/>
                </a:solidFill>
              </a:rPr>
              <a:t>17 </a:t>
            </a:r>
            <a:r>
              <a:rPr lang="en-US" sz="2000" dirty="0">
                <a:solidFill>
                  <a:schemeClr val="bg1"/>
                </a:solidFill>
              </a:rPr>
              <a:t>If he refuses to listen to them, tell it to the church; and if he refuses to listen even to the church, let him be to you as a Gentile and a tax collector.</a:t>
            </a:r>
          </a:p>
          <a:p>
            <a:r>
              <a:rPr lang="en-US" sz="2000" b="1" baseline="30000" dirty="0">
                <a:solidFill>
                  <a:schemeClr val="bg1"/>
                </a:solidFill>
              </a:rPr>
              <a:t>18 </a:t>
            </a:r>
            <a:r>
              <a:rPr lang="en-US" sz="2000" dirty="0">
                <a:solidFill>
                  <a:schemeClr val="bg1"/>
                </a:solidFill>
              </a:rPr>
              <a:t>Truly I say to you, </a:t>
            </a:r>
            <a:r>
              <a:rPr lang="en-US" sz="2000" u="sng" dirty="0">
                <a:solidFill>
                  <a:schemeClr val="bg1"/>
                </a:solidFill>
              </a:rPr>
              <a:t>whatever you bind on earth</a:t>
            </a:r>
            <a:r>
              <a:rPr lang="en-US" sz="2000" dirty="0">
                <a:solidFill>
                  <a:schemeClr val="bg1"/>
                </a:solidFill>
              </a:rPr>
              <a:t> shall have been bound in heaven; and </a:t>
            </a:r>
            <a:r>
              <a:rPr lang="en-US" sz="2000" u="sng" dirty="0">
                <a:solidFill>
                  <a:schemeClr val="bg1"/>
                </a:solidFill>
              </a:rPr>
              <a:t>whatever you loose on earth</a:t>
            </a:r>
            <a:r>
              <a:rPr lang="en-US" sz="2000" dirty="0">
                <a:solidFill>
                  <a:schemeClr val="bg1"/>
                </a:solidFill>
              </a:rPr>
              <a:t> shall have been loosed in heaven. </a:t>
            </a:r>
            <a:r>
              <a:rPr lang="en-US" sz="2000" b="1" baseline="30000" dirty="0">
                <a:solidFill>
                  <a:schemeClr val="bg1"/>
                </a:solidFill>
              </a:rPr>
              <a:t>19 </a:t>
            </a:r>
            <a:r>
              <a:rPr lang="en-US" sz="2000" dirty="0">
                <a:solidFill>
                  <a:schemeClr val="bg1"/>
                </a:solidFill>
              </a:rPr>
              <a:t>“Again I say to you, that </a:t>
            </a:r>
            <a:r>
              <a:rPr lang="en-US" sz="2000" u="sng" dirty="0">
                <a:solidFill>
                  <a:schemeClr val="bg1"/>
                </a:solidFill>
              </a:rPr>
              <a:t>if two of you agree on earth</a:t>
            </a:r>
            <a:r>
              <a:rPr lang="en-US" sz="2000" dirty="0">
                <a:solidFill>
                  <a:schemeClr val="bg1"/>
                </a:solidFill>
              </a:rPr>
              <a:t> about anything that they may ask, it shall be done for them by My Father who is in heaven. </a:t>
            </a:r>
            <a:r>
              <a:rPr lang="en-US" sz="2000" b="1" baseline="30000" dirty="0"/>
              <a:t>20 </a:t>
            </a:r>
            <a:r>
              <a:rPr lang="en-US" sz="2000" b="1" u="sng" dirty="0"/>
              <a:t>For</a:t>
            </a:r>
            <a:r>
              <a:rPr lang="en-US" sz="2000" dirty="0"/>
              <a:t> where two or three have gathered together in My name, I am there in their midst.”</a:t>
            </a:r>
          </a:p>
        </p:txBody>
      </p:sp>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8332922"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Is Jesus with us “when 2 or 3 are gathered together”?</a:t>
            </a:r>
          </a:p>
        </p:txBody>
      </p:sp>
      <p:sp>
        <p:nvSpPr>
          <p:cNvPr id="6" name="Rectangle 5">
            <a:extLst>
              <a:ext uri="{FF2B5EF4-FFF2-40B4-BE49-F238E27FC236}">
                <a16:creationId xmlns:a16="http://schemas.microsoft.com/office/drawing/2014/main" id="{05CC5F02-97F6-4FAB-A7DD-C6E13B4E8F0F}"/>
              </a:ext>
            </a:extLst>
          </p:cNvPr>
          <p:cNvSpPr/>
          <p:nvPr/>
        </p:nvSpPr>
        <p:spPr>
          <a:xfrm>
            <a:off x="0" y="3414252"/>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7" name="Rectangle 6">
            <a:extLst>
              <a:ext uri="{FF2B5EF4-FFF2-40B4-BE49-F238E27FC236}">
                <a16:creationId xmlns:a16="http://schemas.microsoft.com/office/drawing/2014/main" id="{C94AF6C8-DD50-4D67-92E9-6058092A609F}"/>
              </a:ext>
            </a:extLst>
          </p:cNvPr>
          <p:cNvSpPr/>
          <p:nvPr/>
        </p:nvSpPr>
        <p:spPr>
          <a:xfrm>
            <a:off x="0" y="3937019"/>
            <a:ext cx="8763000" cy="523220"/>
          </a:xfrm>
          <a:prstGeom prst="rect">
            <a:avLst/>
          </a:prstGeom>
          <a:solidFill>
            <a:schemeClr val="bg1"/>
          </a:solidFill>
          <a:ln w="25400">
            <a:solidFill>
              <a:srgbClr val="C0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¿Está Jesús con nosotros "cuando 2 o 3 están reunidos"?</a:t>
            </a:r>
            <a:endParaRPr lang="en-US" sz="2800" b="1" dirty="0">
              <a:solidFill>
                <a:srgbClr val="C00000"/>
              </a:solidFill>
              <a:effectLst>
                <a:outerShdw blurRad="38100" dist="38100" dir="2700000" algn="tl">
                  <a:srgbClr val="000000">
                    <a:alpha val="43137"/>
                  </a:srgbClr>
                </a:outerShdw>
              </a:effectLst>
            </a:endParaRPr>
          </a:p>
        </p:txBody>
      </p:sp>
      <p:sp>
        <p:nvSpPr>
          <p:cNvPr id="9" name="Rectangle 8">
            <a:extLst>
              <a:ext uri="{FF2B5EF4-FFF2-40B4-BE49-F238E27FC236}">
                <a16:creationId xmlns:a16="http://schemas.microsoft.com/office/drawing/2014/main" id="{933B1915-CB4F-4A5C-A48A-0EDC057E10EE}"/>
              </a:ext>
            </a:extLst>
          </p:cNvPr>
          <p:cNvSpPr/>
          <p:nvPr/>
        </p:nvSpPr>
        <p:spPr>
          <a:xfrm>
            <a:off x="126366" y="4489958"/>
            <a:ext cx="8909535" cy="2462213"/>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a:t>Mateo 18 </a:t>
            </a:r>
            <a:r>
              <a:rPr lang="es-ES" sz="2200" b="1" baseline="30000" dirty="0">
                <a:solidFill>
                  <a:schemeClr val="bg1"/>
                </a:solidFill>
              </a:rPr>
              <a:t>17 </a:t>
            </a:r>
            <a:r>
              <a:rPr lang="es-ES" sz="2200" dirty="0">
                <a:solidFill>
                  <a:schemeClr val="bg1"/>
                </a:solidFill>
              </a:rPr>
              <a:t>Si no los oye a ellos, dilo a la iglesia; y si no oye a la iglesia, tenlo por gentil y publicano. </a:t>
            </a:r>
            <a:r>
              <a:rPr lang="es-ES" sz="2200" b="1" baseline="30000" dirty="0">
                <a:solidFill>
                  <a:schemeClr val="bg1"/>
                </a:solidFill>
              </a:rPr>
              <a:t>18 </a:t>
            </a:r>
            <a:r>
              <a:rPr lang="es-ES" sz="2200" dirty="0">
                <a:solidFill>
                  <a:schemeClr val="bg1"/>
                </a:solidFill>
              </a:rPr>
              <a:t>De cierto os digo que todo lo que atéis en la tierra será atado en el cielo; y todo lo que desatéis en la tierra será desatado en el cielo. </a:t>
            </a:r>
            <a:r>
              <a:rPr lang="es-ES" sz="2200" b="1" baseline="30000" dirty="0">
                <a:solidFill>
                  <a:schemeClr val="bg1"/>
                </a:solidFill>
              </a:rPr>
              <a:t>19 </a:t>
            </a:r>
            <a:r>
              <a:rPr lang="es-ES" sz="2200" dirty="0">
                <a:solidFill>
                  <a:schemeClr val="bg1"/>
                </a:solidFill>
              </a:rPr>
              <a:t>Otra vez os digo que </a:t>
            </a:r>
            <a:r>
              <a:rPr lang="es-ES" sz="2200" u="sng" dirty="0">
                <a:solidFill>
                  <a:schemeClr val="bg1"/>
                </a:solidFill>
              </a:rPr>
              <a:t>si dos de vosotros se ponen de acuerdo en la tierra</a:t>
            </a:r>
            <a:r>
              <a:rPr lang="es-ES" sz="2200" dirty="0">
                <a:solidFill>
                  <a:schemeClr val="bg1"/>
                </a:solidFill>
              </a:rPr>
              <a:t> acerca de cualquier cosa que pidan, les será hecho por mi Padre que está en los cielos, </a:t>
            </a:r>
            <a:r>
              <a:rPr lang="es-ES" sz="2200" b="1" baseline="30000" dirty="0"/>
              <a:t>20 </a:t>
            </a:r>
            <a:r>
              <a:rPr lang="es-ES" sz="2200" b="1" u="sng" dirty="0"/>
              <a:t>porque</a:t>
            </a:r>
            <a:r>
              <a:rPr lang="es-ES" sz="2200" dirty="0"/>
              <a:t> donde están dos o tres congregados en mi nombre, allí estoy yo en medio de ellos.</a:t>
            </a:r>
            <a:endParaRPr lang="en-US" sz="2200" dirty="0"/>
          </a:p>
        </p:txBody>
      </p:sp>
    </p:spTree>
    <p:extLst>
      <p:ext uri="{BB962C8B-B14F-4D97-AF65-F5344CB8AC3E}">
        <p14:creationId xmlns:p14="http://schemas.microsoft.com/office/powerpoint/2010/main" val="3873066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233" y="1076742"/>
            <a:ext cx="8909535" cy="2277547"/>
          </a:xfrm>
          <a:prstGeom prst="rect">
            <a:avLst/>
          </a:prstGeom>
        </p:spPr>
        <p:txBody>
          <a:bodyPr>
            <a:spAutoFit/>
          </a:bodyPr>
          <a:lstStyle/>
          <a:p>
            <a:r>
              <a:rPr lang="en-US" sz="2200" b="1" dirty="0"/>
              <a:t>Matthew 18 </a:t>
            </a:r>
            <a:r>
              <a:rPr lang="en-US" sz="2000" b="1" baseline="30000" dirty="0"/>
              <a:t>17 </a:t>
            </a:r>
            <a:r>
              <a:rPr lang="en-US" sz="2000" dirty="0"/>
              <a:t>If he refuses to listen to them, tell it to the church; and if he refuses to listen even to the church, let him be to you as a Gentile and a tax collector.</a:t>
            </a:r>
          </a:p>
          <a:p>
            <a:r>
              <a:rPr lang="en-US" sz="2000" b="1" baseline="30000" dirty="0"/>
              <a:t>18 </a:t>
            </a:r>
            <a:r>
              <a:rPr lang="en-US" sz="2000" dirty="0"/>
              <a:t>Truly I say to you, </a:t>
            </a:r>
            <a:r>
              <a:rPr lang="en-US" sz="2000" u="sng" dirty="0"/>
              <a:t>whatever you bind on earth</a:t>
            </a:r>
            <a:r>
              <a:rPr lang="en-US" sz="2000" dirty="0"/>
              <a:t> shall have been bound in heaven; and </a:t>
            </a:r>
            <a:r>
              <a:rPr lang="en-US" sz="2000" u="sng" dirty="0"/>
              <a:t>whatever you loose on earth</a:t>
            </a:r>
            <a:r>
              <a:rPr lang="en-US" sz="2000" dirty="0"/>
              <a:t> shall have been loosed in heaven.</a:t>
            </a:r>
            <a:r>
              <a:rPr lang="en-US" sz="2000" dirty="0">
                <a:solidFill>
                  <a:schemeClr val="bg1"/>
                </a:solidFill>
              </a:rPr>
              <a:t> </a:t>
            </a:r>
            <a:r>
              <a:rPr lang="en-US" sz="2000" b="1" baseline="30000" dirty="0">
                <a:solidFill>
                  <a:schemeClr val="bg1"/>
                </a:solidFill>
              </a:rPr>
              <a:t>19 </a:t>
            </a:r>
            <a:r>
              <a:rPr lang="en-US" sz="2000" dirty="0">
                <a:solidFill>
                  <a:schemeClr val="bg1"/>
                </a:solidFill>
              </a:rPr>
              <a:t>“Again I say to you, that </a:t>
            </a:r>
            <a:r>
              <a:rPr lang="en-US" sz="2000" u="sng" dirty="0">
                <a:solidFill>
                  <a:schemeClr val="bg1"/>
                </a:solidFill>
              </a:rPr>
              <a:t>if two of you agree on earth</a:t>
            </a:r>
            <a:r>
              <a:rPr lang="en-US" sz="2000" dirty="0">
                <a:solidFill>
                  <a:schemeClr val="bg1"/>
                </a:solidFill>
              </a:rPr>
              <a:t> about anything that they may ask, it shall be</a:t>
            </a:r>
          </a:p>
          <a:p>
            <a:r>
              <a:rPr lang="en-US" sz="2000" dirty="0">
                <a:solidFill>
                  <a:schemeClr val="bg1"/>
                </a:solidFill>
              </a:rPr>
              <a:t>done for them by My Father who is in heaven. </a:t>
            </a:r>
            <a:r>
              <a:rPr lang="en-US" sz="2000" b="1" baseline="30000" dirty="0"/>
              <a:t>20 </a:t>
            </a:r>
            <a:r>
              <a:rPr lang="en-US" sz="2000" b="1" u="sng" dirty="0"/>
              <a:t>For</a:t>
            </a:r>
            <a:r>
              <a:rPr lang="en-US" sz="2000" dirty="0"/>
              <a:t> where two or three have gathered together in My name, I am there in their midst.”</a:t>
            </a:r>
          </a:p>
        </p:txBody>
      </p:sp>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8332922"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Is Jesus with us “when 2 or 3 are gathered together”?</a:t>
            </a:r>
          </a:p>
        </p:txBody>
      </p:sp>
      <p:sp>
        <p:nvSpPr>
          <p:cNvPr id="6" name="Rectangle 5">
            <a:extLst>
              <a:ext uri="{FF2B5EF4-FFF2-40B4-BE49-F238E27FC236}">
                <a16:creationId xmlns:a16="http://schemas.microsoft.com/office/drawing/2014/main" id="{05CC5F02-97F6-4FAB-A7DD-C6E13B4E8F0F}"/>
              </a:ext>
            </a:extLst>
          </p:cNvPr>
          <p:cNvSpPr/>
          <p:nvPr/>
        </p:nvSpPr>
        <p:spPr>
          <a:xfrm>
            <a:off x="0" y="3414252"/>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7" name="Rectangle 6">
            <a:extLst>
              <a:ext uri="{FF2B5EF4-FFF2-40B4-BE49-F238E27FC236}">
                <a16:creationId xmlns:a16="http://schemas.microsoft.com/office/drawing/2014/main" id="{C94AF6C8-DD50-4D67-92E9-6058092A609F}"/>
              </a:ext>
            </a:extLst>
          </p:cNvPr>
          <p:cNvSpPr/>
          <p:nvPr/>
        </p:nvSpPr>
        <p:spPr>
          <a:xfrm>
            <a:off x="0" y="3937019"/>
            <a:ext cx="8763000" cy="523220"/>
          </a:xfrm>
          <a:prstGeom prst="rect">
            <a:avLst/>
          </a:prstGeom>
          <a:solidFill>
            <a:schemeClr val="bg1"/>
          </a:solidFill>
          <a:ln w="25400">
            <a:solidFill>
              <a:srgbClr val="C0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¿Está Jesús con nosotros "cuando 2 o 3 están reunidos"?</a:t>
            </a:r>
            <a:endParaRPr lang="en-US" sz="2800" b="1" dirty="0">
              <a:solidFill>
                <a:srgbClr val="C00000"/>
              </a:solidFill>
              <a:effectLst>
                <a:outerShdw blurRad="38100" dist="38100" dir="2700000" algn="tl">
                  <a:srgbClr val="000000">
                    <a:alpha val="43137"/>
                  </a:srgbClr>
                </a:outerShdw>
              </a:effectLst>
            </a:endParaRPr>
          </a:p>
        </p:txBody>
      </p:sp>
      <p:sp>
        <p:nvSpPr>
          <p:cNvPr id="9" name="Rectangle 8">
            <a:extLst>
              <a:ext uri="{FF2B5EF4-FFF2-40B4-BE49-F238E27FC236}">
                <a16:creationId xmlns:a16="http://schemas.microsoft.com/office/drawing/2014/main" id="{933B1915-CB4F-4A5C-A48A-0EDC057E10EE}"/>
              </a:ext>
            </a:extLst>
          </p:cNvPr>
          <p:cNvSpPr/>
          <p:nvPr/>
        </p:nvSpPr>
        <p:spPr>
          <a:xfrm>
            <a:off x="126366" y="4489958"/>
            <a:ext cx="8909535" cy="2462213"/>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a:t>Mateo 18 </a:t>
            </a:r>
            <a:r>
              <a:rPr lang="es-ES" sz="2200" b="1" baseline="30000" dirty="0"/>
              <a:t>17 </a:t>
            </a:r>
            <a:r>
              <a:rPr lang="es-ES" sz="2200" dirty="0"/>
              <a:t>Si no los oye a ellos, dilo a la iglesia; y si no oye a la iglesia, tenlo por gentil y publicano. </a:t>
            </a:r>
            <a:r>
              <a:rPr lang="es-ES" sz="2200" b="1" baseline="30000" dirty="0"/>
              <a:t>18 </a:t>
            </a:r>
            <a:r>
              <a:rPr lang="es-ES" sz="2200" dirty="0"/>
              <a:t>De cierto os digo que </a:t>
            </a:r>
            <a:r>
              <a:rPr lang="es-ES" sz="2200" u="sng" dirty="0"/>
              <a:t>todo lo que atéis en la tierra</a:t>
            </a:r>
            <a:r>
              <a:rPr lang="es-ES" sz="2200" dirty="0"/>
              <a:t> será atado en el cielo; y </a:t>
            </a:r>
            <a:r>
              <a:rPr lang="es-ES" sz="2200" u="sng" dirty="0"/>
              <a:t>todo lo que desatéis en la tierra</a:t>
            </a:r>
            <a:r>
              <a:rPr lang="es-ES" sz="2200" dirty="0"/>
              <a:t> será desatado en el cielo.</a:t>
            </a:r>
            <a:r>
              <a:rPr lang="es-ES" sz="2200" dirty="0">
                <a:solidFill>
                  <a:schemeClr val="bg1"/>
                </a:solidFill>
              </a:rPr>
              <a:t> </a:t>
            </a:r>
            <a:r>
              <a:rPr lang="es-ES" sz="2200" b="1" baseline="30000" dirty="0">
                <a:solidFill>
                  <a:schemeClr val="bg1"/>
                </a:solidFill>
              </a:rPr>
              <a:t>19 </a:t>
            </a:r>
            <a:r>
              <a:rPr lang="es-ES" sz="2200" dirty="0">
                <a:solidFill>
                  <a:schemeClr val="bg1"/>
                </a:solidFill>
              </a:rPr>
              <a:t>Otra vez os digo que </a:t>
            </a:r>
            <a:r>
              <a:rPr lang="es-ES" sz="2200" u="sng" dirty="0">
                <a:solidFill>
                  <a:schemeClr val="bg1"/>
                </a:solidFill>
              </a:rPr>
              <a:t>si dos de vosotros se ponen de acuerdo en la tierra</a:t>
            </a:r>
            <a:r>
              <a:rPr lang="es-ES" sz="2200" dirty="0">
                <a:solidFill>
                  <a:schemeClr val="bg1"/>
                </a:solidFill>
              </a:rPr>
              <a:t> acerca de cualquier cosa que pidan, les será hecho por mi Padre que está en los cielos, </a:t>
            </a:r>
            <a:r>
              <a:rPr lang="es-ES" sz="2200" b="1" baseline="30000" dirty="0"/>
              <a:t>20 </a:t>
            </a:r>
            <a:r>
              <a:rPr lang="es-ES" sz="2200" b="1" u="sng" dirty="0"/>
              <a:t>porque</a:t>
            </a:r>
            <a:r>
              <a:rPr lang="es-ES" sz="2200" dirty="0"/>
              <a:t> donde están dos o tres congregados en mi nombre, allí estoy yo en medio de ellos.</a:t>
            </a:r>
            <a:endParaRPr lang="en-US" sz="2200" dirty="0"/>
          </a:p>
        </p:txBody>
      </p:sp>
    </p:spTree>
    <p:extLst>
      <p:ext uri="{BB962C8B-B14F-4D97-AF65-F5344CB8AC3E}">
        <p14:creationId xmlns:p14="http://schemas.microsoft.com/office/powerpoint/2010/main" val="171108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233" y="1076742"/>
            <a:ext cx="8909535" cy="2277547"/>
          </a:xfrm>
          <a:prstGeom prst="rect">
            <a:avLst/>
          </a:prstGeom>
        </p:spPr>
        <p:txBody>
          <a:bodyPr>
            <a:spAutoFit/>
          </a:bodyPr>
          <a:lstStyle/>
          <a:p>
            <a:r>
              <a:rPr lang="en-US" sz="2200" b="1" dirty="0"/>
              <a:t>Matthew 18 </a:t>
            </a:r>
            <a:r>
              <a:rPr lang="en-US" sz="2000" b="1" baseline="30000" dirty="0"/>
              <a:t>17 </a:t>
            </a:r>
            <a:r>
              <a:rPr lang="en-US" sz="2000" dirty="0"/>
              <a:t>If he refuses to listen to them, tell it to the church; and if he refuses to listen even to the church, let him be to you as a Gentile and a tax collector.</a:t>
            </a:r>
          </a:p>
          <a:p>
            <a:r>
              <a:rPr lang="en-US" sz="2000" b="1" baseline="30000" dirty="0"/>
              <a:t>18 </a:t>
            </a:r>
            <a:r>
              <a:rPr lang="en-US" sz="2000" dirty="0"/>
              <a:t>Truly I say to you, whatever you bind on earth shall have been bound in heaven; and whatever you loose on earth shall have been loosed in heaven. </a:t>
            </a:r>
            <a:r>
              <a:rPr lang="en-US" sz="2000" b="1" baseline="30000" dirty="0"/>
              <a:t>19 </a:t>
            </a:r>
            <a:r>
              <a:rPr lang="en-US" sz="2000" dirty="0"/>
              <a:t>“Again I say to you, that </a:t>
            </a:r>
            <a:r>
              <a:rPr lang="en-US" sz="2000" u="sng" dirty="0"/>
              <a:t>if two of you agree on earth</a:t>
            </a:r>
            <a:r>
              <a:rPr lang="en-US" sz="2000" dirty="0"/>
              <a:t> about anything that they may ask, it shall be</a:t>
            </a:r>
          </a:p>
          <a:p>
            <a:r>
              <a:rPr lang="en-US" sz="2000" dirty="0"/>
              <a:t>done for them by My Father who is in heaven. </a:t>
            </a:r>
            <a:r>
              <a:rPr lang="en-US" sz="2000" b="1" baseline="30000" dirty="0"/>
              <a:t>20 </a:t>
            </a:r>
            <a:r>
              <a:rPr lang="en-US" sz="2000" b="1" u="sng" dirty="0"/>
              <a:t>For</a:t>
            </a:r>
            <a:r>
              <a:rPr lang="en-US" sz="2000" dirty="0"/>
              <a:t> where two or three have gathered together in My name, I am there in their midst.”</a:t>
            </a:r>
          </a:p>
        </p:txBody>
      </p:sp>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8332922"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Is Jesus with us “when 2 or 3 are gathered together”?</a:t>
            </a:r>
          </a:p>
        </p:txBody>
      </p:sp>
      <p:sp>
        <p:nvSpPr>
          <p:cNvPr id="6" name="Rectangle 5">
            <a:extLst>
              <a:ext uri="{FF2B5EF4-FFF2-40B4-BE49-F238E27FC236}">
                <a16:creationId xmlns:a16="http://schemas.microsoft.com/office/drawing/2014/main" id="{05CC5F02-97F6-4FAB-A7DD-C6E13B4E8F0F}"/>
              </a:ext>
            </a:extLst>
          </p:cNvPr>
          <p:cNvSpPr/>
          <p:nvPr/>
        </p:nvSpPr>
        <p:spPr>
          <a:xfrm>
            <a:off x="0" y="3414252"/>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7" name="Rectangle 6">
            <a:extLst>
              <a:ext uri="{FF2B5EF4-FFF2-40B4-BE49-F238E27FC236}">
                <a16:creationId xmlns:a16="http://schemas.microsoft.com/office/drawing/2014/main" id="{C94AF6C8-DD50-4D67-92E9-6058092A609F}"/>
              </a:ext>
            </a:extLst>
          </p:cNvPr>
          <p:cNvSpPr/>
          <p:nvPr/>
        </p:nvSpPr>
        <p:spPr>
          <a:xfrm>
            <a:off x="0" y="3937019"/>
            <a:ext cx="8763000" cy="523220"/>
          </a:xfrm>
          <a:prstGeom prst="rect">
            <a:avLst/>
          </a:prstGeom>
          <a:solidFill>
            <a:schemeClr val="bg1"/>
          </a:solidFill>
          <a:ln w="25400">
            <a:solidFill>
              <a:srgbClr val="C0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¿Está Jesús con nosotros "cuando 2 o 3 están reunidos"?</a:t>
            </a:r>
            <a:endParaRPr lang="en-US" sz="2800" b="1" dirty="0">
              <a:solidFill>
                <a:srgbClr val="C00000"/>
              </a:solidFill>
              <a:effectLst>
                <a:outerShdw blurRad="38100" dist="38100" dir="2700000" algn="tl">
                  <a:srgbClr val="000000">
                    <a:alpha val="43137"/>
                  </a:srgbClr>
                </a:outerShdw>
              </a:effectLst>
            </a:endParaRPr>
          </a:p>
        </p:txBody>
      </p:sp>
      <p:sp>
        <p:nvSpPr>
          <p:cNvPr id="9" name="Rectangle 8">
            <a:extLst>
              <a:ext uri="{FF2B5EF4-FFF2-40B4-BE49-F238E27FC236}">
                <a16:creationId xmlns:a16="http://schemas.microsoft.com/office/drawing/2014/main" id="{933B1915-CB4F-4A5C-A48A-0EDC057E10EE}"/>
              </a:ext>
            </a:extLst>
          </p:cNvPr>
          <p:cNvSpPr/>
          <p:nvPr/>
        </p:nvSpPr>
        <p:spPr>
          <a:xfrm>
            <a:off x="126366" y="4489958"/>
            <a:ext cx="8909535" cy="2462213"/>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a:t>Mateo 18 </a:t>
            </a:r>
            <a:r>
              <a:rPr lang="es-ES" sz="2200" b="1" baseline="30000" dirty="0"/>
              <a:t>17 </a:t>
            </a:r>
            <a:r>
              <a:rPr lang="es-ES" sz="2200" dirty="0"/>
              <a:t>Si no los oye a ellos, dilo a la iglesia; y si no oye a la iglesia, tenlo por gentil y publicano. </a:t>
            </a:r>
            <a:r>
              <a:rPr lang="es-ES" sz="2200" b="1" baseline="30000" dirty="0"/>
              <a:t>18 </a:t>
            </a:r>
            <a:r>
              <a:rPr lang="es-ES" sz="2200" dirty="0"/>
              <a:t>De cierto os digo que todo lo que atéis en la tierra será atado en el cielo; y todo lo que desatéis en la tierra será desatado en el cielo. </a:t>
            </a:r>
            <a:r>
              <a:rPr lang="es-ES" sz="2200" b="1" baseline="30000" dirty="0"/>
              <a:t>19 </a:t>
            </a:r>
            <a:r>
              <a:rPr lang="es-ES" sz="2200" dirty="0"/>
              <a:t>Otra vez os digo que </a:t>
            </a:r>
            <a:r>
              <a:rPr lang="es-ES" sz="2200" u="sng" dirty="0"/>
              <a:t>si dos de vosotros se ponen de acuerdo en la tierra</a:t>
            </a:r>
            <a:r>
              <a:rPr lang="es-ES" sz="2200" dirty="0"/>
              <a:t> acerca de cualquier cosa que pidan, les será hecho por mi Padre que está en los cielos, </a:t>
            </a:r>
            <a:r>
              <a:rPr lang="es-ES" sz="2200" b="1" baseline="30000" dirty="0"/>
              <a:t>20 </a:t>
            </a:r>
            <a:r>
              <a:rPr lang="es-ES" sz="2200" b="1" u="sng" dirty="0"/>
              <a:t>porque</a:t>
            </a:r>
            <a:r>
              <a:rPr lang="es-ES" sz="2200" dirty="0"/>
              <a:t> donde están dos o tres congregados en mi nombre, allí estoy yo en medio de ellos.</a:t>
            </a:r>
            <a:endParaRPr lang="en-US" sz="2200" dirty="0"/>
          </a:p>
        </p:txBody>
      </p:sp>
    </p:spTree>
    <p:extLst>
      <p:ext uri="{BB962C8B-B14F-4D97-AF65-F5344CB8AC3E}">
        <p14:creationId xmlns:p14="http://schemas.microsoft.com/office/powerpoint/2010/main" val="1192991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233" y="1076742"/>
            <a:ext cx="8909535" cy="2277547"/>
          </a:xfrm>
          <a:prstGeom prst="rect">
            <a:avLst/>
          </a:prstGeom>
        </p:spPr>
        <p:txBody>
          <a:bodyPr>
            <a:spAutoFit/>
          </a:bodyPr>
          <a:lstStyle/>
          <a:p>
            <a:r>
              <a:rPr lang="en-US" sz="2200" b="1" dirty="0"/>
              <a:t>Matthew 18 </a:t>
            </a:r>
            <a:r>
              <a:rPr lang="en-US" sz="2000" b="1" baseline="30000" dirty="0"/>
              <a:t>17 </a:t>
            </a:r>
            <a:r>
              <a:rPr lang="en-US" sz="2000" dirty="0"/>
              <a:t>If he refuses to listen to them, tell it to the church; and if he refuses to listen even to the church, let him be to you as a Gentile and a tax collector.</a:t>
            </a:r>
          </a:p>
          <a:p>
            <a:r>
              <a:rPr lang="en-US" sz="2000" b="1" baseline="30000" dirty="0"/>
              <a:t>18 </a:t>
            </a:r>
            <a:r>
              <a:rPr lang="en-US" sz="2000" dirty="0"/>
              <a:t>Truly I say to you, whatever you bind on earth shall have been bound in heaven; and whatever you loose on earth shall have been loosed in heaven. </a:t>
            </a:r>
            <a:r>
              <a:rPr lang="en-US" sz="2000" b="1" baseline="30000" dirty="0"/>
              <a:t>19 </a:t>
            </a:r>
            <a:r>
              <a:rPr lang="en-US" sz="2000" dirty="0"/>
              <a:t>“Again I say to you, that </a:t>
            </a:r>
            <a:r>
              <a:rPr lang="en-US" sz="2000" u="sng" dirty="0"/>
              <a:t>if two of you agree on earth</a:t>
            </a:r>
            <a:r>
              <a:rPr lang="en-US" sz="2000" dirty="0"/>
              <a:t> about anything that they may ask, it shall be</a:t>
            </a:r>
          </a:p>
          <a:p>
            <a:r>
              <a:rPr lang="en-US" sz="2000" dirty="0"/>
              <a:t>done for them by My Father who is in heaven. </a:t>
            </a:r>
            <a:r>
              <a:rPr lang="en-US" sz="2000" b="1" baseline="30000" dirty="0"/>
              <a:t>20 </a:t>
            </a:r>
            <a:r>
              <a:rPr lang="en-US" sz="2000" b="1" u="sng" dirty="0"/>
              <a:t>For</a:t>
            </a:r>
            <a:r>
              <a:rPr lang="en-US" sz="2000" dirty="0"/>
              <a:t> </a:t>
            </a:r>
            <a:r>
              <a:rPr lang="en-US" sz="2000" u="sng" dirty="0"/>
              <a:t>where two or three have gathered together in My name, I am there in their midst</a:t>
            </a:r>
            <a:r>
              <a:rPr lang="en-US" sz="2000" dirty="0"/>
              <a:t>.”</a:t>
            </a:r>
          </a:p>
        </p:txBody>
      </p:sp>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8332922"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Is Jesus with us “when 2 or 3 are gathered together”?</a:t>
            </a:r>
          </a:p>
        </p:txBody>
      </p:sp>
      <p:sp>
        <p:nvSpPr>
          <p:cNvPr id="6" name="Rectangle 5">
            <a:extLst>
              <a:ext uri="{FF2B5EF4-FFF2-40B4-BE49-F238E27FC236}">
                <a16:creationId xmlns:a16="http://schemas.microsoft.com/office/drawing/2014/main" id="{05CC5F02-97F6-4FAB-A7DD-C6E13B4E8F0F}"/>
              </a:ext>
            </a:extLst>
          </p:cNvPr>
          <p:cNvSpPr/>
          <p:nvPr/>
        </p:nvSpPr>
        <p:spPr>
          <a:xfrm>
            <a:off x="0" y="3414252"/>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7" name="Rectangle 6">
            <a:extLst>
              <a:ext uri="{FF2B5EF4-FFF2-40B4-BE49-F238E27FC236}">
                <a16:creationId xmlns:a16="http://schemas.microsoft.com/office/drawing/2014/main" id="{C94AF6C8-DD50-4D67-92E9-6058092A609F}"/>
              </a:ext>
            </a:extLst>
          </p:cNvPr>
          <p:cNvSpPr/>
          <p:nvPr/>
        </p:nvSpPr>
        <p:spPr>
          <a:xfrm>
            <a:off x="0" y="3937019"/>
            <a:ext cx="8763000" cy="523220"/>
          </a:xfrm>
          <a:prstGeom prst="rect">
            <a:avLst/>
          </a:prstGeom>
          <a:solidFill>
            <a:schemeClr val="bg1"/>
          </a:solidFill>
          <a:ln w="25400">
            <a:solidFill>
              <a:srgbClr val="C0000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rgbClr val="C00000"/>
                </a:solidFill>
                <a:effectLst>
                  <a:outerShdw blurRad="38100" dist="38100" dir="2700000" algn="tl">
                    <a:srgbClr val="000000">
                      <a:alpha val="43137"/>
                    </a:srgbClr>
                  </a:outerShdw>
                </a:effectLst>
              </a:rPr>
              <a:t>¿Está Jesús con nosotros "cuando 2 o 3 están reunidos"?</a:t>
            </a:r>
            <a:endParaRPr lang="en-US" sz="2800" b="1" dirty="0">
              <a:solidFill>
                <a:srgbClr val="C00000"/>
              </a:solidFill>
              <a:effectLst>
                <a:outerShdw blurRad="38100" dist="38100" dir="2700000" algn="tl">
                  <a:srgbClr val="000000">
                    <a:alpha val="43137"/>
                  </a:srgbClr>
                </a:outerShdw>
              </a:effectLst>
            </a:endParaRPr>
          </a:p>
        </p:txBody>
      </p:sp>
      <p:sp>
        <p:nvSpPr>
          <p:cNvPr id="9" name="Rectangle 8">
            <a:extLst>
              <a:ext uri="{FF2B5EF4-FFF2-40B4-BE49-F238E27FC236}">
                <a16:creationId xmlns:a16="http://schemas.microsoft.com/office/drawing/2014/main" id="{933B1915-CB4F-4A5C-A48A-0EDC057E10EE}"/>
              </a:ext>
            </a:extLst>
          </p:cNvPr>
          <p:cNvSpPr/>
          <p:nvPr/>
        </p:nvSpPr>
        <p:spPr>
          <a:xfrm>
            <a:off x="126366" y="4489958"/>
            <a:ext cx="8909535" cy="2462213"/>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a:t>Mateo 18 </a:t>
            </a:r>
            <a:r>
              <a:rPr lang="es-ES" sz="2200" b="1" baseline="30000" dirty="0"/>
              <a:t>17 </a:t>
            </a:r>
            <a:r>
              <a:rPr lang="es-ES" sz="2200" dirty="0"/>
              <a:t>Si no los oye a ellos, dilo a la iglesia; y si no oye a la iglesia, tenlo por gentil y publicano. </a:t>
            </a:r>
            <a:r>
              <a:rPr lang="es-ES" sz="2200" b="1" baseline="30000" dirty="0"/>
              <a:t>18 </a:t>
            </a:r>
            <a:r>
              <a:rPr lang="es-ES" sz="2200" dirty="0"/>
              <a:t>De cierto os digo que todo lo que atéis en la tierra será atado en el cielo; y todo lo que desatéis en la tierra será desatado en el cielo. </a:t>
            </a:r>
            <a:r>
              <a:rPr lang="es-ES" sz="2200" b="1" baseline="30000" dirty="0"/>
              <a:t>19 </a:t>
            </a:r>
            <a:r>
              <a:rPr lang="es-ES" sz="2200" dirty="0"/>
              <a:t>Otra vez os digo que </a:t>
            </a:r>
            <a:r>
              <a:rPr lang="es-ES" sz="2200" u="sng" dirty="0"/>
              <a:t>si dos de vosotros se ponen de acuerdo en la tierra</a:t>
            </a:r>
            <a:r>
              <a:rPr lang="es-ES" sz="2200" dirty="0"/>
              <a:t> acerca de cualquier cosa que pidan, les será hecho por mi Padre que está en los cielos, </a:t>
            </a:r>
            <a:r>
              <a:rPr lang="es-ES" sz="2200" b="1" baseline="30000" dirty="0"/>
              <a:t>20 </a:t>
            </a:r>
            <a:r>
              <a:rPr lang="es-ES" sz="2200" b="1" u="sng" dirty="0"/>
              <a:t>porque</a:t>
            </a:r>
            <a:r>
              <a:rPr lang="es-ES" sz="2200" dirty="0"/>
              <a:t> </a:t>
            </a:r>
            <a:r>
              <a:rPr lang="es-ES" sz="2200" u="sng" dirty="0"/>
              <a:t>donde están dos o tres congregados en mi nombre, allí estoy yo en medio de ellos</a:t>
            </a:r>
            <a:r>
              <a:rPr lang="es-ES" sz="2200" dirty="0"/>
              <a:t>.</a:t>
            </a:r>
            <a:endParaRPr lang="en-US" sz="2200" dirty="0"/>
          </a:p>
        </p:txBody>
      </p:sp>
    </p:spTree>
    <p:extLst>
      <p:ext uri="{BB962C8B-B14F-4D97-AF65-F5344CB8AC3E}">
        <p14:creationId xmlns:p14="http://schemas.microsoft.com/office/powerpoint/2010/main" val="1247285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233" y="838200"/>
            <a:ext cx="8909535" cy="2123658"/>
          </a:xfrm>
          <a:prstGeom prst="rect">
            <a:avLst/>
          </a:prstGeom>
        </p:spPr>
        <p:txBody>
          <a:bodyPr>
            <a:spAutoFit/>
          </a:bodyPr>
          <a:lstStyle/>
          <a:p>
            <a:r>
              <a:rPr lang="en-US" sz="2200" b="1" dirty="0"/>
              <a:t>Psalm 139:1-12, 23-24</a:t>
            </a:r>
          </a:p>
          <a:p>
            <a:r>
              <a:rPr lang="en-US" sz="2200" b="1" dirty="0"/>
              <a:t>Psalm 10:11</a:t>
            </a:r>
          </a:p>
          <a:p>
            <a:r>
              <a:rPr lang="en-US" sz="2200" b="1" dirty="0"/>
              <a:t>Psalm 59:6-8</a:t>
            </a:r>
          </a:p>
          <a:p>
            <a:r>
              <a:rPr lang="en-US" sz="2200" b="1" dirty="0"/>
              <a:t>Psalm 94:6-7</a:t>
            </a:r>
          </a:p>
          <a:p>
            <a:r>
              <a:rPr lang="en-US" sz="2200" b="1" dirty="0"/>
              <a:t>John 3:19-20</a:t>
            </a:r>
          </a:p>
          <a:p>
            <a:r>
              <a:rPr lang="en-US" sz="2200" b="1" dirty="0"/>
              <a:t>Revelation 2:23</a:t>
            </a:r>
            <a:endParaRPr lang="en-US" sz="2000" dirty="0"/>
          </a:p>
        </p:txBody>
      </p:sp>
      <p:sp>
        <p:nvSpPr>
          <p:cNvPr id="5" name="Rectangle 4"/>
          <p:cNvSpPr/>
          <p:nvPr/>
        </p:nvSpPr>
        <p:spPr>
          <a:xfrm>
            <a:off x="0" y="0"/>
            <a:ext cx="4908651"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Taking God’s Presence Seriously</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1B04C8A6-9C48-4E65-96E6-9B4601322F9E}"/>
              </a:ext>
            </a:extLst>
          </p:cNvPr>
          <p:cNvSpPr/>
          <p:nvPr/>
        </p:nvSpPr>
        <p:spPr>
          <a:xfrm>
            <a:off x="-19340" y="3424432"/>
            <a:ext cx="5886740"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chemeClr val="bg1"/>
                </a:solidFill>
                <a:effectLst>
                  <a:outerShdw blurRad="38100" dist="38100" dir="2700000" algn="tl">
                    <a:srgbClr val="000000">
                      <a:alpha val="43137"/>
                    </a:srgbClr>
                  </a:outerShdw>
                </a:effectLst>
              </a:rPr>
              <a:t>Tomando en serio la presencia de Dios</a:t>
            </a:r>
            <a:endParaRPr lang="en-US" sz="2800" b="1" dirty="0">
              <a:solidFill>
                <a:schemeClr val="bg1"/>
              </a:solidFill>
              <a:effectLst>
                <a:outerShdw blurRad="38100" dist="38100" dir="2700000" algn="tl">
                  <a:srgbClr val="000000">
                    <a:alpha val="43137"/>
                  </a:srgbClr>
                </a:outerShdw>
              </a:effectLst>
            </a:endParaRPr>
          </a:p>
        </p:txBody>
      </p:sp>
      <p:sp>
        <p:nvSpPr>
          <p:cNvPr id="7" name="Rectangle 6"/>
          <p:cNvSpPr/>
          <p:nvPr/>
        </p:nvSpPr>
        <p:spPr>
          <a:xfrm>
            <a:off x="114021" y="4277142"/>
            <a:ext cx="8909535" cy="2123658"/>
          </a:xfrm>
          <a:prstGeom prst="rect">
            <a:avLst/>
          </a:prstGeom>
        </p:spPr>
        <p:txBody>
          <a:bodyPr>
            <a:spAutoFit/>
          </a:bodyPr>
          <a:lstStyle/>
          <a:p>
            <a:r>
              <a:rPr lang="en-US" sz="2200" b="1" dirty="0" err="1"/>
              <a:t>Salmos</a:t>
            </a:r>
            <a:r>
              <a:rPr lang="en-US" sz="2200" b="1" dirty="0"/>
              <a:t> 139:1-12, 23-24</a:t>
            </a:r>
          </a:p>
          <a:p>
            <a:r>
              <a:rPr lang="en-US" sz="2200" b="1" dirty="0" err="1"/>
              <a:t>Salmos</a:t>
            </a:r>
            <a:r>
              <a:rPr lang="en-US" sz="2200" b="1" dirty="0"/>
              <a:t> 10:11</a:t>
            </a:r>
          </a:p>
          <a:p>
            <a:r>
              <a:rPr lang="en-US" sz="2200" b="1" dirty="0" err="1"/>
              <a:t>Salmos</a:t>
            </a:r>
            <a:r>
              <a:rPr lang="en-US" sz="2200" b="1" dirty="0"/>
              <a:t> 59:6-8</a:t>
            </a:r>
          </a:p>
          <a:p>
            <a:r>
              <a:rPr lang="en-US" sz="2200" b="1" dirty="0" err="1"/>
              <a:t>Salmos</a:t>
            </a:r>
            <a:r>
              <a:rPr lang="en-US" sz="2200" b="1" dirty="0"/>
              <a:t> 94:6-7</a:t>
            </a:r>
          </a:p>
          <a:p>
            <a:r>
              <a:rPr lang="en-US" sz="2200" b="1" dirty="0"/>
              <a:t>Juan 3:19-20</a:t>
            </a:r>
          </a:p>
          <a:p>
            <a:r>
              <a:rPr lang="en-US" sz="2200" b="1" dirty="0" err="1"/>
              <a:t>Apocalipsis</a:t>
            </a:r>
            <a:r>
              <a:rPr lang="en-US" sz="2200" b="1" dirty="0"/>
              <a:t> 2:23</a:t>
            </a:r>
            <a:endParaRPr lang="en-US" sz="2000" dirty="0"/>
          </a:p>
        </p:txBody>
      </p:sp>
    </p:spTree>
    <p:extLst>
      <p:ext uri="{BB962C8B-B14F-4D97-AF65-F5344CB8AC3E}">
        <p14:creationId xmlns:p14="http://schemas.microsoft.com/office/powerpoint/2010/main" val="274961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233" y="763250"/>
            <a:ext cx="8909535" cy="1446550"/>
          </a:xfrm>
          <a:prstGeom prst="rect">
            <a:avLst/>
          </a:prstGeom>
        </p:spPr>
        <p:txBody>
          <a:bodyPr>
            <a:spAutoFit/>
          </a:bodyPr>
          <a:lstStyle/>
          <a:p>
            <a:r>
              <a:rPr lang="en-US" sz="2200" b="1" dirty="0"/>
              <a:t>Isaiah 8</a:t>
            </a:r>
          </a:p>
          <a:p>
            <a:r>
              <a:rPr lang="en-US" sz="2200" b="1" baseline="30000" dirty="0"/>
              <a:t>10 </a:t>
            </a:r>
            <a:r>
              <a:rPr lang="en-US" sz="2200" dirty="0"/>
              <a:t>“Devise a plan, but it will be thwarted;</a:t>
            </a:r>
            <a:br>
              <a:rPr lang="en-US" sz="2200" dirty="0"/>
            </a:br>
            <a:r>
              <a:rPr lang="en-US" sz="2200" dirty="0"/>
              <a:t>State a proposal, but it will not stand,</a:t>
            </a:r>
            <a:br>
              <a:rPr lang="en-US" sz="2200" dirty="0"/>
            </a:br>
            <a:r>
              <a:rPr lang="en-US" sz="2200" dirty="0"/>
              <a:t>For God is with us.”</a:t>
            </a:r>
          </a:p>
        </p:txBody>
      </p:sp>
      <p:sp>
        <p:nvSpPr>
          <p:cNvPr id="5" name="Rectangle 4"/>
          <p:cNvSpPr/>
          <p:nvPr/>
        </p:nvSpPr>
        <p:spPr>
          <a:xfrm>
            <a:off x="0" y="0"/>
            <a:ext cx="1970411"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 with us</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FD96A3D4-6F30-4D80-9009-8F934B5ECDCF}"/>
              </a:ext>
            </a:extLst>
          </p:cNvPr>
          <p:cNvSpPr/>
          <p:nvPr/>
        </p:nvSpPr>
        <p:spPr>
          <a:xfrm>
            <a:off x="0" y="3428547"/>
            <a:ext cx="2834750"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Dios con </a:t>
            </a:r>
            <a:r>
              <a:rPr lang="en-US" sz="2800" b="1" dirty="0" err="1">
                <a:solidFill>
                  <a:schemeClr val="bg1"/>
                </a:solidFill>
                <a:effectLst>
                  <a:outerShdw blurRad="38100" dist="38100" dir="2700000" algn="tl">
                    <a:srgbClr val="000000">
                      <a:alpha val="43137"/>
                    </a:srgbClr>
                  </a:outerShdw>
                </a:effectLst>
              </a:rPr>
              <a:t>nosotros</a:t>
            </a:r>
            <a:endParaRPr lang="en-US" sz="2800" b="1" dirty="0">
              <a:solidFill>
                <a:schemeClr val="bg1"/>
              </a:solidFill>
              <a:effectLst>
                <a:outerShdw blurRad="38100" dist="38100" dir="2700000" algn="tl">
                  <a:srgbClr val="000000">
                    <a:alpha val="43137"/>
                  </a:srgbClr>
                </a:outerShdw>
              </a:effectLst>
            </a:endParaRPr>
          </a:p>
        </p:txBody>
      </p:sp>
      <p:sp>
        <p:nvSpPr>
          <p:cNvPr id="7" name="Rectangle 6">
            <a:extLst>
              <a:ext uri="{FF2B5EF4-FFF2-40B4-BE49-F238E27FC236}">
                <a16:creationId xmlns:a16="http://schemas.microsoft.com/office/drawing/2014/main" id="{2623B46C-4117-4D9B-A9DF-A734E9B11EE1}"/>
              </a:ext>
            </a:extLst>
          </p:cNvPr>
          <p:cNvSpPr/>
          <p:nvPr/>
        </p:nvSpPr>
        <p:spPr>
          <a:xfrm>
            <a:off x="115733" y="4268450"/>
            <a:ext cx="8909535" cy="144655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err="1"/>
              <a:t>Isaías</a:t>
            </a:r>
            <a:r>
              <a:rPr lang="en-US" sz="2200" b="1" dirty="0"/>
              <a:t> 8</a:t>
            </a:r>
          </a:p>
          <a:p>
            <a:r>
              <a:rPr lang="es-ES" sz="2200" b="1" baseline="30000" dirty="0"/>
              <a:t>10 </a:t>
            </a:r>
            <a:r>
              <a:rPr lang="es-ES" sz="2200" dirty="0"/>
              <a:t>Haced planes, y serán anulados;</a:t>
            </a:r>
            <a:br>
              <a:rPr lang="es-ES" sz="2200" dirty="0"/>
            </a:br>
            <a:r>
              <a:rPr lang="es-ES" sz="2200" dirty="0"/>
              <a:t>proferid palabra, y no será firme,</a:t>
            </a:r>
            <a:br>
              <a:rPr lang="es-ES" sz="2200" dirty="0"/>
            </a:br>
            <a:r>
              <a:rPr lang="es-ES" sz="2200" dirty="0"/>
              <a:t>porque Dios está con nosotros.</a:t>
            </a:r>
            <a:endParaRPr lang="en-US" sz="2200" dirty="0"/>
          </a:p>
        </p:txBody>
      </p:sp>
    </p:spTree>
    <p:extLst>
      <p:ext uri="{BB962C8B-B14F-4D97-AF65-F5344CB8AC3E}">
        <p14:creationId xmlns:p14="http://schemas.microsoft.com/office/powerpoint/2010/main" val="1429935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533400"/>
            <a:ext cx="8909535" cy="2862322"/>
          </a:xfrm>
          <a:prstGeom prst="rect">
            <a:avLst/>
          </a:prstGeom>
        </p:spPr>
        <p:txBody>
          <a:bodyPr>
            <a:spAutoFit/>
          </a:bodyPr>
          <a:lstStyle/>
          <a:p>
            <a:pPr marL="342900" indent="-342900">
              <a:buFont typeface="Arial" panose="020B0604020202020204" pitchFamily="34" charset="0"/>
              <a:buChar char="•"/>
            </a:pPr>
            <a:r>
              <a:rPr lang="en-US" sz="2000" b="1" dirty="0"/>
              <a:t>you were the victim of a spear attack</a:t>
            </a:r>
          </a:p>
          <a:p>
            <a:pPr marL="342900" indent="-342900">
              <a:buFont typeface="Arial" panose="020B0604020202020204" pitchFamily="34" charset="0"/>
              <a:buChar char="•"/>
            </a:pPr>
            <a:r>
              <a:rPr lang="en-US" sz="2000" b="1" dirty="0"/>
              <a:t>there was a conspiracy to have you killed</a:t>
            </a:r>
          </a:p>
          <a:p>
            <a:pPr marL="342900" indent="-342900">
              <a:buFont typeface="Arial" panose="020B0604020202020204" pitchFamily="34" charset="0"/>
              <a:buChar char="•"/>
            </a:pPr>
            <a:r>
              <a:rPr lang="en-US" sz="2000" b="1" dirty="0"/>
              <a:t>you were the victim of another spear attack</a:t>
            </a:r>
          </a:p>
          <a:p>
            <a:pPr marL="342900" indent="-342900">
              <a:buFont typeface="Arial" panose="020B0604020202020204" pitchFamily="34" charset="0"/>
              <a:buChar char="•"/>
            </a:pPr>
            <a:r>
              <a:rPr lang="en-US" sz="2000" b="1" dirty="0"/>
              <a:t>government officials came after you</a:t>
            </a:r>
          </a:p>
          <a:p>
            <a:pPr marL="342900" indent="-342900">
              <a:buFont typeface="Arial" panose="020B0604020202020204" pitchFamily="34" charset="0"/>
              <a:buChar char="•"/>
            </a:pPr>
            <a:r>
              <a:rPr lang="en-US" sz="2000" b="1" dirty="0"/>
              <a:t>those among whom you found refuge suspected you</a:t>
            </a:r>
          </a:p>
          <a:p>
            <a:pPr marL="342900" indent="-342900">
              <a:buFont typeface="Arial" panose="020B0604020202020204" pitchFamily="34" charset="0"/>
              <a:buChar char="•"/>
            </a:pPr>
            <a:r>
              <a:rPr lang="en-US" sz="2000" b="1" dirty="0"/>
              <a:t>you had to hide in a cave</a:t>
            </a:r>
          </a:p>
          <a:p>
            <a:pPr marL="342900" indent="-342900">
              <a:buFont typeface="Arial" panose="020B0604020202020204" pitchFamily="34" charset="0"/>
              <a:buChar char="•"/>
            </a:pPr>
            <a:r>
              <a:rPr lang="en-US" sz="2000" b="1" dirty="0"/>
              <a:t>those who helped you were murdered</a:t>
            </a:r>
          </a:p>
          <a:p>
            <a:pPr marL="342900" indent="-342900">
              <a:buFont typeface="Arial" panose="020B0604020202020204" pitchFamily="34" charset="0"/>
              <a:buChar char="•"/>
            </a:pPr>
            <a:r>
              <a:rPr lang="en-US" sz="2000" b="1" dirty="0"/>
              <a:t>those in whose land you hid kept betraying you</a:t>
            </a:r>
          </a:p>
          <a:p>
            <a:pPr marL="342900" indent="-342900">
              <a:buFont typeface="Arial" panose="020B0604020202020204" pitchFamily="34" charset="0"/>
              <a:buChar char="•"/>
            </a:pPr>
            <a:r>
              <a:rPr lang="en-US" sz="2000" b="1" dirty="0"/>
              <a:t>a man whom you helped acted like he had never heard of you</a:t>
            </a:r>
            <a:endParaRPr lang="en-US" sz="2200" b="1" dirty="0"/>
          </a:p>
        </p:txBody>
      </p:sp>
      <p:sp>
        <p:nvSpPr>
          <p:cNvPr id="5" name="Rectangle 4"/>
          <p:cNvSpPr/>
          <p:nvPr/>
        </p:nvSpPr>
        <p:spPr>
          <a:xfrm>
            <a:off x="0" y="0"/>
            <a:ext cx="5952270"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Would you feel like God was with you?</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EED0ED54-65BB-4638-B53B-A920578BB552}"/>
              </a:ext>
            </a:extLst>
          </p:cNvPr>
          <p:cNvSpPr/>
          <p:nvPr/>
        </p:nvSpPr>
        <p:spPr>
          <a:xfrm>
            <a:off x="163581" y="3932208"/>
            <a:ext cx="8909535" cy="2862322"/>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b="1" dirty="0" err="1"/>
              <a:t>fuiste</a:t>
            </a:r>
            <a:r>
              <a:rPr lang="en-US" sz="2000" b="1" dirty="0"/>
              <a:t> </a:t>
            </a:r>
            <a:r>
              <a:rPr lang="en-US" sz="2000" b="1" dirty="0" err="1"/>
              <a:t>víctima</a:t>
            </a:r>
            <a:r>
              <a:rPr lang="en-US" sz="2000" b="1" dirty="0"/>
              <a:t> de un </a:t>
            </a:r>
            <a:r>
              <a:rPr lang="en-US" sz="2000" b="1" dirty="0" err="1"/>
              <a:t>ataque</a:t>
            </a:r>
            <a:r>
              <a:rPr lang="en-US" sz="2000" b="1" dirty="0"/>
              <a:t> de </a:t>
            </a:r>
            <a:r>
              <a:rPr lang="en-US" sz="2000" b="1" dirty="0" err="1"/>
              <a:t>lanza</a:t>
            </a:r>
            <a:endParaRPr lang="en-US" sz="2000" b="1" dirty="0"/>
          </a:p>
          <a:p>
            <a:pPr marL="342900" indent="-342900">
              <a:buFont typeface="Arial" panose="020B0604020202020204" pitchFamily="34" charset="0"/>
              <a:buChar char="•"/>
            </a:pPr>
            <a:r>
              <a:rPr lang="en-US" sz="2000" b="1" dirty="0" err="1"/>
              <a:t>Hubo</a:t>
            </a:r>
            <a:r>
              <a:rPr lang="en-US" sz="2000" b="1" dirty="0"/>
              <a:t> una </a:t>
            </a:r>
            <a:r>
              <a:rPr lang="en-US" sz="2000" b="1" dirty="0" err="1"/>
              <a:t>conspiración</a:t>
            </a:r>
            <a:r>
              <a:rPr lang="en-US" sz="2000" b="1" dirty="0"/>
              <a:t> para </a:t>
            </a:r>
            <a:r>
              <a:rPr lang="en-US" sz="2000" b="1" dirty="0" err="1"/>
              <a:t>matarte</a:t>
            </a:r>
            <a:endParaRPr lang="en-US" sz="2000" b="1" dirty="0"/>
          </a:p>
          <a:p>
            <a:pPr marL="342900" indent="-342900">
              <a:buFont typeface="Arial" panose="020B0604020202020204" pitchFamily="34" charset="0"/>
              <a:buChar char="•"/>
            </a:pPr>
            <a:r>
              <a:rPr lang="en-US" sz="2000" b="1" dirty="0" err="1"/>
              <a:t>fuiste</a:t>
            </a:r>
            <a:r>
              <a:rPr lang="en-US" sz="2000" b="1" dirty="0"/>
              <a:t> </a:t>
            </a:r>
            <a:r>
              <a:rPr lang="en-US" sz="2000" b="1" dirty="0" err="1"/>
              <a:t>víctima</a:t>
            </a:r>
            <a:r>
              <a:rPr lang="en-US" sz="2000" b="1" dirty="0"/>
              <a:t> de </a:t>
            </a:r>
            <a:r>
              <a:rPr lang="en-US" sz="2000" b="1" dirty="0" err="1"/>
              <a:t>otro</a:t>
            </a:r>
            <a:r>
              <a:rPr lang="en-US" sz="2000" b="1" dirty="0"/>
              <a:t> </a:t>
            </a:r>
            <a:r>
              <a:rPr lang="en-US" sz="2000" b="1" dirty="0" err="1"/>
              <a:t>ataque</a:t>
            </a:r>
            <a:r>
              <a:rPr lang="en-US" sz="2000" b="1" dirty="0"/>
              <a:t> de </a:t>
            </a:r>
            <a:r>
              <a:rPr lang="en-US" sz="2000" b="1" dirty="0" err="1"/>
              <a:t>lanza</a:t>
            </a:r>
            <a:endParaRPr lang="en-US" sz="2000" b="1" dirty="0"/>
          </a:p>
          <a:p>
            <a:pPr marL="342900" indent="-342900">
              <a:buFont typeface="Arial" panose="020B0604020202020204" pitchFamily="34" charset="0"/>
              <a:buChar char="•"/>
            </a:pPr>
            <a:r>
              <a:rPr lang="en-US" sz="2000" b="1" dirty="0" err="1"/>
              <a:t>funcionarios</a:t>
            </a:r>
            <a:r>
              <a:rPr lang="en-US" sz="2000" b="1" dirty="0"/>
              <a:t> del </a:t>
            </a:r>
            <a:r>
              <a:rPr lang="en-US" sz="2000" b="1" dirty="0" err="1"/>
              <a:t>gobierno</a:t>
            </a:r>
            <a:r>
              <a:rPr lang="en-US" sz="2000" b="1" dirty="0"/>
              <a:t> </a:t>
            </a:r>
            <a:r>
              <a:rPr lang="en-US" sz="2000" b="1" dirty="0" err="1"/>
              <a:t>vinieron</a:t>
            </a:r>
            <a:r>
              <a:rPr lang="en-US" sz="2000" b="1" dirty="0"/>
              <a:t> a </a:t>
            </a:r>
            <a:r>
              <a:rPr lang="en-US" sz="2000" b="1" dirty="0" err="1"/>
              <a:t>emboscarte</a:t>
            </a:r>
            <a:endParaRPr lang="en-US" sz="2000" b="1" dirty="0"/>
          </a:p>
          <a:p>
            <a:pPr marL="342900" indent="-342900">
              <a:buFont typeface="Arial" panose="020B0604020202020204" pitchFamily="34" charset="0"/>
              <a:buChar char="•"/>
            </a:pPr>
            <a:r>
              <a:rPr lang="en-US" sz="2000" b="1" dirty="0" err="1"/>
              <a:t>Aquellos</a:t>
            </a:r>
            <a:r>
              <a:rPr lang="en-US" sz="2000" b="1" dirty="0"/>
              <a:t> entre los </a:t>
            </a:r>
            <a:r>
              <a:rPr lang="en-US" sz="2000" b="1" dirty="0" err="1"/>
              <a:t>cuales</a:t>
            </a:r>
            <a:r>
              <a:rPr lang="en-US" sz="2000" b="1" dirty="0"/>
              <a:t> </a:t>
            </a:r>
            <a:r>
              <a:rPr lang="en-US" sz="2000" b="1" dirty="0" err="1"/>
              <a:t>encontraste</a:t>
            </a:r>
            <a:r>
              <a:rPr lang="en-US" sz="2000" b="1" dirty="0"/>
              <a:t> </a:t>
            </a:r>
            <a:r>
              <a:rPr lang="en-US" sz="2000" b="1" dirty="0" err="1"/>
              <a:t>refugio</a:t>
            </a:r>
            <a:r>
              <a:rPr lang="en-US" sz="2000" b="1" dirty="0"/>
              <a:t> </a:t>
            </a:r>
            <a:r>
              <a:rPr lang="en-US" sz="2000" b="1" dirty="0" err="1"/>
              <a:t>te</a:t>
            </a:r>
            <a:r>
              <a:rPr lang="en-US" sz="2000" b="1" dirty="0"/>
              <a:t> </a:t>
            </a:r>
            <a:r>
              <a:rPr lang="en-US" sz="2000" b="1" dirty="0" err="1"/>
              <a:t>sospechaban</a:t>
            </a:r>
            <a:endParaRPr lang="en-US" sz="2000" b="1" dirty="0"/>
          </a:p>
          <a:p>
            <a:pPr marL="342900" indent="-342900">
              <a:buFont typeface="Arial" panose="020B0604020202020204" pitchFamily="34" charset="0"/>
              <a:buChar char="•"/>
            </a:pPr>
            <a:r>
              <a:rPr lang="en-US" sz="2000" b="1" dirty="0"/>
              <a:t>tenias que </a:t>
            </a:r>
            <a:r>
              <a:rPr lang="en-US" sz="2000" b="1" dirty="0" err="1"/>
              <a:t>esconderte</a:t>
            </a:r>
            <a:r>
              <a:rPr lang="en-US" sz="2000" b="1" dirty="0"/>
              <a:t> </a:t>
            </a:r>
            <a:r>
              <a:rPr lang="en-US" sz="2000" b="1" dirty="0" err="1"/>
              <a:t>en</a:t>
            </a:r>
            <a:r>
              <a:rPr lang="en-US" sz="2000" b="1" dirty="0"/>
              <a:t> una </a:t>
            </a:r>
            <a:r>
              <a:rPr lang="en-US" sz="2000" b="1" dirty="0" err="1"/>
              <a:t>cueva</a:t>
            </a:r>
            <a:endParaRPr lang="en-US" sz="2000" b="1" dirty="0"/>
          </a:p>
          <a:p>
            <a:pPr marL="342900" indent="-342900">
              <a:buFont typeface="Arial" panose="020B0604020202020204" pitchFamily="34" charset="0"/>
              <a:buChar char="•"/>
            </a:pPr>
            <a:r>
              <a:rPr lang="en-US" sz="2000" b="1" dirty="0"/>
              <a:t>los que </a:t>
            </a:r>
            <a:r>
              <a:rPr lang="en-US" sz="2000" b="1" dirty="0" err="1"/>
              <a:t>te</a:t>
            </a:r>
            <a:r>
              <a:rPr lang="en-US" sz="2000" b="1" dirty="0"/>
              <a:t> </a:t>
            </a:r>
            <a:r>
              <a:rPr lang="en-US" sz="2000" b="1" dirty="0" err="1"/>
              <a:t>ayudaron</a:t>
            </a:r>
            <a:r>
              <a:rPr lang="en-US" sz="2000" b="1" dirty="0"/>
              <a:t> </a:t>
            </a:r>
            <a:r>
              <a:rPr lang="en-US" sz="2000" b="1" dirty="0" err="1"/>
              <a:t>fueron</a:t>
            </a:r>
            <a:r>
              <a:rPr lang="en-US" sz="2000" b="1" dirty="0"/>
              <a:t> </a:t>
            </a:r>
            <a:r>
              <a:rPr lang="en-US" sz="2000" b="1" dirty="0" err="1"/>
              <a:t>asesinados</a:t>
            </a:r>
            <a:endParaRPr lang="en-US" sz="2000" b="1" dirty="0"/>
          </a:p>
          <a:p>
            <a:pPr marL="342900" indent="-342900">
              <a:buFont typeface="Arial" panose="020B0604020202020204" pitchFamily="34" charset="0"/>
              <a:buChar char="•"/>
            </a:pPr>
            <a:r>
              <a:rPr lang="en-US" sz="2000" b="1" dirty="0" err="1"/>
              <a:t>aquellos</a:t>
            </a:r>
            <a:r>
              <a:rPr lang="en-US" sz="2000" b="1" dirty="0"/>
              <a:t> </a:t>
            </a:r>
            <a:r>
              <a:rPr lang="en-US" sz="2000" b="1" dirty="0" err="1"/>
              <a:t>en</a:t>
            </a:r>
            <a:r>
              <a:rPr lang="en-US" sz="2000" b="1" dirty="0"/>
              <a:t> </a:t>
            </a:r>
            <a:r>
              <a:rPr lang="en-US" sz="2000" b="1" dirty="0" err="1"/>
              <a:t>cuya</a:t>
            </a:r>
            <a:r>
              <a:rPr lang="en-US" sz="2000" b="1" dirty="0"/>
              <a:t> tierra </a:t>
            </a:r>
            <a:r>
              <a:rPr lang="en-US" sz="2000" b="1" dirty="0" err="1"/>
              <a:t>te</a:t>
            </a:r>
            <a:r>
              <a:rPr lang="en-US" sz="2000" b="1" dirty="0"/>
              <a:t> </a:t>
            </a:r>
            <a:r>
              <a:rPr lang="en-US" sz="2000" b="1" dirty="0" err="1"/>
              <a:t>escondiste</a:t>
            </a:r>
            <a:r>
              <a:rPr lang="en-US" sz="2000" b="1" dirty="0"/>
              <a:t> </a:t>
            </a:r>
            <a:r>
              <a:rPr lang="en-US" sz="2000" b="1" dirty="0" err="1"/>
              <a:t>estaban</a:t>
            </a:r>
            <a:r>
              <a:rPr lang="en-US" sz="2000" b="1" dirty="0"/>
              <a:t> </a:t>
            </a:r>
            <a:r>
              <a:rPr lang="en-US" sz="2000" b="1" dirty="0" err="1"/>
              <a:t>traicionándote</a:t>
            </a:r>
            <a:endParaRPr lang="en-US" sz="2000" b="1" dirty="0"/>
          </a:p>
          <a:p>
            <a:pPr marL="342900" indent="-342900">
              <a:buFont typeface="Arial" panose="020B0604020202020204" pitchFamily="34" charset="0"/>
              <a:buChar char="•"/>
            </a:pPr>
            <a:r>
              <a:rPr lang="en-US" sz="2000" b="1" dirty="0"/>
              <a:t>un hombre al que </a:t>
            </a:r>
            <a:r>
              <a:rPr lang="en-US" sz="2000" b="1" dirty="0" err="1"/>
              <a:t>ayudaste</a:t>
            </a:r>
            <a:r>
              <a:rPr lang="en-US" sz="2000" b="1" dirty="0"/>
              <a:t> </a:t>
            </a:r>
            <a:r>
              <a:rPr lang="en-US" sz="2000" b="1" dirty="0" err="1"/>
              <a:t>actuó</a:t>
            </a:r>
            <a:r>
              <a:rPr lang="en-US" sz="2000" b="1" dirty="0"/>
              <a:t> </a:t>
            </a:r>
            <a:r>
              <a:rPr lang="en-US" sz="2000" b="1" dirty="0" err="1"/>
              <a:t>como</a:t>
            </a:r>
            <a:r>
              <a:rPr lang="en-US" sz="2000" b="1" dirty="0"/>
              <a:t> </a:t>
            </a:r>
            <a:r>
              <a:rPr lang="en-US" sz="2000" b="1" dirty="0" err="1"/>
              <a:t>si</a:t>
            </a:r>
            <a:r>
              <a:rPr lang="en-US" sz="2000" b="1" dirty="0"/>
              <a:t> </a:t>
            </a:r>
            <a:r>
              <a:rPr lang="en-US" sz="2000" b="1" dirty="0" err="1"/>
              <a:t>nunca</a:t>
            </a:r>
            <a:r>
              <a:rPr lang="en-US" sz="2000" b="1" dirty="0"/>
              <a:t> </a:t>
            </a:r>
            <a:r>
              <a:rPr lang="en-US" sz="2000" b="1" dirty="0" err="1"/>
              <a:t>hubiera</a:t>
            </a:r>
            <a:r>
              <a:rPr lang="en-US" sz="2000" b="1" dirty="0"/>
              <a:t> </a:t>
            </a:r>
            <a:r>
              <a:rPr lang="en-US" sz="2000" b="1" dirty="0" err="1"/>
              <a:t>oído</a:t>
            </a:r>
            <a:r>
              <a:rPr lang="en-US" sz="2000" b="1" dirty="0"/>
              <a:t> </a:t>
            </a:r>
            <a:r>
              <a:rPr lang="en-US" sz="2000" b="1" dirty="0" err="1"/>
              <a:t>hablar</a:t>
            </a:r>
            <a:r>
              <a:rPr lang="en-US" sz="2000" b="1" dirty="0"/>
              <a:t> de </a:t>
            </a:r>
            <a:r>
              <a:rPr lang="en-US" sz="2000" b="1" dirty="0" err="1"/>
              <a:t>ti</a:t>
            </a:r>
            <a:endParaRPr lang="en-US" sz="2000" b="1" dirty="0"/>
          </a:p>
        </p:txBody>
      </p:sp>
      <p:sp>
        <p:nvSpPr>
          <p:cNvPr id="9" name="Rectangle 8">
            <a:extLst>
              <a:ext uri="{FF2B5EF4-FFF2-40B4-BE49-F238E27FC236}">
                <a16:creationId xmlns:a16="http://schemas.microsoft.com/office/drawing/2014/main" id="{F7C5DCC9-DB5C-4CE4-BA4F-6B0B5013B778}"/>
              </a:ext>
            </a:extLst>
          </p:cNvPr>
          <p:cNvSpPr/>
          <p:nvPr/>
        </p:nvSpPr>
        <p:spPr>
          <a:xfrm>
            <a:off x="713" y="3424432"/>
            <a:ext cx="6766339"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800" b="1" dirty="0">
                <a:solidFill>
                  <a:schemeClr val="bg1"/>
                </a:solidFill>
                <a:effectLst>
                  <a:outerShdw blurRad="38100" dist="38100" dir="2700000" algn="tl">
                    <a:srgbClr val="000000">
                      <a:alpha val="43137"/>
                    </a:srgbClr>
                  </a:outerShdw>
                </a:effectLst>
              </a:rPr>
              <a:t>¿Te sentirías como si Dios estuviera contigo?</a:t>
            </a:r>
            <a:endParaRPr lang="en-US"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11931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18388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233" y="828675"/>
            <a:ext cx="8909535" cy="5632311"/>
          </a:xfrm>
          <a:prstGeom prst="rect">
            <a:avLst/>
          </a:prstGeom>
        </p:spPr>
        <p:txBody>
          <a:bodyPr>
            <a:spAutoFit/>
          </a:bodyPr>
          <a:lstStyle/>
          <a:p>
            <a:r>
              <a:rPr lang="en-US" dirty="0"/>
              <a:t>Joseph, God was with him (Gen 37)</a:t>
            </a:r>
          </a:p>
          <a:p>
            <a:endParaRPr lang="en-US" dirty="0"/>
          </a:p>
          <a:p>
            <a:r>
              <a:rPr lang="en-US" dirty="0"/>
              <a:t>I know God was there with me</a:t>
            </a:r>
          </a:p>
          <a:p>
            <a:r>
              <a:rPr lang="en-US" dirty="0"/>
              <a:t>I could feel the presence of the Holy Spirit</a:t>
            </a:r>
          </a:p>
          <a:p>
            <a:r>
              <a:rPr lang="en-US" dirty="0"/>
              <a:t>I could hear God’s voice just like </a:t>
            </a:r>
          </a:p>
          <a:p>
            <a:endParaRPr lang="en-US" dirty="0"/>
          </a:p>
          <a:p>
            <a:r>
              <a:rPr lang="en-US" dirty="0"/>
              <a:t>The thing is, God’s presence isn’t something we feel. The line in the song, “just to feel his presence” Did Joseph feel God’s presence as he was being accused by Potiphar’s wife? Did Joseph feel God’s presence as he entered the prison? Did Joseph feel God’s presence when he was in the cistern? Whether he did or not had nothing to do with whether God was with him.</a:t>
            </a:r>
          </a:p>
          <a:p>
            <a:endParaRPr lang="en-US" dirty="0"/>
          </a:p>
          <a:p>
            <a:r>
              <a:rPr lang="en-US" dirty="0"/>
              <a:t>Psalm 22, David doesn’t feel God’s presence. But God was paying attention – 2 Samuel 17</a:t>
            </a:r>
          </a:p>
          <a:p>
            <a:r>
              <a:rPr lang="en-US" dirty="0"/>
              <a:t>“when 2 or 3 are gathered together”</a:t>
            </a:r>
          </a:p>
          <a:p>
            <a:r>
              <a:rPr lang="en-US" dirty="0"/>
              <a:t>illustration</a:t>
            </a:r>
          </a:p>
          <a:p>
            <a:r>
              <a:rPr lang="en-US" dirty="0"/>
              <a:t>Jesus is Immanuel, God with us. </a:t>
            </a:r>
          </a:p>
          <a:p>
            <a:endParaRPr lang="en-US" dirty="0"/>
          </a:p>
          <a:p>
            <a:r>
              <a:rPr lang="en-US" dirty="0"/>
              <a:t>The very hairs of your head are numbered</a:t>
            </a:r>
          </a:p>
          <a:p>
            <a:r>
              <a:rPr lang="en-US" dirty="0"/>
              <a:t>Psalm 139</a:t>
            </a:r>
          </a:p>
          <a:p>
            <a:r>
              <a:rPr lang="en-US" dirty="0"/>
              <a:t>Psalm 59</a:t>
            </a:r>
          </a:p>
          <a:p>
            <a:r>
              <a:rPr lang="en-US" dirty="0"/>
              <a:t>Revelation 2:23</a:t>
            </a:r>
          </a:p>
        </p:txBody>
      </p:sp>
      <p:sp>
        <p:nvSpPr>
          <p:cNvPr id="5" name="Rectangle 4"/>
          <p:cNvSpPr/>
          <p:nvPr/>
        </p:nvSpPr>
        <p:spPr>
          <a:xfrm>
            <a:off x="0" y="0"/>
            <a:ext cx="4569905"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The Reality of God’s Presence</a:t>
            </a:r>
          </a:p>
        </p:txBody>
      </p:sp>
    </p:spTree>
    <p:extLst>
      <p:ext uri="{BB962C8B-B14F-4D97-AF65-F5344CB8AC3E}">
        <p14:creationId xmlns:p14="http://schemas.microsoft.com/office/powerpoint/2010/main" val="2770738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233" y="1462000"/>
            <a:ext cx="8909535" cy="1785104"/>
          </a:xfrm>
          <a:prstGeom prst="rect">
            <a:avLst/>
          </a:prstGeom>
        </p:spPr>
        <p:txBody>
          <a:bodyPr>
            <a:spAutoFit/>
          </a:bodyPr>
          <a:lstStyle/>
          <a:p>
            <a:r>
              <a:rPr lang="en-US" sz="2200" b="1" dirty="0"/>
              <a:t>1 Samuel 18</a:t>
            </a:r>
          </a:p>
          <a:p>
            <a:r>
              <a:rPr lang="en-US" sz="2200" b="1" baseline="30000" dirty="0"/>
              <a:t>14 </a:t>
            </a:r>
            <a:r>
              <a:rPr lang="en-US" sz="2200" dirty="0"/>
              <a:t>David was prospering in all his ways for the </a:t>
            </a:r>
            <a:r>
              <a:rPr lang="en-US" sz="2200" cap="small" dirty="0"/>
              <a:t>Lord</a:t>
            </a:r>
            <a:r>
              <a:rPr lang="en-US" sz="2200" dirty="0"/>
              <a:t> was with him.</a:t>
            </a:r>
          </a:p>
          <a:p>
            <a:endParaRPr lang="en-US" sz="2200" dirty="0"/>
          </a:p>
          <a:p>
            <a:r>
              <a:rPr lang="en-US" sz="2200" b="1" dirty="0"/>
              <a:t>2 Kings 18</a:t>
            </a:r>
          </a:p>
          <a:p>
            <a:r>
              <a:rPr lang="en-US" sz="2200" b="1" baseline="30000" dirty="0"/>
              <a:t>7 </a:t>
            </a:r>
            <a:r>
              <a:rPr lang="en-US" sz="2200" dirty="0"/>
              <a:t>And the </a:t>
            </a:r>
            <a:r>
              <a:rPr lang="en-US" sz="2200" cap="small" dirty="0"/>
              <a:t>Lord</a:t>
            </a:r>
            <a:r>
              <a:rPr lang="en-US" sz="2200" dirty="0"/>
              <a:t> was with him; wherever he went he prospered.</a:t>
            </a:r>
          </a:p>
        </p:txBody>
      </p:sp>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4228209" cy="523220"/>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Associated with prospering</a:t>
            </a:r>
          </a:p>
        </p:txBody>
      </p:sp>
      <p:sp>
        <p:nvSpPr>
          <p:cNvPr id="11" name="Rectangle 10">
            <a:extLst>
              <a:ext uri="{FF2B5EF4-FFF2-40B4-BE49-F238E27FC236}">
                <a16:creationId xmlns:a16="http://schemas.microsoft.com/office/drawing/2014/main" id="{1A0054FF-EBCF-4CA3-8EE5-5ED8A84802CC}"/>
              </a:ext>
            </a:extLst>
          </p:cNvPr>
          <p:cNvSpPr/>
          <p:nvPr/>
        </p:nvSpPr>
        <p:spPr>
          <a:xfrm>
            <a:off x="0" y="3413799"/>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12" name="Rectangle 11">
            <a:extLst>
              <a:ext uri="{FF2B5EF4-FFF2-40B4-BE49-F238E27FC236}">
                <a16:creationId xmlns:a16="http://schemas.microsoft.com/office/drawing/2014/main" id="{BA0E0405-23F5-491E-915A-B117C75705B1}"/>
              </a:ext>
            </a:extLst>
          </p:cNvPr>
          <p:cNvSpPr/>
          <p:nvPr/>
        </p:nvSpPr>
        <p:spPr>
          <a:xfrm>
            <a:off x="0" y="3936566"/>
            <a:ext cx="3687676" cy="523220"/>
          </a:xfrm>
          <a:prstGeom prst="rect">
            <a:avLst/>
          </a:prstGeom>
          <a:noFill/>
          <a:ln w="25400">
            <a:solidFill>
              <a:srgbClr val="C00000"/>
            </a:solid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err="1">
                <a:solidFill>
                  <a:srgbClr val="C00000"/>
                </a:solidFill>
                <a:effectLst>
                  <a:outerShdw blurRad="38100" dist="38100" dir="2700000" algn="tl">
                    <a:srgbClr val="000000">
                      <a:alpha val="43137"/>
                    </a:srgbClr>
                  </a:outerShdw>
                </a:effectLst>
              </a:rPr>
              <a:t>Asociado</a:t>
            </a:r>
            <a:r>
              <a:rPr lang="en-US" sz="2800" b="1" dirty="0">
                <a:solidFill>
                  <a:srgbClr val="C00000"/>
                </a:solidFill>
                <a:effectLst>
                  <a:outerShdw blurRad="38100" dist="38100" dir="2700000" algn="tl">
                    <a:srgbClr val="000000">
                      <a:alpha val="43137"/>
                    </a:srgbClr>
                  </a:outerShdw>
                </a:effectLst>
              </a:rPr>
              <a:t> con </a:t>
            </a:r>
            <a:r>
              <a:rPr lang="en-US" sz="2800" b="1" dirty="0" err="1">
                <a:solidFill>
                  <a:srgbClr val="C00000"/>
                </a:solidFill>
                <a:effectLst>
                  <a:outerShdw blurRad="38100" dist="38100" dir="2700000" algn="tl">
                    <a:srgbClr val="000000">
                      <a:alpha val="43137"/>
                    </a:srgbClr>
                  </a:outerShdw>
                </a:effectLst>
              </a:rPr>
              <a:t>prosperar</a:t>
            </a:r>
            <a:endParaRPr lang="en-US" sz="2800" b="1" dirty="0">
              <a:solidFill>
                <a:srgbClr val="C00000"/>
              </a:solidFill>
              <a:effectLst>
                <a:outerShdw blurRad="38100" dist="38100" dir="2700000" algn="tl">
                  <a:srgbClr val="000000">
                    <a:alpha val="43137"/>
                  </a:srgbClr>
                </a:outerShdw>
              </a:effectLst>
            </a:endParaRPr>
          </a:p>
        </p:txBody>
      </p:sp>
      <p:sp>
        <p:nvSpPr>
          <p:cNvPr id="13" name="Rectangle 12">
            <a:extLst>
              <a:ext uri="{FF2B5EF4-FFF2-40B4-BE49-F238E27FC236}">
                <a16:creationId xmlns:a16="http://schemas.microsoft.com/office/drawing/2014/main" id="{1FF22FA8-4B02-4BC2-B0E8-0A7FDE4EB862}"/>
              </a:ext>
            </a:extLst>
          </p:cNvPr>
          <p:cNvSpPr/>
          <p:nvPr/>
        </p:nvSpPr>
        <p:spPr>
          <a:xfrm>
            <a:off x="118732" y="4920496"/>
            <a:ext cx="8909535" cy="1785104"/>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a:t>1 Samuel 18</a:t>
            </a:r>
          </a:p>
          <a:p>
            <a:r>
              <a:rPr lang="es-ES" sz="2200" b="1" baseline="30000" dirty="0"/>
              <a:t>14 </a:t>
            </a:r>
            <a:r>
              <a:rPr lang="es-ES" sz="2200" dirty="0"/>
              <a:t>David se conducía prudentemente en todos sus asuntos y Jehová estaba con él.</a:t>
            </a:r>
            <a:endParaRPr lang="en-US" sz="2200" dirty="0"/>
          </a:p>
          <a:p>
            <a:r>
              <a:rPr lang="en-US" sz="2200" b="1" dirty="0"/>
              <a:t>2 Reyes 18</a:t>
            </a:r>
          </a:p>
          <a:p>
            <a:r>
              <a:rPr lang="en-US" sz="2200" b="1" baseline="30000" dirty="0"/>
              <a:t>7 </a:t>
            </a:r>
            <a:r>
              <a:rPr lang="es-ES" sz="2200" dirty="0"/>
              <a:t>Jehová estaba con él, y adondequiera que iba, prosperaba.</a:t>
            </a:r>
            <a:endParaRPr lang="en-US" sz="2200" dirty="0"/>
          </a:p>
        </p:txBody>
      </p:sp>
    </p:spTree>
    <p:extLst>
      <p:ext uri="{BB962C8B-B14F-4D97-AF65-F5344CB8AC3E}">
        <p14:creationId xmlns:p14="http://schemas.microsoft.com/office/powerpoint/2010/main" val="181043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10" grpId="0" animBg="1"/>
      <p:bldP spid="12" grpId="0" animBg="1"/>
      <p:bldP spid="1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460"/>
            <a:ext cx="9144000" cy="5309146"/>
          </a:xfrm>
          <a:prstGeom prst="rect">
            <a:avLst/>
          </a:prstGeom>
          <a:solidFill>
            <a:schemeClr val="tx1"/>
          </a:solidFill>
        </p:spPr>
        <p:txBody>
          <a:bodyPr wrap="square" tIns="0" anchor="t" anchorCtr="0">
            <a:spAutoFit/>
          </a:bodyPr>
          <a:lstStyle/>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r>
              <a:rPr lang="en-US" sz="2000" b="1" dirty="0">
                <a:solidFill>
                  <a:schemeClr val="bg1"/>
                </a:solidFill>
              </a:rPr>
              <a:t>you were the victim of a spear attack</a:t>
            </a: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r>
              <a:rPr lang="en-US" sz="2000" b="1" dirty="0">
                <a:solidFill>
                  <a:schemeClr val="bg1"/>
                </a:solidFill>
              </a:rPr>
              <a:t>there was a conspiracy to have you killed</a:t>
            </a:r>
          </a:p>
          <a:p>
            <a:pPr marL="342900" indent="-342900">
              <a:buFont typeface="Arial" panose="020B0604020202020204" pitchFamily="34" charset="0"/>
              <a:buChar char="•"/>
            </a:pPr>
            <a:r>
              <a:rPr lang="en-US" sz="2000" b="1" dirty="0">
                <a:solidFill>
                  <a:schemeClr val="bg1"/>
                </a:solidFill>
              </a:rPr>
              <a:t>you were the victim of another spear attack</a:t>
            </a:r>
          </a:p>
          <a:p>
            <a:pPr marL="342900" indent="-342900">
              <a:buFont typeface="Arial" panose="020B0604020202020204" pitchFamily="34" charset="0"/>
              <a:buChar char="•"/>
            </a:pPr>
            <a:r>
              <a:rPr lang="en-US" sz="2000" b="1" dirty="0">
                <a:solidFill>
                  <a:schemeClr val="bg1"/>
                </a:solidFill>
              </a:rPr>
              <a:t>government officials came after you</a:t>
            </a:r>
          </a:p>
          <a:p>
            <a:pPr marL="342900" indent="-342900">
              <a:buFont typeface="Arial" panose="020B0604020202020204" pitchFamily="34" charset="0"/>
              <a:buChar char="•"/>
            </a:pPr>
            <a:r>
              <a:rPr lang="en-US" sz="2000" b="1" dirty="0">
                <a:solidFill>
                  <a:schemeClr val="bg1"/>
                </a:solidFill>
              </a:rPr>
              <a:t>those among whom you found refuge suspected you</a:t>
            </a:r>
          </a:p>
          <a:p>
            <a:pPr marL="342900" indent="-342900">
              <a:buFont typeface="Arial" panose="020B0604020202020204" pitchFamily="34" charset="0"/>
              <a:buChar char="•"/>
            </a:pPr>
            <a:r>
              <a:rPr lang="en-US" sz="2000" b="1" dirty="0">
                <a:solidFill>
                  <a:schemeClr val="bg1"/>
                </a:solidFill>
              </a:rPr>
              <a:t>you had to hide in a cave</a:t>
            </a:r>
          </a:p>
          <a:p>
            <a:pPr marL="342900" indent="-342900">
              <a:buFont typeface="Arial" panose="020B0604020202020204" pitchFamily="34" charset="0"/>
              <a:buChar char="•"/>
            </a:pPr>
            <a:r>
              <a:rPr lang="en-US" sz="2000" b="1" dirty="0">
                <a:solidFill>
                  <a:schemeClr val="bg1"/>
                </a:solidFill>
              </a:rPr>
              <a:t>those who helped you were murdered</a:t>
            </a:r>
          </a:p>
          <a:p>
            <a:pPr marL="342900" indent="-342900">
              <a:buFont typeface="Arial" panose="020B0604020202020204" pitchFamily="34" charset="0"/>
              <a:buChar char="•"/>
            </a:pPr>
            <a:r>
              <a:rPr lang="en-US" sz="2000" b="1" dirty="0">
                <a:solidFill>
                  <a:schemeClr val="bg1"/>
                </a:solidFill>
              </a:rPr>
              <a:t>those in whose land you hid kept betraying you</a:t>
            </a:r>
          </a:p>
          <a:p>
            <a:pPr marL="342900" indent="-342900">
              <a:buFont typeface="Arial" panose="020B0604020202020204" pitchFamily="34" charset="0"/>
              <a:buChar char="•"/>
            </a:pPr>
            <a:r>
              <a:rPr lang="en-US" sz="2000" b="1" dirty="0">
                <a:solidFill>
                  <a:schemeClr val="bg1"/>
                </a:solidFill>
              </a:rPr>
              <a:t>a man whom you helped acted like he had never heard of you</a:t>
            </a: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endParaRPr lang="en-US" sz="2200" b="1" dirty="0">
              <a:solidFill>
                <a:schemeClr val="bg1"/>
              </a:solidFill>
            </a:endParaRPr>
          </a:p>
        </p:txBody>
      </p:sp>
      <p:sp>
        <p:nvSpPr>
          <p:cNvPr id="2" name="Rectangle 1"/>
          <p:cNvSpPr/>
          <p:nvPr/>
        </p:nvSpPr>
        <p:spPr>
          <a:xfrm>
            <a:off x="0" y="3429000"/>
            <a:ext cx="9144000" cy="3429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17233" y="1501811"/>
            <a:ext cx="8909535" cy="677108"/>
          </a:xfrm>
          <a:prstGeom prst="rect">
            <a:avLst/>
          </a:prstGeom>
          <a:solidFill>
            <a:schemeClr val="bg1"/>
          </a:solidFill>
        </p:spPr>
        <p:txBody>
          <a:bodyPr tIns="0" bIns="0">
            <a:spAutoFit/>
          </a:bodyPr>
          <a:lstStyle/>
          <a:p>
            <a:r>
              <a:rPr lang="en-US" sz="2200" b="1" dirty="0"/>
              <a:t>1 Samuel 18</a:t>
            </a:r>
          </a:p>
          <a:p>
            <a:r>
              <a:rPr lang="en-US" sz="2200" b="1" baseline="30000" dirty="0"/>
              <a:t>14 </a:t>
            </a:r>
            <a:r>
              <a:rPr lang="en-US" sz="2200" dirty="0"/>
              <a:t>David was prospering in all his ways for the </a:t>
            </a:r>
            <a:r>
              <a:rPr lang="en-US" sz="2200" cap="small" dirty="0"/>
              <a:t>Lord</a:t>
            </a:r>
            <a:r>
              <a:rPr lang="en-US" sz="2200" dirty="0"/>
              <a:t> was with him.</a:t>
            </a:r>
          </a:p>
        </p:txBody>
      </p:sp>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4228209" cy="523220"/>
          </a:xfrm>
          <a:prstGeom prst="rect">
            <a:avLst/>
          </a:prstGeom>
          <a:solidFill>
            <a:schemeClr val="bg1"/>
          </a:solid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Associated with prospering</a:t>
            </a:r>
          </a:p>
        </p:txBody>
      </p:sp>
      <p:sp>
        <p:nvSpPr>
          <p:cNvPr id="11" name="Rectangle 10">
            <a:extLst>
              <a:ext uri="{FF2B5EF4-FFF2-40B4-BE49-F238E27FC236}">
                <a16:creationId xmlns:a16="http://schemas.microsoft.com/office/drawing/2014/main" id="{1350326A-5E2E-47CC-9397-E047A7949CF6}"/>
              </a:ext>
            </a:extLst>
          </p:cNvPr>
          <p:cNvSpPr/>
          <p:nvPr/>
        </p:nvSpPr>
        <p:spPr>
          <a:xfrm>
            <a:off x="0" y="3414252"/>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12" name="Rectangle 11">
            <a:extLst>
              <a:ext uri="{FF2B5EF4-FFF2-40B4-BE49-F238E27FC236}">
                <a16:creationId xmlns:a16="http://schemas.microsoft.com/office/drawing/2014/main" id="{BCAEBE71-A808-4751-A2E9-1C16BF60BB0D}"/>
              </a:ext>
            </a:extLst>
          </p:cNvPr>
          <p:cNvSpPr/>
          <p:nvPr/>
        </p:nvSpPr>
        <p:spPr>
          <a:xfrm>
            <a:off x="0" y="3937019"/>
            <a:ext cx="3687676" cy="523220"/>
          </a:xfrm>
          <a:prstGeom prst="rect">
            <a:avLst/>
          </a:prstGeom>
          <a:solidFill>
            <a:schemeClr val="bg1"/>
          </a:solidFill>
          <a:ln w="25400">
            <a:solidFill>
              <a:srgbClr val="C00000"/>
            </a:solid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err="1">
                <a:solidFill>
                  <a:srgbClr val="C00000"/>
                </a:solidFill>
                <a:effectLst>
                  <a:outerShdw blurRad="38100" dist="38100" dir="2700000" algn="tl">
                    <a:srgbClr val="000000">
                      <a:alpha val="43137"/>
                    </a:srgbClr>
                  </a:outerShdw>
                </a:effectLst>
              </a:rPr>
              <a:t>Asociado</a:t>
            </a:r>
            <a:r>
              <a:rPr lang="en-US" sz="2800" b="1" dirty="0">
                <a:solidFill>
                  <a:srgbClr val="C00000"/>
                </a:solidFill>
                <a:effectLst>
                  <a:outerShdw blurRad="38100" dist="38100" dir="2700000" algn="tl">
                    <a:srgbClr val="000000">
                      <a:alpha val="43137"/>
                    </a:srgbClr>
                  </a:outerShdw>
                </a:effectLst>
              </a:rPr>
              <a:t> con </a:t>
            </a:r>
            <a:r>
              <a:rPr lang="en-US" sz="2800" b="1" dirty="0" err="1">
                <a:solidFill>
                  <a:srgbClr val="C00000"/>
                </a:solidFill>
                <a:effectLst>
                  <a:outerShdw blurRad="38100" dist="38100" dir="2700000" algn="tl">
                    <a:srgbClr val="000000">
                      <a:alpha val="43137"/>
                    </a:srgbClr>
                  </a:outerShdw>
                </a:effectLst>
              </a:rPr>
              <a:t>prosperar</a:t>
            </a:r>
            <a:endParaRPr lang="en-US" sz="2800" b="1" dirty="0">
              <a:solidFill>
                <a:srgbClr val="C00000"/>
              </a:solidFill>
              <a:effectLst>
                <a:outerShdw blurRad="38100" dist="38100" dir="2700000" algn="tl">
                  <a:srgbClr val="000000">
                    <a:alpha val="43137"/>
                  </a:srgbClr>
                </a:outerShdw>
              </a:effectLst>
            </a:endParaRPr>
          </a:p>
        </p:txBody>
      </p:sp>
      <p:sp>
        <p:nvSpPr>
          <p:cNvPr id="14" name="Rectangle 13">
            <a:extLst>
              <a:ext uri="{FF2B5EF4-FFF2-40B4-BE49-F238E27FC236}">
                <a16:creationId xmlns:a16="http://schemas.microsoft.com/office/drawing/2014/main" id="{EED0ED54-65BB-4638-B53B-A920578BB552}"/>
              </a:ext>
            </a:extLst>
          </p:cNvPr>
          <p:cNvSpPr/>
          <p:nvPr/>
        </p:nvSpPr>
        <p:spPr>
          <a:xfrm>
            <a:off x="163581" y="4648200"/>
            <a:ext cx="8909535" cy="3785652"/>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b="1" dirty="0" err="1"/>
              <a:t>fuiste</a:t>
            </a:r>
            <a:r>
              <a:rPr lang="en-US" sz="2000" b="1" dirty="0"/>
              <a:t> </a:t>
            </a:r>
            <a:r>
              <a:rPr lang="en-US" sz="2000" b="1" dirty="0" err="1"/>
              <a:t>víctima</a:t>
            </a:r>
            <a:r>
              <a:rPr lang="en-US" sz="2000" b="1" dirty="0"/>
              <a:t> de un </a:t>
            </a:r>
            <a:r>
              <a:rPr lang="en-US" sz="2000" b="1" dirty="0" err="1"/>
              <a:t>ataque</a:t>
            </a:r>
            <a:r>
              <a:rPr lang="en-US" sz="2000" b="1" dirty="0"/>
              <a:t> de </a:t>
            </a:r>
            <a:r>
              <a:rPr lang="en-US" sz="2000" b="1" dirty="0" err="1"/>
              <a:t>lanza</a:t>
            </a:r>
            <a:endParaRPr lang="en-US" sz="2000" b="1" dirty="0"/>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r>
              <a:rPr lang="en-US" sz="2000" b="1" dirty="0" err="1"/>
              <a:t>Hubo</a:t>
            </a:r>
            <a:r>
              <a:rPr lang="en-US" sz="2000" b="1" dirty="0"/>
              <a:t> una </a:t>
            </a:r>
            <a:r>
              <a:rPr lang="en-US" sz="2000" b="1" dirty="0" err="1"/>
              <a:t>conspiración</a:t>
            </a:r>
            <a:r>
              <a:rPr lang="en-US" sz="2000" b="1" dirty="0"/>
              <a:t> para </a:t>
            </a:r>
            <a:r>
              <a:rPr lang="en-US" sz="2000" b="1" dirty="0" err="1"/>
              <a:t>matarte</a:t>
            </a:r>
            <a:endParaRPr lang="en-US" sz="2000" b="1" dirty="0"/>
          </a:p>
          <a:p>
            <a:pPr marL="342900" indent="-342900">
              <a:buFont typeface="Arial" panose="020B0604020202020204" pitchFamily="34" charset="0"/>
              <a:buChar char="•"/>
            </a:pPr>
            <a:r>
              <a:rPr lang="en-US" sz="2000" b="1" dirty="0" err="1"/>
              <a:t>fuiste</a:t>
            </a:r>
            <a:r>
              <a:rPr lang="en-US" sz="2000" b="1" dirty="0"/>
              <a:t> </a:t>
            </a:r>
            <a:r>
              <a:rPr lang="en-US" sz="2000" b="1" dirty="0" err="1"/>
              <a:t>víctima</a:t>
            </a:r>
            <a:r>
              <a:rPr lang="en-US" sz="2000" b="1" dirty="0"/>
              <a:t> de </a:t>
            </a:r>
            <a:r>
              <a:rPr lang="en-US" sz="2000" b="1" dirty="0" err="1"/>
              <a:t>otro</a:t>
            </a:r>
            <a:r>
              <a:rPr lang="en-US" sz="2000" b="1" dirty="0"/>
              <a:t> </a:t>
            </a:r>
            <a:r>
              <a:rPr lang="en-US" sz="2000" b="1" dirty="0" err="1"/>
              <a:t>ataque</a:t>
            </a:r>
            <a:r>
              <a:rPr lang="en-US" sz="2000" b="1" dirty="0"/>
              <a:t> de </a:t>
            </a:r>
            <a:r>
              <a:rPr lang="en-US" sz="2000" b="1" dirty="0" err="1"/>
              <a:t>lanza</a:t>
            </a:r>
            <a:endParaRPr lang="en-US" sz="2000" b="1" dirty="0"/>
          </a:p>
          <a:p>
            <a:pPr marL="342900" indent="-342900">
              <a:buFont typeface="Arial" panose="020B0604020202020204" pitchFamily="34" charset="0"/>
              <a:buChar char="•"/>
            </a:pPr>
            <a:r>
              <a:rPr lang="en-US" sz="2000" b="1" dirty="0" err="1"/>
              <a:t>funcionarios</a:t>
            </a:r>
            <a:r>
              <a:rPr lang="en-US" sz="2000" b="1" dirty="0"/>
              <a:t> del </a:t>
            </a:r>
            <a:r>
              <a:rPr lang="en-US" sz="2000" b="1" dirty="0" err="1"/>
              <a:t>gobierno</a:t>
            </a:r>
            <a:r>
              <a:rPr lang="en-US" sz="2000" b="1" dirty="0"/>
              <a:t> </a:t>
            </a:r>
            <a:r>
              <a:rPr lang="en-US" sz="2000" b="1" dirty="0" err="1"/>
              <a:t>vinieron</a:t>
            </a:r>
            <a:r>
              <a:rPr lang="en-US" sz="2000" b="1" dirty="0"/>
              <a:t> a </a:t>
            </a:r>
            <a:r>
              <a:rPr lang="en-US" sz="2000" b="1" dirty="0" err="1"/>
              <a:t>emboscarte</a:t>
            </a:r>
            <a:endParaRPr lang="en-US" sz="2000" b="1" dirty="0"/>
          </a:p>
          <a:p>
            <a:pPr marL="342900" indent="-342900">
              <a:buFont typeface="Arial" panose="020B0604020202020204" pitchFamily="34" charset="0"/>
              <a:buChar char="•"/>
            </a:pPr>
            <a:r>
              <a:rPr lang="en-US" sz="2000" b="1" dirty="0" err="1"/>
              <a:t>Aquellos</a:t>
            </a:r>
            <a:r>
              <a:rPr lang="en-US" sz="2000" b="1" dirty="0"/>
              <a:t> entre los </a:t>
            </a:r>
            <a:r>
              <a:rPr lang="en-US" sz="2000" b="1" dirty="0" err="1"/>
              <a:t>cuales</a:t>
            </a:r>
            <a:r>
              <a:rPr lang="en-US" sz="2000" b="1" dirty="0"/>
              <a:t> </a:t>
            </a:r>
            <a:r>
              <a:rPr lang="en-US" sz="2000" b="1" dirty="0" err="1"/>
              <a:t>encontraste</a:t>
            </a:r>
            <a:r>
              <a:rPr lang="en-US" sz="2000" b="1" dirty="0"/>
              <a:t> </a:t>
            </a:r>
            <a:r>
              <a:rPr lang="en-US" sz="2000" b="1" dirty="0" err="1"/>
              <a:t>refugio</a:t>
            </a:r>
            <a:r>
              <a:rPr lang="en-US" sz="2000" b="1" dirty="0"/>
              <a:t> </a:t>
            </a:r>
            <a:r>
              <a:rPr lang="en-US" sz="2000" b="1" dirty="0" err="1"/>
              <a:t>te</a:t>
            </a:r>
            <a:r>
              <a:rPr lang="en-US" sz="2000" b="1" dirty="0"/>
              <a:t> </a:t>
            </a:r>
            <a:r>
              <a:rPr lang="en-US" sz="2000" b="1" dirty="0" err="1"/>
              <a:t>sospechaban</a:t>
            </a:r>
            <a:endParaRPr lang="en-US" sz="2000" b="1" dirty="0"/>
          </a:p>
          <a:p>
            <a:pPr marL="342900" indent="-342900">
              <a:buFont typeface="Arial" panose="020B0604020202020204" pitchFamily="34" charset="0"/>
              <a:buChar char="•"/>
            </a:pPr>
            <a:r>
              <a:rPr lang="en-US" sz="2000" b="1" dirty="0"/>
              <a:t>tenias que </a:t>
            </a:r>
            <a:r>
              <a:rPr lang="en-US" sz="2000" b="1" dirty="0" err="1"/>
              <a:t>esconderte</a:t>
            </a:r>
            <a:r>
              <a:rPr lang="en-US" sz="2000" b="1" dirty="0"/>
              <a:t> </a:t>
            </a:r>
            <a:r>
              <a:rPr lang="en-US" sz="2000" b="1" dirty="0" err="1"/>
              <a:t>en</a:t>
            </a:r>
            <a:r>
              <a:rPr lang="en-US" sz="2000" b="1" dirty="0"/>
              <a:t> una </a:t>
            </a:r>
            <a:r>
              <a:rPr lang="en-US" sz="2000" b="1" dirty="0" err="1"/>
              <a:t>cueva</a:t>
            </a:r>
            <a:endParaRPr lang="en-US" sz="2000" b="1" dirty="0"/>
          </a:p>
          <a:p>
            <a:pPr marL="342900" indent="-342900">
              <a:buFont typeface="Arial" panose="020B0604020202020204" pitchFamily="34" charset="0"/>
              <a:buChar char="•"/>
            </a:pPr>
            <a:r>
              <a:rPr lang="en-US" sz="2000" b="1" dirty="0"/>
              <a:t>los que </a:t>
            </a:r>
            <a:r>
              <a:rPr lang="en-US" sz="2000" b="1" dirty="0" err="1"/>
              <a:t>te</a:t>
            </a:r>
            <a:r>
              <a:rPr lang="en-US" sz="2000" b="1" dirty="0"/>
              <a:t> </a:t>
            </a:r>
            <a:r>
              <a:rPr lang="en-US" sz="2000" b="1" dirty="0" err="1"/>
              <a:t>ayudaron</a:t>
            </a:r>
            <a:r>
              <a:rPr lang="en-US" sz="2000" b="1" dirty="0"/>
              <a:t> </a:t>
            </a:r>
            <a:r>
              <a:rPr lang="en-US" sz="2000" b="1" dirty="0" err="1"/>
              <a:t>fueron</a:t>
            </a:r>
            <a:r>
              <a:rPr lang="en-US" sz="2000" b="1" dirty="0"/>
              <a:t> </a:t>
            </a:r>
            <a:r>
              <a:rPr lang="en-US" sz="2000" b="1" dirty="0" err="1"/>
              <a:t>asesinados</a:t>
            </a:r>
            <a:endParaRPr lang="en-US" sz="2000" b="1" dirty="0"/>
          </a:p>
          <a:p>
            <a:pPr marL="342900" indent="-342900">
              <a:buFont typeface="Arial" panose="020B0604020202020204" pitchFamily="34" charset="0"/>
              <a:buChar char="•"/>
            </a:pPr>
            <a:r>
              <a:rPr lang="en-US" sz="2000" b="1" dirty="0" err="1"/>
              <a:t>aquellos</a:t>
            </a:r>
            <a:r>
              <a:rPr lang="en-US" sz="2000" b="1" dirty="0"/>
              <a:t> </a:t>
            </a:r>
            <a:r>
              <a:rPr lang="en-US" sz="2000" b="1" dirty="0" err="1"/>
              <a:t>en</a:t>
            </a:r>
            <a:r>
              <a:rPr lang="en-US" sz="2000" b="1" dirty="0"/>
              <a:t> </a:t>
            </a:r>
            <a:r>
              <a:rPr lang="en-US" sz="2000" b="1" dirty="0" err="1"/>
              <a:t>cuya</a:t>
            </a:r>
            <a:r>
              <a:rPr lang="en-US" sz="2000" b="1" dirty="0"/>
              <a:t> tierra </a:t>
            </a:r>
            <a:r>
              <a:rPr lang="en-US" sz="2000" b="1" dirty="0" err="1"/>
              <a:t>te</a:t>
            </a:r>
            <a:r>
              <a:rPr lang="en-US" sz="2000" b="1" dirty="0"/>
              <a:t> </a:t>
            </a:r>
            <a:r>
              <a:rPr lang="en-US" sz="2000" b="1" dirty="0" err="1"/>
              <a:t>escondiste</a:t>
            </a:r>
            <a:r>
              <a:rPr lang="en-US" sz="2000" b="1" dirty="0"/>
              <a:t> </a:t>
            </a:r>
            <a:r>
              <a:rPr lang="en-US" sz="2000" b="1" dirty="0" err="1"/>
              <a:t>estaban</a:t>
            </a:r>
            <a:r>
              <a:rPr lang="en-US" sz="2000" b="1" dirty="0"/>
              <a:t> </a:t>
            </a:r>
            <a:r>
              <a:rPr lang="en-US" sz="2000" b="1" dirty="0" err="1"/>
              <a:t>traicionándote</a:t>
            </a:r>
            <a:endParaRPr lang="en-US" sz="2000" b="1" dirty="0"/>
          </a:p>
          <a:p>
            <a:pPr marL="342900" indent="-342900">
              <a:buFont typeface="Arial" panose="020B0604020202020204" pitchFamily="34" charset="0"/>
              <a:buChar char="•"/>
            </a:pPr>
            <a:r>
              <a:rPr lang="en-US" sz="2000" b="1" dirty="0"/>
              <a:t>un hombre al que </a:t>
            </a:r>
            <a:r>
              <a:rPr lang="en-US" sz="2000" b="1" dirty="0" err="1"/>
              <a:t>ayudaste</a:t>
            </a:r>
            <a:r>
              <a:rPr lang="en-US" sz="2000" b="1" dirty="0"/>
              <a:t> </a:t>
            </a:r>
            <a:r>
              <a:rPr lang="en-US" sz="2000" b="1" dirty="0" err="1"/>
              <a:t>actuó</a:t>
            </a:r>
            <a:r>
              <a:rPr lang="en-US" sz="2000" b="1" dirty="0"/>
              <a:t> </a:t>
            </a:r>
            <a:r>
              <a:rPr lang="en-US" sz="2000" b="1" dirty="0" err="1"/>
              <a:t>como</a:t>
            </a:r>
            <a:r>
              <a:rPr lang="en-US" sz="2000" b="1" dirty="0"/>
              <a:t> </a:t>
            </a:r>
            <a:r>
              <a:rPr lang="en-US" sz="2000" b="1" dirty="0" err="1"/>
              <a:t>si</a:t>
            </a:r>
            <a:r>
              <a:rPr lang="en-US" sz="2000" b="1" dirty="0"/>
              <a:t> </a:t>
            </a:r>
            <a:r>
              <a:rPr lang="en-US" sz="2000" b="1" dirty="0" err="1"/>
              <a:t>nunca</a:t>
            </a:r>
            <a:r>
              <a:rPr lang="en-US" sz="2000" b="1" dirty="0"/>
              <a:t> </a:t>
            </a:r>
            <a:r>
              <a:rPr lang="en-US" sz="2000" b="1" dirty="0" err="1"/>
              <a:t>hubiera</a:t>
            </a:r>
            <a:r>
              <a:rPr lang="en-US" sz="2000" b="1" dirty="0"/>
              <a:t> </a:t>
            </a:r>
            <a:r>
              <a:rPr lang="en-US" sz="2000" b="1" dirty="0" err="1"/>
              <a:t>oído</a:t>
            </a:r>
            <a:r>
              <a:rPr lang="en-US" sz="2000" b="1" dirty="0"/>
              <a:t> </a:t>
            </a:r>
            <a:r>
              <a:rPr lang="en-US" sz="2000" b="1" dirty="0" err="1"/>
              <a:t>hablar</a:t>
            </a:r>
            <a:r>
              <a:rPr lang="en-US" sz="2000" b="1" dirty="0"/>
              <a:t> de </a:t>
            </a:r>
            <a:r>
              <a:rPr lang="en-US" sz="2000" b="1" dirty="0" err="1"/>
              <a:t>ti</a:t>
            </a:r>
            <a:endParaRPr lang="en-US" sz="2000" b="1" dirty="0"/>
          </a:p>
        </p:txBody>
      </p:sp>
      <p:sp>
        <p:nvSpPr>
          <p:cNvPr id="13" name="Rectangle 12">
            <a:extLst>
              <a:ext uri="{FF2B5EF4-FFF2-40B4-BE49-F238E27FC236}">
                <a16:creationId xmlns:a16="http://schemas.microsoft.com/office/drawing/2014/main" id="{91AB373C-668C-4ECB-A6F9-DFF2361E72B2}"/>
              </a:ext>
            </a:extLst>
          </p:cNvPr>
          <p:cNvSpPr/>
          <p:nvPr/>
        </p:nvSpPr>
        <p:spPr>
          <a:xfrm>
            <a:off x="118732" y="4920949"/>
            <a:ext cx="8909535" cy="1107996"/>
          </a:xfrm>
          <a:prstGeom prst="rect">
            <a:avLst/>
          </a:prstGeom>
          <a:solidFill>
            <a:schemeClr val="bg1"/>
          </a:solid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a:t>1 Samuel 18</a:t>
            </a:r>
          </a:p>
          <a:p>
            <a:r>
              <a:rPr lang="es-ES" sz="2200" b="1" baseline="30000" dirty="0"/>
              <a:t>14 </a:t>
            </a:r>
            <a:r>
              <a:rPr lang="es-ES" sz="2200" dirty="0"/>
              <a:t>David se conducía prudentemente en todos sus asuntos y Jehová estaba con él.</a:t>
            </a:r>
            <a:endParaRPr lang="en-US" sz="2200" dirty="0"/>
          </a:p>
        </p:txBody>
      </p:sp>
    </p:spTree>
    <p:extLst>
      <p:ext uri="{BB962C8B-B14F-4D97-AF65-F5344CB8AC3E}">
        <p14:creationId xmlns:p14="http://schemas.microsoft.com/office/powerpoint/2010/main" val="360514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6">
                                            <p:bg/>
                                          </p:spTgt>
                                        </p:tgtEl>
                                        <p:attrNameLst>
                                          <p:attrName>style.visibility</p:attrName>
                                        </p:attrNameLst>
                                      </p:cBhvr>
                                      <p:to>
                                        <p:strVal val="visible"/>
                                      </p:to>
                                    </p:set>
                                    <p:anim calcmode="lin" valueType="num">
                                      <p:cBhvr additive="base">
                                        <p:cTn id="9" dur="500" fill="hold"/>
                                        <p:tgtEl>
                                          <p:spTgt spid="6">
                                            <p:bg/>
                                          </p:spTgt>
                                        </p:tgtEl>
                                        <p:attrNameLst>
                                          <p:attrName>ppt_x</p:attrName>
                                        </p:attrNameLst>
                                      </p:cBhvr>
                                      <p:tavLst>
                                        <p:tav tm="0">
                                          <p:val>
                                            <p:strVal val="#ppt_x"/>
                                          </p:val>
                                        </p:tav>
                                        <p:tav tm="100000">
                                          <p:val>
                                            <p:strVal val="#ppt_x"/>
                                          </p:val>
                                        </p:tav>
                                      </p:tavLst>
                                    </p:anim>
                                    <p:anim calcmode="lin" valueType="num">
                                      <p:cBhvr additive="base">
                                        <p:cTn id="10" dur="500" fill="hold"/>
                                        <p:tgtEl>
                                          <p:spTgt spid="6">
                                            <p:bg/>
                                          </p:spTgt>
                                        </p:tgtEl>
                                        <p:attrNameLst>
                                          <p:attrName>ppt_y</p:attrName>
                                        </p:attrNameLst>
                                      </p:cBhvr>
                                      <p:tavLst>
                                        <p:tav tm="0">
                                          <p:val>
                                            <p:strVal val="1+#ppt_h/2"/>
                                          </p:val>
                                        </p:tav>
                                        <p:tav tm="100000">
                                          <p:val>
                                            <p:strVal val="#ppt_y"/>
                                          </p:val>
                                        </p:tav>
                                      </p:tavLst>
                                    </p:anim>
                                  </p:childTnLst>
                                </p:cTn>
                              </p:par>
                              <p:par>
                                <p:cTn id="11" presetID="2" presetClass="entr" presetSubtype="4" fill="hold" grpId="0"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additive="base">
                                        <p:cTn id="1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6">
                                            <p:txEl>
                                              <p:pRg st="7" end="7"/>
                                            </p:txEl>
                                          </p:spTgt>
                                        </p:tgtEl>
                                        <p:attrNameLst>
                                          <p:attrName>style.visibility</p:attrName>
                                        </p:attrNameLst>
                                      </p:cBhvr>
                                      <p:to>
                                        <p:strVal val="visible"/>
                                      </p:to>
                                    </p:set>
                                    <p:anim calcmode="lin" valueType="num">
                                      <p:cBhvr additive="base">
                                        <p:cTn id="18"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anim calcmode="lin" valueType="num">
                                      <p:cBhvr additive="base">
                                        <p:cTn id="23"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6">
                                            <p:txEl>
                                              <p:pRg st="9" end="9"/>
                                            </p:txEl>
                                          </p:spTgt>
                                        </p:tgtEl>
                                        <p:attrNameLst>
                                          <p:attrName>style.visibility</p:attrName>
                                        </p:attrNameLst>
                                      </p:cBhvr>
                                      <p:to>
                                        <p:strVal val="visible"/>
                                      </p:to>
                                    </p:set>
                                    <p:anim calcmode="lin" valueType="num">
                                      <p:cBhvr additive="base">
                                        <p:cTn id="28"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par>
                          <p:cTn id="30" fill="hold">
                            <p:stCondLst>
                              <p:cond delay="2000"/>
                            </p:stCondLst>
                            <p:childTnLst>
                              <p:par>
                                <p:cTn id="31" presetID="2" presetClass="entr" presetSubtype="4" fill="hold" grpId="0" nodeType="afterEffect">
                                  <p:stCondLst>
                                    <p:cond delay="0"/>
                                  </p:stCondLst>
                                  <p:childTnLst>
                                    <p:set>
                                      <p:cBhvr>
                                        <p:cTn id="32" dur="1" fill="hold">
                                          <p:stCondLst>
                                            <p:cond delay="0"/>
                                          </p:stCondLst>
                                        </p:cTn>
                                        <p:tgtEl>
                                          <p:spTgt spid="6">
                                            <p:txEl>
                                              <p:pRg st="10" end="10"/>
                                            </p:txEl>
                                          </p:spTgt>
                                        </p:tgtEl>
                                        <p:attrNameLst>
                                          <p:attrName>style.visibility</p:attrName>
                                        </p:attrNameLst>
                                      </p:cBhvr>
                                      <p:to>
                                        <p:strVal val="visible"/>
                                      </p:to>
                                    </p:set>
                                    <p:anim calcmode="lin" valueType="num">
                                      <p:cBhvr additive="base">
                                        <p:cTn id="33"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par>
                          <p:cTn id="35" fill="hold">
                            <p:stCondLst>
                              <p:cond delay="2500"/>
                            </p:stCondLst>
                            <p:childTnLst>
                              <p:par>
                                <p:cTn id="36" presetID="64" presetClass="path" presetSubtype="0" fill="hold" grpId="1" nodeType="afterEffect">
                                  <p:stCondLst>
                                    <p:cond delay="1000"/>
                                  </p:stCondLst>
                                  <p:childTnLst>
                                    <p:animMotion origin="layout" path="M 0 0 L 0 -0.25 E" pathEditMode="relative" ptsTypes="">
                                      <p:cBhvr>
                                        <p:cTn id="37" dur="2000" fill="hold"/>
                                        <p:tgtEl>
                                          <p:spTgt spid="6">
                                            <p:bg/>
                                          </p:spTgt>
                                        </p:tgtEl>
                                        <p:attrNameLst>
                                          <p:attrName>ppt_x</p:attrName>
                                          <p:attrName>ppt_y</p:attrName>
                                        </p:attrNameLst>
                                      </p:cBhvr>
                                    </p:animMotion>
                                  </p:childTnLst>
                                </p:cTn>
                              </p:par>
                              <p:par>
                                <p:cTn id="38" presetID="64" presetClass="path" presetSubtype="0" fill="hold" grpId="1" nodeType="withEffect">
                                  <p:stCondLst>
                                    <p:cond delay="0"/>
                                  </p:stCondLst>
                                  <p:childTnLst>
                                    <p:animMotion origin="layout" path="M 0 0 L 0 -0.25 E" pathEditMode="relative" ptsTypes="">
                                      <p:cBhvr>
                                        <p:cTn id="39" dur="2000" fill="hold"/>
                                        <p:tgtEl>
                                          <p:spTgt spid="6">
                                            <p:txEl>
                                              <p:pRg st="4" end="4"/>
                                            </p:txEl>
                                          </p:spTgt>
                                        </p:tgtEl>
                                        <p:attrNameLst>
                                          <p:attrName>ppt_x</p:attrName>
                                          <p:attrName>ppt_y</p:attrName>
                                        </p:attrNameLst>
                                      </p:cBhvr>
                                    </p:animMotion>
                                  </p:childTnLst>
                                </p:cTn>
                              </p:par>
                              <p:par>
                                <p:cTn id="40" presetID="64" presetClass="path" presetSubtype="0" fill="hold" grpId="1" nodeType="withEffect">
                                  <p:stCondLst>
                                    <p:cond delay="0"/>
                                  </p:stCondLst>
                                  <p:childTnLst>
                                    <p:animMotion origin="layout" path="M 0 0 L 0 -0.25 E" pathEditMode="relative" ptsTypes="">
                                      <p:cBhvr>
                                        <p:cTn id="41" dur="2000" fill="hold"/>
                                        <p:tgtEl>
                                          <p:spTgt spid="6">
                                            <p:txEl>
                                              <p:pRg st="7" end="7"/>
                                            </p:txEl>
                                          </p:spTgt>
                                        </p:tgtEl>
                                        <p:attrNameLst>
                                          <p:attrName>ppt_x</p:attrName>
                                          <p:attrName>ppt_y</p:attrName>
                                        </p:attrNameLst>
                                      </p:cBhvr>
                                    </p:animMotion>
                                  </p:childTnLst>
                                </p:cTn>
                              </p:par>
                              <p:par>
                                <p:cTn id="42" presetID="64" presetClass="path" presetSubtype="0" fill="hold" grpId="1" nodeType="withEffect">
                                  <p:stCondLst>
                                    <p:cond delay="0"/>
                                  </p:stCondLst>
                                  <p:childTnLst>
                                    <p:animMotion origin="layout" path="M 0 0 L 0 -0.25 E" pathEditMode="relative" ptsTypes="">
                                      <p:cBhvr>
                                        <p:cTn id="43" dur="2000" fill="hold"/>
                                        <p:tgtEl>
                                          <p:spTgt spid="6">
                                            <p:txEl>
                                              <p:pRg st="8" end="8"/>
                                            </p:txEl>
                                          </p:spTgt>
                                        </p:tgtEl>
                                        <p:attrNameLst>
                                          <p:attrName>ppt_x</p:attrName>
                                          <p:attrName>ppt_y</p:attrName>
                                        </p:attrNameLst>
                                      </p:cBhvr>
                                    </p:animMotion>
                                  </p:childTnLst>
                                </p:cTn>
                              </p:par>
                              <p:par>
                                <p:cTn id="44" presetID="64" presetClass="path" presetSubtype="0" fill="hold" grpId="1" nodeType="withEffect">
                                  <p:stCondLst>
                                    <p:cond delay="0"/>
                                  </p:stCondLst>
                                  <p:childTnLst>
                                    <p:animMotion origin="layout" path="M 0 0 L 0 -0.25 E" pathEditMode="relative" ptsTypes="">
                                      <p:cBhvr>
                                        <p:cTn id="45" dur="2000" fill="hold"/>
                                        <p:tgtEl>
                                          <p:spTgt spid="6">
                                            <p:txEl>
                                              <p:pRg st="9" end="9"/>
                                            </p:txEl>
                                          </p:spTgt>
                                        </p:tgtEl>
                                        <p:attrNameLst>
                                          <p:attrName>ppt_x</p:attrName>
                                          <p:attrName>ppt_y</p:attrName>
                                        </p:attrNameLst>
                                      </p:cBhvr>
                                    </p:animMotion>
                                  </p:childTnLst>
                                </p:cTn>
                              </p:par>
                              <p:par>
                                <p:cTn id="46" presetID="64" presetClass="path" presetSubtype="0" fill="hold" grpId="1" nodeType="withEffect">
                                  <p:stCondLst>
                                    <p:cond delay="0"/>
                                  </p:stCondLst>
                                  <p:childTnLst>
                                    <p:animMotion origin="layout" path="M 0 0 L 0 -0.25 E" pathEditMode="relative" ptsTypes="">
                                      <p:cBhvr>
                                        <p:cTn id="47" dur="2000" fill="hold"/>
                                        <p:tgtEl>
                                          <p:spTgt spid="6">
                                            <p:txEl>
                                              <p:pRg st="10" end="10"/>
                                            </p:txEl>
                                          </p:spTgt>
                                        </p:tgtEl>
                                        <p:attrNameLst>
                                          <p:attrName>ppt_x</p:attrName>
                                          <p:attrName>ppt_y</p:attrName>
                                        </p:attrNameLst>
                                      </p:cBhvr>
                                    </p:animMotion>
                                  </p:childTnLst>
                                </p:cTn>
                              </p:par>
                              <p:par>
                                <p:cTn id="48" presetID="64" presetClass="path" presetSubtype="0" fill="hold" grpId="1" nodeType="withEffect">
                                  <p:stCondLst>
                                    <p:cond delay="0"/>
                                  </p:stCondLst>
                                  <p:childTnLst>
                                    <p:animMotion origin="layout" path="M 0 0 L 0 -0.25 E" pathEditMode="relative" ptsTypes="">
                                      <p:cBhvr>
                                        <p:cTn id="49" dur="2000" fill="hold"/>
                                        <p:tgtEl>
                                          <p:spTgt spid="6">
                                            <p:txEl>
                                              <p:pRg st="11" end="11"/>
                                            </p:txEl>
                                          </p:spTgt>
                                        </p:tgtEl>
                                        <p:attrNameLst>
                                          <p:attrName>ppt_x</p:attrName>
                                          <p:attrName>ppt_y</p:attrName>
                                        </p:attrNameLst>
                                      </p:cBhvr>
                                    </p:animMotion>
                                  </p:childTnLst>
                                </p:cTn>
                              </p:par>
                              <p:par>
                                <p:cTn id="50" presetID="64" presetClass="path" presetSubtype="0" fill="hold" grpId="1" nodeType="withEffect">
                                  <p:stCondLst>
                                    <p:cond delay="0"/>
                                  </p:stCondLst>
                                  <p:childTnLst>
                                    <p:animMotion origin="layout" path="M 0 0 L 0 -0.25 E" pathEditMode="relative" ptsTypes="">
                                      <p:cBhvr>
                                        <p:cTn id="51" dur="2000" fill="hold"/>
                                        <p:tgtEl>
                                          <p:spTgt spid="6">
                                            <p:txEl>
                                              <p:pRg st="12" end="12"/>
                                            </p:txEl>
                                          </p:spTgt>
                                        </p:tgtEl>
                                        <p:attrNameLst>
                                          <p:attrName>ppt_x</p:attrName>
                                          <p:attrName>ppt_y</p:attrName>
                                        </p:attrNameLst>
                                      </p:cBhvr>
                                    </p:animMotion>
                                  </p:childTnLst>
                                </p:cTn>
                              </p:par>
                              <p:par>
                                <p:cTn id="52" presetID="64" presetClass="path" presetSubtype="0" fill="hold" grpId="1" nodeType="withEffect">
                                  <p:stCondLst>
                                    <p:cond delay="0"/>
                                  </p:stCondLst>
                                  <p:childTnLst>
                                    <p:animMotion origin="layout" path="M 0 0 L 0 -0.25 E" pathEditMode="relative" ptsTypes="">
                                      <p:cBhvr>
                                        <p:cTn id="53" dur="2000" fill="hold"/>
                                        <p:tgtEl>
                                          <p:spTgt spid="6">
                                            <p:txEl>
                                              <p:pRg st="13" end="13"/>
                                            </p:txEl>
                                          </p:spTgt>
                                        </p:tgtEl>
                                        <p:attrNameLst>
                                          <p:attrName>ppt_x</p:attrName>
                                          <p:attrName>ppt_y</p:attrName>
                                        </p:attrNameLst>
                                      </p:cBhvr>
                                    </p:animMotion>
                                  </p:childTnLst>
                                </p:cTn>
                              </p:par>
                              <p:par>
                                <p:cTn id="54" presetID="64" presetClass="path" presetSubtype="0" fill="hold" grpId="1" nodeType="withEffect">
                                  <p:stCondLst>
                                    <p:cond delay="0"/>
                                  </p:stCondLst>
                                  <p:childTnLst>
                                    <p:animMotion origin="layout" path="M 0 0 L 0 -0.25 E" pathEditMode="relative" ptsTypes="">
                                      <p:cBhvr>
                                        <p:cTn id="55" dur="2000" fill="hold"/>
                                        <p:tgtEl>
                                          <p:spTgt spid="6">
                                            <p:txEl>
                                              <p:pRg st="14" end="14"/>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P spid="6" grpId="1" uiExpand="1" build="allAtOnce" animBg="1"/>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5602046" cy="954107"/>
          </a:xfrm>
          <a:prstGeom prst="rect">
            <a:avLst/>
          </a:prstGeom>
          <a:solidFill>
            <a:schemeClr val="bg1"/>
          </a:solid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Associated with prospering</a:t>
            </a:r>
          </a:p>
          <a:p>
            <a:r>
              <a:rPr lang="en-US" sz="2800" b="1" dirty="0">
                <a:solidFill>
                  <a:srgbClr val="C00000"/>
                </a:solidFill>
                <a:effectLst>
                  <a:outerShdw blurRad="38100" dist="38100" dir="2700000" algn="tl">
                    <a:srgbClr val="000000">
                      <a:alpha val="43137"/>
                    </a:srgbClr>
                  </a:outerShdw>
                </a:effectLst>
              </a:rPr>
              <a:t>But not always as we would imagine</a:t>
            </a:r>
          </a:p>
        </p:txBody>
      </p:sp>
      <p:sp>
        <p:nvSpPr>
          <p:cNvPr id="13" name="Rectangle 12"/>
          <p:cNvSpPr/>
          <p:nvPr/>
        </p:nvSpPr>
        <p:spPr>
          <a:xfrm>
            <a:off x="117233" y="1501811"/>
            <a:ext cx="8909535" cy="677108"/>
          </a:xfrm>
          <a:prstGeom prst="rect">
            <a:avLst/>
          </a:prstGeom>
          <a:solidFill>
            <a:schemeClr val="bg1"/>
          </a:solidFill>
        </p:spPr>
        <p:txBody>
          <a:bodyPr tIns="0" bIns="0">
            <a:spAutoFit/>
          </a:bodyPr>
          <a:lstStyle/>
          <a:p>
            <a:r>
              <a:rPr lang="en-US" sz="2200" b="1" dirty="0"/>
              <a:t>1 Samuel 18</a:t>
            </a:r>
          </a:p>
          <a:p>
            <a:r>
              <a:rPr lang="en-US" sz="2200" b="1" baseline="30000" dirty="0"/>
              <a:t>14 </a:t>
            </a:r>
            <a:r>
              <a:rPr lang="en-US" sz="2200" dirty="0"/>
              <a:t>David was prospering in all his ways for the </a:t>
            </a:r>
            <a:r>
              <a:rPr lang="en-US" sz="2200" cap="small" dirty="0"/>
              <a:t>Lord</a:t>
            </a:r>
            <a:r>
              <a:rPr lang="en-US" sz="2200" dirty="0"/>
              <a:t> was with him.</a:t>
            </a:r>
          </a:p>
        </p:txBody>
      </p:sp>
      <p:sp>
        <p:nvSpPr>
          <p:cNvPr id="16" name="Rectangle 15">
            <a:extLst>
              <a:ext uri="{FF2B5EF4-FFF2-40B4-BE49-F238E27FC236}">
                <a16:creationId xmlns:a16="http://schemas.microsoft.com/office/drawing/2014/main" id="{640134C6-704C-4E6D-9E52-256CF04386B6}"/>
              </a:ext>
            </a:extLst>
          </p:cNvPr>
          <p:cNvSpPr/>
          <p:nvPr/>
        </p:nvSpPr>
        <p:spPr>
          <a:xfrm>
            <a:off x="0" y="3414674"/>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17" name="Rectangle 16">
            <a:extLst>
              <a:ext uri="{FF2B5EF4-FFF2-40B4-BE49-F238E27FC236}">
                <a16:creationId xmlns:a16="http://schemas.microsoft.com/office/drawing/2014/main" id="{254A468F-7EF5-4A92-9516-E32D4BA24F35}"/>
              </a:ext>
            </a:extLst>
          </p:cNvPr>
          <p:cNvSpPr/>
          <p:nvPr/>
        </p:nvSpPr>
        <p:spPr>
          <a:xfrm>
            <a:off x="0" y="3937441"/>
            <a:ext cx="6600012" cy="954107"/>
          </a:xfrm>
          <a:prstGeom prst="rect">
            <a:avLst/>
          </a:prstGeom>
          <a:solidFill>
            <a:schemeClr val="bg1"/>
          </a:solidFill>
          <a:ln w="25400">
            <a:solidFill>
              <a:srgbClr val="C00000"/>
            </a:solid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err="1">
                <a:solidFill>
                  <a:srgbClr val="C00000"/>
                </a:solidFill>
                <a:effectLst>
                  <a:outerShdw blurRad="38100" dist="38100" dir="2700000" algn="tl">
                    <a:srgbClr val="000000">
                      <a:alpha val="43137"/>
                    </a:srgbClr>
                  </a:outerShdw>
                </a:effectLst>
              </a:rPr>
              <a:t>Asociado</a:t>
            </a:r>
            <a:r>
              <a:rPr lang="en-US" sz="2800" b="1" dirty="0">
                <a:solidFill>
                  <a:srgbClr val="C00000"/>
                </a:solidFill>
                <a:effectLst>
                  <a:outerShdw blurRad="38100" dist="38100" dir="2700000" algn="tl">
                    <a:srgbClr val="000000">
                      <a:alpha val="43137"/>
                    </a:srgbClr>
                  </a:outerShdw>
                </a:effectLst>
              </a:rPr>
              <a:t> con </a:t>
            </a:r>
            <a:r>
              <a:rPr lang="en-US" sz="2800" b="1" dirty="0" err="1">
                <a:solidFill>
                  <a:srgbClr val="C00000"/>
                </a:solidFill>
                <a:effectLst>
                  <a:outerShdw blurRad="38100" dist="38100" dir="2700000" algn="tl">
                    <a:srgbClr val="000000">
                      <a:alpha val="43137"/>
                    </a:srgbClr>
                  </a:outerShdw>
                </a:effectLst>
              </a:rPr>
              <a:t>prosperar</a:t>
            </a:r>
            <a:endParaRPr lang="en-US" sz="2800" b="1" dirty="0">
              <a:solidFill>
                <a:srgbClr val="C00000"/>
              </a:solidFill>
              <a:effectLst>
                <a:outerShdw blurRad="38100" dist="38100" dir="2700000" algn="tl">
                  <a:srgbClr val="000000">
                    <a:alpha val="43137"/>
                  </a:srgbClr>
                </a:outerShdw>
              </a:effectLst>
            </a:endParaRPr>
          </a:p>
          <a:p>
            <a:r>
              <a:rPr lang="es-ES" sz="2800" b="1" dirty="0">
                <a:solidFill>
                  <a:srgbClr val="C00000"/>
                </a:solidFill>
                <a:effectLst>
                  <a:outerShdw blurRad="38100" dist="38100" dir="2700000" algn="tl">
                    <a:srgbClr val="000000">
                      <a:alpha val="43137"/>
                    </a:srgbClr>
                  </a:outerShdw>
                </a:effectLst>
              </a:rPr>
              <a:t>Pero no siempre como podríamos imaginar</a:t>
            </a:r>
            <a:endParaRPr lang="en-US" sz="2800" b="1" dirty="0">
              <a:solidFill>
                <a:srgbClr val="C00000"/>
              </a:solidFill>
              <a:effectLst>
                <a:outerShdw blurRad="38100" dist="38100" dir="2700000" algn="tl">
                  <a:srgbClr val="000000">
                    <a:alpha val="43137"/>
                  </a:srgbClr>
                </a:outerShdw>
              </a:effectLst>
            </a:endParaRPr>
          </a:p>
        </p:txBody>
      </p:sp>
      <p:sp>
        <p:nvSpPr>
          <p:cNvPr id="19" name="Rectangle 18">
            <a:extLst>
              <a:ext uri="{FF2B5EF4-FFF2-40B4-BE49-F238E27FC236}">
                <a16:creationId xmlns:a16="http://schemas.microsoft.com/office/drawing/2014/main" id="{91AB373C-668C-4ECB-A6F9-DFF2361E72B2}"/>
              </a:ext>
            </a:extLst>
          </p:cNvPr>
          <p:cNvSpPr/>
          <p:nvPr/>
        </p:nvSpPr>
        <p:spPr>
          <a:xfrm>
            <a:off x="118732" y="4920949"/>
            <a:ext cx="8909535" cy="1107996"/>
          </a:xfrm>
          <a:prstGeom prst="rect">
            <a:avLst/>
          </a:prstGeom>
          <a:solidFill>
            <a:schemeClr val="bg1"/>
          </a:solid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a:t>1 Samuel 18</a:t>
            </a:r>
          </a:p>
          <a:p>
            <a:r>
              <a:rPr lang="es-ES" sz="2200" b="1" baseline="30000" dirty="0"/>
              <a:t>14 </a:t>
            </a:r>
            <a:r>
              <a:rPr lang="es-ES" sz="2200" dirty="0"/>
              <a:t>David se conducía prudentemente en todos sus asuntos y Jehová estaba con él.</a:t>
            </a:r>
            <a:endParaRPr lang="en-US" sz="2200" dirty="0"/>
          </a:p>
        </p:txBody>
      </p:sp>
    </p:spTree>
    <p:extLst>
      <p:ext uri="{BB962C8B-B14F-4D97-AF65-F5344CB8AC3E}">
        <p14:creationId xmlns:p14="http://schemas.microsoft.com/office/powerpoint/2010/main" val="2870963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left)">
                                      <p:cBhvr>
                                        <p:cTn id="7" dur="500"/>
                                        <p:tgtEl>
                                          <p:spTgt spid="10">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7">
                                            <p:txEl>
                                              <p:pRg st="1" end="1"/>
                                            </p:txEl>
                                          </p:spTgt>
                                        </p:tgtEl>
                                        <p:attrNameLst>
                                          <p:attrName>style.visibility</p:attrName>
                                        </p:attrNameLst>
                                      </p:cBhvr>
                                      <p:to>
                                        <p:strVal val="visible"/>
                                      </p:to>
                                    </p:set>
                                    <p:animEffect transition="in" filter="wipe(left)">
                                      <p:cBhvr>
                                        <p:cTn id="10" dur="500"/>
                                        <p:tgtEl>
                                          <p:spTgt spid="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5602046" cy="954107"/>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Associated with prospering</a:t>
            </a:r>
          </a:p>
          <a:p>
            <a:r>
              <a:rPr lang="en-US" sz="2800" b="1" dirty="0">
                <a:solidFill>
                  <a:srgbClr val="C00000"/>
                </a:solidFill>
                <a:effectLst>
                  <a:outerShdw blurRad="38100" dist="38100" dir="2700000" algn="tl">
                    <a:srgbClr val="000000">
                      <a:alpha val="43137"/>
                    </a:srgbClr>
                  </a:outerShdw>
                </a:effectLst>
              </a:rPr>
              <a:t>But not always as we would imagine</a:t>
            </a:r>
          </a:p>
        </p:txBody>
      </p:sp>
      <p:sp>
        <p:nvSpPr>
          <p:cNvPr id="11" name="Rectangle 10"/>
          <p:cNvSpPr/>
          <p:nvPr/>
        </p:nvSpPr>
        <p:spPr>
          <a:xfrm>
            <a:off x="120444" y="1462548"/>
            <a:ext cx="8909535" cy="769441"/>
          </a:xfrm>
          <a:prstGeom prst="rect">
            <a:avLst/>
          </a:prstGeom>
        </p:spPr>
        <p:txBody>
          <a:bodyPr>
            <a:spAutoFit/>
          </a:bodyPr>
          <a:lstStyle/>
          <a:p>
            <a:r>
              <a:rPr lang="en-US" sz="2200" b="1" dirty="0"/>
              <a:t>2 Kings 18</a:t>
            </a:r>
          </a:p>
          <a:p>
            <a:r>
              <a:rPr lang="en-US" sz="2200" b="1" baseline="30000" dirty="0"/>
              <a:t>7 </a:t>
            </a:r>
            <a:r>
              <a:rPr lang="en-US" sz="2200" dirty="0"/>
              <a:t>And the </a:t>
            </a:r>
            <a:r>
              <a:rPr lang="en-US" sz="2200" cap="small" dirty="0"/>
              <a:t>Lord</a:t>
            </a:r>
            <a:r>
              <a:rPr lang="en-US" sz="2200" dirty="0"/>
              <a:t> was with him; wherever he went he prospered.</a:t>
            </a:r>
          </a:p>
        </p:txBody>
      </p:sp>
      <p:sp>
        <p:nvSpPr>
          <p:cNvPr id="2" name="Rectangle 1"/>
          <p:cNvSpPr/>
          <p:nvPr/>
        </p:nvSpPr>
        <p:spPr>
          <a:xfrm>
            <a:off x="120444" y="2430959"/>
            <a:ext cx="8298180" cy="769441"/>
          </a:xfrm>
          <a:prstGeom prst="rect">
            <a:avLst/>
          </a:prstGeom>
        </p:spPr>
        <p:txBody>
          <a:bodyPr wrap="square">
            <a:spAutoFit/>
          </a:bodyPr>
          <a:lstStyle/>
          <a:p>
            <a:r>
              <a:rPr lang="en-US" sz="2200" b="1" baseline="30000" dirty="0"/>
              <a:t>13 </a:t>
            </a:r>
            <a:r>
              <a:rPr lang="en-US" sz="2200" dirty="0"/>
              <a:t>Now in the fourteenth year of King Hezekiah, Sennacherib king of Assyria came up against all the fortified cities of Judah and seized them.</a:t>
            </a:r>
          </a:p>
        </p:txBody>
      </p:sp>
      <p:sp>
        <p:nvSpPr>
          <p:cNvPr id="12" name="Rectangle 11">
            <a:extLst>
              <a:ext uri="{FF2B5EF4-FFF2-40B4-BE49-F238E27FC236}">
                <a16:creationId xmlns:a16="http://schemas.microsoft.com/office/drawing/2014/main" id="{640134C6-704C-4E6D-9E52-256CF04386B6}"/>
              </a:ext>
            </a:extLst>
          </p:cNvPr>
          <p:cNvSpPr/>
          <p:nvPr/>
        </p:nvSpPr>
        <p:spPr>
          <a:xfrm>
            <a:off x="0" y="3414674"/>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13" name="Rectangle 12">
            <a:extLst>
              <a:ext uri="{FF2B5EF4-FFF2-40B4-BE49-F238E27FC236}">
                <a16:creationId xmlns:a16="http://schemas.microsoft.com/office/drawing/2014/main" id="{254A468F-7EF5-4A92-9516-E32D4BA24F35}"/>
              </a:ext>
            </a:extLst>
          </p:cNvPr>
          <p:cNvSpPr/>
          <p:nvPr/>
        </p:nvSpPr>
        <p:spPr>
          <a:xfrm>
            <a:off x="0" y="3937441"/>
            <a:ext cx="6600012" cy="954107"/>
          </a:xfrm>
          <a:prstGeom prst="rect">
            <a:avLst/>
          </a:prstGeom>
          <a:solidFill>
            <a:schemeClr val="bg1"/>
          </a:solidFill>
          <a:ln w="25400">
            <a:solidFill>
              <a:srgbClr val="C00000"/>
            </a:solid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err="1">
                <a:solidFill>
                  <a:srgbClr val="C00000"/>
                </a:solidFill>
                <a:effectLst>
                  <a:outerShdw blurRad="38100" dist="38100" dir="2700000" algn="tl">
                    <a:srgbClr val="000000">
                      <a:alpha val="43137"/>
                    </a:srgbClr>
                  </a:outerShdw>
                </a:effectLst>
              </a:rPr>
              <a:t>Asociado</a:t>
            </a:r>
            <a:r>
              <a:rPr lang="en-US" sz="2800" b="1" dirty="0">
                <a:solidFill>
                  <a:srgbClr val="C00000"/>
                </a:solidFill>
                <a:effectLst>
                  <a:outerShdw blurRad="38100" dist="38100" dir="2700000" algn="tl">
                    <a:srgbClr val="000000">
                      <a:alpha val="43137"/>
                    </a:srgbClr>
                  </a:outerShdw>
                </a:effectLst>
              </a:rPr>
              <a:t> con </a:t>
            </a:r>
            <a:r>
              <a:rPr lang="en-US" sz="2800" b="1" dirty="0" err="1">
                <a:solidFill>
                  <a:srgbClr val="C00000"/>
                </a:solidFill>
                <a:effectLst>
                  <a:outerShdw blurRad="38100" dist="38100" dir="2700000" algn="tl">
                    <a:srgbClr val="000000">
                      <a:alpha val="43137"/>
                    </a:srgbClr>
                  </a:outerShdw>
                </a:effectLst>
              </a:rPr>
              <a:t>prosperar</a:t>
            </a:r>
            <a:endParaRPr lang="en-US" sz="2800" b="1" dirty="0">
              <a:solidFill>
                <a:srgbClr val="C00000"/>
              </a:solidFill>
              <a:effectLst>
                <a:outerShdw blurRad="38100" dist="38100" dir="2700000" algn="tl">
                  <a:srgbClr val="000000">
                    <a:alpha val="43137"/>
                  </a:srgbClr>
                </a:outerShdw>
              </a:effectLst>
            </a:endParaRPr>
          </a:p>
          <a:p>
            <a:r>
              <a:rPr lang="es-ES" sz="2800" b="1" dirty="0">
                <a:solidFill>
                  <a:srgbClr val="C00000"/>
                </a:solidFill>
                <a:effectLst>
                  <a:outerShdw blurRad="38100" dist="38100" dir="2700000" algn="tl">
                    <a:srgbClr val="000000">
                      <a:alpha val="43137"/>
                    </a:srgbClr>
                  </a:outerShdw>
                </a:effectLst>
              </a:rPr>
              <a:t>Pero no siempre como podríamos imaginar</a:t>
            </a:r>
            <a:endParaRPr lang="en-US" sz="2800" b="1" dirty="0">
              <a:solidFill>
                <a:srgbClr val="C00000"/>
              </a:solidFill>
              <a:effectLst>
                <a:outerShdw blurRad="38100" dist="38100" dir="2700000" algn="tl">
                  <a:srgbClr val="000000">
                    <a:alpha val="43137"/>
                  </a:srgbClr>
                </a:outerShdw>
              </a:effectLst>
            </a:endParaRPr>
          </a:p>
        </p:txBody>
      </p:sp>
      <p:sp>
        <p:nvSpPr>
          <p:cNvPr id="14" name="Rectangle 13">
            <a:extLst>
              <a:ext uri="{FF2B5EF4-FFF2-40B4-BE49-F238E27FC236}">
                <a16:creationId xmlns:a16="http://schemas.microsoft.com/office/drawing/2014/main" id="{722867D9-CF14-40F9-A61A-1790C721FD18}"/>
              </a:ext>
            </a:extLst>
          </p:cNvPr>
          <p:cNvSpPr/>
          <p:nvPr/>
        </p:nvSpPr>
        <p:spPr>
          <a:xfrm>
            <a:off x="117233" y="4891548"/>
            <a:ext cx="8909535" cy="769441"/>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a:t>2 Reyes 18</a:t>
            </a:r>
          </a:p>
          <a:p>
            <a:r>
              <a:rPr lang="en-US" sz="2200" b="1" baseline="30000" dirty="0"/>
              <a:t>7 </a:t>
            </a:r>
            <a:r>
              <a:rPr lang="es-ES" sz="2200" dirty="0"/>
              <a:t>Jehová estaba con él, y adondequiera que iba, prosperaba.</a:t>
            </a:r>
            <a:endParaRPr lang="en-US" sz="2200" dirty="0"/>
          </a:p>
        </p:txBody>
      </p:sp>
      <p:sp>
        <p:nvSpPr>
          <p:cNvPr id="15" name="Rectangle 14">
            <a:extLst>
              <a:ext uri="{FF2B5EF4-FFF2-40B4-BE49-F238E27FC236}">
                <a16:creationId xmlns:a16="http://schemas.microsoft.com/office/drawing/2014/main" id="{A576D985-6614-4F27-8364-4EEABCC393B6}"/>
              </a:ext>
            </a:extLst>
          </p:cNvPr>
          <p:cNvSpPr/>
          <p:nvPr/>
        </p:nvSpPr>
        <p:spPr>
          <a:xfrm>
            <a:off x="140267" y="5828444"/>
            <a:ext cx="8087834" cy="76944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200" b="1" baseline="30000" dirty="0">
                <a:solidFill>
                  <a:srgbClr val="000000"/>
                </a:solidFill>
              </a:rPr>
              <a:t>13 </a:t>
            </a:r>
            <a:r>
              <a:rPr lang="es-ES" sz="2200" dirty="0">
                <a:solidFill>
                  <a:srgbClr val="000000"/>
                </a:solidFill>
              </a:rPr>
              <a:t>A los catorce años del rey Ezequías subió Senaquerib, rey de Asiria, contra todas las ciudades fortificadas de Judá y las tomó.</a:t>
            </a:r>
            <a:endParaRPr lang="en-US" sz="2200" dirty="0"/>
          </a:p>
        </p:txBody>
      </p:sp>
    </p:spTree>
    <p:extLst>
      <p:ext uri="{BB962C8B-B14F-4D97-AF65-F5344CB8AC3E}">
        <p14:creationId xmlns:p14="http://schemas.microsoft.com/office/powerpoint/2010/main" val="218470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5602046" cy="954107"/>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Associated with prospering</a:t>
            </a:r>
          </a:p>
          <a:p>
            <a:r>
              <a:rPr lang="en-US" sz="2800" b="1" dirty="0">
                <a:solidFill>
                  <a:srgbClr val="C00000"/>
                </a:solidFill>
                <a:effectLst>
                  <a:outerShdw blurRad="38100" dist="38100" dir="2700000" algn="tl">
                    <a:srgbClr val="000000">
                      <a:alpha val="43137"/>
                    </a:srgbClr>
                  </a:outerShdw>
                </a:effectLst>
              </a:rPr>
              <a:t>But not always as we would imagine</a:t>
            </a:r>
          </a:p>
        </p:txBody>
      </p:sp>
      <p:sp>
        <p:nvSpPr>
          <p:cNvPr id="11" name="Rectangle 10"/>
          <p:cNvSpPr/>
          <p:nvPr/>
        </p:nvSpPr>
        <p:spPr>
          <a:xfrm>
            <a:off x="120444" y="1462548"/>
            <a:ext cx="8909535" cy="1785104"/>
          </a:xfrm>
          <a:prstGeom prst="rect">
            <a:avLst/>
          </a:prstGeom>
        </p:spPr>
        <p:txBody>
          <a:bodyPr>
            <a:spAutoFit/>
          </a:bodyPr>
          <a:lstStyle/>
          <a:p>
            <a:r>
              <a:rPr lang="en-US" sz="2200" b="1" dirty="0"/>
              <a:t>Genesis 39</a:t>
            </a:r>
          </a:p>
          <a:p>
            <a:r>
              <a:rPr lang="en-US" sz="2200" b="1" baseline="30000" dirty="0"/>
              <a:t>1 </a:t>
            </a:r>
            <a:r>
              <a:rPr lang="en-US" sz="2200" dirty="0"/>
              <a:t>Now Joseph had been taken down to Egypt; and Potiphar, an Egyptian officer of Pharaoh, the captain of the bodyguard, bought him from the </a:t>
            </a:r>
            <a:r>
              <a:rPr lang="en-US" sz="2200" dirty="0" err="1"/>
              <a:t>Ishmaelites</a:t>
            </a:r>
            <a:r>
              <a:rPr lang="en-US" sz="2200" dirty="0"/>
              <a:t>, who had taken him down there. </a:t>
            </a:r>
            <a:r>
              <a:rPr lang="en-US" sz="2200" b="1" baseline="30000" dirty="0"/>
              <a:t>2 </a:t>
            </a:r>
            <a:r>
              <a:rPr lang="en-US" sz="2200" b="1" dirty="0"/>
              <a:t>The </a:t>
            </a:r>
            <a:r>
              <a:rPr lang="en-US" sz="2200" b="1" cap="small" dirty="0"/>
              <a:t>Lord</a:t>
            </a:r>
            <a:r>
              <a:rPr lang="en-US" sz="2200" b="1" dirty="0"/>
              <a:t> was with Joseph</a:t>
            </a:r>
            <a:r>
              <a:rPr lang="en-US" sz="2200" dirty="0"/>
              <a:t>, so he became a successful man.</a:t>
            </a:r>
          </a:p>
        </p:txBody>
      </p:sp>
      <p:sp>
        <p:nvSpPr>
          <p:cNvPr id="7" name="Rectangle 6">
            <a:extLst>
              <a:ext uri="{FF2B5EF4-FFF2-40B4-BE49-F238E27FC236}">
                <a16:creationId xmlns:a16="http://schemas.microsoft.com/office/drawing/2014/main" id="{25AD2041-A5CA-461B-B60C-DB7C344BB5E4}"/>
              </a:ext>
            </a:extLst>
          </p:cNvPr>
          <p:cNvSpPr/>
          <p:nvPr/>
        </p:nvSpPr>
        <p:spPr>
          <a:xfrm>
            <a:off x="0" y="3415049"/>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9" name="Rectangle 8">
            <a:extLst>
              <a:ext uri="{FF2B5EF4-FFF2-40B4-BE49-F238E27FC236}">
                <a16:creationId xmlns:a16="http://schemas.microsoft.com/office/drawing/2014/main" id="{E873CE40-6B95-427A-842E-F4D28C55E0F4}"/>
              </a:ext>
            </a:extLst>
          </p:cNvPr>
          <p:cNvSpPr/>
          <p:nvPr/>
        </p:nvSpPr>
        <p:spPr>
          <a:xfrm>
            <a:off x="0" y="3937816"/>
            <a:ext cx="6600012" cy="954107"/>
          </a:xfrm>
          <a:prstGeom prst="rect">
            <a:avLst/>
          </a:prstGeom>
          <a:solidFill>
            <a:schemeClr val="bg1"/>
          </a:solidFill>
          <a:ln w="25400">
            <a:solidFill>
              <a:srgbClr val="C00000"/>
            </a:solid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err="1">
                <a:solidFill>
                  <a:srgbClr val="C00000"/>
                </a:solidFill>
                <a:effectLst>
                  <a:outerShdw blurRad="38100" dist="38100" dir="2700000" algn="tl">
                    <a:srgbClr val="000000">
                      <a:alpha val="43137"/>
                    </a:srgbClr>
                  </a:outerShdw>
                </a:effectLst>
              </a:rPr>
              <a:t>Asociado</a:t>
            </a:r>
            <a:r>
              <a:rPr lang="en-US" sz="2800" b="1" dirty="0">
                <a:solidFill>
                  <a:srgbClr val="C00000"/>
                </a:solidFill>
                <a:effectLst>
                  <a:outerShdw blurRad="38100" dist="38100" dir="2700000" algn="tl">
                    <a:srgbClr val="000000">
                      <a:alpha val="43137"/>
                    </a:srgbClr>
                  </a:outerShdw>
                </a:effectLst>
              </a:rPr>
              <a:t> con </a:t>
            </a:r>
            <a:r>
              <a:rPr lang="en-US" sz="2800" b="1" dirty="0" err="1">
                <a:solidFill>
                  <a:srgbClr val="C00000"/>
                </a:solidFill>
                <a:effectLst>
                  <a:outerShdw blurRad="38100" dist="38100" dir="2700000" algn="tl">
                    <a:srgbClr val="000000">
                      <a:alpha val="43137"/>
                    </a:srgbClr>
                  </a:outerShdw>
                </a:effectLst>
              </a:rPr>
              <a:t>prosperar</a:t>
            </a:r>
            <a:endParaRPr lang="en-US" sz="2800" b="1" dirty="0">
              <a:solidFill>
                <a:srgbClr val="C00000"/>
              </a:solidFill>
              <a:effectLst>
                <a:outerShdw blurRad="38100" dist="38100" dir="2700000" algn="tl">
                  <a:srgbClr val="000000">
                    <a:alpha val="43137"/>
                  </a:srgbClr>
                </a:outerShdw>
              </a:effectLst>
            </a:endParaRPr>
          </a:p>
          <a:p>
            <a:r>
              <a:rPr lang="es-ES" sz="2800" b="1" dirty="0">
                <a:solidFill>
                  <a:srgbClr val="C00000"/>
                </a:solidFill>
                <a:effectLst>
                  <a:outerShdw blurRad="38100" dist="38100" dir="2700000" algn="tl">
                    <a:srgbClr val="000000">
                      <a:alpha val="43137"/>
                    </a:srgbClr>
                  </a:outerShdw>
                </a:effectLst>
              </a:rPr>
              <a:t>Pero no siempre como podríamos imaginar</a:t>
            </a:r>
            <a:endParaRPr lang="en-US" sz="2800" b="1" dirty="0">
              <a:solidFill>
                <a:srgbClr val="C00000"/>
              </a:solidFill>
              <a:effectLst>
                <a:outerShdw blurRad="38100" dist="38100" dir="2700000" algn="tl">
                  <a:srgbClr val="000000">
                    <a:alpha val="43137"/>
                  </a:srgbClr>
                </a:outerShdw>
              </a:effectLst>
            </a:endParaRPr>
          </a:p>
        </p:txBody>
      </p:sp>
      <p:sp>
        <p:nvSpPr>
          <p:cNvPr id="12" name="Rectangle 11">
            <a:extLst>
              <a:ext uri="{FF2B5EF4-FFF2-40B4-BE49-F238E27FC236}">
                <a16:creationId xmlns:a16="http://schemas.microsoft.com/office/drawing/2014/main" id="{BC41F50A-12B4-4C08-A7EF-E2577A0BC7E6}"/>
              </a:ext>
            </a:extLst>
          </p:cNvPr>
          <p:cNvSpPr/>
          <p:nvPr/>
        </p:nvSpPr>
        <p:spPr>
          <a:xfrm>
            <a:off x="129365" y="4939502"/>
            <a:ext cx="8909535" cy="144655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err="1"/>
              <a:t>Génesis</a:t>
            </a:r>
            <a:r>
              <a:rPr lang="en-US" sz="2200" b="1" dirty="0"/>
              <a:t> 39</a:t>
            </a:r>
          </a:p>
          <a:p>
            <a:r>
              <a:rPr lang="en-US" sz="2200" b="1" baseline="30000" dirty="0"/>
              <a:t>1 </a:t>
            </a:r>
            <a:r>
              <a:rPr lang="es-ES" sz="2200" dirty="0"/>
              <a:t>Llevado, pues, José a Egipto, Potifar, un egipcio oficial del faraón, capitán de la guardia, lo compró de los ismaelitas que lo habían llevado allá. </a:t>
            </a:r>
            <a:r>
              <a:rPr lang="es-ES" sz="2200" b="1" baseline="30000" dirty="0"/>
              <a:t>2 </a:t>
            </a:r>
            <a:r>
              <a:rPr lang="es-ES" sz="2200" dirty="0"/>
              <a:t>Pero </a:t>
            </a:r>
            <a:r>
              <a:rPr lang="es-ES" sz="2200" b="1" dirty="0"/>
              <a:t>Jehová estaba con José</a:t>
            </a:r>
            <a:r>
              <a:rPr lang="es-ES" sz="2200" dirty="0"/>
              <a:t>, quien llegó a ser un hombre próspero</a:t>
            </a:r>
            <a:endParaRPr lang="en-US" sz="2200" dirty="0"/>
          </a:p>
        </p:txBody>
      </p:sp>
    </p:spTree>
    <p:extLst>
      <p:ext uri="{BB962C8B-B14F-4D97-AF65-F5344CB8AC3E}">
        <p14:creationId xmlns:p14="http://schemas.microsoft.com/office/powerpoint/2010/main" val="2732200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2521716" cy="523220"/>
          </a:xfrm>
          <a:prstGeom prst="rect">
            <a:avLst/>
          </a:prstGeom>
          <a:solidFill>
            <a:srgbClr val="C00000"/>
          </a:solidFill>
        </p:spPr>
        <p:txBody>
          <a:bodyPr wrap="none">
            <a:spAutoFit/>
          </a:bodyPr>
          <a:lstStyle/>
          <a:p>
            <a:r>
              <a:rPr lang="en-US" sz="2800" b="1" dirty="0">
                <a:solidFill>
                  <a:schemeClr val="bg1"/>
                </a:solidFill>
                <a:effectLst>
                  <a:outerShdw blurRad="38100" dist="38100" dir="2700000" algn="tl">
                    <a:srgbClr val="000000">
                      <a:alpha val="43137"/>
                    </a:srgbClr>
                  </a:outerShdw>
                </a:effectLst>
              </a:rPr>
              <a:t>God’s Presence</a:t>
            </a:r>
          </a:p>
        </p:txBody>
      </p:sp>
      <p:cxnSp>
        <p:nvCxnSpPr>
          <p:cNvPr id="8" name="Straight Connector 7"/>
          <p:cNvCxnSpPr/>
          <p:nvPr/>
        </p:nvCxnSpPr>
        <p:spPr>
          <a:xfrm>
            <a:off x="126222" y="3429000"/>
            <a:ext cx="89154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514084"/>
            <a:ext cx="5602046" cy="954107"/>
          </a:xfrm>
          <a:prstGeom prst="rect">
            <a:avLst/>
          </a:prstGeom>
          <a:noFill/>
          <a:ln w="25400">
            <a:solidFill>
              <a:srgbClr val="C00000"/>
            </a:solidFill>
          </a:ln>
        </p:spPr>
        <p:txBody>
          <a:bodyPr wrap="none">
            <a:spAutoFit/>
          </a:bodyPr>
          <a:lstStyle/>
          <a:p>
            <a:r>
              <a:rPr lang="en-US" sz="2800" b="1" dirty="0">
                <a:solidFill>
                  <a:srgbClr val="C00000"/>
                </a:solidFill>
                <a:effectLst>
                  <a:outerShdw blurRad="38100" dist="38100" dir="2700000" algn="tl">
                    <a:srgbClr val="000000">
                      <a:alpha val="43137"/>
                    </a:srgbClr>
                  </a:outerShdw>
                </a:effectLst>
              </a:rPr>
              <a:t>Associated with prospering</a:t>
            </a:r>
          </a:p>
          <a:p>
            <a:r>
              <a:rPr lang="en-US" sz="2800" b="1" dirty="0">
                <a:solidFill>
                  <a:srgbClr val="C00000"/>
                </a:solidFill>
                <a:effectLst>
                  <a:outerShdw blurRad="38100" dist="38100" dir="2700000" algn="tl">
                    <a:srgbClr val="000000">
                      <a:alpha val="43137"/>
                    </a:srgbClr>
                  </a:outerShdw>
                </a:effectLst>
              </a:rPr>
              <a:t>But not always as we would imagine</a:t>
            </a:r>
          </a:p>
        </p:txBody>
      </p:sp>
      <p:sp>
        <p:nvSpPr>
          <p:cNvPr id="11" name="Rectangle 10"/>
          <p:cNvSpPr/>
          <p:nvPr/>
        </p:nvSpPr>
        <p:spPr>
          <a:xfrm>
            <a:off x="120444" y="1462548"/>
            <a:ext cx="8909535" cy="1785104"/>
          </a:xfrm>
          <a:prstGeom prst="rect">
            <a:avLst/>
          </a:prstGeom>
        </p:spPr>
        <p:txBody>
          <a:bodyPr>
            <a:spAutoFit/>
          </a:bodyPr>
          <a:lstStyle/>
          <a:p>
            <a:r>
              <a:rPr lang="en-US" sz="2200" b="1" dirty="0"/>
              <a:t>Genesis 39</a:t>
            </a:r>
          </a:p>
          <a:p>
            <a:r>
              <a:rPr lang="en-US" sz="2200" b="1" baseline="30000" dirty="0"/>
              <a:t>1 </a:t>
            </a:r>
            <a:r>
              <a:rPr lang="en-US" sz="2200" dirty="0"/>
              <a:t>Now Joseph had been taken down to Egypt; and Potiphar, an Egyptian officer of Pharaoh, the captain of the bodyguard, bought him from the </a:t>
            </a:r>
            <a:r>
              <a:rPr lang="en-US" sz="2200" dirty="0" err="1"/>
              <a:t>Ishmaelites</a:t>
            </a:r>
            <a:r>
              <a:rPr lang="en-US" sz="2200" dirty="0"/>
              <a:t>, who had taken him down there. </a:t>
            </a:r>
            <a:r>
              <a:rPr lang="en-US" sz="2200" b="1" baseline="30000" dirty="0"/>
              <a:t>2 </a:t>
            </a:r>
            <a:r>
              <a:rPr lang="en-US" sz="2200" b="1" dirty="0"/>
              <a:t>The </a:t>
            </a:r>
            <a:r>
              <a:rPr lang="en-US" sz="2200" b="1" cap="small" dirty="0"/>
              <a:t>Lord</a:t>
            </a:r>
            <a:r>
              <a:rPr lang="en-US" sz="2200" b="1" dirty="0"/>
              <a:t> was with Joseph</a:t>
            </a:r>
            <a:r>
              <a:rPr lang="en-US" sz="2200" dirty="0"/>
              <a:t>, </a:t>
            </a:r>
            <a:r>
              <a:rPr lang="en-US" sz="2200" b="1" dirty="0"/>
              <a:t>so he became a successful man</a:t>
            </a:r>
            <a:r>
              <a:rPr lang="en-US" sz="2200" dirty="0"/>
              <a:t>.</a:t>
            </a:r>
          </a:p>
        </p:txBody>
      </p:sp>
      <p:sp>
        <p:nvSpPr>
          <p:cNvPr id="2" name="Rectangle 1"/>
          <p:cNvSpPr/>
          <p:nvPr/>
        </p:nvSpPr>
        <p:spPr>
          <a:xfrm>
            <a:off x="5410200" y="1192121"/>
            <a:ext cx="3276600" cy="1322479"/>
          </a:xfrm>
          <a:prstGeom prst="rect">
            <a:avLst/>
          </a:prstGeom>
          <a:solidFill>
            <a:srgbClr val="C00000"/>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NOTICE: The Lord was with Joseph when he wasn’t successful!</a:t>
            </a:r>
          </a:p>
        </p:txBody>
      </p:sp>
      <p:sp>
        <p:nvSpPr>
          <p:cNvPr id="9" name="Rectangle 8">
            <a:extLst>
              <a:ext uri="{FF2B5EF4-FFF2-40B4-BE49-F238E27FC236}">
                <a16:creationId xmlns:a16="http://schemas.microsoft.com/office/drawing/2014/main" id="{25AD2041-A5CA-461B-B60C-DB7C344BB5E4}"/>
              </a:ext>
            </a:extLst>
          </p:cNvPr>
          <p:cNvSpPr/>
          <p:nvPr/>
        </p:nvSpPr>
        <p:spPr>
          <a:xfrm>
            <a:off x="0" y="3415049"/>
            <a:ext cx="3362587" cy="523220"/>
          </a:xfrm>
          <a:prstGeom prst="rect">
            <a:avLst/>
          </a:prstGeom>
          <a:solidFill>
            <a:srgbClr val="C00000"/>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effectLst>
                  <a:outerShdw blurRad="38100" dist="38100" dir="2700000" algn="tl">
                    <a:srgbClr val="000000">
                      <a:alpha val="43137"/>
                    </a:srgbClr>
                  </a:outerShdw>
                </a:effectLst>
              </a:rPr>
              <a:t>La </a:t>
            </a:r>
            <a:r>
              <a:rPr lang="en-US" sz="2800" b="1" dirty="0" err="1">
                <a:solidFill>
                  <a:schemeClr val="bg1"/>
                </a:solidFill>
                <a:effectLst>
                  <a:outerShdw blurRad="38100" dist="38100" dir="2700000" algn="tl">
                    <a:srgbClr val="000000">
                      <a:alpha val="43137"/>
                    </a:srgbClr>
                  </a:outerShdw>
                </a:effectLst>
              </a:rPr>
              <a:t>Prescencia</a:t>
            </a:r>
            <a:r>
              <a:rPr lang="en-US" sz="2800" b="1" dirty="0">
                <a:solidFill>
                  <a:schemeClr val="bg1"/>
                </a:solidFill>
                <a:effectLst>
                  <a:outerShdw blurRad="38100" dist="38100" dir="2700000" algn="tl">
                    <a:srgbClr val="000000">
                      <a:alpha val="43137"/>
                    </a:srgbClr>
                  </a:outerShdw>
                </a:effectLst>
              </a:rPr>
              <a:t> de Dios</a:t>
            </a:r>
          </a:p>
        </p:txBody>
      </p:sp>
      <p:sp>
        <p:nvSpPr>
          <p:cNvPr id="12" name="Rectangle 11">
            <a:extLst>
              <a:ext uri="{FF2B5EF4-FFF2-40B4-BE49-F238E27FC236}">
                <a16:creationId xmlns:a16="http://schemas.microsoft.com/office/drawing/2014/main" id="{E873CE40-6B95-427A-842E-F4D28C55E0F4}"/>
              </a:ext>
            </a:extLst>
          </p:cNvPr>
          <p:cNvSpPr/>
          <p:nvPr/>
        </p:nvSpPr>
        <p:spPr>
          <a:xfrm>
            <a:off x="0" y="3937816"/>
            <a:ext cx="6600012" cy="954107"/>
          </a:xfrm>
          <a:prstGeom prst="rect">
            <a:avLst/>
          </a:prstGeom>
          <a:solidFill>
            <a:schemeClr val="bg1"/>
          </a:solidFill>
          <a:ln w="25400">
            <a:solidFill>
              <a:srgbClr val="C00000"/>
            </a:solidFill>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err="1">
                <a:solidFill>
                  <a:srgbClr val="C00000"/>
                </a:solidFill>
                <a:effectLst>
                  <a:outerShdw blurRad="38100" dist="38100" dir="2700000" algn="tl">
                    <a:srgbClr val="000000">
                      <a:alpha val="43137"/>
                    </a:srgbClr>
                  </a:outerShdw>
                </a:effectLst>
              </a:rPr>
              <a:t>Asociado</a:t>
            </a:r>
            <a:r>
              <a:rPr lang="en-US" sz="2800" b="1" dirty="0">
                <a:solidFill>
                  <a:srgbClr val="C00000"/>
                </a:solidFill>
                <a:effectLst>
                  <a:outerShdw blurRad="38100" dist="38100" dir="2700000" algn="tl">
                    <a:srgbClr val="000000">
                      <a:alpha val="43137"/>
                    </a:srgbClr>
                  </a:outerShdw>
                </a:effectLst>
              </a:rPr>
              <a:t> con </a:t>
            </a:r>
            <a:r>
              <a:rPr lang="en-US" sz="2800" b="1" dirty="0" err="1">
                <a:solidFill>
                  <a:srgbClr val="C00000"/>
                </a:solidFill>
                <a:effectLst>
                  <a:outerShdw blurRad="38100" dist="38100" dir="2700000" algn="tl">
                    <a:srgbClr val="000000">
                      <a:alpha val="43137"/>
                    </a:srgbClr>
                  </a:outerShdw>
                </a:effectLst>
              </a:rPr>
              <a:t>prosperar</a:t>
            </a:r>
            <a:endParaRPr lang="en-US" sz="2800" b="1" dirty="0">
              <a:solidFill>
                <a:srgbClr val="C00000"/>
              </a:solidFill>
              <a:effectLst>
                <a:outerShdw blurRad="38100" dist="38100" dir="2700000" algn="tl">
                  <a:srgbClr val="000000">
                    <a:alpha val="43137"/>
                  </a:srgbClr>
                </a:outerShdw>
              </a:effectLst>
            </a:endParaRPr>
          </a:p>
          <a:p>
            <a:r>
              <a:rPr lang="es-ES" sz="2800" b="1" dirty="0">
                <a:solidFill>
                  <a:srgbClr val="C00000"/>
                </a:solidFill>
                <a:effectLst>
                  <a:outerShdw blurRad="38100" dist="38100" dir="2700000" algn="tl">
                    <a:srgbClr val="000000">
                      <a:alpha val="43137"/>
                    </a:srgbClr>
                  </a:outerShdw>
                </a:effectLst>
              </a:rPr>
              <a:t>Pero no siempre como podríamos imaginar</a:t>
            </a:r>
            <a:endParaRPr lang="en-US" sz="2800" b="1" dirty="0">
              <a:solidFill>
                <a:srgbClr val="C00000"/>
              </a:solidFill>
              <a:effectLst>
                <a:outerShdw blurRad="38100" dist="38100" dir="2700000" algn="tl">
                  <a:srgbClr val="000000">
                    <a:alpha val="43137"/>
                  </a:srgbClr>
                </a:outerShdw>
              </a:effectLst>
            </a:endParaRPr>
          </a:p>
        </p:txBody>
      </p:sp>
      <p:sp>
        <p:nvSpPr>
          <p:cNvPr id="13" name="Rectangle 12">
            <a:extLst>
              <a:ext uri="{FF2B5EF4-FFF2-40B4-BE49-F238E27FC236}">
                <a16:creationId xmlns:a16="http://schemas.microsoft.com/office/drawing/2014/main" id="{3415D323-C311-4444-BD57-54715950FA1B}"/>
              </a:ext>
            </a:extLst>
          </p:cNvPr>
          <p:cNvSpPr/>
          <p:nvPr/>
        </p:nvSpPr>
        <p:spPr>
          <a:xfrm>
            <a:off x="131981" y="4939502"/>
            <a:ext cx="8909535" cy="144655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dirty="0" err="1"/>
              <a:t>Génesis</a:t>
            </a:r>
            <a:r>
              <a:rPr lang="en-US" sz="2200" b="1" dirty="0"/>
              <a:t> 39</a:t>
            </a:r>
          </a:p>
          <a:p>
            <a:r>
              <a:rPr lang="en-US" sz="2200" b="1" baseline="30000" dirty="0"/>
              <a:t>1 </a:t>
            </a:r>
            <a:r>
              <a:rPr lang="es-ES" sz="2200" dirty="0"/>
              <a:t>Llevado, pues, José a Egipto, Potifar, un egipcio oficial del faraón, capitán de la guardia, lo compró de los ismaelitas que lo habían llevado allá. </a:t>
            </a:r>
            <a:r>
              <a:rPr lang="es-ES" sz="2200" b="1" baseline="30000" dirty="0"/>
              <a:t>2 </a:t>
            </a:r>
            <a:r>
              <a:rPr lang="es-ES" sz="2200" dirty="0"/>
              <a:t>Pero </a:t>
            </a:r>
            <a:r>
              <a:rPr lang="es-ES" sz="2200" b="1" dirty="0"/>
              <a:t>Jehová estaba con José</a:t>
            </a:r>
            <a:r>
              <a:rPr lang="es-ES" sz="2200" dirty="0"/>
              <a:t>, </a:t>
            </a:r>
            <a:r>
              <a:rPr lang="es-ES" sz="2200" b="1" dirty="0"/>
              <a:t>quien llegó a ser un hombre próspero</a:t>
            </a:r>
            <a:endParaRPr lang="en-US" sz="2200" b="1" dirty="0"/>
          </a:p>
        </p:txBody>
      </p:sp>
      <p:sp>
        <p:nvSpPr>
          <p:cNvPr id="14" name="Rectangle 13">
            <a:extLst>
              <a:ext uri="{FF2B5EF4-FFF2-40B4-BE49-F238E27FC236}">
                <a16:creationId xmlns:a16="http://schemas.microsoft.com/office/drawing/2014/main" id="{35667B45-6F01-46D1-8CD6-5B5FC486817B}"/>
              </a:ext>
            </a:extLst>
          </p:cNvPr>
          <p:cNvSpPr/>
          <p:nvPr/>
        </p:nvSpPr>
        <p:spPr>
          <a:xfrm>
            <a:off x="5412816" y="4607623"/>
            <a:ext cx="3276600" cy="1322479"/>
          </a:xfrm>
          <a:prstGeom prst="rect">
            <a:avLst/>
          </a:prstGeom>
          <a:solidFill>
            <a:srgbClr val="C00000"/>
          </a:solidFill>
          <a:ln>
            <a:noFill/>
          </a:ln>
          <a:effectLst>
            <a:outerShdw blurRad="50800" dist="101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2400" b="1" dirty="0">
                <a:effectLst>
                  <a:outerShdw blurRad="38100" dist="38100" dir="2700000" algn="tl">
                    <a:srgbClr val="000000">
                      <a:alpha val="43137"/>
                    </a:srgbClr>
                  </a:outerShdw>
                </a:effectLst>
              </a:rPr>
              <a:t>AVISO: ¡El Señor estaba con José cuando no tuvo éxito!</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454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TotalTime>
  <Words>1772</Words>
  <Application>Microsoft Office PowerPoint</Application>
  <PresentationFormat>On-screen Show (4:3)</PresentationFormat>
  <Paragraphs>351</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32</cp:revision>
  <dcterms:created xsi:type="dcterms:W3CDTF">2019-06-29T16:36:50Z</dcterms:created>
  <dcterms:modified xsi:type="dcterms:W3CDTF">2019-06-30T14:52:58Z</dcterms:modified>
</cp:coreProperties>
</file>