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114" y="6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03C2C-0143-4EF1-825C-54AD88FB46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27DF38-4AE7-4965-9872-B35BF7070E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E6E695-A8A8-466F-AB7F-BCC0DCCA955C}"/>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5" name="Footer Placeholder 4">
            <a:extLst>
              <a:ext uri="{FF2B5EF4-FFF2-40B4-BE49-F238E27FC236}">
                <a16:creationId xmlns:a16="http://schemas.microsoft.com/office/drawing/2014/main" id="{7F6923ED-C6D0-42C7-8417-D6F585C74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12805-42B1-492F-A926-B85B668823BC}"/>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373688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72C5-D909-467A-A30F-FF5EFA1B08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9B1C07-CBB8-4411-8AB6-F0834DC08D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0CB47-DCC8-41B9-954F-E82276FB1EE4}"/>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5" name="Footer Placeholder 4">
            <a:extLst>
              <a:ext uri="{FF2B5EF4-FFF2-40B4-BE49-F238E27FC236}">
                <a16:creationId xmlns:a16="http://schemas.microsoft.com/office/drawing/2014/main" id="{F0D40D15-7A66-4114-8163-98D39F3331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40C8C-A45E-455E-AC8B-345E61D102AF}"/>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426992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7FEBCB-17B3-4923-B0D9-40048B9E6D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6422EE-0E22-45C1-BE3F-282639CA7F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D739F-2B92-4443-914D-9203509C3B1B}"/>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5" name="Footer Placeholder 4">
            <a:extLst>
              <a:ext uri="{FF2B5EF4-FFF2-40B4-BE49-F238E27FC236}">
                <a16:creationId xmlns:a16="http://schemas.microsoft.com/office/drawing/2014/main" id="{F8D874E9-D3B8-4DCE-8D73-E2CFBBD4E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2FBE7-1A3E-4267-AD35-8B2F9271DB8A}"/>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274673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DDBED-9032-47EF-8DF8-A6F5AD2397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86115-8C71-4487-BB4B-153372CC2D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73B89-C7F7-4FFD-8ED2-D429D4A053FD}"/>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5" name="Footer Placeholder 4">
            <a:extLst>
              <a:ext uri="{FF2B5EF4-FFF2-40B4-BE49-F238E27FC236}">
                <a16:creationId xmlns:a16="http://schemas.microsoft.com/office/drawing/2014/main" id="{2E77ADD0-AD89-452F-9697-868A6B022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8634D-D8E3-4BE9-A8DB-5A37CA8CFB20}"/>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156365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A6E3-659F-4813-9619-E51A39EE32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61AB96-C70E-4964-AC82-5C57DCAAE9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E51D59-1B47-4655-AC67-C32F8CA6508C}"/>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5" name="Footer Placeholder 4">
            <a:extLst>
              <a:ext uri="{FF2B5EF4-FFF2-40B4-BE49-F238E27FC236}">
                <a16:creationId xmlns:a16="http://schemas.microsoft.com/office/drawing/2014/main" id="{8E32DE16-AAE7-47C7-80F5-6C25A0DF1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41A2E-507A-42FA-9111-42CB155B38A4}"/>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322604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6FB6-940F-470F-B020-B1F68E0B9E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ABFF4F-06AE-47C0-838F-42033D28D2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83BC3F-D648-4439-A14D-496DC3215E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350F5B-368C-4E20-A5D3-31233FE823CD}"/>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6" name="Footer Placeholder 5">
            <a:extLst>
              <a:ext uri="{FF2B5EF4-FFF2-40B4-BE49-F238E27FC236}">
                <a16:creationId xmlns:a16="http://schemas.microsoft.com/office/drawing/2014/main" id="{F30111FB-59C3-47FA-912D-D7C677E06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D6227A-924D-4071-B751-0206310E8CEB}"/>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4172047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41904-B5AD-40B0-877A-6B3F5452E0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12A3DE-DC46-4ECA-ADB4-E39416CF2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B539A8-72C5-482E-8BA5-DD295AE7B2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8E9EEF-1DE0-45F4-AAD2-08D08DAF24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364DF3-2DFD-4CF9-975D-5A12BAEDA9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42ED7-E1D2-4690-82E3-4870BE357272}"/>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8" name="Footer Placeholder 7">
            <a:extLst>
              <a:ext uri="{FF2B5EF4-FFF2-40B4-BE49-F238E27FC236}">
                <a16:creationId xmlns:a16="http://schemas.microsoft.com/office/drawing/2014/main" id="{BD1BD28D-0443-40BE-AC14-5652063E83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C3CB6E-CE90-4F8B-9605-75678FCB5C01}"/>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216904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B5EA6-4109-4EB8-B3F7-7E05541129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9B05FA-4B35-429F-8B81-5017A660525A}"/>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4" name="Footer Placeholder 3">
            <a:extLst>
              <a:ext uri="{FF2B5EF4-FFF2-40B4-BE49-F238E27FC236}">
                <a16:creationId xmlns:a16="http://schemas.microsoft.com/office/drawing/2014/main" id="{68EDFC09-C2CA-4FBB-99CA-BD020F29C6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F09ED3-59B3-436F-B891-01AD099D8993}"/>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1506212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6E8B21-5ACE-40E3-9CCE-FB170EB65102}"/>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3" name="Footer Placeholder 2">
            <a:extLst>
              <a:ext uri="{FF2B5EF4-FFF2-40B4-BE49-F238E27FC236}">
                <a16:creationId xmlns:a16="http://schemas.microsoft.com/office/drawing/2014/main" id="{16ADB599-4744-4EA1-BD33-517518DAD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470EE6-89DA-4187-9D1F-740901EB4D33}"/>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156941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2519C-4DC7-44B6-8B58-BDB1FCDD5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24F2FB-CD30-4473-9F61-D6F8EE9854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C6E93B-5213-4660-B4FA-D74CEF61B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CE4484-24A6-4BE1-8BEC-9A020C64FB7F}"/>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6" name="Footer Placeholder 5">
            <a:extLst>
              <a:ext uri="{FF2B5EF4-FFF2-40B4-BE49-F238E27FC236}">
                <a16:creationId xmlns:a16="http://schemas.microsoft.com/office/drawing/2014/main" id="{E0EA0496-255E-4A1B-A2C0-70107F078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4752D9-BAAB-4F75-9049-3E3A87742C66}"/>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57785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7A29D-0E7C-482B-840F-EEBD9D0D5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14B509-E628-4168-A609-CC31DCD8A8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F5E3D-DE4F-4EFD-AAA3-7AA8C6F8A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0AF06-212D-499A-AC6B-BEBEBC20BFF4}"/>
              </a:ext>
            </a:extLst>
          </p:cNvPr>
          <p:cNvSpPr>
            <a:spLocks noGrp="1"/>
          </p:cNvSpPr>
          <p:nvPr>
            <p:ph type="dt" sz="half" idx="10"/>
          </p:nvPr>
        </p:nvSpPr>
        <p:spPr/>
        <p:txBody>
          <a:bodyPr/>
          <a:lstStyle/>
          <a:p>
            <a:fld id="{4743B89C-67F1-4B30-8A37-92D09E36CE36}" type="datetimeFigureOut">
              <a:rPr lang="en-US" smtClean="0"/>
              <a:t>6/23/2019</a:t>
            </a:fld>
            <a:endParaRPr lang="en-US"/>
          </a:p>
        </p:txBody>
      </p:sp>
      <p:sp>
        <p:nvSpPr>
          <p:cNvPr id="6" name="Footer Placeholder 5">
            <a:extLst>
              <a:ext uri="{FF2B5EF4-FFF2-40B4-BE49-F238E27FC236}">
                <a16:creationId xmlns:a16="http://schemas.microsoft.com/office/drawing/2014/main" id="{E3237E32-90A7-4328-8ABE-B14CFBFED5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BC531E-AE3C-4A1D-BA6D-66776984957D}"/>
              </a:ext>
            </a:extLst>
          </p:cNvPr>
          <p:cNvSpPr>
            <a:spLocks noGrp="1"/>
          </p:cNvSpPr>
          <p:nvPr>
            <p:ph type="sldNum" sz="quarter" idx="12"/>
          </p:nvPr>
        </p:nvSpPr>
        <p:spPr/>
        <p:txBody>
          <a:bodyPr/>
          <a:lstStyle/>
          <a:p>
            <a:fld id="{9639E16F-C991-4269-80AC-9C9C4C4F6323}" type="slidenum">
              <a:rPr lang="en-US" smtClean="0"/>
              <a:t>‹#›</a:t>
            </a:fld>
            <a:endParaRPr lang="en-US"/>
          </a:p>
        </p:txBody>
      </p:sp>
    </p:spTree>
    <p:extLst>
      <p:ext uri="{BB962C8B-B14F-4D97-AF65-F5344CB8AC3E}">
        <p14:creationId xmlns:p14="http://schemas.microsoft.com/office/powerpoint/2010/main" val="150288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AC0666-6A06-41B9-810C-B3D3D8B54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4950EE-2988-4120-9E23-4FBCCB26D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E922F-6EC6-4558-95BA-1638606399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3B89C-67F1-4B30-8A37-92D09E36CE36}" type="datetimeFigureOut">
              <a:rPr lang="en-US" smtClean="0"/>
              <a:t>6/23/2019</a:t>
            </a:fld>
            <a:endParaRPr lang="en-US"/>
          </a:p>
        </p:txBody>
      </p:sp>
      <p:sp>
        <p:nvSpPr>
          <p:cNvPr id="5" name="Footer Placeholder 4">
            <a:extLst>
              <a:ext uri="{FF2B5EF4-FFF2-40B4-BE49-F238E27FC236}">
                <a16:creationId xmlns:a16="http://schemas.microsoft.com/office/drawing/2014/main" id="{9A6A5168-2C00-41AD-88F2-6DB3952F8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58D91B-1029-4EB7-B566-206CDED29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9E16F-C991-4269-80AC-9C9C4C4F6323}" type="slidenum">
              <a:rPr lang="en-US" smtClean="0"/>
              <a:t>‹#›</a:t>
            </a:fld>
            <a:endParaRPr lang="en-US"/>
          </a:p>
        </p:txBody>
      </p:sp>
    </p:spTree>
    <p:extLst>
      <p:ext uri="{BB962C8B-B14F-4D97-AF65-F5344CB8AC3E}">
        <p14:creationId xmlns:p14="http://schemas.microsoft.com/office/powerpoint/2010/main" val="3778403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519348-D46F-4FE4-AB17-38C560B3BF2B}"/>
              </a:ext>
            </a:extLst>
          </p:cNvPr>
          <p:cNvSpPr txBox="1"/>
          <p:nvPr/>
        </p:nvSpPr>
        <p:spPr>
          <a:xfrm>
            <a:off x="2810820" y="1826191"/>
            <a:ext cx="6588225" cy="1569660"/>
          </a:xfrm>
          <a:prstGeom prst="rect">
            <a:avLst/>
          </a:prstGeom>
          <a:noFill/>
        </p:spPr>
        <p:txBody>
          <a:bodyPr wrap="square" rtlCol="0">
            <a:spAutoFit/>
          </a:bodyPr>
          <a:lstStyle/>
          <a:p>
            <a:pPr algn="ctr"/>
            <a:r>
              <a:rPr lang="en-US" sz="3200" dirty="0"/>
              <a:t>Exton</a:t>
            </a:r>
          </a:p>
          <a:p>
            <a:pPr algn="ctr"/>
            <a:r>
              <a:rPr lang="en-US" sz="3200" dirty="0"/>
              <a:t>Sunday, 11 am</a:t>
            </a:r>
          </a:p>
          <a:p>
            <a:pPr algn="ctr"/>
            <a:r>
              <a:rPr lang="en-US" sz="3200" dirty="0"/>
              <a:t>June 23, 2019</a:t>
            </a:r>
          </a:p>
        </p:txBody>
      </p:sp>
    </p:spTree>
    <p:extLst>
      <p:ext uri="{BB962C8B-B14F-4D97-AF65-F5344CB8AC3E}">
        <p14:creationId xmlns:p14="http://schemas.microsoft.com/office/powerpoint/2010/main" val="3679815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18" name="Rectangle: Rounded Corners 17">
            <a:extLst>
              <a:ext uri="{FF2B5EF4-FFF2-40B4-BE49-F238E27FC236}">
                <a16:creationId xmlns:a16="http://schemas.microsoft.com/office/drawing/2014/main" id="{90D11D9A-D9BD-49AC-AD31-D51E98D7DF81}"/>
              </a:ext>
            </a:extLst>
          </p:cNvPr>
          <p:cNvSpPr/>
          <p:nvPr/>
        </p:nvSpPr>
        <p:spPr>
          <a:xfrm>
            <a:off x="1235031" y="1513020"/>
            <a:ext cx="3339544" cy="65444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bg1"/>
                </a:solidFill>
                <a:effectLst>
                  <a:outerShdw blurRad="38100" dist="38100" dir="2700000" algn="tl">
                    <a:srgbClr val="000000">
                      <a:alpha val="43137"/>
                    </a:srgbClr>
                  </a:outerShdw>
                </a:effectLst>
              </a:rPr>
              <a:t>First Gentiles?</a:t>
            </a:r>
          </a:p>
        </p:txBody>
      </p:sp>
      <p:sp>
        <p:nvSpPr>
          <p:cNvPr id="3" name="Rectangle 2">
            <a:extLst>
              <a:ext uri="{FF2B5EF4-FFF2-40B4-BE49-F238E27FC236}">
                <a16:creationId xmlns:a16="http://schemas.microsoft.com/office/drawing/2014/main" id="{A3E664E8-8808-4C84-989D-F9CC0CE0170E}"/>
              </a:ext>
            </a:extLst>
          </p:cNvPr>
          <p:cNvSpPr/>
          <p:nvPr/>
        </p:nvSpPr>
        <p:spPr>
          <a:xfrm>
            <a:off x="84665" y="2256135"/>
            <a:ext cx="5791202" cy="3416320"/>
          </a:xfrm>
          <a:prstGeom prst="rect">
            <a:avLst/>
          </a:prstGeom>
        </p:spPr>
        <p:txBody>
          <a:bodyPr wrap="square">
            <a:spAutoFit/>
          </a:bodyPr>
          <a:lstStyle/>
          <a:p>
            <a:pPr marL="285750" indent="-285750">
              <a:buFont typeface="Arial" panose="020B0604020202020204" pitchFamily="34" charset="0"/>
              <a:buChar char="•"/>
            </a:pPr>
            <a:r>
              <a:rPr lang="en-US" sz="2400" b="1" dirty="0"/>
              <a:t>Proselytes included in Acts 2</a:t>
            </a:r>
          </a:p>
          <a:p>
            <a:pPr marL="285750" indent="-285750">
              <a:buFont typeface="Arial" panose="020B0604020202020204" pitchFamily="34" charset="0"/>
              <a:buChar char="•"/>
            </a:pPr>
            <a:r>
              <a:rPr lang="en-US" sz="2400" b="1" dirty="0"/>
              <a:t>Samaritans in Acts 8</a:t>
            </a:r>
          </a:p>
          <a:p>
            <a:pPr marL="285750" indent="-285750">
              <a:buFont typeface="Arial" panose="020B0604020202020204" pitchFamily="34" charset="0"/>
              <a:buChar char="•"/>
            </a:pPr>
            <a:r>
              <a:rPr lang="en-US" sz="2400" b="1" dirty="0"/>
              <a:t>But here, Gentiles to whom Peter could say, </a:t>
            </a:r>
            <a:r>
              <a:rPr lang="en-US" sz="2400" i="1" dirty="0"/>
              <a:t>“You yourselves know how unlawful it is for a man who is a Jew to associate with a foreigner or to visit him” </a:t>
            </a:r>
            <a:r>
              <a:rPr lang="en-US" sz="2400" dirty="0"/>
              <a:t>Acts 10:28</a:t>
            </a:r>
            <a:endParaRPr lang="en-US" sz="2400" i="1" dirty="0"/>
          </a:p>
          <a:p>
            <a:pPr marL="285750" indent="-285750">
              <a:buFont typeface="Arial" panose="020B0604020202020204" pitchFamily="34" charset="0"/>
              <a:buChar char="•"/>
            </a:pPr>
            <a:r>
              <a:rPr lang="en-US" sz="2400" b="1" dirty="0"/>
              <a:t>But Peter continued:</a:t>
            </a:r>
            <a:r>
              <a:rPr lang="en-US" sz="2400" i="1" dirty="0"/>
              <a:t> “and yet God has shown me that I should not call any man unholy or unclean.” </a:t>
            </a:r>
            <a:r>
              <a:rPr lang="en-US" sz="2400" dirty="0"/>
              <a:t>Acts 10:28</a:t>
            </a:r>
          </a:p>
        </p:txBody>
      </p:sp>
      <p:sp>
        <p:nvSpPr>
          <p:cNvPr id="6" name="Rectangle: Rounded Corners 5">
            <a:extLst>
              <a:ext uri="{FF2B5EF4-FFF2-40B4-BE49-F238E27FC236}">
                <a16:creationId xmlns:a16="http://schemas.microsoft.com/office/drawing/2014/main" id="{D204354A-3893-4E8E-8F00-7B412B24D191}"/>
              </a:ext>
            </a:extLst>
          </p:cNvPr>
          <p:cNvSpPr/>
          <p:nvPr/>
        </p:nvSpPr>
        <p:spPr>
          <a:xfrm>
            <a:off x="1218101" y="5614310"/>
            <a:ext cx="3339544" cy="105399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bg1"/>
                </a:solidFill>
                <a:effectLst>
                  <a:outerShdw blurRad="38100" dist="38100" dir="2700000" algn="tl">
                    <a:srgbClr val="000000">
                      <a:alpha val="43137"/>
                    </a:srgbClr>
                  </a:outerShdw>
                </a:effectLst>
              </a:rPr>
              <a:t>How had God Shown him?</a:t>
            </a:r>
          </a:p>
        </p:txBody>
      </p:sp>
      <p:cxnSp>
        <p:nvCxnSpPr>
          <p:cNvPr id="7" name="Straight Connector 6">
            <a:extLst>
              <a:ext uri="{FF2B5EF4-FFF2-40B4-BE49-F238E27FC236}">
                <a16:creationId xmlns:a16="http://schemas.microsoft.com/office/drawing/2014/main" id="{FF2AAB91-482A-4E8A-B6F2-8B9183E04E06}"/>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F19411B-9937-49D0-87F4-D0C4FFCB9140}"/>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9" name="Rectangle 8">
            <a:extLst>
              <a:ext uri="{FF2B5EF4-FFF2-40B4-BE49-F238E27FC236}">
                <a16:creationId xmlns:a16="http://schemas.microsoft.com/office/drawing/2014/main" id="{E015A48C-0517-47C7-A9F0-1CED6B10EBF5}"/>
              </a:ext>
            </a:extLst>
          </p:cNvPr>
          <p:cNvSpPr/>
          <p:nvPr/>
        </p:nvSpPr>
        <p:spPr>
          <a:xfrm>
            <a:off x="6197598" y="2256138"/>
            <a:ext cx="5791202" cy="4154984"/>
          </a:xfrm>
          <a:prstGeom prst="rect">
            <a:avLst/>
          </a:prstGeom>
        </p:spPr>
        <p:txBody>
          <a:bodyPr wrap="square">
            <a:spAutoFit/>
          </a:bodyPr>
          <a:lstStyle/>
          <a:p>
            <a:pPr marL="285750" indent="-285750">
              <a:buFont typeface="Arial" panose="020B0604020202020204" pitchFamily="34" charset="0"/>
              <a:buChar char="•"/>
            </a:pPr>
            <a:r>
              <a:rPr lang="es-ES" sz="2400" b="1" dirty="0" err="1"/>
              <a:t>Proselytes</a:t>
            </a:r>
            <a:r>
              <a:rPr lang="es-ES" sz="2400" b="1" dirty="0"/>
              <a:t> incluidos en Hechos 2</a:t>
            </a:r>
          </a:p>
          <a:p>
            <a:pPr marL="285750" indent="-285750">
              <a:buFont typeface="Arial" panose="020B0604020202020204" pitchFamily="34" charset="0"/>
              <a:buChar char="•"/>
            </a:pPr>
            <a:r>
              <a:rPr lang="es-ES" sz="2400" b="1" dirty="0"/>
              <a:t>Samaritanos en Hechos 8</a:t>
            </a:r>
          </a:p>
          <a:p>
            <a:pPr marL="285750" indent="-285750">
              <a:buFont typeface="Arial" panose="020B0604020202020204" pitchFamily="34" charset="0"/>
              <a:buChar char="•"/>
            </a:pPr>
            <a:r>
              <a:rPr lang="es-ES" sz="2400" b="1" dirty="0"/>
              <a:t>Pero aquí, los gentiles a quienes Pedro podría decirles, </a:t>
            </a:r>
            <a:r>
              <a:rPr lang="es-ES" sz="2400" i="1" dirty="0"/>
              <a:t>“ustedes mismos saben lo ilegal que es para un hombre que es judío asociarse con un extranjero o visitarlo” Hechos 10:28</a:t>
            </a:r>
          </a:p>
          <a:p>
            <a:pPr marL="285750" indent="-285750">
              <a:buFont typeface="Arial" panose="020B0604020202020204" pitchFamily="34" charset="0"/>
              <a:buChar char="•"/>
            </a:pPr>
            <a:r>
              <a:rPr lang="es-ES" sz="2400" b="1" dirty="0"/>
              <a:t>Pero Pedro continuó: </a:t>
            </a:r>
            <a:r>
              <a:rPr lang="es-ES" sz="2400" i="1" dirty="0"/>
              <a:t>"y sin embargo, Dios me ha mostrado que no debería llamar a ningún hombre profano o inmundo". Hechos 10:28</a:t>
            </a:r>
            <a:endParaRPr lang="en-US" sz="2400" i="1" dirty="0"/>
          </a:p>
        </p:txBody>
      </p:sp>
      <p:sp>
        <p:nvSpPr>
          <p:cNvPr id="10" name="Rectangle: Rounded Corners 9">
            <a:extLst>
              <a:ext uri="{FF2B5EF4-FFF2-40B4-BE49-F238E27FC236}">
                <a16:creationId xmlns:a16="http://schemas.microsoft.com/office/drawing/2014/main" id="{C1479A98-4F07-4B0A-9C76-34AED625B95E}"/>
              </a:ext>
            </a:extLst>
          </p:cNvPr>
          <p:cNvSpPr/>
          <p:nvPr/>
        </p:nvSpPr>
        <p:spPr>
          <a:xfrm>
            <a:off x="7418050" y="1546889"/>
            <a:ext cx="3673498" cy="654447"/>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bg1"/>
                </a:solidFill>
                <a:effectLst>
                  <a:outerShdw blurRad="38100" dist="38100" dir="2700000" algn="tl">
                    <a:srgbClr val="000000">
                      <a:alpha val="43137"/>
                    </a:srgbClr>
                  </a:outerShdw>
                </a:effectLst>
              </a:rPr>
              <a:t>¿</a:t>
            </a:r>
            <a:r>
              <a:rPr lang="en-US" sz="3200" b="1" dirty="0" err="1">
                <a:solidFill>
                  <a:schemeClr val="bg1"/>
                </a:solidFill>
                <a:effectLst>
                  <a:outerShdw blurRad="38100" dist="38100" dir="2700000" algn="tl">
                    <a:srgbClr val="000000">
                      <a:alpha val="43137"/>
                    </a:srgbClr>
                  </a:outerShdw>
                </a:effectLst>
              </a:rPr>
              <a:t>Primeros</a:t>
            </a:r>
            <a:r>
              <a:rPr lang="en-US" sz="3200" b="1" dirty="0">
                <a:solidFill>
                  <a:schemeClr val="bg1"/>
                </a:solidFill>
                <a:effectLst>
                  <a:outerShdw blurRad="38100" dist="38100" dir="2700000" algn="tl">
                    <a:srgbClr val="000000">
                      <a:alpha val="43137"/>
                    </a:srgbClr>
                  </a:outerShdw>
                </a:effectLst>
              </a:rPr>
              <a:t> gentiles?</a:t>
            </a:r>
          </a:p>
        </p:txBody>
      </p:sp>
      <p:sp>
        <p:nvSpPr>
          <p:cNvPr id="11" name="Rectangle: Rounded Corners 10">
            <a:extLst>
              <a:ext uri="{FF2B5EF4-FFF2-40B4-BE49-F238E27FC236}">
                <a16:creationId xmlns:a16="http://schemas.microsoft.com/office/drawing/2014/main" id="{861D91AF-E4CD-4B70-A942-7C686893A90C}"/>
              </a:ext>
            </a:extLst>
          </p:cNvPr>
          <p:cNvSpPr/>
          <p:nvPr/>
        </p:nvSpPr>
        <p:spPr>
          <a:xfrm>
            <a:off x="7585028" y="5631246"/>
            <a:ext cx="3339544" cy="105399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ES" sz="3200" b="1" dirty="0">
                <a:solidFill>
                  <a:schemeClr val="bg1"/>
                </a:solidFill>
                <a:effectLst>
                  <a:outerShdw blurRad="38100" dist="38100" dir="2700000" algn="tl">
                    <a:srgbClr val="000000">
                      <a:alpha val="43137"/>
                    </a:srgbClr>
                  </a:outerShdw>
                </a:effectLst>
              </a:rPr>
              <a:t>¿Cómo lo había mostrado Dios?</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423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3" name="Rectangle 2">
            <a:extLst>
              <a:ext uri="{FF2B5EF4-FFF2-40B4-BE49-F238E27FC236}">
                <a16:creationId xmlns:a16="http://schemas.microsoft.com/office/drawing/2014/main" id="{A3E664E8-8808-4C84-989D-F9CC0CE0170E}"/>
              </a:ext>
            </a:extLst>
          </p:cNvPr>
          <p:cNvSpPr/>
          <p:nvPr/>
        </p:nvSpPr>
        <p:spPr>
          <a:xfrm>
            <a:off x="84665" y="782933"/>
            <a:ext cx="5791202" cy="5632311"/>
          </a:xfrm>
          <a:prstGeom prst="rect">
            <a:avLst/>
          </a:prstGeom>
        </p:spPr>
        <p:txBody>
          <a:bodyPr wrap="square">
            <a:spAutoFit/>
          </a:bodyPr>
          <a:lstStyle/>
          <a:p>
            <a:pPr marL="457200" indent="-457200">
              <a:buFont typeface="+mj-lt"/>
              <a:buAutoNum type="arabicPeriod"/>
            </a:pPr>
            <a:r>
              <a:rPr lang="en-US" sz="2400" b="1" u="sng" dirty="0"/>
              <a:t>The Vision</a:t>
            </a:r>
          </a:p>
          <a:p>
            <a:pPr marL="457200" indent="-457200">
              <a:buFont typeface="+mj-lt"/>
              <a:buAutoNum type="arabicPeriod"/>
            </a:pPr>
            <a:endParaRPr lang="en-US" sz="2400" b="1" u="sng" dirty="0"/>
          </a:p>
          <a:p>
            <a:pPr marL="457200" indent="-457200">
              <a:buFont typeface="+mj-lt"/>
              <a:buAutoNum type="arabicPeriod"/>
            </a:pPr>
            <a:endParaRPr lang="en-US" sz="2400" b="1" dirty="0"/>
          </a:p>
          <a:p>
            <a:pPr marL="457200" indent="-457200">
              <a:buFont typeface="+mj-lt"/>
              <a:buAutoNum type="arabicPeriod"/>
            </a:pPr>
            <a:endParaRPr lang="en-US" sz="2400" b="1" dirty="0"/>
          </a:p>
          <a:p>
            <a:pPr marL="457200" indent="-457200">
              <a:buFont typeface="+mj-lt"/>
              <a:buAutoNum type="arabicPeriod"/>
            </a:pPr>
            <a:endParaRPr lang="en-US" sz="2400" b="1" dirty="0"/>
          </a:p>
          <a:p>
            <a:pPr marL="457200" indent="-457200">
              <a:buFont typeface="+mj-lt"/>
              <a:buAutoNum type="arabicPeriod"/>
            </a:pPr>
            <a:r>
              <a:rPr lang="en-US" sz="2400" b="1" u="sng" dirty="0"/>
              <a:t>The Holy Spirit</a:t>
            </a:r>
          </a:p>
          <a:p>
            <a:pPr marL="457200" indent="-457200">
              <a:buFont typeface="+mj-lt"/>
              <a:buAutoNum type="arabicPeriod"/>
            </a:pPr>
            <a:endParaRPr lang="en-US" sz="2400" b="1" dirty="0"/>
          </a:p>
          <a:p>
            <a:pPr marL="457200" indent="-457200">
              <a:buFont typeface="+mj-lt"/>
              <a:buAutoNum type="arabicPeriod"/>
            </a:pPr>
            <a:endParaRPr lang="en-US" sz="2400" b="1" dirty="0"/>
          </a:p>
          <a:p>
            <a:pPr marL="457200" indent="-457200">
              <a:buFont typeface="+mj-lt"/>
              <a:buAutoNum type="arabicPeriod"/>
            </a:pPr>
            <a:endParaRPr lang="en-US" sz="2400" b="1" dirty="0"/>
          </a:p>
          <a:p>
            <a:pPr marL="457200" indent="-457200">
              <a:buFont typeface="+mj-lt"/>
              <a:buAutoNum type="arabicPeriod"/>
            </a:pPr>
            <a:endParaRPr lang="en-US" sz="2400" dirty="0"/>
          </a:p>
          <a:p>
            <a:pPr marL="457200" indent="-457200">
              <a:buFont typeface="+mj-lt"/>
              <a:buAutoNum type="arabicPeriod"/>
            </a:pPr>
            <a:r>
              <a:rPr lang="en-US" sz="2400" dirty="0"/>
              <a:t>And now, Peter learns of</a:t>
            </a:r>
            <a:r>
              <a:rPr lang="en-US" sz="2400" b="1" dirty="0"/>
              <a:t> </a:t>
            </a:r>
            <a:r>
              <a:rPr lang="en-US" sz="2400" b="1" u="sng" dirty="0"/>
              <a:t>the angel who instructed Cornelius to send for him</a:t>
            </a:r>
          </a:p>
          <a:p>
            <a:pPr marL="457200" indent="-457200">
              <a:buFont typeface="+mj-lt"/>
              <a:buAutoNum type="arabicPeriod"/>
            </a:pPr>
            <a:endParaRPr lang="en-US" sz="2400" b="1" dirty="0"/>
          </a:p>
          <a:p>
            <a:pPr marL="457200" indent="-457200">
              <a:buFont typeface="+mj-lt"/>
              <a:buAutoNum type="arabicPeriod"/>
            </a:pPr>
            <a:r>
              <a:rPr lang="en-US" sz="2400" dirty="0"/>
              <a:t>Finally,</a:t>
            </a:r>
            <a:r>
              <a:rPr lang="en-US" sz="2400" b="1" dirty="0"/>
              <a:t> </a:t>
            </a:r>
            <a:r>
              <a:rPr lang="en-US" sz="2400" b="1" u="sng" dirty="0"/>
              <a:t>the Holy Spirit comes upon Cornelius and his household</a:t>
            </a:r>
            <a:endParaRPr lang="en-US" sz="2400" u="sng" dirty="0"/>
          </a:p>
        </p:txBody>
      </p:sp>
      <p:sp>
        <p:nvSpPr>
          <p:cNvPr id="6" name="Rectangle: Rounded Corners 5">
            <a:extLst>
              <a:ext uri="{FF2B5EF4-FFF2-40B4-BE49-F238E27FC236}">
                <a16:creationId xmlns:a16="http://schemas.microsoft.com/office/drawing/2014/main" id="{D204354A-3893-4E8E-8F00-7B412B24D191}"/>
              </a:ext>
            </a:extLst>
          </p:cNvPr>
          <p:cNvSpPr/>
          <p:nvPr/>
        </p:nvSpPr>
        <p:spPr>
          <a:xfrm>
            <a:off x="1218101" y="5614310"/>
            <a:ext cx="3339544" cy="105399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bg1"/>
                </a:solidFill>
                <a:effectLst>
                  <a:outerShdw blurRad="38100" dist="38100" dir="2700000" algn="tl">
                    <a:srgbClr val="000000">
                      <a:alpha val="43137"/>
                    </a:srgbClr>
                  </a:outerShdw>
                </a:effectLst>
              </a:rPr>
              <a:t>How had God Shown him?</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1200329"/>
          </a:xfrm>
          <a:prstGeom prst="rect">
            <a:avLst/>
          </a:prstGeom>
        </p:spPr>
        <p:txBody>
          <a:bodyPr>
            <a:spAutoFit/>
          </a:bodyPr>
          <a:lstStyle/>
          <a:p>
            <a:r>
              <a:rPr lang="en-US" sz="2400" b="1" i="0" dirty="0">
                <a:solidFill>
                  <a:srgbClr val="000000"/>
                </a:solidFill>
                <a:effectLst/>
                <a:latin typeface="Helvetica Neue"/>
              </a:rPr>
              <a:t>Acts 10</a:t>
            </a:r>
            <a:r>
              <a:rPr lang="en-US" sz="2400" b="0" i="0" dirty="0">
                <a:solidFill>
                  <a:srgbClr val="000000"/>
                </a:solidFill>
                <a:effectLst/>
                <a:latin typeface="Helvetica Neue"/>
              </a:rPr>
              <a:t> </a:t>
            </a:r>
            <a:r>
              <a:rPr lang="en-US" sz="2400" b="1" i="0" baseline="30000" dirty="0">
                <a:solidFill>
                  <a:srgbClr val="000000"/>
                </a:solidFill>
                <a:effectLst/>
                <a:latin typeface="Arial" panose="020B0604020202020204" pitchFamily="34" charset="0"/>
              </a:rPr>
              <a:t>15 </a:t>
            </a:r>
            <a:r>
              <a:rPr lang="en-US" sz="2400" b="0" dirty="0">
                <a:solidFill>
                  <a:srgbClr val="000000"/>
                </a:solidFill>
                <a:effectLst/>
                <a:latin typeface="Helvetica Neue"/>
              </a:rPr>
              <a:t>Again a voice came to him a second time, “What God has cleansed, no longer </a:t>
            </a:r>
            <a:r>
              <a:rPr lang="en-US" sz="2400" b="0" i="0" dirty="0">
                <a:solidFill>
                  <a:srgbClr val="000000"/>
                </a:solidFill>
                <a:effectLst/>
                <a:latin typeface="Helvetica Neue"/>
              </a:rPr>
              <a:t>consider unholy.”</a:t>
            </a:r>
            <a:endParaRPr lang="en-US" sz="2400" dirty="0"/>
          </a:p>
        </p:txBody>
      </p:sp>
      <p:sp>
        <p:nvSpPr>
          <p:cNvPr id="7" name="Rectangle 6">
            <a:extLst>
              <a:ext uri="{FF2B5EF4-FFF2-40B4-BE49-F238E27FC236}">
                <a16:creationId xmlns:a16="http://schemas.microsoft.com/office/drawing/2014/main" id="{7F23A47D-7BE7-4D0B-805E-92FBC6840BB5}"/>
              </a:ext>
            </a:extLst>
          </p:cNvPr>
          <p:cNvSpPr/>
          <p:nvPr/>
        </p:nvSpPr>
        <p:spPr>
          <a:xfrm>
            <a:off x="406399" y="3038103"/>
            <a:ext cx="6096000" cy="1200329"/>
          </a:xfrm>
          <a:prstGeom prst="rect">
            <a:avLst/>
          </a:prstGeom>
        </p:spPr>
        <p:txBody>
          <a:bodyPr>
            <a:spAutoFit/>
          </a:bodyPr>
          <a:lstStyle/>
          <a:p>
            <a:r>
              <a:rPr lang="en-US" sz="2400" b="1" i="0" dirty="0">
                <a:solidFill>
                  <a:srgbClr val="000000"/>
                </a:solidFill>
                <a:effectLst/>
                <a:latin typeface="Helvetica Neue"/>
              </a:rPr>
              <a:t>Acts 10</a:t>
            </a:r>
            <a:r>
              <a:rPr lang="en-US" sz="2400" b="0" i="0" dirty="0">
                <a:solidFill>
                  <a:srgbClr val="000000"/>
                </a:solidFill>
                <a:effectLst/>
                <a:latin typeface="Helvetica Neue"/>
              </a:rPr>
              <a:t> </a:t>
            </a:r>
            <a:r>
              <a:rPr lang="en-US" sz="2400" b="1" i="0" baseline="30000" dirty="0">
                <a:solidFill>
                  <a:srgbClr val="000000"/>
                </a:solidFill>
                <a:effectLst/>
                <a:latin typeface="Arial" panose="020B0604020202020204" pitchFamily="34" charset="0"/>
              </a:rPr>
              <a:t>20 </a:t>
            </a:r>
            <a:r>
              <a:rPr lang="en-US" sz="2400" b="0" i="0" dirty="0">
                <a:solidFill>
                  <a:srgbClr val="000000"/>
                </a:solidFill>
                <a:effectLst/>
                <a:latin typeface="Helvetica Neue"/>
              </a:rPr>
              <a:t>“But get up, go downstairs and accompany them without misgivings, for I have sent them Myself.”</a:t>
            </a:r>
            <a:endParaRPr lang="en-US" sz="2400" dirty="0"/>
          </a:p>
        </p:txBody>
      </p:sp>
      <p:cxnSp>
        <p:nvCxnSpPr>
          <p:cNvPr id="9" name="Straight Connector 8">
            <a:extLst>
              <a:ext uri="{FF2B5EF4-FFF2-40B4-BE49-F238E27FC236}">
                <a16:creationId xmlns:a16="http://schemas.microsoft.com/office/drawing/2014/main" id="{EAC7CFCD-C8F8-4992-A383-FE0E605B1DBC}"/>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A276C5E-2925-4F15-83AB-5B3BCDB7A1D9}"/>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1" name="Rectangle 10">
            <a:extLst>
              <a:ext uri="{FF2B5EF4-FFF2-40B4-BE49-F238E27FC236}">
                <a16:creationId xmlns:a16="http://schemas.microsoft.com/office/drawing/2014/main" id="{9717A297-BF3F-480C-A379-44F08B1C914F}"/>
              </a:ext>
            </a:extLst>
          </p:cNvPr>
          <p:cNvSpPr/>
          <p:nvPr/>
        </p:nvSpPr>
        <p:spPr>
          <a:xfrm>
            <a:off x="6231461" y="782936"/>
            <a:ext cx="5791202" cy="5632311"/>
          </a:xfrm>
          <a:prstGeom prst="rect">
            <a:avLst/>
          </a:prstGeom>
        </p:spPr>
        <p:txBody>
          <a:bodyPr wrap="square">
            <a:spAutoFit/>
          </a:bodyPr>
          <a:lstStyle/>
          <a:p>
            <a:pPr marL="457200" indent="-457200">
              <a:buFont typeface="+mj-lt"/>
              <a:buAutoNum type="arabicPeriod"/>
            </a:pPr>
            <a:r>
              <a:rPr lang="es-ES" sz="2400" b="1" u="sng" dirty="0"/>
              <a:t>La visión</a:t>
            </a:r>
          </a:p>
          <a:p>
            <a:pPr marL="457200" indent="-457200">
              <a:buFont typeface="+mj-lt"/>
              <a:buAutoNum type="arabicPeriod"/>
            </a:pPr>
            <a:endParaRPr lang="es-ES" sz="2400" b="1" u="sng" dirty="0"/>
          </a:p>
          <a:p>
            <a:pPr marL="457200" indent="-457200">
              <a:buFont typeface="+mj-lt"/>
              <a:buAutoNum type="arabicPeriod"/>
            </a:pPr>
            <a:endParaRPr lang="es-ES" sz="2400" b="1" u="sng" dirty="0"/>
          </a:p>
          <a:p>
            <a:pPr marL="457200" indent="-457200">
              <a:buFont typeface="+mj-lt"/>
              <a:buAutoNum type="arabicPeriod"/>
            </a:pPr>
            <a:endParaRPr lang="es-ES" sz="2400" b="1" u="sng" dirty="0"/>
          </a:p>
          <a:p>
            <a:pPr marL="457200" indent="-457200">
              <a:buFont typeface="+mj-lt"/>
              <a:buAutoNum type="arabicPeriod"/>
            </a:pPr>
            <a:endParaRPr lang="es-ES" sz="2400" b="1" u="sng" dirty="0"/>
          </a:p>
          <a:p>
            <a:pPr marL="457200" indent="-457200">
              <a:buFont typeface="+mj-lt"/>
              <a:buAutoNum type="arabicPeriod"/>
            </a:pPr>
            <a:r>
              <a:rPr lang="es-ES" sz="2400" b="1" u="sng" dirty="0"/>
              <a:t>El espíritu santo</a:t>
            </a:r>
          </a:p>
          <a:p>
            <a:pPr marL="457200" indent="-457200">
              <a:buFont typeface="+mj-lt"/>
              <a:buAutoNum type="arabicPeriod"/>
            </a:pPr>
            <a:endParaRPr lang="es-ES" sz="2400" b="1" u="sng" dirty="0"/>
          </a:p>
          <a:p>
            <a:pPr marL="457200" indent="-457200">
              <a:buFont typeface="+mj-lt"/>
              <a:buAutoNum type="arabicPeriod"/>
            </a:pPr>
            <a:endParaRPr lang="es-ES" sz="2400" b="1" u="sng" dirty="0"/>
          </a:p>
          <a:p>
            <a:pPr marL="457200" indent="-457200">
              <a:buFont typeface="+mj-lt"/>
              <a:buAutoNum type="arabicPeriod"/>
            </a:pPr>
            <a:endParaRPr lang="es-ES" sz="2400" b="1" u="sng" dirty="0"/>
          </a:p>
          <a:p>
            <a:pPr marL="457200" indent="-457200">
              <a:buFont typeface="+mj-lt"/>
              <a:buAutoNum type="arabicPeriod"/>
            </a:pPr>
            <a:endParaRPr lang="es-ES" sz="2400" b="1" u="sng" dirty="0"/>
          </a:p>
          <a:p>
            <a:pPr marL="457200" indent="-457200">
              <a:buFont typeface="+mj-lt"/>
              <a:buAutoNum type="arabicPeriod"/>
            </a:pPr>
            <a:r>
              <a:rPr lang="es-ES" sz="2400" dirty="0"/>
              <a:t>Y ahora, Pedro se entera </a:t>
            </a:r>
            <a:r>
              <a:rPr lang="es-ES" sz="2400" b="1" u="sng" dirty="0"/>
              <a:t>del ángel que le ordenó a Cornelio que enviara por él.</a:t>
            </a:r>
          </a:p>
          <a:p>
            <a:pPr marL="457200" indent="-457200">
              <a:buFont typeface="+mj-lt"/>
              <a:buAutoNum type="arabicPeriod"/>
            </a:pPr>
            <a:endParaRPr lang="es-ES" sz="2400" b="1" u="sng" dirty="0"/>
          </a:p>
          <a:p>
            <a:pPr marL="457200" indent="-457200">
              <a:buFont typeface="+mj-lt"/>
              <a:buAutoNum type="arabicPeriod"/>
            </a:pPr>
            <a:r>
              <a:rPr lang="es-ES" sz="2400" dirty="0"/>
              <a:t>Finalmente, </a:t>
            </a:r>
            <a:r>
              <a:rPr lang="es-ES" sz="2400" b="1" u="sng" dirty="0"/>
              <a:t>el Espíritu Santo viene sobre Cornelio y su casa.</a:t>
            </a:r>
            <a:endParaRPr lang="en-US" sz="2400" u="sng" dirty="0"/>
          </a:p>
        </p:txBody>
      </p:sp>
      <p:sp>
        <p:nvSpPr>
          <p:cNvPr id="12" name="Rectangle 11">
            <a:extLst>
              <a:ext uri="{FF2B5EF4-FFF2-40B4-BE49-F238E27FC236}">
                <a16:creationId xmlns:a16="http://schemas.microsoft.com/office/drawing/2014/main" id="{97A05DC7-AE5C-4A54-A2A2-DA0824A9A44A}"/>
              </a:ext>
            </a:extLst>
          </p:cNvPr>
          <p:cNvSpPr/>
          <p:nvPr/>
        </p:nvSpPr>
        <p:spPr>
          <a:xfrm>
            <a:off x="6542418" y="1344767"/>
            <a:ext cx="5541818" cy="1200329"/>
          </a:xfrm>
          <a:prstGeom prst="rect">
            <a:avLst/>
          </a:prstGeom>
        </p:spPr>
        <p:txBody>
          <a:bodyPr>
            <a:spAutoFit/>
          </a:bodyPr>
          <a:lstStyle/>
          <a:p>
            <a:r>
              <a:rPr lang="en-US" sz="2400" b="1" i="0" dirty="0" err="1">
                <a:solidFill>
                  <a:srgbClr val="000000"/>
                </a:solidFill>
                <a:effectLst/>
                <a:latin typeface="Helvetica Neue"/>
              </a:rPr>
              <a:t>Hechos</a:t>
            </a:r>
            <a:r>
              <a:rPr lang="en-US" sz="2400" b="1" i="0" dirty="0">
                <a:solidFill>
                  <a:srgbClr val="000000"/>
                </a:solidFill>
                <a:effectLst/>
                <a:latin typeface="Helvetica Neue"/>
              </a:rPr>
              <a:t> 10</a:t>
            </a:r>
            <a:r>
              <a:rPr lang="en-US" sz="2400" b="0" i="0" dirty="0">
                <a:solidFill>
                  <a:srgbClr val="000000"/>
                </a:solidFill>
                <a:effectLst/>
                <a:latin typeface="Helvetica Neue"/>
              </a:rPr>
              <a:t> </a:t>
            </a:r>
            <a:r>
              <a:rPr lang="en-US" sz="2400" b="1" i="0" baseline="30000" dirty="0">
                <a:solidFill>
                  <a:srgbClr val="000000"/>
                </a:solidFill>
                <a:effectLst/>
                <a:latin typeface="Arial" panose="020B0604020202020204" pitchFamily="34" charset="0"/>
              </a:rPr>
              <a:t>15</a:t>
            </a:r>
            <a:r>
              <a:rPr lang="en-US" sz="2400" b="1" i="0" baseline="30000" dirty="0">
                <a:solidFill>
                  <a:srgbClr val="000000"/>
                </a:solidFill>
                <a:effectLst/>
                <a:latin typeface="Helvetica Neue"/>
              </a:rPr>
              <a:t> </a:t>
            </a:r>
            <a:r>
              <a:rPr lang="es-ES" sz="2400" dirty="0">
                <a:latin typeface="Helvetica Neue"/>
              </a:rPr>
              <a:t>Volvió la voz a él la segunda vez: —Lo que Dios limpió, no lo llames tú común.</a:t>
            </a:r>
          </a:p>
        </p:txBody>
      </p:sp>
      <p:sp>
        <p:nvSpPr>
          <p:cNvPr id="13" name="Rectangle 12">
            <a:extLst>
              <a:ext uri="{FF2B5EF4-FFF2-40B4-BE49-F238E27FC236}">
                <a16:creationId xmlns:a16="http://schemas.microsoft.com/office/drawing/2014/main" id="{0A1DB8E2-5A1A-47FD-835B-B0213771A4D1}"/>
              </a:ext>
            </a:extLst>
          </p:cNvPr>
          <p:cNvSpPr/>
          <p:nvPr/>
        </p:nvSpPr>
        <p:spPr>
          <a:xfrm>
            <a:off x="6536252" y="3038106"/>
            <a:ext cx="6096000" cy="1200329"/>
          </a:xfrm>
          <a:prstGeom prst="rect">
            <a:avLst/>
          </a:prstGeom>
        </p:spPr>
        <p:txBody>
          <a:bodyPr>
            <a:spAutoFit/>
          </a:bodyPr>
          <a:lstStyle/>
          <a:p>
            <a:r>
              <a:rPr lang="en-US" sz="2400" b="1" i="0" dirty="0" err="1">
                <a:solidFill>
                  <a:srgbClr val="000000"/>
                </a:solidFill>
                <a:effectLst/>
                <a:latin typeface="Helvetica Neue"/>
              </a:rPr>
              <a:t>Hechos</a:t>
            </a:r>
            <a:r>
              <a:rPr lang="en-US" sz="2400" b="1" i="0" dirty="0">
                <a:solidFill>
                  <a:srgbClr val="000000"/>
                </a:solidFill>
                <a:effectLst/>
                <a:latin typeface="Helvetica Neue"/>
              </a:rPr>
              <a:t> 10</a:t>
            </a:r>
            <a:r>
              <a:rPr lang="en-US" sz="2400" b="0" i="0" dirty="0">
                <a:solidFill>
                  <a:srgbClr val="000000"/>
                </a:solidFill>
                <a:effectLst/>
                <a:latin typeface="Helvetica Neue"/>
              </a:rPr>
              <a:t> </a:t>
            </a:r>
            <a:r>
              <a:rPr lang="en-US" sz="2400" b="1" i="0" baseline="30000" dirty="0">
                <a:solidFill>
                  <a:srgbClr val="000000"/>
                </a:solidFill>
                <a:effectLst/>
                <a:latin typeface="Arial" panose="020B0604020202020204" pitchFamily="34" charset="0"/>
              </a:rPr>
              <a:t>20</a:t>
            </a:r>
            <a:r>
              <a:rPr lang="en-US" sz="2400" b="1" i="0" baseline="30000" dirty="0">
                <a:solidFill>
                  <a:srgbClr val="000000"/>
                </a:solidFill>
                <a:effectLst/>
                <a:latin typeface="Helvetica Neue"/>
              </a:rPr>
              <a:t> </a:t>
            </a:r>
            <a:r>
              <a:rPr lang="es-ES" sz="2400" dirty="0">
                <a:latin typeface="Helvetica Neue"/>
              </a:rPr>
              <a:t>Levántate, pues, desciende y no dudes de ir con ellos, porque yo los he enviado</a:t>
            </a:r>
            <a:endParaRPr lang="en-US" sz="2400" dirty="0">
              <a:latin typeface="Helvetica Neue"/>
            </a:endParaRPr>
          </a:p>
        </p:txBody>
      </p:sp>
      <p:sp>
        <p:nvSpPr>
          <p:cNvPr id="14" name="Rectangle: Rounded Corners 13">
            <a:extLst>
              <a:ext uri="{FF2B5EF4-FFF2-40B4-BE49-F238E27FC236}">
                <a16:creationId xmlns:a16="http://schemas.microsoft.com/office/drawing/2014/main" id="{28B10F2F-D1FB-4810-BFDF-923BD99CF12B}"/>
              </a:ext>
            </a:extLst>
          </p:cNvPr>
          <p:cNvSpPr/>
          <p:nvPr/>
        </p:nvSpPr>
        <p:spPr>
          <a:xfrm>
            <a:off x="7585028" y="5631246"/>
            <a:ext cx="3339544" cy="105399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ES" sz="3200" b="1" dirty="0">
                <a:solidFill>
                  <a:schemeClr val="bg1"/>
                </a:solidFill>
                <a:effectLst>
                  <a:outerShdw blurRad="38100" dist="38100" dir="2700000" algn="tl">
                    <a:srgbClr val="000000">
                      <a:alpha val="43137"/>
                    </a:srgbClr>
                  </a:outerShdw>
                </a:effectLst>
              </a:rPr>
              <a:t>¿Cómo lo había mostrado Dios?</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531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10" end="10"/>
                                            </p:txEl>
                                          </p:spTgt>
                                        </p:tgtEl>
                                        <p:attrNameLst>
                                          <p:attrName>style.visibility</p:attrName>
                                        </p:attrNameLst>
                                      </p:cBhvr>
                                      <p:to>
                                        <p:strVal val="visible"/>
                                      </p:to>
                                    </p:set>
                                  </p:childTnLst>
                                </p:cTn>
                              </p:par>
                              <p:par>
                                <p:cTn id="33" presetID="10" presetClass="exit" presetSubtype="0" fill="hold" grpId="0" nodeType="withEffect">
                                  <p:stCondLst>
                                    <p:cond delay="0"/>
                                  </p:stCondLst>
                                  <p:childTnLst>
                                    <p:animEffect transition="out" filter="fade">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7" grpId="0"/>
      <p:bldP spid="12" grpId="0"/>
      <p:bldP spid="13" grpId="0"/>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830997"/>
          </a:xfrm>
          <a:prstGeom prst="rect">
            <a:avLst/>
          </a:prstGeom>
        </p:spPr>
        <p:txBody>
          <a:bodyPr>
            <a:spAutoFit/>
          </a:bodyPr>
          <a:lstStyle/>
          <a:p>
            <a:r>
              <a:rPr lang="en-US" sz="2400" b="1" i="0" dirty="0">
                <a:solidFill>
                  <a:srgbClr val="000000"/>
                </a:solidFill>
                <a:effectLst/>
                <a:latin typeface="Helvetica Neue"/>
              </a:rPr>
              <a:t>Acts 10</a:t>
            </a:r>
            <a:r>
              <a:rPr lang="en-US" sz="2400" b="0" i="0" dirty="0">
                <a:solidFill>
                  <a:srgbClr val="000000"/>
                </a:solidFill>
                <a:effectLst/>
                <a:latin typeface="Helvetica Neue"/>
              </a:rPr>
              <a:t> </a:t>
            </a:r>
            <a:r>
              <a:rPr lang="en-US" sz="2400" baseline="30000" dirty="0">
                <a:solidFill>
                  <a:srgbClr val="000000"/>
                </a:solidFill>
                <a:latin typeface="Helvetica Neue"/>
              </a:rPr>
              <a:t>48</a:t>
            </a:r>
            <a:r>
              <a:rPr lang="en-US" sz="2400" dirty="0">
                <a:solidFill>
                  <a:srgbClr val="000000"/>
                </a:solidFill>
                <a:latin typeface="Helvetica Neue"/>
              </a:rPr>
              <a:t> And he ordered them to be baptized in the name of Jesus Christ.</a:t>
            </a:r>
          </a:p>
        </p:txBody>
      </p:sp>
      <p:cxnSp>
        <p:nvCxnSpPr>
          <p:cNvPr id="8" name="Straight Connector 7">
            <a:extLst>
              <a:ext uri="{FF2B5EF4-FFF2-40B4-BE49-F238E27FC236}">
                <a16:creationId xmlns:a16="http://schemas.microsoft.com/office/drawing/2014/main" id="{8EEAECB6-ACDD-4E7E-AECF-41C63C9E77A0}"/>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0" name="Rectangle 9">
            <a:extLst>
              <a:ext uri="{FF2B5EF4-FFF2-40B4-BE49-F238E27FC236}">
                <a16:creationId xmlns:a16="http://schemas.microsoft.com/office/drawing/2014/main" id="{D60ED39A-A04F-4E86-9B9F-541BC0BB8AB2}"/>
              </a:ext>
            </a:extLst>
          </p:cNvPr>
          <p:cNvSpPr/>
          <p:nvPr/>
        </p:nvSpPr>
        <p:spPr>
          <a:xfrm>
            <a:off x="6220688" y="1327834"/>
            <a:ext cx="5541818" cy="830997"/>
          </a:xfrm>
          <a:prstGeom prst="rect">
            <a:avLst/>
          </a:prstGeom>
        </p:spPr>
        <p:txBody>
          <a:bodyPr>
            <a:spAutoFit/>
          </a:bodyPr>
          <a:lstStyle/>
          <a:p>
            <a:r>
              <a:rPr lang="en-US" sz="2400" b="1" i="0" dirty="0" err="1">
                <a:solidFill>
                  <a:srgbClr val="000000"/>
                </a:solidFill>
                <a:effectLst/>
                <a:latin typeface="Helvetica Neue"/>
              </a:rPr>
              <a:t>Hechos</a:t>
            </a:r>
            <a:r>
              <a:rPr lang="en-US" sz="2400" b="1" i="0" dirty="0">
                <a:solidFill>
                  <a:srgbClr val="000000"/>
                </a:solidFill>
                <a:effectLst/>
                <a:latin typeface="Helvetica Neue"/>
              </a:rPr>
              <a:t> 10</a:t>
            </a:r>
            <a:r>
              <a:rPr lang="en-US" sz="2400" b="0" i="0" dirty="0">
                <a:solidFill>
                  <a:srgbClr val="000000"/>
                </a:solidFill>
                <a:effectLst/>
                <a:latin typeface="Helvetica Neue"/>
              </a:rPr>
              <a:t> </a:t>
            </a:r>
            <a:r>
              <a:rPr lang="en-US" sz="2400" baseline="30000" dirty="0">
                <a:solidFill>
                  <a:srgbClr val="000000"/>
                </a:solidFill>
                <a:latin typeface="Helvetica Neue"/>
              </a:rPr>
              <a:t>48</a:t>
            </a:r>
            <a:r>
              <a:rPr lang="en-US" sz="2400" dirty="0">
                <a:solidFill>
                  <a:srgbClr val="000000"/>
                </a:solidFill>
                <a:latin typeface="Helvetica Neue"/>
              </a:rPr>
              <a:t> </a:t>
            </a:r>
            <a:r>
              <a:rPr lang="es-ES" sz="2400" dirty="0">
                <a:latin typeface="Helvetica Neue"/>
              </a:rPr>
              <a:t>Y mandó bautizarlos en el nombre del Señor Jesús.</a:t>
            </a:r>
            <a:endParaRPr lang="en-US" sz="2400" dirty="0">
              <a:solidFill>
                <a:srgbClr val="000000"/>
              </a:solidFill>
              <a:latin typeface="Helvetica Neue"/>
            </a:endParaRPr>
          </a:p>
        </p:txBody>
      </p:sp>
    </p:spTree>
    <p:extLst>
      <p:ext uri="{BB962C8B-B14F-4D97-AF65-F5344CB8AC3E}">
        <p14:creationId xmlns:p14="http://schemas.microsoft.com/office/powerpoint/2010/main" val="223781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830997"/>
          </a:xfrm>
          <a:prstGeom prst="rect">
            <a:avLst/>
          </a:prstGeom>
        </p:spPr>
        <p:txBody>
          <a:bodyPr>
            <a:spAutoFit/>
          </a:bodyPr>
          <a:lstStyle/>
          <a:p>
            <a:r>
              <a:rPr lang="en-US" sz="2400" b="1" i="0" dirty="0">
                <a:solidFill>
                  <a:srgbClr val="000000"/>
                </a:solidFill>
                <a:effectLst/>
                <a:latin typeface="Helvetica Neue"/>
              </a:rPr>
              <a:t>Acts 10</a:t>
            </a:r>
            <a:r>
              <a:rPr lang="en-US" sz="2400" b="0" i="0" dirty="0">
                <a:solidFill>
                  <a:srgbClr val="000000"/>
                </a:solidFill>
                <a:effectLst/>
                <a:latin typeface="Helvetica Neue"/>
              </a:rPr>
              <a:t> </a:t>
            </a:r>
            <a:r>
              <a:rPr lang="en-US" sz="2400" baseline="30000" dirty="0">
                <a:solidFill>
                  <a:srgbClr val="000000"/>
                </a:solidFill>
                <a:latin typeface="Helvetica Neue"/>
              </a:rPr>
              <a:t>48</a:t>
            </a:r>
            <a:r>
              <a:rPr lang="en-US" sz="2400" dirty="0">
                <a:solidFill>
                  <a:srgbClr val="000000"/>
                </a:solidFill>
                <a:latin typeface="Helvetica Neue"/>
              </a:rPr>
              <a:t> And he ordered </a:t>
            </a:r>
            <a:r>
              <a:rPr lang="en-US" sz="2400" b="1" u="sng" dirty="0">
                <a:solidFill>
                  <a:srgbClr val="000000"/>
                </a:solidFill>
                <a:latin typeface="Helvetica Neue"/>
              </a:rPr>
              <a:t>them</a:t>
            </a:r>
            <a:r>
              <a:rPr lang="en-US" sz="2400" dirty="0">
                <a:solidFill>
                  <a:srgbClr val="000000"/>
                </a:solidFill>
                <a:latin typeface="Helvetica Neue"/>
              </a:rPr>
              <a:t> to be baptized in the name of Jesus Christ.</a:t>
            </a:r>
          </a:p>
        </p:txBody>
      </p:sp>
      <p:cxnSp>
        <p:nvCxnSpPr>
          <p:cNvPr id="8" name="Straight Connector 7">
            <a:extLst>
              <a:ext uri="{FF2B5EF4-FFF2-40B4-BE49-F238E27FC236}">
                <a16:creationId xmlns:a16="http://schemas.microsoft.com/office/drawing/2014/main" id="{8EEAECB6-ACDD-4E7E-AECF-41C63C9E77A0}"/>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0" name="Rectangle 9">
            <a:extLst>
              <a:ext uri="{FF2B5EF4-FFF2-40B4-BE49-F238E27FC236}">
                <a16:creationId xmlns:a16="http://schemas.microsoft.com/office/drawing/2014/main" id="{D60ED39A-A04F-4E86-9B9F-541BC0BB8AB2}"/>
              </a:ext>
            </a:extLst>
          </p:cNvPr>
          <p:cNvSpPr/>
          <p:nvPr/>
        </p:nvSpPr>
        <p:spPr>
          <a:xfrm>
            <a:off x="6220688" y="1327834"/>
            <a:ext cx="5541818" cy="830997"/>
          </a:xfrm>
          <a:prstGeom prst="rect">
            <a:avLst/>
          </a:prstGeom>
        </p:spPr>
        <p:txBody>
          <a:bodyPr>
            <a:spAutoFit/>
          </a:bodyPr>
          <a:lstStyle/>
          <a:p>
            <a:r>
              <a:rPr lang="en-US" sz="2400" b="1" i="0" dirty="0" err="1">
                <a:solidFill>
                  <a:srgbClr val="000000"/>
                </a:solidFill>
                <a:effectLst/>
                <a:latin typeface="Helvetica Neue"/>
              </a:rPr>
              <a:t>Hechos</a:t>
            </a:r>
            <a:r>
              <a:rPr lang="en-US" sz="2400" b="1" i="0" dirty="0">
                <a:solidFill>
                  <a:srgbClr val="000000"/>
                </a:solidFill>
                <a:effectLst/>
                <a:latin typeface="Helvetica Neue"/>
              </a:rPr>
              <a:t> 10</a:t>
            </a:r>
            <a:r>
              <a:rPr lang="en-US" sz="2400" b="0" i="0" dirty="0">
                <a:solidFill>
                  <a:srgbClr val="000000"/>
                </a:solidFill>
                <a:effectLst/>
                <a:latin typeface="Helvetica Neue"/>
              </a:rPr>
              <a:t> </a:t>
            </a:r>
            <a:r>
              <a:rPr lang="en-US" sz="2400" baseline="30000" dirty="0">
                <a:solidFill>
                  <a:srgbClr val="000000"/>
                </a:solidFill>
                <a:latin typeface="Helvetica Neue"/>
              </a:rPr>
              <a:t>48</a:t>
            </a:r>
            <a:r>
              <a:rPr lang="en-US" sz="2400" dirty="0">
                <a:solidFill>
                  <a:srgbClr val="000000"/>
                </a:solidFill>
                <a:latin typeface="Helvetica Neue"/>
              </a:rPr>
              <a:t> </a:t>
            </a:r>
            <a:r>
              <a:rPr lang="es-ES" sz="2400" dirty="0">
                <a:latin typeface="Helvetica Neue"/>
              </a:rPr>
              <a:t>Y mandó bautizar</a:t>
            </a:r>
            <a:r>
              <a:rPr lang="es-ES" sz="2400" b="1" u="sng" dirty="0">
                <a:latin typeface="Helvetica Neue"/>
              </a:rPr>
              <a:t>los</a:t>
            </a:r>
            <a:r>
              <a:rPr lang="es-ES" sz="2400" dirty="0">
                <a:latin typeface="Helvetica Neue"/>
              </a:rPr>
              <a:t> en el nombre del Señor Jesús.</a:t>
            </a:r>
            <a:endParaRPr lang="en-US" sz="2400" dirty="0">
              <a:solidFill>
                <a:srgbClr val="000000"/>
              </a:solidFill>
              <a:latin typeface="Helvetica Neue"/>
            </a:endParaRPr>
          </a:p>
        </p:txBody>
      </p:sp>
    </p:spTree>
    <p:extLst>
      <p:ext uri="{BB962C8B-B14F-4D97-AF65-F5344CB8AC3E}">
        <p14:creationId xmlns:p14="http://schemas.microsoft.com/office/powerpoint/2010/main" val="201244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4524315"/>
          </a:xfrm>
          <a:prstGeom prst="rect">
            <a:avLst/>
          </a:prstGeom>
        </p:spPr>
        <p:txBody>
          <a:bodyPr>
            <a:spAutoFit/>
          </a:bodyPr>
          <a:lstStyle/>
          <a:p>
            <a:r>
              <a:rPr lang="en-US" sz="2400" b="1" i="0" dirty="0">
                <a:solidFill>
                  <a:srgbClr val="000000"/>
                </a:solidFill>
                <a:effectLst/>
                <a:latin typeface="Helvetica Neue"/>
              </a:rPr>
              <a:t>Marcos 10</a:t>
            </a:r>
            <a:r>
              <a:rPr lang="en-US" sz="2400" b="0" i="0" dirty="0">
                <a:solidFill>
                  <a:srgbClr val="000000"/>
                </a:solidFill>
                <a:effectLst/>
                <a:latin typeface="Helvetica Neue"/>
              </a:rPr>
              <a:t> </a:t>
            </a:r>
            <a:r>
              <a:rPr lang="en-US" sz="2400" b="1" baseline="30000" dirty="0"/>
              <a:t>28 </a:t>
            </a:r>
            <a:r>
              <a:rPr lang="en-US" sz="2400" dirty="0"/>
              <a:t>Peter began to say to Him, “Behold, we have left everything and followed You.” </a:t>
            </a:r>
            <a:r>
              <a:rPr lang="en-US" sz="2400" b="1" baseline="30000" dirty="0"/>
              <a:t>29 </a:t>
            </a:r>
            <a:r>
              <a:rPr lang="en-US" sz="2400" dirty="0"/>
              <a:t>Jesus said, “Truly I say to you, there is no one who has left house or brothers or sisters or mother or father or children or farms, for My sake and for the gospel’s sake, </a:t>
            </a:r>
            <a:r>
              <a:rPr lang="en-US" sz="2400" b="1" baseline="30000" dirty="0"/>
              <a:t>30 </a:t>
            </a:r>
            <a:r>
              <a:rPr lang="en-US" sz="2400" dirty="0"/>
              <a:t>but that </a:t>
            </a:r>
            <a:r>
              <a:rPr lang="en-US" sz="2400" u="sng" dirty="0"/>
              <a:t>he will receive a hundred times as much now in the present age, houses and brothers and sisters and mothers and children and farms</a:t>
            </a:r>
            <a:r>
              <a:rPr lang="en-US" sz="2400" dirty="0"/>
              <a:t>, along with persecutions; and in the age to come, eternal life.</a:t>
            </a:r>
            <a:endParaRPr lang="en-US" sz="2400" dirty="0">
              <a:solidFill>
                <a:srgbClr val="000000"/>
              </a:solidFill>
              <a:latin typeface="Helvetica Neue"/>
            </a:endParaRPr>
          </a:p>
        </p:txBody>
      </p:sp>
      <p:cxnSp>
        <p:nvCxnSpPr>
          <p:cNvPr id="8" name="Straight Connector 7">
            <a:extLst>
              <a:ext uri="{FF2B5EF4-FFF2-40B4-BE49-F238E27FC236}">
                <a16:creationId xmlns:a16="http://schemas.microsoft.com/office/drawing/2014/main" id="{8EEAECB6-ACDD-4E7E-AECF-41C63C9E77A0}"/>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0" name="Rectangle 9">
            <a:extLst>
              <a:ext uri="{FF2B5EF4-FFF2-40B4-BE49-F238E27FC236}">
                <a16:creationId xmlns:a16="http://schemas.microsoft.com/office/drawing/2014/main" id="{D60ED39A-A04F-4E86-9B9F-541BC0BB8AB2}"/>
              </a:ext>
            </a:extLst>
          </p:cNvPr>
          <p:cNvSpPr/>
          <p:nvPr/>
        </p:nvSpPr>
        <p:spPr>
          <a:xfrm>
            <a:off x="6220688" y="1327834"/>
            <a:ext cx="5541818" cy="5262979"/>
          </a:xfrm>
          <a:prstGeom prst="rect">
            <a:avLst/>
          </a:prstGeom>
        </p:spPr>
        <p:txBody>
          <a:bodyPr>
            <a:spAutoFit/>
          </a:bodyPr>
          <a:lstStyle/>
          <a:p>
            <a:r>
              <a:rPr lang="en-US" sz="2400" b="1" i="0" dirty="0">
                <a:solidFill>
                  <a:srgbClr val="000000"/>
                </a:solidFill>
                <a:effectLst/>
                <a:latin typeface="Helvetica Neue"/>
              </a:rPr>
              <a:t>Marcos 10</a:t>
            </a:r>
            <a:r>
              <a:rPr lang="en-US" sz="2400" b="0" i="0" dirty="0">
                <a:solidFill>
                  <a:srgbClr val="000000"/>
                </a:solidFill>
                <a:effectLst/>
                <a:latin typeface="Helvetica Neue"/>
              </a:rPr>
              <a:t> </a:t>
            </a:r>
            <a:r>
              <a:rPr lang="es-ES" sz="2400" b="1" baseline="30000" dirty="0"/>
              <a:t>28 </a:t>
            </a:r>
            <a:r>
              <a:rPr lang="es-ES" sz="2400" dirty="0"/>
              <a:t>Entonces Pedro comenzó a decirle:</a:t>
            </a:r>
          </a:p>
          <a:p>
            <a:r>
              <a:rPr lang="es-ES" sz="2400" dirty="0"/>
              <a:t>—Nosotros lo hemos dejado todo y te hemos seguido.</a:t>
            </a:r>
          </a:p>
          <a:p>
            <a:r>
              <a:rPr lang="es-ES" sz="2400" b="1" baseline="30000" dirty="0"/>
              <a:t>29 </a:t>
            </a:r>
            <a:r>
              <a:rPr lang="es-ES" sz="2400" dirty="0"/>
              <a:t>Respondió Jesús y dijo:</a:t>
            </a:r>
          </a:p>
          <a:p>
            <a:r>
              <a:rPr lang="es-ES" sz="2400" dirty="0"/>
              <a:t>—De cierto os digo que no hay nadie que haya dejado casa, o hermanos, o hermanas, o padre, o madre, o mujer, o hijos, o tierras, por causa de mí y del evangelio, </a:t>
            </a:r>
            <a:r>
              <a:rPr lang="es-ES" sz="2400" b="1" baseline="30000" dirty="0"/>
              <a:t>30 </a:t>
            </a:r>
            <a:r>
              <a:rPr lang="es-ES" sz="2400" dirty="0"/>
              <a:t>que no </a:t>
            </a:r>
            <a:r>
              <a:rPr lang="es-ES" sz="2400" u="sng" dirty="0"/>
              <a:t>reciba cien veces más ahora en este tiempo: casas, hermanos, hermanas, madres, hijos y tierras</a:t>
            </a:r>
            <a:r>
              <a:rPr lang="es-ES" sz="2400" dirty="0"/>
              <a:t>, aunque con persecuciones, y en el siglo venidero la vida eterna.</a:t>
            </a:r>
          </a:p>
        </p:txBody>
      </p:sp>
    </p:spTree>
    <p:extLst>
      <p:ext uri="{BB962C8B-B14F-4D97-AF65-F5344CB8AC3E}">
        <p14:creationId xmlns:p14="http://schemas.microsoft.com/office/powerpoint/2010/main" val="1865923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4524315"/>
          </a:xfrm>
          <a:prstGeom prst="rect">
            <a:avLst/>
          </a:prstGeom>
        </p:spPr>
        <p:txBody>
          <a:bodyPr>
            <a:spAutoFit/>
          </a:bodyPr>
          <a:lstStyle/>
          <a:p>
            <a:r>
              <a:rPr lang="en-US" sz="2400" b="1" i="0" dirty="0">
                <a:solidFill>
                  <a:srgbClr val="000000"/>
                </a:solidFill>
                <a:effectLst/>
                <a:latin typeface="Helvetica Neue"/>
              </a:rPr>
              <a:t>Marcos 10</a:t>
            </a:r>
            <a:r>
              <a:rPr lang="en-US" sz="2400" b="0" i="0" dirty="0">
                <a:solidFill>
                  <a:srgbClr val="000000"/>
                </a:solidFill>
                <a:effectLst/>
                <a:latin typeface="Helvetica Neue"/>
              </a:rPr>
              <a:t> </a:t>
            </a:r>
            <a:r>
              <a:rPr lang="en-US" sz="2400" b="1" baseline="30000" dirty="0"/>
              <a:t>28 </a:t>
            </a:r>
            <a:r>
              <a:rPr lang="en-US" sz="2400" dirty="0"/>
              <a:t>Peter began to say to Him, “Behold, we have left everything and followed You.” </a:t>
            </a:r>
            <a:r>
              <a:rPr lang="en-US" sz="2400" b="1" baseline="30000" dirty="0"/>
              <a:t>29 </a:t>
            </a:r>
            <a:r>
              <a:rPr lang="en-US" sz="2400" dirty="0"/>
              <a:t>Jesus said, “Truly I say to you, there is no one who has left house or brothers or sisters or mother or father or children or farms, for My sake and for the gospel’s sake, </a:t>
            </a:r>
            <a:r>
              <a:rPr lang="en-US" sz="2400" b="1" baseline="30000" dirty="0"/>
              <a:t>30 </a:t>
            </a:r>
            <a:r>
              <a:rPr lang="en-US" sz="2400" dirty="0"/>
              <a:t>but that he will receive a hundred times as much now in the present age, houses and brothers and sisters and mothers and children and farms, </a:t>
            </a:r>
            <a:r>
              <a:rPr lang="en-US" sz="2400" u="sng" dirty="0"/>
              <a:t>along with persecutions</a:t>
            </a:r>
            <a:r>
              <a:rPr lang="en-US" sz="2400" dirty="0"/>
              <a:t>; and in the age to come, eternal life.</a:t>
            </a:r>
            <a:endParaRPr lang="en-US" sz="2400" dirty="0">
              <a:solidFill>
                <a:srgbClr val="000000"/>
              </a:solidFill>
              <a:latin typeface="Helvetica Neue"/>
            </a:endParaRPr>
          </a:p>
        </p:txBody>
      </p:sp>
      <p:cxnSp>
        <p:nvCxnSpPr>
          <p:cNvPr id="8" name="Straight Connector 7">
            <a:extLst>
              <a:ext uri="{FF2B5EF4-FFF2-40B4-BE49-F238E27FC236}">
                <a16:creationId xmlns:a16="http://schemas.microsoft.com/office/drawing/2014/main" id="{8EEAECB6-ACDD-4E7E-AECF-41C63C9E77A0}"/>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1" name="Rectangle 10">
            <a:extLst>
              <a:ext uri="{FF2B5EF4-FFF2-40B4-BE49-F238E27FC236}">
                <a16:creationId xmlns:a16="http://schemas.microsoft.com/office/drawing/2014/main" id="{D60ED39A-A04F-4E86-9B9F-541BC0BB8AB2}"/>
              </a:ext>
            </a:extLst>
          </p:cNvPr>
          <p:cNvSpPr/>
          <p:nvPr/>
        </p:nvSpPr>
        <p:spPr>
          <a:xfrm>
            <a:off x="6220688" y="1327834"/>
            <a:ext cx="5541818" cy="5262979"/>
          </a:xfrm>
          <a:prstGeom prst="rect">
            <a:avLst/>
          </a:prstGeom>
        </p:spPr>
        <p:txBody>
          <a:bodyPr>
            <a:spAutoFit/>
          </a:bodyPr>
          <a:lstStyle/>
          <a:p>
            <a:r>
              <a:rPr lang="en-US" sz="2400" b="1" i="0" dirty="0">
                <a:solidFill>
                  <a:srgbClr val="000000"/>
                </a:solidFill>
                <a:effectLst/>
                <a:latin typeface="Helvetica Neue"/>
              </a:rPr>
              <a:t>Marcos 10</a:t>
            </a:r>
            <a:r>
              <a:rPr lang="en-US" sz="2400" b="0" i="0" dirty="0">
                <a:solidFill>
                  <a:srgbClr val="000000"/>
                </a:solidFill>
                <a:effectLst/>
                <a:latin typeface="Helvetica Neue"/>
              </a:rPr>
              <a:t> </a:t>
            </a:r>
            <a:r>
              <a:rPr lang="es-ES" sz="2400" b="1" baseline="30000" dirty="0"/>
              <a:t>28 </a:t>
            </a:r>
            <a:r>
              <a:rPr lang="es-ES" sz="2400" dirty="0"/>
              <a:t>Entonces Pedro comenzó a decirle:</a:t>
            </a:r>
          </a:p>
          <a:p>
            <a:r>
              <a:rPr lang="es-ES" sz="2400" dirty="0"/>
              <a:t>—Nosotros lo hemos dejado todo y te hemos seguido.</a:t>
            </a:r>
          </a:p>
          <a:p>
            <a:r>
              <a:rPr lang="es-ES" sz="2400" b="1" baseline="30000" dirty="0"/>
              <a:t>29 </a:t>
            </a:r>
            <a:r>
              <a:rPr lang="es-ES" sz="2400" dirty="0"/>
              <a:t>Respondió Jesús y dijo:</a:t>
            </a:r>
          </a:p>
          <a:p>
            <a:r>
              <a:rPr lang="es-ES" sz="2400" dirty="0"/>
              <a:t>—De cierto os digo que no hay nadie que haya dejado casa, o hermanos, o hermanas, o padre, o madre, o mujer, o hijos, o tierras, por causa de mí y del evangelio, </a:t>
            </a:r>
            <a:r>
              <a:rPr lang="es-ES" sz="2400" b="1" baseline="30000" dirty="0"/>
              <a:t>30 </a:t>
            </a:r>
            <a:r>
              <a:rPr lang="es-ES" sz="2400" dirty="0"/>
              <a:t>que no reciba cien veces más ahora en este tiempo: casas, hermanos, hermanas, madres, hijos y tierras, aunque </a:t>
            </a:r>
            <a:r>
              <a:rPr lang="es-ES" sz="2400" u="sng" dirty="0"/>
              <a:t>con persecuciones</a:t>
            </a:r>
            <a:r>
              <a:rPr lang="es-ES" sz="2400" dirty="0"/>
              <a:t>, y en el siglo venidero la vida eterna.</a:t>
            </a:r>
          </a:p>
        </p:txBody>
      </p:sp>
    </p:spTree>
    <p:extLst>
      <p:ext uri="{BB962C8B-B14F-4D97-AF65-F5344CB8AC3E}">
        <p14:creationId xmlns:p14="http://schemas.microsoft.com/office/powerpoint/2010/main" val="394773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4524315"/>
          </a:xfrm>
          <a:prstGeom prst="rect">
            <a:avLst/>
          </a:prstGeom>
        </p:spPr>
        <p:txBody>
          <a:bodyPr>
            <a:spAutoFit/>
          </a:bodyPr>
          <a:lstStyle/>
          <a:p>
            <a:r>
              <a:rPr lang="en-US" sz="2400" b="1" i="0" dirty="0">
                <a:solidFill>
                  <a:srgbClr val="000000"/>
                </a:solidFill>
                <a:effectLst/>
                <a:latin typeface="Helvetica Neue"/>
              </a:rPr>
              <a:t>Marcos 10</a:t>
            </a:r>
            <a:r>
              <a:rPr lang="en-US" sz="2400" b="0" i="0" dirty="0">
                <a:solidFill>
                  <a:srgbClr val="000000"/>
                </a:solidFill>
                <a:effectLst/>
                <a:latin typeface="Helvetica Neue"/>
              </a:rPr>
              <a:t> </a:t>
            </a:r>
            <a:r>
              <a:rPr lang="en-US" sz="2400" b="1" baseline="30000" dirty="0"/>
              <a:t>28 </a:t>
            </a:r>
            <a:r>
              <a:rPr lang="en-US" sz="2400" dirty="0"/>
              <a:t>Peter began to say to Him, “Behold, we have left everything and followed You.” </a:t>
            </a:r>
            <a:r>
              <a:rPr lang="en-US" sz="2400" b="1" baseline="30000" dirty="0"/>
              <a:t>29 </a:t>
            </a:r>
            <a:r>
              <a:rPr lang="en-US" sz="2400" dirty="0"/>
              <a:t>Jesus said, “Truly I say to you, there is no one who has left house or brothers or sisters or mother or father or children or farms, for My sake and for the gospel’s sake, </a:t>
            </a:r>
            <a:r>
              <a:rPr lang="en-US" sz="2400" b="1" baseline="30000" dirty="0"/>
              <a:t>30 </a:t>
            </a:r>
            <a:r>
              <a:rPr lang="en-US" sz="2400" dirty="0"/>
              <a:t>but that he will receive a hundred times as much now in the present age, houses and brothers and sisters and mothers and children and farms, along with persecutions; and </a:t>
            </a:r>
            <a:r>
              <a:rPr lang="en-US" sz="2400" u="sng" dirty="0"/>
              <a:t>in the age to come, eternal life</a:t>
            </a:r>
            <a:r>
              <a:rPr lang="en-US" sz="2400" dirty="0"/>
              <a:t>.</a:t>
            </a:r>
            <a:endParaRPr lang="en-US" sz="2400" dirty="0">
              <a:solidFill>
                <a:srgbClr val="000000"/>
              </a:solidFill>
              <a:latin typeface="Helvetica Neue"/>
            </a:endParaRPr>
          </a:p>
        </p:txBody>
      </p:sp>
      <p:cxnSp>
        <p:nvCxnSpPr>
          <p:cNvPr id="8" name="Straight Connector 7">
            <a:extLst>
              <a:ext uri="{FF2B5EF4-FFF2-40B4-BE49-F238E27FC236}">
                <a16:creationId xmlns:a16="http://schemas.microsoft.com/office/drawing/2014/main" id="{8EEAECB6-ACDD-4E7E-AECF-41C63C9E77A0}"/>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1" name="Rectangle 10">
            <a:extLst>
              <a:ext uri="{FF2B5EF4-FFF2-40B4-BE49-F238E27FC236}">
                <a16:creationId xmlns:a16="http://schemas.microsoft.com/office/drawing/2014/main" id="{D60ED39A-A04F-4E86-9B9F-541BC0BB8AB2}"/>
              </a:ext>
            </a:extLst>
          </p:cNvPr>
          <p:cNvSpPr/>
          <p:nvPr/>
        </p:nvSpPr>
        <p:spPr>
          <a:xfrm>
            <a:off x="6220688" y="1327834"/>
            <a:ext cx="5541818" cy="5262979"/>
          </a:xfrm>
          <a:prstGeom prst="rect">
            <a:avLst/>
          </a:prstGeom>
        </p:spPr>
        <p:txBody>
          <a:bodyPr>
            <a:spAutoFit/>
          </a:bodyPr>
          <a:lstStyle/>
          <a:p>
            <a:r>
              <a:rPr lang="en-US" sz="2400" b="1" i="0" dirty="0">
                <a:solidFill>
                  <a:srgbClr val="000000"/>
                </a:solidFill>
                <a:effectLst/>
                <a:latin typeface="Helvetica Neue"/>
              </a:rPr>
              <a:t>Marcos 10</a:t>
            </a:r>
            <a:r>
              <a:rPr lang="en-US" sz="2400" b="0" i="0" dirty="0">
                <a:solidFill>
                  <a:srgbClr val="000000"/>
                </a:solidFill>
                <a:effectLst/>
                <a:latin typeface="Helvetica Neue"/>
              </a:rPr>
              <a:t> </a:t>
            </a:r>
            <a:r>
              <a:rPr lang="es-ES" sz="2400" b="1" baseline="30000" dirty="0"/>
              <a:t>28 </a:t>
            </a:r>
            <a:r>
              <a:rPr lang="es-ES" sz="2400" dirty="0"/>
              <a:t>Entonces Pedro comenzó a decirle:</a:t>
            </a:r>
          </a:p>
          <a:p>
            <a:r>
              <a:rPr lang="es-ES" sz="2400" dirty="0"/>
              <a:t>—Nosotros lo hemos dejado todo y te hemos seguido.</a:t>
            </a:r>
          </a:p>
          <a:p>
            <a:r>
              <a:rPr lang="es-ES" sz="2400" b="1" baseline="30000" dirty="0"/>
              <a:t>29 </a:t>
            </a:r>
            <a:r>
              <a:rPr lang="es-ES" sz="2400" dirty="0"/>
              <a:t>Respondió Jesús y dijo:</a:t>
            </a:r>
          </a:p>
          <a:p>
            <a:r>
              <a:rPr lang="es-ES" sz="2400" dirty="0"/>
              <a:t>—De cierto os digo que no hay nadie que haya dejado casa, o hermanos, o hermanas, o padre, o madre, o mujer, o hijos, o tierras, por causa de mí y del evangelio, </a:t>
            </a:r>
            <a:r>
              <a:rPr lang="es-ES" sz="2400" b="1" baseline="30000" dirty="0"/>
              <a:t>30 </a:t>
            </a:r>
            <a:r>
              <a:rPr lang="es-ES" sz="2400" dirty="0"/>
              <a:t>que no reciba cien veces más ahora en este tiempo: casas, hermanos, hermanas, madres, hijos y tierras, aunque con persecuciones, y </a:t>
            </a:r>
            <a:r>
              <a:rPr lang="es-ES" sz="2400" u="sng" dirty="0"/>
              <a:t>en el siglo venidero la vida eterna</a:t>
            </a:r>
            <a:r>
              <a:rPr lang="es-ES" sz="2400" dirty="0"/>
              <a:t>.</a:t>
            </a:r>
          </a:p>
        </p:txBody>
      </p:sp>
    </p:spTree>
    <p:extLst>
      <p:ext uri="{BB962C8B-B14F-4D97-AF65-F5344CB8AC3E}">
        <p14:creationId xmlns:p14="http://schemas.microsoft.com/office/powerpoint/2010/main" val="3266985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2" name="Rectangle 1">
            <a:extLst>
              <a:ext uri="{FF2B5EF4-FFF2-40B4-BE49-F238E27FC236}">
                <a16:creationId xmlns:a16="http://schemas.microsoft.com/office/drawing/2014/main" id="{D0251CBB-F742-4CC3-9285-A07060CC61A3}"/>
              </a:ext>
            </a:extLst>
          </p:cNvPr>
          <p:cNvSpPr/>
          <p:nvPr/>
        </p:nvSpPr>
        <p:spPr>
          <a:xfrm>
            <a:off x="327896" y="1344764"/>
            <a:ext cx="5541818" cy="1569660"/>
          </a:xfrm>
          <a:prstGeom prst="rect">
            <a:avLst/>
          </a:prstGeom>
        </p:spPr>
        <p:txBody>
          <a:bodyPr>
            <a:spAutoFit/>
          </a:bodyPr>
          <a:lstStyle/>
          <a:p>
            <a:r>
              <a:rPr lang="en-US" sz="2400" b="1" i="0" dirty="0">
                <a:solidFill>
                  <a:srgbClr val="000000"/>
                </a:solidFill>
                <a:effectLst/>
                <a:latin typeface="Helvetica Neue"/>
              </a:rPr>
              <a:t>Ephesians 4</a:t>
            </a:r>
            <a:r>
              <a:rPr lang="en-US" sz="2400" b="0" i="0" dirty="0">
                <a:solidFill>
                  <a:srgbClr val="000000"/>
                </a:solidFill>
                <a:effectLst/>
                <a:latin typeface="Helvetica Neue"/>
              </a:rPr>
              <a:t> </a:t>
            </a:r>
            <a:r>
              <a:rPr lang="en-US" sz="2400" b="1" baseline="30000" dirty="0"/>
              <a:t>17 </a:t>
            </a:r>
            <a:r>
              <a:rPr lang="en-US" sz="2400" dirty="0"/>
              <a:t>So this I say, and affirm together with the Lord, that you walk </a:t>
            </a:r>
            <a:r>
              <a:rPr lang="en-US" sz="2400" u="sng" dirty="0"/>
              <a:t>no longer just as the Gentiles also walk</a:t>
            </a:r>
            <a:r>
              <a:rPr lang="en-US" sz="2400" dirty="0"/>
              <a:t>, in the futility of their mind </a:t>
            </a:r>
            <a:endParaRPr lang="en-US" sz="2400" dirty="0">
              <a:solidFill>
                <a:srgbClr val="000000"/>
              </a:solidFill>
              <a:latin typeface="Helvetica Neue"/>
            </a:endParaRPr>
          </a:p>
        </p:txBody>
      </p:sp>
      <p:cxnSp>
        <p:nvCxnSpPr>
          <p:cNvPr id="8" name="Straight Connector 7">
            <a:extLst>
              <a:ext uri="{FF2B5EF4-FFF2-40B4-BE49-F238E27FC236}">
                <a16:creationId xmlns:a16="http://schemas.microsoft.com/office/drawing/2014/main" id="{8EEAECB6-ACDD-4E7E-AECF-41C63C9E77A0}"/>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0" name="Rectangle 9">
            <a:extLst>
              <a:ext uri="{FF2B5EF4-FFF2-40B4-BE49-F238E27FC236}">
                <a16:creationId xmlns:a16="http://schemas.microsoft.com/office/drawing/2014/main" id="{D60ED39A-A04F-4E86-9B9F-541BC0BB8AB2}"/>
              </a:ext>
            </a:extLst>
          </p:cNvPr>
          <p:cNvSpPr/>
          <p:nvPr/>
        </p:nvSpPr>
        <p:spPr>
          <a:xfrm>
            <a:off x="6220688" y="1327834"/>
            <a:ext cx="5541818" cy="1569660"/>
          </a:xfrm>
          <a:prstGeom prst="rect">
            <a:avLst/>
          </a:prstGeom>
        </p:spPr>
        <p:txBody>
          <a:bodyPr>
            <a:spAutoFit/>
          </a:bodyPr>
          <a:lstStyle/>
          <a:p>
            <a:r>
              <a:rPr lang="en-US" sz="2400" b="1" i="0" dirty="0" err="1">
                <a:solidFill>
                  <a:srgbClr val="000000"/>
                </a:solidFill>
                <a:effectLst/>
                <a:latin typeface="Helvetica Neue"/>
              </a:rPr>
              <a:t>Efesios</a:t>
            </a:r>
            <a:r>
              <a:rPr lang="en-US" sz="2400" b="1" i="0" dirty="0">
                <a:solidFill>
                  <a:srgbClr val="000000"/>
                </a:solidFill>
                <a:effectLst/>
                <a:latin typeface="Helvetica Neue"/>
              </a:rPr>
              <a:t> 4 </a:t>
            </a:r>
            <a:r>
              <a:rPr lang="es-ES" sz="2400" b="1" baseline="30000" dirty="0"/>
              <a:t>17 </a:t>
            </a:r>
            <a:r>
              <a:rPr lang="es-ES" sz="2400" dirty="0"/>
              <a:t>Esto, pues, digo y requiero en el Señor: que </a:t>
            </a:r>
            <a:r>
              <a:rPr lang="es-ES" sz="2400" u="sng" dirty="0"/>
              <a:t>ya no andéis como los otros gentiles</a:t>
            </a:r>
            <a:r>
              <a:rPr lang="es-ES" sz="2400" dirty="0"/>
              <a:t>, que andan en la vanidad de su mente </a:t>
            </a:r>
            <a:endParaRPr lang="en-US" sz="2400" dirty="0">
              <a:solidFill>
                <a:srgbClr val="000000"/>
              </a:solidFill>
              <a:latin typeface="Helvetica Neue"/>
            </a:endParaRPr>
          </a:p>
        </p:txBody>
      </p:sp>
    </p:spTree>
    <p:extLst>
      <p:ext uri="{BB962C8B-B14F-4D97-AF65-F5344CB8AC3E}">
        <p14:creationId xmlns:p14="http://schemas.microsoft.com/office/powerpoint/2010/main" val="4246069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9" name="TextBox 8">
            <a:extLst>
              <a:ext uri="{FF2B5EF4-FFF2-40B4-BE49-F238E27FC236}">
                <a16:creationId xmlns:a16="http://schemas.microsoft.com/office/drawing/2014/main" id="{50B838AE-DAE3-4FB3-8F37-FF812D54640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Tree>
    <p:extLst>
      <p:ext uri="{BB962C8B-B14F-4D97-AF65-F5344CB8AC3E}">
        <p14:creationId xmlns:p14="http://schemas.microsoft.com/office/powerpoint/2010/main" val="281162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cxnSp>
        <p:nvCxnSpPr>
          <p:cNvPr id="7" name="Straight Connector 6">
            <a:extLst>
              <a:ext uri="{FF2B5EF4-FFF2-40B4-BE49-F238E27FC236}">
                <a16:creationId xmlns:a16="http://schemas.microsoft.com/office/drawing/2014/main" id="{29E7903A-7E57-4120-A33E-D65F0C4DE884}"/>
              </a:ext>
            </a:extLst>
          </p:cNvPr>
          <p:cNvCxnSpPr>
            <a:cxnSpLocks/>
            <a:stCxn id="4" idx="2"/>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CD2F677-61BF-4E27-B9AE-C2B2F90BC89C}"/>
              </a:ext>
            </a:extLst>
          </p:cNvPr>
          <p:cNvSpPr/>
          <p:nvPr/>
        </p:nvSpPr>
        <p:spPr>
          <a:xfrm>
            <a:off x="147155" y="3484204"/>
            <a:ext cx="5948829" cy="1200329"/>
          </a:xfrm>
          <a:prstGeom prst="rect">
            <a:avLst/>
          </a:prstGeom>
        </p:spPr>
        <p:txBody>
          <a:bodyPr wrap="square">
            <a:spAutoFit/>
          </a:bodyPr>
          <a:lstStyle/>
          <a:p>
            <a:r>
              <a:rPr lang="en-US" sz="2400" b="1" dirty="0">
                <a:solidFill>
                  <a:srgbClr val="000000"/>
                </a:solidFill>
                <a:effectLst/>
                <a:latin typeface="Helvetica Neue"/>
              </a:rPr>
              <a:t>Acts 10 </a:t>
            </a:r>
            <a:r>
              <a:rPr lang="en-US" sz="2400" b="1" baseline="30000" dirty="0">
                <a:solidFill>
                  <a:srgbClr val="000000"/>
                </a:solidFill>
                <a:effectLst/>
                <a:latin typeface="Arial" panose="020B0604020202020204" pitchFamily="34" charset="0"/>
              </a:rPr>
              <a:t>5 </a:t>
            </a:r>
            <a:r>
              <a:rPr lang="en-US" sz="2400" b="0" dirty="0">
                <a:solidFill>
                  <a:srgbClr val="000000"/>
                </a:solidFill>
                <a:effectLst/>
                <a:latin typeface="Helvetica Neue"/>
              </a:rPr>
              <a:t>Now dispatch some men to Joppa and send for a man named</a:t>
            </a:r>
            <a:r>
              <a:rPr lang="en-US" sz="2400" dirty="0">
                <a:solidFill>
                  <a:srgbClr val="000000"/>
                </a:solidFill>
                <a:latin typeface="Helvetica Neue"/>
              </a:rPr>
              <a:t> </a:t>
            </a:r>
            <a:r>
              <a:rPr lang="en-US" sz="2400" b="0" dirty="0">
                <a:solidFill>
                  <a:srgbClr val="000000"/>
                </a:solidFill>
                <a:effectLst/>
                <a:latin typeface="Helvetica Neue"/>
              </a:rPr>
              <a:t>Simon, who is also called Peter</a:t>
            </a:r>
          </a:p>
        </p:txBody>
      </p:sp>
      <p:sp>
        <p:nvSpPr>
          <p:cNvPr id="11" name="Rectangle 10">
            <a:extLst>
              <a:ext uri="{FF2B5EF4-FFF2-40B4-BE49-F238E27FC236}">
                <a16:creationId xmlns:a16="http://schemas.microsoft.com/office/drawing/2014/main" id="{F2E2EAD4-3D27-4388-A330-3F5C593A1948}"/>
              </a:ext>
            </a:extLst>
          </p:cNvPr>
          <p:cNvSpPr/>
          <p:nvPr/>
        </p:nvSpPr>
        <p:spPr>
          <a:xfrm>
            <a:off x="147153" y="840519"/>
            <a:ext cx="5948843" cy="2677656"/>
          </a:xfrm>
          <a:prstGeom prst="rect">
            <a:avLst/>
          </a:prstGeom>
        </p:spPr>
        <p:txBody>
          <a:bodyPr wrap="square">
            <a:spAutoFit/>
          </a:bodyPr>
          <a:lstStyle/>
          <a:p>
            <a:r>
              <a:rPr lang="en-US" sz="2400" b="1" dirty="0">
                <a:solidFill>
                  <a:srgbClr val="000000"/>
                </a:solidFill>
                <a:effectLst/>
                <a:latin typeface="Helvetica Neue"/>
              </a:rPr>
              <a:t>Acts 10 </a:t>
            </a:r>
            <a:r>
              <a:rPr lang="en-US" sz="2400" b="1" baseline="30000" dirty="0">
                <a:solidFill>
                  <a:srgbClr val="000000"/>
                </a:solidFill>
                <a:effectLst/>
                <a:latin typeface="Arial" panose="020B0604020202020204" pitchFamily="34" charset="0"/>
              </a:rPr>
              <a:t>1 </a:t>
            </a:r>
            <a:r>
              <a:rPr lang="en-US" sz="2400" b="0" dirty="0">
                <a:solidFill>
                  <a:srgbClr val="000000"/>
                </a:solidFill>
                <a:effectLst/>
                <a:latin typeface="Helvetica Neue"/>
              </a:rPr>
              <a:t>Now there was a man at Caesarea named Cornelius, a centurion of what was called the Italian cohort, </a:t>
            </a:r>
            <a:r>
              <a:rPr lang="en-US" sz="2400" b="1" baseline="30000" dirty="0">
                <a:solidFill>
                  <a:srgbClr val="000000"/>
                </a:solidFill>
                <a:effectLst/>
                <a:latin typeface="Arial" panose="020B0604020202020204" pitchFamily="34" charset="0"/>
              </a:rPr>
              <a:t>2 </a:t>
            </a:r>
            <a:r>
              <a:rPr lang="en-US" sz="2400" b="0" dirty="0">
                <a:solidFill>
                  <a:srgbClr val="000000"/>
                </a:solidFill>
                <a:effectLst/>
                <a:latin typeface="Helvetica Neue"/>
              </a:rPr>
              <a:t>a devout man and one who feared God with all his household, and gave many alms to the Jewish people and prayed to God continually.</a:t>
            </a:r>
            <a:endParaRPr lang="en-US" sz="2400" dirty="0"/>
          </a:p>
        </p:txBody>
      </p:sp>
      <p:sp>
        <p:nvSpPr>
          <p:cNvPr id="12" name="Rectangle 11">
            <a:extLst>
              <a:ext uri="{FF2B5EF4-FFF2-40B4-BE49-F238E27FC236}">
                <a16:creationId xmlns:a16="http://schemas.microsoft.com/office/drawing/2014/main" id="{A1011084-407F-4769-851C-371D143CB3B4}"/>
              </a:ext>
            </a:extLst>
          </p:cNvPr>
          <p:cNvSpPr/>
          <p:nvPr/>
        </p:nvSpPr>
        <p:spPr>
          <a:xfrm>
            <a:off x="147153" y="4817152"/>
            <a:ext cx="5938344" cy="1938992"/>
          </a:xfrm>
          <a:prstGeom prst="rect">
            <a:avLst/>
          </a:prstGeom>
        </p:spPr>
        <p:txBody>
          <a:bodyPr wrap="square">
            <a:spAutoFit/>
          </a:bodyPr>
          <a:lstStyle/>
          <a:p>
            <a:r>
              <a:rPr lang="en-US" sz="2400" b="1" dirty="0">
                <a:solidFill>
                  <a:srgbClr val="000000"/>
                </a:solidFill>
                <a:effectLst/>
                <a:latin typeface="Helvetica Neue"/>
              </a:rPr>
              <a:t>Acts 11 </a:t>
            </a:r>
            <a:r>
              <a:rPr lang="en-US" sz="2400" b="1" baseline="30000" dirty="0">
                <a:solidFill>
                  <a:srgbClr val="000000"/>
                </a:solidFill>
                <a:effectLst/>
                <a:latin typeface="Arial" panose="020B0604020202020204" pitchFamily="34" charset="0"/>
              </a:rPr>
              <a:t>13 </a:t>
            </a:r>
            <a:r>
              <a:rPr lang="en-US" sz="2400" b="0" dirty="0">
                <a:solidFill>
                  <a:srgbClr val="000000"/>
                </a:solidFill>
                <a:effectLst/>
                <a:latin typeface="Helvetica Neue"/>
              </a:rPr>
              <a:t>…‘Send to Joppa and have Simon, who is also called Peter, brought here; </a:t>
            </a:r>
            <a:r>
              <a:rPr lang="en-US" sz="2400" b="1" baseline="30000" dirty="0">
                <a:solidFill>
                  <a:srgbClr val="000000"/>
                </a:solidFill>
                <a:effectLst/>
                <a:latin typeface="Arial" panose="020B0604020202020204" pitchFamily="34" charset="0"/>
              </a:rPr>
              <a:t>14 </a:t>
            </a:r>
            <a:r>
              <a:rPr lang="en-US" sz="2400" b="0" dirty="0">
                <a:solidFill>
                  <a:srgbClr val="000000"/>
                </a:solidFill>
                <a:effectLst/>
                <a:latin typeface="Helvetica Neue"/>
              </a:rPr>
              <a:t>and he will speak words to you by which you will be saved, you and all your household.’</a:t>
            </a:r>
            <a:endParaRPr lang="en-US" sz="2400" dirty="0"/>
          </a:p>
        </p:txBody>
      </p:sp>
      <p:sp>
        <p:nvSpPr>
          <p:cNvPr id="13" name="Rectangle 12">
            <a:extLst>
              <a:ext uri="{FF2B5EF4-FFF2-40B4-BE49-F238E27FC236}">
                <a16:creationId xmlns:a16="http://schemas.microsoft.com/office/drawing/2014/main" id="{A903A819-C6E9-4E4C-A6BF-F2C92659F51C}"/>
              </a:ext>
            </a:extLst>
          </p:cNvPr>
          <p:cNvSpPr/>
          <p:nvPr/>
        </p:nvSpPr>
        <p:spPr>
          <a:xfrm>
            <a:off x="6175417" y="3484207"/>
            <a:ext cx="5948829" cy="1200329"/>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10 </a:t>
            </a:r>
            <a:r>
              <a:rPr lang="en-US" sz="2400" b="1" baseline="30000" dirty="0">
                <a:solidFill>
                  <a:srgbClr val="000000"/>
                </a:solidFill>
                <a:effectLst/>
                <a:latin typeface="Arial" panose="020B0604020202020204" pitchFamily="34" charset="0"/>
              </a:rPr>
              <a:t>5 </a:t>
            </a:r>
            <a:r>
              <a:rPr lang="es-ES" b="1" baseline="30000" dirty="0"/>
              <a:t> </a:t>
            </a:r>
            <a:r>
              <a:rPr lang="es-ES" sz="2400" dirty="0">
                <a:latin typeface="Helvetica Neue"/>
                <a:cs typeface="Hadassah Friedlaender" panose="020B0604020202020204" pitchFamily="18" charset="-79"/>
              </a:rPr>
              <a:t>Envía, pues, ahora hombres a Jope y haz venir a Simón, el que tiene por sobrenombre Pedro.</a:t>
            </a:r>
            <a:endParaRPr lang="en-US" sz="3200" b="0" dirty="0">
              <a:solidFill>
                <a:srgbClr val="000000"/>
              </a:solidFill>
              <a:effectLst/>
              <a:latin typeface="Helvetica Neue"/>
              <a:cs typeface="Hadassah Friedlaender" panose="020B0604020202020204" pitchFamily="18" charset="-79"/>
            </a:endParaRPr>
          </a:p>
        </p:txBody>
      </p:sp>
      <p:sp>
        <p:nvSpPr>
          <p:cNvPr id="14" name="Rectangle 13">
            <a:extLst>
              <a:ext uri="{FF2B5EF4-FFF2-40B4-BE49-F238E27FC236}">
                <a16:creationId xmlns:a16="http://schemas.microsoft.com/office/drawing/2014/main" id="{84BF984C-2E7C-49C1-A761-5E031EF2CD29}"/>
              </a:ext>
            </a:extLst>
          </p:cNvPr>
          <p:cNvSpPr/>
          <p:nvPr/>
        </p:nvSpPr>
        <p:spPr>
          <a:xfrm>
            <a:off x="6175415" y="840522"/>
            <a:ext cx="5948843" cy="2308324"/>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10 </a:t>
            </a:r>
            <a:r>
              <a:rPr lang="en-US" sz="2400" b="1" baseline="30000" dirty="0">
                <a:solidFill>
                  <a:srgbClr val="000000"/>
                </a:solidFill>
                <a:effectLst/>
                <a:latin typeface="Arial" panose="020B0604020202020204" pitchFamily="34" charset="0"/>
              </a:rPr>
              <a:t>1</a:t>
            </a:r>
            <a:r>
              <a:rPr lang="en-US" sz="2400" dirty="0">
                <a:solidFill>
                  <a:srgbClr val="000000"/>
                </a:solidFill>
                <a:latin typeface="Helvetica Neue"/>
              </a:rPr>
              <a:t> </a:t>
            </a:r>
            <a:r>
              <a:rPr lang="es-ES" sz="2400" dirty="0">
                <a:solidFill>
                  <a:srgbClr val="000000"/>
                </a:solidFill>
                <a:latin typeface="Helvetica Neue"/>
              </a:rPr>
              <a:t>Había en </a:t>
            </a:r>
            <a:r>
              <a:rPr lang="es-ES" sz="2400" dirty="0" err="1">
                <a:solidFill>
                  <a:srgbClr val="000000"/>
                </a:solidFill>
                <a:latin typeface="Helvetica Neue"/>
              </a:rPr>
              <a:t>Cesarea</a:t>
            </a:r>
            <a:r>
              <a:rPr lang="es-ES" sz="2400" dirty="0">
                <a:solidFill>
                  <a:srgbClr val="000000"/>
                </a:solidFill>
                <a:latin typeface="Helvetica Neue"/>
              </a:rPr>
              <a:t> un hombre llamado Cornelio, centurión de la compañía llamada «la Italiana», </a:t>
            </a:r>
            <a:r>
              <a:rPr lang="en-US" sz="2400" b="1" baseline="30000" dirty="0">
                <a:solidFill>
                  <a:srgbClr val="000000"/>
                </a:solidFill>
                <a:effectLst/>
                <a:latin typeface="Arial" panose="020B0604020202020204" pitchFamily="34" charset="0"/>
              </a:rPr>
              <a:t> 2</a:t>
            </a:r>
            <a:r>
              <a:rPr lang="es-ES" sz="2400" dirty="0">
                <a:solidFill>
                  <a:srgbClr val="000000"/>
                </a:solidFill>
                <a:latin typeface="Helvetica Neue"/>
              </a:rPr>
              <a:t> piadoso y temeroso de Dios con toda su casa, y que hacía muchas limosnas al pueblo y oraba siempre a Dios.</a:t>
            </a:r>
            <a:endParaRPr lang="en-US" sz="2400" dirty="0">
              <a:solidFill>
                <a:srgbClr val="000000"/>
              </a:solidFill>
              <a:latin typeface="Helvetica Neue"/>
            </a:endParaRPr>
          </a:p>
        </p:txBody>
      </p:sp>
      <p:sp>
        <p:nvSpPr>
          <p:cNvPr id="15" name="Rectangle 14">
            <a:extLst>
              <a:ext uri="{FF2B5EF4-FFF2-40B4-BE49-F238E27FC236}">
                <a16:creationId xmlns:a16="http://schemas.microsoft.com/office/drawing/2014/main" id="{3441FDE6-14A1-418B-9361-E0E8881178A0}"/>
              </a:ext>
            </a:extLst>
          </p:cNvPr>
          <p:cNvSpPr/>
          <p:nvPr/>
        </p:nvSpPr>
        <p:spPr>
          <a:xfrm>
            <a:off x="6175415" y="4817155"/>
            <a:ext cx="5938344" cy="1938992"/>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11 </a:t>
            </a:r>
            <a:r>
              <a:rPr lang="en-US" sz="2400" b="1" baseline="30000" dirty="0">
                <a:solidFill>
                  <a:srgbClr val="000000"/>
                </a:solidFill>
                <a:effectLst/>
                <a:latin typeface="Arial" panose="020B0604020202020204" pitchFamily="34" charset="0"/>
              </a:rPr>
              <a:t>13 </a:t>
            </a:r>
            <a:r>
              <a:rPr lang="en-US" sz="2400" b="0" dirty="0">
                <a:solidFill>
                  <a:srgbClr val="000000"/>
                </a:solidFill>
                <a:effectLst/>
                <a:latin typeface="Helvetica Neue"/>
              </a:rPr>
              <a:t>…</a:t>
            </a:r>
            <a:r>
              <a:rPr lang="es-ES" sz="2400" dirty="0">
                <a:latin typeface="Helvetica Neue"/>
              </a:rPr>
              <a:t> “Envía hombres a Jope y haz venir a Simón, el que tiene por sobrenombre Pedro; </a:t>
            </a:r>
            <a:r>
              <a:rPr lang="es-ES" sz="2400" b="1" baseline="30000" dirty="0">
                <a:latin typeface="Helvetica Neue"/>
              </a:rPr>
              <a:t>14 </a:t>
            </a:r>
            <a:r>
              <a:rPr lang="es-ES" sz="2400" dirty="0">
                <a:latin typeface="Helvetica Neue"/>
              </a:rPr>
              <a:t>él te hablará palabras por las cuales serás salvo tú y toda tu casa.” </a:t>
            </a:r>
            <a:endParaRPr lang="en-US" sz="2400" dirty="0">
              <a:latin typeface="Helvetica Neue"/>
            </a:endParaRPr>
          </a:p>
        </p:txBody>
      </p:sp>
      <p:sp>
        <p:nvSpPr>
          <p:cNvPr id="16" name="TextBox 15">
            <a:extLst>
              <a:ext uri="{FF2B5EF4-FFF2-40B4-BE49-F238E27FC236}">
                <a16:creationId xmlns:a16="http://schemas.microsoft.com/office/drawing/2014/main" id="{D52EC0A9-B9F3-4185-B4F8-5038296E9FCA}"/>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Tree>
    <p:extLst>
      <p:ext uri="{BB962C8B-B14F-4D97-AF65-F5344CB8AC3E}">
        <p14:creationId xmlns:p14="http://schemas.microsoft.com/office/powerpoint/2010/main" val="277407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2512A3A0-7458-457E-84E4-65E783F93213}"/>
              </a:ext>
            </a:extLst>
          </p:cNvPr>
          <p:cNvSpPr/>
          <p:nvPr/>
        </p:nvSpPr>
        <p:spPr>
          <a:xfrm>
            <a:off x="6091322" y="5595581"/>
            <a:ext cx="5457213" cy="721127"/>
          </a:xfrm>
          <a:custGeom>
            <a:avLst/>
            <a:gdLst>
              <a:gd name="connsiteX0" fmla="*/ 1797269 w 5843752"/>
              <a:gd name="connsiteY0" fmla="*/ 367862 h 714704"/>
              <a:gd name="connsiteX1" fmla="*/ 0 w 5843752"/>
              <a:gd name="connsiteY1" fmla="*/ 357352 h 714704"/>
              <a:gd name="connsiteX2" fmla="*/ 0 w 5843752"/>
              <a:gd name="connsiteY2" fmla="*/ 704193 h 714704"/>
              <a:gd name="connsiteX3" fmla="*/ 3489435 w 5843752"/>
              <a:gd name="connsiteY3" fmla="*/ 714704 h 714704"/>
              <a:gd name="connsiteX4" fmla="*/ 3478924 w 5843752"/>
              <a:gd name="connsiteY4" fmla="*/ 378373 h 714704"/>
              <a:gd name="connsiteX5" fmla="*/ 5843752 w 5843752"/>
              <a:gd name="connsiteY5" fmla="*/ 378373 h 714704"/>
              <a:gd name="connsiteX6" fmla="*/ 5843752 w 5843752"/>
              <a:gd name="connsiteY6" fmla="*/ 21021 h 714704"/>
              <a:gd name="connsiteX7" fmla="*/ 1797269 w 5843752"/>
              <a:gd name="connsiteY7" fmla="*/ 0 h 714704"/>
              <a:gd name="connsiteX8" fmla="*/ 1797269 w 5843752"/>
              <a:gd name="connsiteY8" fmla="*/ 367862 h 714704"/>
              <a:gd name="connsiteX0" fmla="*/ 1797269 w 5843752"/>
              <a:gd name="connsiteY0" fmla="*/ 367862 h 704193"/>
              <a:gd name="connsiteX1" fmla="*/ 0 w 5843752"/>
              <a:gd name="connsiteY1" fmla="*/ 357352 h 704193"/>
              <a:gd name="connsiteX2" fmla="*/ 0 w 5843752"/>
              <a:gd name="connsiteY2" fmla="*/ 704193 h 704193"/>
              <a:gd name="connsiteX3" fmla="*/ 5302708 w 5843752"/>
              <a:gd name="connsiteY3" fmla="*/ 697771 h 704193"/>
              <a:gd name="connsiteX4" fmla="*/ 3478924 w 5843752"/>
              <a:gd name="connsiteY4" fmla="*/ 378373 h 704193"/>
              <a:gd name="connsiteX5" fmla="*/ 5843752 w 5843752"/>
              <a:gd name="connsiteY5" fmla="*/ 378373 h 704193"/>
              <a:gd name="connsiteX6" fmla="*/ 5843752 w 5843752"/>
              <a:gd name="connsiteY6" fmla="*/ 21021 h 704193"/>
              <a:gd name="connsiteX7" fmla="*/ 1797269 w 5843752"/>
              <a:gd name="connsiteY7" fmla="*/ 0 h 704193"/>
              <a:gd name="connsiteX8" fmla="*/ 1797269 w 5843752"/>
              <a:gd name="connsiteY8" fmla="*/ 367862 h 704193"/>
              <a:gd name="connsiteX0" fmla="*/ 1797269 w 5843752"/>
              <a:gd name="connsiteY0" fmla="*/ 367862 h 704193"/>
              <a:gd name="connsiteX1" fmla="*/ 0 w 5843752"/>
              <a:gd name="connsiteY1" fmla="*/ 357352 h 704193"/>
              <a:gd name="connsiteX2" fmla="*/ 0 w 5843752"/>
              <a:gd name="connsiteY2" fmla="*/ 704193 h 704193"/>
              <a:gd name="connsiteX3" fmla="*/ 5302708 w 5843752"/>
              <a:gd name="connsiteY3" fmla="*/ 697771 h 704193"/>
              <a:gd name="connsiteX4" fmla="*/ 5292197 w 5843752"/>
              <a:gd name="connsiteY4" fmla="*/ 429173 h 704193"/>
              <a:gd name="connsiteX5" fmla="*/ 5843752 w 5843752"/>
              <a:gd name="connsiteY5" fmla="*/ 378373 h 704193"/>
              <a:gd name="connsiteX6" fmla="*/ 5843752 w 5843752"/>
              <a:gd name="connsiteY6" fmla="*/ 21021 h 704193"/>
              <a:gd name="connsiteX7" fmla="*/ 1797269 w 5843752"/>
              <a:gd name="connsiteY7" fmla="*/ 0 h 704193"/>
              <a:gd name="connsiteX8" fmla="*/ 1797269 w 5843752"/>
              <a:gd name="connsiteY8" fmla="*/ 367862 h 704193"/>
              <a:gd name="connsiteX0" fmla="*/ 3719338 w 5843752"/>
              <a:gd name="connsiteY0" fmla="*/ 350928 h 704193"/>
              <a:gd name="connsiteX1" fmla="*/ 0 w 5843752"/>
              <a:gd name="connsiteY1" fmla="*/ 357352 h 704193"/>
              <a:gd name="connsiteX2" fmla="*/ 0 w 5843752"/>
              <a:gd name="connsiteY2" fmla="*/ 704193 h 704193"/>
              <a:gd name="connsiteX3" fmla="*/ 5302708 w 5843752"/>
              <a:gd name="connsiteY3" fmla="*/ 697771 h 704193"/>
              <a:gd name="connsiteX4" fmla="*/ 5292197 w 5843752"/>
              <a:gd name="connsiteY4" fmla="*/ 429173 h 704193"/>
              <a:gd name="connsiteX5" fmla="*/ 5843752 w 5843752"/>
              <a:gd name="connsiteY5" fmla="*/ 378373 h 704193"/>
              <a:gd name="connsiteX6" fmla="*/ 5843752 w 5843752"/>
              <a:gd name="connsiteY6" fmla="*/ 21021 h 704193"/>
              <a:gd name="connsiteX7" fmla="*/ 1797269 w 5843752"/>
              <a:gd name="connsiteY7" fmla="*/ 0 h 704193"/>
              <a:gd name="connsiteX8" fmla="*/ 3719338 w 5843752"/>
              <a:gd name="connsiteY8" fmla="*/ 350928 h 704193"/>
              <a:gd name="connsiteX0" fmla="*/ 3719338 w 5843752"/>
              <a:gd name="connsiteY0" fmla="*/ 367862 h 721127"/>
              <a:gd name="connsiteX1" fmla="*/ 0 w 5843752"/>
              <a:gd name="connsiteY1" fmla="*/ 374286 h 721127"/>
              <a:gd name="connsiteX2" fmla="*/ 0 w 5843752"/>
              <a:gd name="connsiteY2" fmla="*/ 721127 h 721127"/>
              <a:gd name="connsiteX3" fmla="*/ 5302708 w 5843752"/>
              <a:gd name="connsiteY3" fmla="*/ 714705 h 721127"/>
              <a:gd name="connsiteX4" fmla="*/ 5292197 w 5843752"/>
              <a:gd name="connsiteY4" fmla="*/ 446107 h 721127"/>
              <a:gd name="connsiteX5" fmla="*/ 5843752 w 5843752"/>
              <a:gd name="connsiteY5" fmla="*/ 395307 h 721127"/>
              <a:gd name="connsiteX6" fmla="*/ 5843752 w 5843752"/>
              <a:gd name="connsiteY6" fmla="*/ 37955 h 721127"/>
              <a:gd name="connsiteX7" fmla="*/ 3719338 w 5843752"/>
              <a:gd name="connsiteY7" fmla="*/ 0 h 721127"/>
              <a:gd name="connsiteX8" fmla="*/ 3719338 w 5843752"/>
              <a:gd name="connsiteY8" fmla="*/ 367862 h 721127"/>
              <a:gd name="connsiteX0" fmla="*/ 3719338 w 5843752"/>
              <a:gd name="connsiteY0" fmla="*/ 367862 h 721127"/>
              <a:gd name="connsiteX1" fmla="*/ 0 w 5843752"/>
              <a:gd name="connsiteY1" fmla="*/ 374286 h 721127"/>
              <a:gd name="connsiteX2" fmla="*/ 0 w 5843752"/>
              <a:gd name="connsiteY2" fmla="*/ 721127 h 721127"/>
              <a:gd name="connsiteX3" fmla="*/ 5302708 w 5843752"/>
              <a:gd name="connsiteY3" fmla="*/ 714705 h 721127"/>
              <a:gd name="connsiteX4" fmla="*/ 5292197 w 5843752"/>
              <a:gd name="connsiteY4" fmla="*/ 446107 h 721127"/>
              <a:gd name="connsiteX5" fmla="*/ 5843752 w 5843752"/>
              <a:gd name="connsiteY5" fmla="*/ 395307 h 721127"/>
              <a:gd name="connsiteX6" fmla="*/ 5843752 w 5843752"/>
              <a:gd name="connsiteY6" fmla="*/ 37955 h 721127"/>
              <a:gd name="connsiteX7" fmla="*/ 3646807 w 5843752"/>
              <a:gd name="connsiteY7" fmla="*/ 0 h 721127"/>
              <a:gd name="connsiteX8" fmla="*/ 3719338 w 5843752"/>
              <a:gd name="connsiteY8" fmla="*/ 367862 h 721127"/>
              <a:gd name="connsiteX0" fmla="*/ 3646808 w 5843752"/>
              <a:gd name="connsiteY0" fmla="*/ 367862 h 721127"/>
              <a:gd name="connsiteX1" fmla="*/ 0 w 5843752"/>
              <a:gd name="connsiteY1" fmla="*/ 374286 h 721127"/>
              <a:gd name="connsiteX2" fmla="*/ 0 w 5843752"/>
              <a:gd name="connsiteY2" fmla="*/ 721127 h 721127"/>
              <a:gd name="connsiteX3" fmla="*/ 5302708 w 5843752"/>
              <a:gd name="connsiteY3" fmla="*/ 714705 h 721127"/>
              <a:gd name="connsiteX4" fmla="*/ 5292197 w 5843752"/>
              <a:gd name="connsiteY4" fmla="*/ 446107 h 721127"/>
              <a:gd name="connsiteX5" fmla="*/ 5843752 w 5843752"/>
              <a:gd name="connsiteY5" fmla="*/ 395307 h 721127"/>
              <a:gd name="connsiteX6" fmla="*/ 5843752 w 5843752"/>
              <a:gd name="connsiteY6" fmla="*/ 37955 h 721127"/>
              <a:gd name="connsiteX7" fmla="*/ 3646807 w 5843752"/>
              <a:gd name="connsiteY7" fmla="*/ 0 h 721127"/>
              <a:gd name="connsiteX8" fmla="*/ 3646808 w 5843752"/>
              <a:gd name="connsiteY8" fmla="*/ 367862 h 721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43752" h="721127">
                <a:moveTo>
                  <a:pt x="3646808" y="367862"/>
                </a:moveTo>
                <a:lnTo>
                  <a:pt x="0" y="374286"/>
                </a:lnTo>
                <a:lnTo>
                  <a:pt x="0" y="721127"/>
                </a:lnTo>
                <a:lnTo>
                  <a:pt x="5302708" y="714705"/>
                </a:lnTo>
                <a:lnTo>
                  <a:pt x="5292197" y="446107"/>
                </a:lnTo>
                <a:lnTo>
                  <a:pt x="5843752" y="395307"/>
                </a:lnTo>
                <a:lnTo>
                  <a:pt x="5843752" y="37955"/>
                </a:lnTo>
                <a:lnTo>
                  <a:pt x="3646807" y="0"/>
                </a:lnTo>
                <a:cubicBezTo>
                  <a:pt x="3646807" y="122621"/>
                  <a:pt x="3646808" y="245241"/>
                  <a:pt x="3646808" y="367862"/>
                </a:cubicBez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2C445C16-8A97-4194-B03C-41F32BF7B35E}"/>
              </a:ext>
            </a:extLst>
          </p:cNvPr>
          <p:cNvSpPr/>
          <p:nvPr/>
        </p:nvSpPr>
        <p:spPr>
          <a:xfrm>
            <a:off x="6204899" y="2737942"/>
            <a:ext cx="3028692"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ECAA65FB-81AB-4729-B939-04D500824C40}"/>
              </a:ext>
            </a:extLst>
          </p:cNvPr>
          <p:cNvSpPr/>
          <p:nvPr/>
        </p:nvSpPr>
        <p:spPr>
          <a:xfrm>
            <a:off x="6824647" y="2397527"/>
            <a:ext cx="4622285" cy="31445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09AAE4DB-75BF-4FB7-B66B-4B6926032529}"/>
              </a:ext>
            </a:extLst>
          </p:cNvPr>
          <p:cNvSpPr/>
          <p:nvPr/>
        </p:nvSpPr>
        <p:spPr>
          <a:xfrm>
            <a:off x="6502178" y="1978876"/>
            <a:ext cx="2503051"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CBC2748E-3781-4522-97F0-596046C30D51}"/>
              </a:ext>
            </a:extLst>
          </p:cNvPr>
          <p:cNvSpPr/>
          <p:nvPr/>
        </p:nvSpPr>
        <p:spPr>
          <a:xfrm>
            <a:off x="10950606" y="1613923"/>
            <a:ext cx="1061537"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Shape 2">
            <a:extLst>
              <a:ext uri="{FF2B5EF4-FFF2-40B4-BE49-F238E27FC236}">
                <a16:creationId xmlns:a16="http://schemas.microsoft.com/office/drawing/2014/main" id="{07F9ED2C-52F7-49F9-8B2C-0981D6CB89DE}"/>
              </a:ext>
            </a:extLst>
          </p:cNvPr>
          <p:cNvSpPr/>
          <p:nvPr/>
        </p:nvSpPr>
        <p:spPr>
          <a:xfrm>
            <a:off x="63062" y="5612524"/>
            <a:ext cx="5843752" cy="714704"/>
          </a:xfrm>
          <a:custGeom>
            <a:avLst/>
            <a:gdLst>
              <a:gd name="connsiteX0" fmla="*/ 1797269 w 5843752"/>
              <a:gd name="connsiteY0" fmla="*/ 367862 h 714704"/>
              <a:gd name="connsiteX1" fmla="*/ 0 w 5843752"/>
              <a:gd name="connsiteY1" fmla="*/ 357352 h 714704"/>
              <a:gd name="connsiteX2" fmla="*/ 0 w 5843752"/>
              <a:gd name="connsiteY2" fmla="*/ 704193 h 714704"/>
              <a:gd name="connsiteX3" fmla="*/ 3489435 w 5843752"/>
              <a:gd name="connsiteY3" fmla="*/ 714704 h 714704"/>
              <a:gd name="connsiteX4" fmla="*/ 3478924 w 5843752"/>
              <a:gd name="connsiteY4" fmla="*/ 378373 h 714704"/>
              <a:gd name="connsiteX5" fmla="*/ 5843752 w 5843752"/>
              <a:gd name="connsiteY5" fmla="*/ 378373 h 714704"/>
              <a:gd name="connsiteX6" fmla="*/ 5843752 w 5843752"/>
              <a:gd name="connsiteY6" fmla="*/ 21021 h 714704"/>
              <a:gd name="connsiteX7" fmla="*/ 1797269 w 5843752"/>
              <a:gd name="connsiteY7" fmla="*/ 0 h 714704"/>
              <a:gd name="connsiteX8" fmla="*/ 1797269 w 5843752"/>
              <a:gd name="connsiteY8" fmla="*/ 367862 h 71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43752" h="714704">
                <a:moveTo>
                  <a:pt x="1797269" y="367862"/>
                </a:moveTo>
                <a:lnTo>
                  <a:pt x="0" y="357352"/>
                </a:lnTo>
                <a:lnTo>
                  <a:pt x="0" y="704193"/>
                </a:lnTo>
                <a:lnTo>
                  <a:pt x="3489435" y="714704"/>
                </a:lnTo>
                <a:lnTo>
                  <a:pt x="3478924" y="378373"/>
                </a:lnTo>
                <a:lnTo>
                  <a:pt x="5843752" y="378373"/>
                </a:lnTo>
                <a:lnTo>
                  <a:pt x="5843752" y="21021"/>
                </a:lnTo>
                <a:lnTo>
                  <a:pt x="1797269" y="0"/>
                </a:lnTo>
                <a:lnTo>
                  <a:pt x="1797269" y="367862"/>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E4F0830-6A51-4AA3-A006-C07A2A03DE1F}"/>
              </a:ext>
            </a:extLst>
          </p:cNvPr>
          <p:cNvSpPr/>
          <p:nvPr/>
        </p:nvSpPr>
        <p:spPr>
          <a:xfrm>
            <a:off x="3264403" y="2737944"/>
            <a:ext cx="2068637"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D7D0059-7084-4925-B93B-6456E02253B4}"/>
              </a:ext>
            </a:extLst>
          </p:cNvPr>
          <p:cNvSpPr/>
          <p:nvPr/>
        </p:nvSpPr>
        <p:spPr>
          <a:xfrm>
            <a:off x="3213529" y="2380590"/>
            <a:ext cx="2275501"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3A74DBF4-7381-405F-A13C-19046C57E43C}"/>
              </a:ext>
            </a:extLst>
          </p:cNvPr>
          <p:cNvSpPr/>
          <p:nvPr/>
        </p:nvSpPr>
        <p:spPr>
          <a:xfrm>
            <a:off x="3742341" y="2012735"/>
            <a:ext cx="1554197"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27BF3349-DB18-4DDD-ADE0-C00AD748B74C}"/>
              </a:ext>
            </a:extLst>
          </p:cNvPr>
          <p:cNvSpPr/>
          <p:nvPr/>
        </p:nvSpPr>
        <p:spPr>
          <a:xfrm>
            <a:off x="147153" y="1986455"/>
            <a:ext cx="1061537" cy="33139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cxnSp>
        <p:nvCxnSpPr>
          <p:cNvPr id="7" name="Straight Connector 6">
            <a:extLst>
              <a:ext uri="{FF2B5EF4-FFF2-40B4-BE49-F238E27FC236}">
                <a16:creationId xmlns:a16="http://schemas.microsoft.com/office/drawing/2014/main" id="{29E7903A-7E57-4120-A33E-D65F0C4DE884}"/>
              </a:ext>
            </a:extLst>
          </p:cNvPr>
          <p:cNvCxnSpPr>
            <a:cxnSpLocks/>
            <a:stCxn id="4" idx="2"/>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CD2F677-61BF-4E27-B9AE-C2B2F90BC89C}"/>
              </a:ext>
            </a:extLst>
          </p:cNvPr>
          <p:cNvSpPr/>
          <p:nvPr/>
        </p:nvSpPr>
        <p:spPr>
          <a:xfrm>
            <a:off x="147155" y="3484204"/>
            <a:ext cx="5948829" cy="1200329"/>
          </a:xfrm>
          <a:prstGeom prst="rect">
            <a:avLst/>
          </a:prstGeom>
        </p:spPr>
        <p:txBody>
          <a:bodyPr wrap="square">
            <a:spAutoFit/>
          </a:bodyPr>
          <a:lstStyle/>
          <a:p>
            <a:r>
              <a:rPr lang="en-US" sz="2400" b="1" dirty="0">
                <a:solidFill>
                  <a:srgbClr val="000000"/>
                </a:solidFill>
                <a:effectLst/>
                <a:latin typeface="Helvetica Neue"/>
              </a:rPr>
              <a:t>Acts 10 </a:t>
            </a:r>
            <a:r>
              <a:rPr lang="en-US" sz="2400" b="1" baseline="30000" dirty="0">
                <a:solidFill>
                  <a:srgbClr val="000000"/>
                </a:solidFill>
                <a:effectLst/>
                <a:latin typeface="Arial" panose="020B0604020202020204" pitchFamily="34" charset="0"/>
              </a:rPr>
              <a:t>5 </a:t>
            </a:r>
            <a:r>
              <a:rPr lang="en-US" sz="2400" b="0" dirty="0">
                <a:solidFill>
                  <a:srgbClr val="000000"/>
                </a:solidFill>
                <a:effectLst/>
                <a:latin typeface="Helvetica Neue"/>
              </a:rPr>
              <a:t>Now dispatch some men to Joppa and send for a man named</a:t>
            </a:r>
            <a:r>
              <a:rPr lang="en-US" sz="2400" dirty="0">
                <a:solidFill>
                  <a:srgbClr val="000000"/>
                </a:solidFill>
                <a:latin typeface="Helvetica Neue"/>
              </a:rPr>
              <a:t> </a:t>
            </a:r>
            <a:r>
              <a:rPr lang="en-US" sz="2400" b="0" dirty="0">
                <a:solidFill>
                  <a:srgbClr val="000000"/>
                </a:solidFill>
                <a:effectLst/>
                <a:latin typeface="Helvetica Neue"/>
              </a:rPr>
              <a:t>Simon, who is also called Peter</a:t>
            </a:r>
          </a:p>
        </p:txBody>
      </p:sp>
      <p:sp>
        <p:nvSpPr>
          <p:cNvPr id="11" name="Rectangle 10">
            <a:extLst>
              <a:ext uri="{FF2B5EF4-FFF2-40B4-BE49-F238E27FC236}">
                <a16:creationId xmlns:a16="http://schemas.microsoft.com/office/drawing/2014/main" id="{F2E2EAD4-3D27-4388-A330-3F5C593A1948}"/>
              </a:ext>
            </a:extLst>
          </p:cNvPr>
          <p:cNvSpPr/>
          <p:nvPr/>
        </p:nvSpPr>
        <p:spPr>
          <a:xfrm>
            <a:off x="147153" y="840519"/>
            <a:ext cx="5948843" cy="2677656"/>
          </a:xfrm>
          <a:prstGeom prst="rect">
            <a:avLst/>
          </a:prstGeom>
        </p:spPr>
        <p:txBody>
          <a:bodyPr wrap="square">
            <a:spAutoFit/>
          </a:bodyPr>
          <a:lstStyle/>
          <a:p>
            <a:r>
              <a:rPr lang="en-US" sz="2400" b="1" dirty="0">
                <a:solidFill>
                  <a:srgbClr val="000000"/>
                </a:solidFill>
                <a:effectLst/>
                <a:latin typeface="Helvetica Neue"/>
              </a:rPr>
              <a:t>Acts 10 </a:t>
            </a:r>
            <a:r>
              <a:rPr lang="en-US" sz="2400" b="1" baseline="30000" dirty="0">
                <a:solidFill>
                  <a:srgbClr val="000000"/>
                </a:solidFill>
                <a:effectLst/>
                <a:latin typeface="Arial" panose="020B0604020202020204" pitchFamily="34" charset="0"/>
              </a:rPr>
              <a:t>1 </a:t>
            </a:r>
            <a:r>
              <a:rPr lang="en-US" sz="2400" b="0" dirty="0">
                <a:solidFill>
                  <a:srgbClr val="000000"/>
                </a:solidFill>
                <a:effectLst/>
                <a:latin typeface="Helvetica Neue"/>
              </a:rPr>
              <a:t>Now there was a man at Caesarea named Cornelius, a centurion of what was called the Italian cohort, </a:t>
            </a:r>
            <a:r>
              <a:rPr lang="en-US" sz="2400" b="1" baseline="30000" dirty="0">
                <a:solidFill>
                  <a:srgbClr val="000000"/>
                </a:solidFill>
                <a:effectLst/>
                <a:latin typeface="Arial" panose="020B0604020202020204" pitchFamily="34" charset="0"/>
              </a:rPr>
              <a:t>2 </a:t>
            </a:r>
            <a:r>
              <a:rPr lang="en-US" sz="2400" b="0" dirty="0">
                <a:solidFill>
                  <a:srgbClr val="000000"/>
                </a:solidFill>
                <a:effectLst/>
                <a:latin typeface="Helvetica Neue"/>
              </a:rPr>
              <a:t>a devout man and one who feared God with all his household, and gave many alms to the Jewish people and prayed to God continually.</a:t>
            </a:r>
            <a:endParaRPr lang="en-US" sz="2400" dirty="0"/>
          </a:p>
        </p:txBody>
      </p:sp>
      <p:sp>
        <p:nvSpPr>
          <p:cNvPr id="12" name="Rectangle 11">
            <a:extLst>
              <a:ext uri="{FF2B5EF4-FFF2-40B4-BE49-F238E27FC236}">
                <a16:creationId xmlns:a16="http://schemas.microsoft.com/office/drawing/2014/main" id="{A1011084-407F-4769-851C-371D143CB3B4}"/>
              </a:ext>
            </a:extLst>
          </p:cNvPr>
          <p:cNvSpPr/>
          <p:nvPr/>
        </p:nvSpPr>
        <p:spPr>
          <a:xfrm>
            <a:off x="147153" y="4817152"/>
            <a:ext cx="5938344" cy="1938992"/>
          </a:xfrm>
          <a:prstGeom prst="rect">
            <a:avLst/>
          </a:prstGeom>
        </p:spPr>
        <p:txBody>
          <a:bodyPr wrap="square">
            <a:spAutoFit/>
          </a:bodyPr>
          <a:lstStyle/>
          <a:p>
            <a:r>
              <a:rPr lang="en-US" sz="2400" b="1" dirty="0">
                <a:solidFill>
                  <a:srgbClr val="000000"/>
                </a:solidFill>
                <a:effectLst/>
                <a:latin typeface="Helvetica Neue"/>
              </a:rPr>
              <a:t>Acts 11 </a:t>
            </a:r>
            <a:r>
              <a:rPr lang="en-US" sz="2400" b="1" baseline="30000" dirty="0">
                <a:solidFill>
                  <a:srgbClr val="000000"/>
                </a:solidFill>
                <a:effectLst/>
                <a:latin typeface="Arial" panose="020B0604020202020204" pitchFamily="34" charset="0"/>
              </a:rPr>
              <a:t>13 </a:t>
            </a:r>
            <a:r>
              <a:rPr lang="en-US" sz="2400" b="0" dirty="0">
                <a:solidFill>
                  <a:srgbClr val="000000"/>
                </a:solidFill>
                <a:effectLst/>
                <a:latin typeface="Helvetica Neue"/>
              </a:rPr>
              <a:t>…‘Send to Joppa and have Simon, who is also called Peter, brought here; </a:t>
            </a:r>
            <a:r>
              <a:rPr lang="en-US" sz="2400" b="1" baseline="30000" dirty="0">
                <a:solidFill>
                  <a:srgbClr val="000000"/>
                </a:solidFill>
                <a:effectLst/>
                <a:latin typeface="Arial" panose="020B0604020202020204" pitchFamily="34" charset="0"/>
              </a:rPr>
              <a:t>14 </a:t>
            </a:r>
            <a:r>
              <a:rPr lang="en-US" sz="2400" b="0" dirty="0">
                <a:solidFill>
                  <a:srgbClr val="000000"/>
                </a:solidFill>
                <a:effectLst/>
                <a:latin typeface="Helvetica Neue"/>
              </a:rPr>
              <a:t>and he will speak words to you by which you will be saved, you and all your household.’</a:t>
            </a:r>
            <a:endParaRPr lang="en-US" sz="2400" dirty="0"/>
          </a:p>
        </p:txBody>
      </p:sp>
      <p:sp>
        <p:nvSpPr>
          <p:cNvPr id="6" name="Rectangle: Rounded Corners 5">
            <a:extLst>
              <a:ext uri="{FF2B5EF4-FFF2-40B4-BE49-F238E27FC236}">
                <a16:creationId xmlns:a16="http://schemas.microsoft.com/office/drawing/2014/main" id="{589861DE-4465-41C7-89DB-E6FB9BA406C5}"/>
              </a:ext>
            </a:extLst>
          </p:cNvPr>
          <p:cNvSpPr/>
          <p:nvPr/>
        </p:nvSpPr>
        <p:spPr>
          <a:xfrm>
            <a:off x="1878496" y="3289852"/>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Why did he need to be saved?</a:t>
            </a:r>
          </a:p>
        </p:txBody>
      </p:sp>
      <p:sp>
        <p:nvSpPr>
          <p:cNvPr id="16" name="Rectangle 15">
            <a:extLst>
              <a:ext uri="{FF2B5EF4-FFF2-40B4-BE49-F238E27FC236}">
                <a16:creationId xmlns:a16="http://schemas.microsoft.com/office/drawing/2014/main" id="{A650115E-ABE9-46B5-AF5C-583DF253E411}"/>
              </a:ext>
            </a:extLst>
          </p:cNvPr>
          <p:cNvSpPr/>
          <p:nvPr/>
        </p:nvSpPr>
        <p:spPr>
          <a:xfrm>
            <a:off x="6175417" y="3484207"/>
            <a:ext cx="5948829" cy="1200329"/>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10 </a:t>
            </a:r>
            <a:r>
              <a:rPr lang="en-US" sz="2400" b="1" baseline="30000" dirty="0">
                <a:solidFill>
                  <a:srgbClr val="000000"/>
                </a:solidFill>
                <a:effectLst/>
                <a:latin typeface="Arial" panose="020B0604020202020204" pitchFamily="34" charset="0"/>
              </a:rPr>
              <a:t>5 </a:t>
            </a:r>
            <a:r>
              <a:rPr lang="es-ES" b="1" baseline="30000" dirty="0"/>
              <a:t> </a:t>
            </a:r>
            <a:r>
              <a:rPr lang="es-ES" sz="2400" dirty="0">
                <a:latin typeface="Helvetica Neue"/>
                <a:cs typeface="Hadassah Friedlaender" panose="020B0604020202020204" pitchFamily="18" charset="-79"/>
              </a:rPr>
              <a:t>Envía, pues, ahora hombres a Jope y haz venir a Simón, el que tiene por sobrenombre Pedro.</a:t>
            </a:r>
            <a:endParaRPr lang="en-US" sz="3200" b="0" dirty="0">
              <a:solidFill>
                <a:srgbClr val="000000"/>
              </a:solidFill>
              <a:effectLst/>
              <a:latin typeface="Helvetica Neue"/>
              <a:cs typeface="Hadassah Friedlaender" panose="020B0604020202020204" pitchFamily="18" charset="-79"/>
            </a:endParaRPr>
          </a:p>
        </p:txBody>
      </p:sp>
      <p:sp>
        <p:nvSpPr>
          <p:cNvPr id="17" name="Rectangle 16">
            <a:extLst>
              <a:ext uri="{FF2B5EF4-FFF2-40B4-BE49-F238E27FC236}">
                <a16:creationId xmlns:a16="http://schemas.microsoft.com/office/drawing/2014/main" id="{424E2E33-D3AD-45E8-B21A-D42CCAD6228E}"/>
              </a:ext>
            </a:extLst>
          </p:cNvPr>
          <p:cNvSpPr/>
          <p:nvPr/>
        </p:nvSpPr>
        <p:spPr>
          <a:xfrm>
            <a:off x="6175415" y="840522"/>
            <a:ext cx="5948843" cy="2308324"/>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10 </a:t>
            </a:r>
            <a:r>
              <a:rPr lang="en-US" sz="2400" b="1" baseline="30000" dirty="0">
                <a:solidFill>
                  <a:srgbClr val="000000"/>
                </a:solidFill>
                <a:effectLst/>
                <a:latin typeface="Arial" panose="020B0604020202020204" pitchFamily="34" charset="0"/>
              </a:rPr>
              <a:t>1</a:t>
            </a:r>
            <a:r>
              <a:rPr lang="en-US" sz="2400" dirty="0">
                <a:solidFill>
                  <a:srgbClr val="000000"/>
                </a:solidFill>
                <a:latin typeface="Helvetica Neue"/>
              </a:rPr>
              <a:t> </a:t>
            </a:r>
            <a:r>
              <a:rPr lang="es-ES" sz="2400" dirty="0">
                <a:solidFill>
                  <a:srgbClr val="000000"/>
                </a:solidFill>
                <a:latin typeface="Helvetica Neue"/>
              </a:rPr>
              <a:t>Había en </a:t>
            </a:r>
            <a:r>
              <a:rPr lang="es-ES" sz="2400" dirty="0" err="1">
                <a:solidFill>
                  <a:srgbClr val="000000"/>
                </a:solidFill>
                <a:latin typeface="Helvetica Neue"/>
              </a:rPr>
              <a:t>Cesarea</a:t>
            </a:r>
            <a:r>
              <a:rPr lang="es-ES" sz="2400" dirty="0">
                <a:solidFill>
                  <a:srgbClr val="000000"/>
                </a:solidFill>
                <a:latin typeface="Helvetica Neue"/>
              </a:rPr>
              <a:t> un hombre llamado Cornelio, centurión de la compañía llamada «la Italiana», </a:t>
            </a:r>
            <a:r>
              <a:rPr lang="en-US" sz="2400" b="1" baseline="30000" dirty="0">
                <a:solidFill>
                  <a:srgbClr val="000000"/>
                </a:solidFill>
                <a:effectLst/>
                <a:latin typeface="Arial" panose="020B0604020202020204" pitchFamily="34" charset="0"/>
              </a:rPr>
              <a:t> 2</a:t>
            </a:r>
            <a:r>
              <a:rPr lang="es-ES" sz="2400" dirty="0">
                <a:solidFill>
                  <a:srgbClr val="000000"/>
                </a:solidFill>
                <a:latin typeface="Helvetica Neue"/>
              </a:rPr>
              <a:t> piadoso y temeroso de Dios con toda su casa, y que hacía muchas limosnas al pueblo y oraba siempre a Dios.</a:t>
            </a:r>
            <a:endParaRPr lang="en-US" sz="2400" dirty="0">
              <a:solidFill>
                <a:srgbClr val="000000"/>
              </a:solidFill>
              <a:latin typeface="Helvetica Neue"/>
            </a:endParaRPr>
          </a:p>
        </p:txBody>
      </p:sp>
      <p:sp>
        <p:nvSpPr>
          <p:cNvPr id="18" name="Rectangle 17">
            <a:extLst>
              <a:ext uri="{FF2B5EF4-FFF2-40B4-BE49-F238E27FC236}">
                <a16:creationId xmlns:a16="http://schemas.microsoft.com/office/drawing/2014/main" id="{5ACD4A57-5692-4011-9FA7-7EAC2F93199B}"/>
              </a:ext>
            </a:extLst>
          </p:cNvPr>
          <p:cNvSpPr/>
          <p:nvPr/>
        </p:nvSpPr>
        <p:spPr>
          <a:xfrm>
            <a:off x="6175415" y="4817155"/>
            <a:ext cx="5938344" cy="1938992"/>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11 </a:t>
            </a:r>
            <a:r>
              <a:rPr lang="en-US" sz="2400" b="1" baseline="30000" dirty="0">
                <a:solidFill>
                  <a:srgbClr val="000000"/>
                </a:solidFill>
                <a:effectLst/>
                <a:latin typeface="Arial" panose="020B0604020202020204" pitchFamily="34" charset="0"/>
              </a:rPr>
              <a:t>13 </a:t>
            </a:r>
            <a:r>
              <a:rPr lang="en-US" sz="2400" b="0" dirty="0">
                <a:solidFill>
                  <a:srgbClr val="000000"/>
                </a:solidFill>
                <a:effectLst/>
                <a:latin typeface="Helvetica Neue"/>
              </a:rPr>
              <a:t>…</a:t>
            </a:r>
            <a:r>
              <a:rPr lang="es-ES" sz="2400" dirty="0">
                <a:latin typeface="Helvetica Neue"/>
              </a:rPr>
              <a:t> “Envía hombres a Jope y haz venir a Simón, el que tiene por sobrenombre Pedro; </a:t>
            </a:r>
            <a:r>
              <a:rPr lang="es-ES" sz="2400" b="1" baseline="30000" dirty="0">
                <a:latin typeface="Helvetica Neue"/>
              </a:rPr>
              <a:t>14 </a:t>
            </a:r>
            <a:r>
              <a:rPr lang="es-ES" sz="2400" dirty="0">
                <a:latin typeface="Helvetica Neue"/>
              </a:rPr>
              <a:t>él te hablará palabras por las cuales serás salvo tú y toda tu casa.” </a:t>
            </a:r>
            <a:endParaRPr lang="en-US" sz="2400" dirty="0">
              <a:latin typeface="Helvetica Neue"/>
            </a:endParaRPr>
          </a:p>
        </p:txBody>
      </p:sp>
      <p:cxnSp>
        <p:nvCxnSpPr>
          <p:cNvPr id="24" name="Straight Connector 23">
            <a:extLst>
              <a:ext uri="{FF2B5EF4-FFF2-40B4-BE49-F238E27FC236}">
                <a16:creationId xmlns:a16="http://schemas.microsoft.com/office/drawing/2014/main" id="{0129D32E-8D33-488A-8670-55B82109E190}"/>
              </a:ext>
            </a:extLst>
          </p:cNvPr>
          <p:cNvCxnSpPr>
            <a:cxnSpLocks/>
          </p:cNvCxnSpPr>
          <p:nvPr/>
        </p:nvCxnSpPr>
        <p:spPr>
          <a:xfrm>
            <a:off x="12208925" y="1123858"/>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C3F30EE2-226D-4B44-A608-D9C8F1961681}"/>
              </a:ext>
            </a:extLst>
          </p:cNvPr>
          <p:cNvSpPr/>
          <p:nvPr/>
        </p:nvSpPr>
        <p:spPr>
          <a:xfrm>
            <a:off x="7314094" y="3306788"/>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effectLst>
                  <a:outerShdw blurRad="38100" dist="38100" dir="2700000" algn="tl">
                    <a:srgbClr val="000000">
                      <a:alpha val="43137"/>
                    </a:srgbClr>
                  </a:outerShdw>
                </a:effectLst>
              </a:rPr>
              <a:t>¿Por qué necesitaba ser salvado?</a:t>
            </a:r>
            <a:endParaRPr lang="en-US" sz="3200" b="1" dirty="0">
              <a:solidFill>
                <a:schemeClr val="bg1"/>
              </a:solidFill>
              <a:effectLst>
                <a:outerShdw blurRad="38100" dist="38100" dir="2700000" algn="tl">
                  <a:srgbClr val="000000">
                    <a:alpha val="43137"/>
                  </a:srgbClr>
                </a:outerShdw>
              </a:effectLst>
            </a:endParaRPr>
          </a:p>
        </p:txBody>
      </p:sp>
      <p:sp>
        <p:nvSpPr>
          <p:cNvPr id="26" name="TextBox 25">
            <a:extLst>
              <a:ext uri="{FF2B5EF4-FFF2-40B4-BE49-F238E27FC236}">
                <a16:creationId xmlns:a16="http://schemas.microsoft.com/office/drawing/2014/main" id="{E1957131-3A85-462F-8305-023229F54538}"/>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Tree>
    <p:extLst>
      <p:ext uri="{BB962C8B-B14F-4D97-AF65-F5344CB8AC3E}">
        <p14:creationId xmlns:p14="http://schemas.microsoft.com/office/powerpoint/2010/main" val="165886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3" grpId="0" animBg="1"/>
      <p:bldP spid="14" grpId="0" animBg="1"/>
      <p:bldP spid="13" grpId="0" animBg="1"/>
      <p:bldP spid="9" grpId="0" animBg="1"/>
      <p:bldP spid="2" grpId="0" animBg="1"/>
      <p:bldP spid="6"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cxnSp>
        <p:nvCxnSpPr>
          <p:cNvPr id="7" name="Straight Connector 6">
            <a:extLst>
              <a:ext uri="{FF2B5EF4-FFF2-40B4-BE49-F238E27FC236}">
                <a16:creationId xmlns:a16="http://schemas.microsoft.com/office/drawing/2014/main" id="{29E7903A-7E57-4120-A33E-D65F0C4DE884}"/>
              </a:ext>
            </a:extLst>
          </p:cNvPr>
          <p:cNvCxnSpPr>
            <a:cxnSpLocks/>
            <a:stCxn id="4" idx="2"/>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2E2EAD4-3D27-4388-A330-3F5C593A1948}"/>
              </a:ext>
            </a:extLst>
          </p:cNvPr>
          <p:cNvSpPr/>
          <p:nvPr/>
        </p:nvSpPr>
        <p:spPr>
          <a:xfrm>
            <a:off x="147153" y="840519"/>
            <a:ext cx="5948843" cy="1200329"/>
          </a:xfrm>
          <a:prstGeom prst="rect">
            <a:avLst/>
          </a:prstGeom>
        </p:spPr>
        <p:txBody>
          <a:bodyPr wrap="square">
            <a:spAutoFit/>
          </a:bodyPr>
          <a:lstStyle/>
          <a:p>
            <a:r>
              <a:rPr lang="en-US" sz="2400" b="1" dirty="0">
                <a:solidFill>
                  <a:srgbClr val="000000"/>
                </a:solidFill>
                <a:effectLst/>
                <a:latin typeface="Helvetica Neue"/>
              </a:rPr>
              <a:t>Acts 10 </a:t>
            </a:r>
            <a:r>
              <a:rPr lang="en-US" sz="2400" b="1" baseline="30000" dirty="0"/>
              <a:t>36 </a:t>
            </a:r>
            <a:r>
              <a:rPr lang="en-US" sz="2400" dirty="0"/>
              <a:t> “peace through Jesus Christ” </a:t>
            </a:r>
          </a:p>
          <a:p>
            <a:r>
              <a:rPr lang="en-US" sz="2400" b="1" dirty="0">
                <a:solidFill>
                  <a:srgbClr val="000000"/>
                </a:solidFill>
                <a:latin typeface="Helvetica Neue"/>
              </a:rPr>
              <a:t>Acts 10 </a:t>
            </a:r>
            <a:r>
              <a:rPr lang="en-US" sz="2400" b="1" baseline="30000" dirty="0"/>
              <a:t>43  </a:t>
            </a:r>
            <a:r>
              <a:rPr lang="en-US" sz="2400" dirty="0"/>
              <a:t>“through His name everyone who believes in Him receives </a:t>
            </a:r>
            <a:r>
              <a:rPr lang="en-US" sz="2400" b="1" u="sng" dirty="0"/>
              <a:t>forgiveness of sins</a:t>
            </a:r>
            <a:r>
              <a:rPr lang="en-US" sz="2400" dirty="0"/>
              <a:t>.”</a:t>
            </a:r>
          </a:p>
        </p:txBody>
      </p:sp>
      <p:sp>
        <p:nvSpPr>
          <p:cNvPr id="6" name="Rectangle: Rounded Corners 5">
            <a:extLst>
              <a:ext uri="{FF2B5EF4-FFF2-40B4-BE49-F238E27FC236}">
                <a16:creationId xmlns:a16="http://schemas.microsoft.com/office/drawing/2014/main" id="{589861DE-4465-41C7-89DB-E6FB9BA406C5}"/>
              </a:ext>
            </a:extLst>
          </p:cNvPr>
          <p:cNvSpPr/>
          <p:nvPr/>
        </p:nvSpPr>
        <p:spPr>
          <a:xfrm>
            <a:off x="1878496" y="3289852"/>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Why did he need to be saved?</a:t>
            </a:r>
          </a:p>
        </p:txBody>
      </p:sp>
      <p:sp>
        <p:nvSpPr>
          <p:cNvPr id="16" name="Rectangle 15">
            <a:extLst>
              <a:ext uri="{FF2B5EF4-FFF2-40B4-BE49-F238E27FC236}">
                <a16:creationId xmlns:a16="http://schemas.microsoft.com/office/drawing/2014/main" id="{121A01A3-61B0-4217-964E-1F3BF5E89D11}"/>
              </a:ext>
            </a:extLst>
          </p:cNvPr>
          <p:cNvSpPr/>
          <p:nvPr/>
        </p:nvSpPr>
        <p:spPr>
          <a:xfrm>
            <a:off x="147153" y="4817152"/>
            <a:ext cx="5938344" cy="1938992"/>
          </a:xfrm>
          <a:prstGeom prst="rect">
            <a:avLst/>
          </a:prstGeom>
        </p:spPr>
        <p:txBody>
          <a:bodyPr wrap="square">
            <a:spAutoFit/>
          </a:bodyPr>
          <a:lstStyle/>
          <a:p>
            <a:r>
              <a:rPr lang="en-US" sz="2400" b="1" dirty="0">
                <a:solidFill>
                  <a:schemeClr val="bg1">
                    <a:lumMod val="75000"/>
                  </a:schemeClr>
                </a:solidFill>
                <a:effectLst/>
                <a:latin typeface="Helvetica Neue"/>
              </a:rPr>
              <a:t>Acts 11 </a:t>
            </a:r>
            <a:r>
              <a:rPr lang="en-US" sz="2400" b="1" baseline="30000" dirty="0">
                <a:solidFill>
                  <a:schemeClr val="bg1">
                    <a:lumMod val="75000"/>
                  </a:schemeClr>
                </a:solidFill>
                <a:effectLst/>
                <a:latin typeface="Arial" panose="020B0604020202020204" pitchFamily="34" charset="0"/>
              </a:rPr>
              <a:t>13 </a:t>
            </a:r>
            <a:r>
              <a:rPr lang="en-US" sz="2400" b="0" dirty="0">
                <a:solidFill>
                  <a:schemeClr val="bg1">
                    <a:lumMod val="75000"/>
                  </a:schemeClr>
                </a:solidFill>
                <a:effectLst/>
                <a:latin typeface="Helvetica Neue"/>
              </a:rPr>
              <a:t>…‘Send to Joppa and have Simon, who is also called Peter, brought here; </a:t>
            </a:r>
            <a:r>
              <a:rPr lang="en-US" sz="2400" b="1" baseline="30000" dirty="0">
                <a:solidFill>
                  <a:schemeClr val="bg1">
                    <a:lumMod val="75000"/>
                  </a:schemeClr>
                </a:solidFill>
                <a:effectLst/>
                <a:latin typeface="Arial" panose="020B0604020202020204" pitchFamily="34" charset="0"/>
              </a:rPr>
              <a:t>14 </a:t>
            </a:r>
            <a:r>
              <a:rPr lang="en-US" sz="2400" b="0" dirty="0">
                <a:solidFill>
                  <a:schemeClr val="bg1">
                    <a:lumMod val="75000"/>
                  </a:schemeClr>
                </a:solidFill>
                <a:effectLst/>
                <a:latin typeface="Helvetica Neue"/>
              </a:rPr>
              <a:t>and he will speak words to you by which you will be saved, you and all your household.’</a:t>
            </a:r>
            <a:endParaRPr lang="en-US" sz="2400" dirty="0">
              <a:solidFill>
                <a:schemeClr val="bg1">
                  <a:lumMod val="75000"/>
                </a:schemeClr>
              </a:solidFill>
            </a:endParaRPr>
          </a:p>
        </p:txBody>
      </p:sp>
      <p:sp>
        <p:nvSpPr>
          <p:cNvPr id="18" name="Rectangle 17">
            <a:extLst>
              <a:ext uri="{FF2B5EF4-FFF2-40B4-BE49-F238E27FC236}">
                <a16:creationId xmlns:a16="http://schemas.microsoft.com/office/drawing/2014/main" id="{2E9E84FC-3EA6-4221-8269-FC4BAAEF12BD}"/>
              </a:ext>
            </a:extLst>
          </p:cNvPr>
          <p:cNvSpPr/>
          <p:nvPr/>
        </p:nvSpPr>
        <p:spPr>
          <a:xfrm>
            <a:off x="6175415" y="4817155"/>
            <a:ext cx="5938344" cy="1938992"/>
          </a:xfrm>
          <a:prstGeom prst="rect">
            <a:avLst/>
          </a:prstGeom>
        </p:spPr>
        <p:txBody>
          <a:bodyPr wrap="square">
            <a:spAutoFit/>
          </a:bodyPr>
          <a:lstStyle/>
          <a:p>
            <a:r>
              <a:rPr lang="en-US" sz="2400" b="1" dirty="0" err="1">
                <a:solidFill>
                  <a:schemeClr val="bg1">
                    <a:lumMod val="75000"/>
                  </a:schemeClr>
                </a:solidFill>
                <a:effectLst/>
                <a:latin typeface="Helvetica Neue"/>
              </a:rPr>
              <a:t>Hechos</a:t>
            </a:r>
            <a:r>
              <a:rPr lang="en-US" sz="2400" b="1" dirty="0">
                <a:solidFill>
                  <a:schemeClr val="bg1">
                    <a:lumMod val="75000"/>
                  </a:schemeClr>
                </a:solidFill>
                <a:effectLst/>
                <a:latin typeface="Helvetica Neue"/>
              </a:rPr>
              <a:t> 11 </a:t>
            </a:r>
            <a:r>
              <a:rPr lang="en-US" sz="2400" b="1" baseline="30000" dirty="0">
                <a:solidFill>
                  <a:schemeClr val="bg1">
                    <a:lumMod val="75000"/>
                  </a:schemeClr>
                </a:solidFill>
                <a:effectLst/>
                <a:latin typeface="Arial" panose="020B0604020202020204" pitchFamily="34" charset="0"/>
              </a:rPr>
              <a:t>13 </a:t>
            </a:r>
            <a:r>
              <a:rPr lang="en-US" sz="2400" b="0" dirty="0">
                <a:solidFill>
                  <a:schemeClr val="bg1">
                    <a:lumMod val="75000"/>
                  </a:schemeClr>
                </a:solidFill>
                <a:effectLst/>
                <a:latin typeface="Helvetica Neue"/>
              </a:rPr>
              <a:t>…</a:t>
            </a:r>
            <a:r>
              <a:rPr lang="es-ES" sz="2400" dirty="0">
                <a:solidFill>
                  <a:schemeClr val="bg1">
                    <a:lumMod val="75000"/>
                  </a:schemeClr>
                </a:solidFill>
                <a:latin typeface="Helvetica Neue"/>
              </a:rPr>
              <a:t> “Envía hombres a Jope y haz venir a Simón, el que tiene por sobrenombre Pedro; </a:t>
            </a:r>
            <a:r>
              <a:rPr lang="es-ES" sz="2400" b="1" baseline="30000" dirty="0">
                <a:solidFill>
                  <a:schemeClr val="bg1">
                    <a:lumMod val="75000"/>
                  </a:schemeClr>
                </a:solidFill>
                <a:latin typeface="Helvetica Neue"/>
              </a:rPr>
              <a:t>14 </a:t>
            </a:r>
            <a:r>
              <a:rPr lang="es-ES" sz="2400" dirty="0">
                <a:solidFill>
                  <a:schemeClr val="bg1">
                    <a:lumMod val="75000"/>
                  </a:schemeClr>
                </a:solidFill>
                <a:latin typeface="Helvetica Neue"/>
              </a:rPr>
              <a:t>él te hablará palabras por las cuales serás salvo tú y toda tu casa.” </a:t>
            </a:r>
            <a:endParaRPr lang="en-US" sz="2400" dirty="0">
              <a:solidFill>
                <a:schemeClr val="bg1">
                  <a:lumMod val="75000"/>
                </a:schemeClr>
              </a:solidFill>
              <a:latin typeface="Helvetica Neue"/>
            </a:endParaRPr>
          </a:p>
        </p:txBody>
      </p:sp>
      <p:sp>
        <p:nvSpPr>
          <p:cNvPr id="17" name="Rectangle: Rounded Corners 16">
            <a:extLst>
              <a:ext uri="{FF2B5EF4-FFF2-40B4-BE49-F238E27FC236}">
                <a16:creationId xmlns:a16="http://schemas.microsoft.com/office/drawing/2014/main" id="{CAD9ABA2-398E-4F54-A747-77610CEB8BBC}"/>
              </a:ext>
            </a:extLst>
          </p:cNvPr>
          <p:cNvSpPr/>
          <p:nvPr/>
        </p:nvSpPr>
        <p:spPr>
          <a:xfrm>
            <a:off x="7314094" y="3306788"/>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effectLst>
                  <a:outerShdw blurRad="38100" dist="38100" dir="2700000" algn="tl">
                    <a:srgbClr val="000000">
                      <a:alpha val="43137"/>
                    </a:srgbClr>
                  </a:outerShdw>
                </a:effectLst>
              </a:rPr>
              <a:t>¿Por qué necesitaba ser salvado?</a:t>
            </a:r>
            <a:endParaRPr lang="en-US" sz="3200" b="1" dirty="0">
              <a:solidFill>
                <a:schemeClr val="bg1"/>
              </a:solidFill>
              <a:effectLst>
                <a:outerShdw blurRad="38100" dist="38100" dir="2700000" algn="tl">
                  <a:srgbClr val="000000">
                    <a:alpha val="43137"/>
                  </a:srgbClr>
                </a:outerShdw>
              </a:effectLst>
            </a:endParaRPr>
          </a:p>
        </p:txBody>
      </p:sp>
      <p:sp>
        <p:nvSpPr>
          <p:cNvPr id="19" name="Rectangle 18">
            <a:extLst>
              <a:ext uri="{FF2B5EF4-FFF2-40B4-BE49-F238E27FC236}">
                <a16:creationId xmlns:a16="http://schemas.microsoft.com/office/drawing/2014/main" id="{72CDE6C3-1FAB-4D1B-8B08-4E622D5E15E1}"/>
              </a:ext>
            </a:extLst>
          </p:cNvPr>
          <p:cNvSpPr/>
          <p:nvPr/>
        </p:nvSpPr>
        <p:spPr>
          <a:xfrm>
            <a:off x="6192350" y="840522"/>
            <a:ext cx="5948843" cy="1938992"/>
          </a:xfrm>
          <a:prstGeom prst="rect">
            <a:avLst/>
          </a:prstGeom>
        </p:spPr>
        <p:txBody>
          <a:bodyPr wrap="square">
            <a:spAutoFit/>
          </a:bodyPr>
          <a:lstStyle/>
          <a:p>
            <a:r>
              <a:rPr lang="en-US" sz="2400" b="1" dirty="0" err="1">
                <a:solidFill>
                  <a:srgbClr val="000000"/>
                </a:solidFill>
                <a:effectLst/>
                <a:latin typeface="Helvetica Neue"/>
              </a:rPr>
              <a:t>Hechos</a:t>
            </a:r>
            <a:r>
              <a:rPr lang="en-US" sz="2400" b="1" dirty="0">
                <a:solidFill>
                  <a:srgbClr val="000000"/>
                </a:solidFill>
                <a:effectLst/>
                <a:latin typeface="Helvetica Neue"/>
              </a:rPr>
              <a:t> 10 </a:t>
            </a:r>
            <a:r>
              <a:rPr lang="en-US" sz="2400" b="1" baseline="30000" dirty="0"/>
              <a:t>36 </a:t>
            </a:r>
            <a:r>
              <a:rPr lang="en-US" sz="2400" dirty="0"/>
              <a:t> “</a:t>
            </a:r>
            <a:r>
              <a:rPr lang="es-ES" sz="2400" dirty="0">
                <a:latin typeface="Helvetica Neue"/>
              </a:rPr>
              <a:t>la paz por medio de Jesucristo</a:t>
            </a:r>
            <a:r>
              <a:rPr lang="en-US" sz="2400" dirty="0"/>
              <a:t>”</a:t>
            </a:r>
          </a:p>
          <a:p>
            <a:r>
              <a:rPr lang="en-US" sz="2400" b="1" dirty="0" err="1">
                <a:solidFill>
                  <a:srgbClr val="000000"/>
                </a:solidFill>
                <a:latin typeface="Helvetica Neue"/>
              </a:rPr>
              <a:t>Hechos</a:t>
            </a:r>
            <a:r>
              <a:rPr lang="en-US" sz="2400" b="1" dirty="0">
                <a:solidFill>
                  <a:srgbClr val="000000"/>
                </a:solidFill>
                <a:latin typeface="Helvetica Neue"/>
              </a:rPr>
              <a:t> 10 </a:t>
            </a:r>
            <a:r>
              <a:rPr lang="en-US" sz="2400" b="1" baseline="30000" dirty="0"/>
              <a:t>43  </a:t>
            </a:r>
            <a:r>
              <a:rPr lang="en-US" sz="2400" dirty="0"/>
              <a:t>“</a:t>
            </a:r>
            <a:r>
              <a:rPr lang="es-ES" sz="2400" dirty="0">
                <a:latin typeface="Helvetica Neue"/>
              </a:rPr>
              <a:t>todos los que en él crean recibirán </a:t>
            </a:r>
            <a:r>
              <a:rPr lang="es-ES" sz="2400" b="1" u="sng" dirty="0">
                <a:latin typeface="Helvetica Neue"/>
              </a:rPr>
              <a:t>perdón de pecados</a:t>
            </a:r>
            <a:r>
              <a:rPr lang="es-ES" sz="2400" dirty="0">
                <a:latin typeface="Helvetica Neue"/>
              </a:rPr>
              <a:t> por su nombre.</a:t>
            </a:r>
            <a:r>
              <a:rPr lang="en-US" sz="2400" dirty="0"/>
              <a:t>”</a:t>
            </a:r>
          </a:p>
        </p:txBody>
      </p:sp>
      <p:sp>
        <p:nvSpPr>
          <p:cNvPr id="20" name="TextBox 19">
            <a:extLst>
              <a:ext uri="{FF2B5EF4-FFF2-40B4-BE49-F238E27FC236}">
                <a16:creationId xmlns:a16="http://schemas.microsoft.com/office/drawing/2014/main" id="{4C255FC1-EB0E-4D0E-9B83-7BD1F9C53EDB}"/>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Tree>
    <p:extLst>
      <p:ext uri="{BB962C8B-B14F-4D97-AF65-F5344CB8AC3E}">
        <p14:creationId xmlns:p14="http://schemas.microsoft.com/office/powerpoint/2010/main" val="230759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A901B07-5302-412A-993C-074FECED4881}"/>
              </a:ext>
            </a:extLst>
          </p:cNvPr>
          <p:cNvSpPr/>
          <p:nvPr/>
        </p:nvSpPr>
        <p:spPr>
          <a:xfrm>
            <a:off x="6226218" y="4817155"/>
            <a:ext cx="5938344" cy="1938992"/>
          </a:xfrm>
          <a:prstGeom prst="rect">
            <a:avLst/>
          </a:prstGeom>
        </p:spPr>
        <p:txBody>
          <a:bodyPr wrap="square">
            <a:spAutoFit/>
          </a:bodyPr>
          <a:lstStyle/>
          <a:p>
            <a:r>
              <a:rPr lang="en-US" sz="2400" b="1" dirty="0" err="1">
                <a:effectLst/>
                <a:latin typeface="Helvetica Neue"/>
              </a:rPr>
              <a:t>Hechos</a:t>
            </a:r>
            <a:r>
              <a:rPr lang="en-US" sz="2400" b="1" dirty="0">
                <a:effectLst/>
                <a:latin typeface="Helvetica Neue"/>
              </a:rPr>
              <a:t> 11 </a:t>
            </a:r>
            <a:r>
              <a:rPr lang="en-US" sz="2400" b="1" baseline="30000" dirty="0">
                <a:effectLst/>
                <a:latin typeface="Arial" panose="020B0604020202020204" pitchFamily="34" charset="0"/>
              </a:rPr>
              <a:t>13 </a:t>
            </a:r>
            <a:r>
              <a:rPr lang="en-US" sz="2400" b="0" dirty="0">
                <a:effectLst/>
                <a:latin typeface="Helvetica Neue"/>
              </a:rPr>
              <a:t>…</a:t>
            </a:r>
            <a:r>
              <a:rPr lang="es-ES" sz="2400" dirty="0">
                <a:latin typeface="Helvetica Neue"/>
              </a:rPr>
              <a:t>“</a:t>
            </a:r>
            <a:r>
              <a:rPr lang="es-ES" sz="2400" u="sng" dirty="0">
                <a:latin typeface="Helvetica Neue"/>
              </a:rPr>
              <a:t>Envía hombres a Jope y haz venir a Simón, el que tiene por sobrenombre Pedro</a:t>
            </a:r>
            <a:r>
              <a:rPr lang="es-ES" sz="2400" dirty="0">
                <a:latin typeface="Helvetica Neue"/>
              </a:rPr>
              <a:t>; </a:t>
            </a:r>
            <a:r>
              <a:rPr lang="es-ES" sz="2400" b="1" baseline="30000" dirty="0">
                <a:latin typeface="Helvetica Neue"/>
              </a:rPr>
              <a:t>14 </a:t>
            </a:r>
            <a:r>
              <a:rPr lang="es-ES" sz="2400" dirty="0">
                <a:latin typeface="Helvetica Neue"/>
              </a:rPr>
              <a:t>él te hablará palabras por las cuales serás salvo tú y toda tu casa.”</a:t>
            </a:r>
            <a:endParaRPr lang="en-US" sz="2400" dirty="0">
              <a:latin typeface="Helvetica Neue"/>
            </a:endParaRPr>
          </a:p>
        </p:txBody>
      </p:sp>
      <p:cxnSp>
        <p:nvCxnSpPr>
          <p:cNvPr id="18" name="Straight Connector 17">
            <a:extLst>
              <a:ext uri="{FF2B5EF4-FFF2-40B4-BE49-F238E27FC236}">
                <a16:creationId xmlns:a16="http://schemas.microsoft.com/office/drawing/2014/main" id="{A1FDCF09-BE51-4514-A243-434E3820D508}"/>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21A01A3-61B0-4217-964E-1F3BF5E89D11}"/>
              </a:ext>
            </a:extLst>
          </p:cNvPr>
          <p:cNvSpPr/>
          <p:nvPr/>
        </p:nvSpPr>
        <p:spPr>
          <a:xfrm>
            <a:off x="147153" y="4817152"/>
            <a:ext cx="5938344" cy="1938992"/>
          </a:xfrm>
          <a:prstGeom prst="rect">
            <a:avLst/>
          </a:prstGeom>
        </p:spPr>
        <p:txBody>
          <a:bodyPr wrap="square">
            <a:spAutoFit/>
          </a:bodyPr>
          <a:lstStyle/>
          <a:p>
            <a:r>
              <a:rPr lang="en-US" sz="2400" b="1" dirty="0">
                <a:effectLst/>
                <a:latin typeface="Helvetica Neue"/>
              </a:rPr>
              <a:t>Acts 11 </a:t>
            </a:r>
            <a:r>
              <a:rPr lang="en-US" sz="2400" b="1" baseline="30000" dirty="0">
                <a:effectLst/>
                <a:latin typeface="Arial" panose="020B0604020202020204" pitchFamily="34" charset="0"/>
              </a:rPr>
              <a:t>13 </a:t>
            </a:r>
            <a:r>
              <a:rPr lang="en-US" sz="2400" b="0" dirty="0">
                <a:effectLst/>
                <a:latin typeface="Helvetica Neue"/>
              </a:rPr>
              <a:t>…‘</a:t>
            </a:r>
            <a:r>
              <a:rPr lang="en-US" sz="2400" b="0" u="sng" dirty="0">
                <a:effectLst/>
                <a:latin typeface="Helvetica Neue"/>
              </a:rPr>
              <a:t>Send to Joppa and have Simon, who is also called Peter, brought here</a:t>
            </a:r>
            <a:r>
              <a:rPr lang="en-US" sz="2400" b="0" dirty="0">
                <a:effectLst/>
                <a:latin typeface="Helvetica Neue"/>
              </a:rPr>
              <a:t>; </a:t>
            </a:r>
            <a:r>
              <a:rPr lang="en-US" sz="2400" b="1" baseline="30000" dirty="0">
                <a:effectLst/>
                <a:latin typeface="Arial" panose="020B0604020202020204" pitchFamily="34" charset="0"/>
              </a:rPr>
              <a:t>14 </a:t>
            </a:r>
            <a:r>
              <a:rPr lang="en-US" sz="2400" b="0" dirty="0">
                <a:effectLst/>
                <a:latin typeface="Helvetica Neue"/>
              </a:rPr>
              <a:t>and he will speak words to you by which you will be saved, you and all your household.’</a:t>
            </a:r>
            <a:endParaRPr lang="en-US" sz="2400" dirty="0"/>
          </a:p>
        </p:txBody>
      </p:sp>
      <p:pic>
        <p:nvPicPr>
          <p:cNvPr id="9" name="Picture 2">
            <a:extLst>
              <a:ext uri="{FF2B5EF4-FFF2-40B4-BE49-F238E27FC236}">
                <a16:creationId xmlns:a16="http://schemas.microsoft.com/office/drawing/2014/main" id="{7F5F1B2D-2B0F-4C2C-8E3B-744BA96A93AD}"/>
              </a:ext>
            </a:extLst>
          </p:cNvPr>
          <p:cNvPicPr>
            <a:picLocks noChangeAspect="1" noChangeArrowheads="1"/>
          </p:cNvPicPr>
          <p:nvPr/>
        </p:nvPicPr>
        <p:blipFill rotWithShape="1">
          <a:blip r:embed="rId2"/>
          <a:srcRect t="9015"/>
          <a:stretch/>
        </p:blipFill>
        <p:spPr bwMode="auto">
          <a:xfrm>
            <a:off x="4184818" y="-1"/>
            <a:ext cx="3848309" cy="5220909"/>
          </a:xfrm>
          <a:prstGeom prst="rect">
            <a:avLst/>
          </a:prstGeom>
          <a:noFill/>
          <a:ln w="9525">
            <a:solidFill>
              <a:srgbClr val="002060"/>
            </a:solidFill>
            <a:miter lim="800000"/>
            <a:headEnd/>
            <a:tailEnd/>
          </a:ln>
          <a:effectLst/>
        </p:spPr>
      </p:pic>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14" name="Oval 13">
            <a:extLst>
              <a:ext uri="{FF2B5EF4-FFF2-40B4-BE49-F238E27FC236}">
                <a16:creationId xmlns:a16="http://schemas.microsoft.com/office/drawing/2014/main" id="{3D31A40F-D6F5-415B-B474-EF68FA0EE69B}"/>
              </a:ext>
            </a:extLst>
          </p:cNvPr>
          <p:cNvSpPr/>
          <p:nvPr/>
        </p:nvSpPr>
        <p:spPr>
          <a:xfrm>
            <a:off x="5546834" y="2554023"/>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55913EB-92EB-4F89-A1D8-7C94E055C8A3}"/>
              </a:ext>
            </a:extLst>
          </p:cNvPr>
          <p:cNvSpPr/>
          <p:nvPr/>
        </p:nvSpPr>
        <p:spPr>
          <a:xfrm>
            <a:off x="5210503" y="378373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54BEF20-17C1-412F-ADAF-D6DF81C19511}"/>
              </a:ext>
            </a:extLst>
          </p:cNvPr>
          <p:cNvSpPr/>
          <p:nvPr/>
        </p:nvSpPr>
        <p:spPr>
          <a:xfrm>
            <a:off x="5599587" y="238551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CAESAREA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13" name="Rectangle 12">
            <a:extLst>
              <a:ext uri="{FF2B5EF4-FFF2-40B4-BE49-F238E27FC236}">
                <a16:creationId xmlns:a16="http://schemas.microsoft.com/office/drawing/2014/main" id="{32AAA32C-4076-40CB-8D8A-EEEF7F2C3BFF}"/>
              </a:ext>
            </a:extLst>
          </p:cNvPr>
          <p:cNvSpPr/>
          <p:nvPr/>
        </p:nvSpPr>
        <p:spPr>
          <a:xfrm>
            <a:off x="5353889" y="3683066"/>
            <a:ext cx="987706"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JOPPA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17" name="Rectangle: Rounded Corners 16">
            <a:extLst>
              <a:ext uri="{FF2B5EF4-FFF2-40B4-BE49-F238E27FC236}">
                <a16:creationId xmlns:a16="http://schemas.microsoft.com/office/drawing/2014/main" id="{426565C2-3E9B-4629-9886-49EFAB29431A}"/>
              </a:ext>
            </a:extLst>
          </p:cNvPr>
          <p:cNvSpPr/>
          <p:nvPr/>
        </p:nvSpPr>
        <p:spPr>
          <a:xfrm>
            <a:off x="1235031" y="1782788"/>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Why not someone in Caesarea?</a:t>
            </a:r>
          </a:p>
        </p:txBody>
      </p:sp>
      <p:sp>
        <p:nvSpPr>
          <p:cNvPr id="19" name="TextBox 18">
            <a:extLst>
              <a:ext uri="{FF2B5EF4-FFF2-40B4-BE49-F238E27FC236}">
                <a16:creationId xmlns:a16="http://schemas.microsoft.com/office/drawing/2014/main" id="{FAFB7E96-F282-4B93-8BAD-25F79528E6A5}"/>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20" name="Rectangle: Rounded Corners 19">
            <a:extLst>
              <a:ext uri="{FF2B5EF4-FFF2-40B4-BE49-F238E27FC236}">
                <a16:creationId xmlns:a16="http://schemas.microsoft.com/office/drawing/2014/main" id="{662ADE85-4C1D-43D4-85C5-54BB40173EF8}"/>
              </a:ext>
            </a:extLst>
          </p:cNvPr>
          <p:cNvSpPr/>
          <p:nvPr/>
        </p:nvSpPr>
        <p:spPr>
          <a:xfrm>
            <a:off x="7669682" y="1816657"/>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effectLst>
                  <a:outerShdw blurRad="38100" dist="38100" dir="2700000" algn="tl">
                    <a:srgbClr val="000000">
                      <a:alpha val="43137"/>
                    </a:srgbClr>
                  </a:outerShdw>
                </a:effectLst>
              </a:rPr>
              <a:t>¿Por qué no alguien en </a:t>
            </a:r>
            <a:r>
              <a:rPr lang="es-ES" sz="3200" b="1" dirty="0" err="1">
                <a:solidFill>
                  <a:schemeClr val="bg1"/>
                </a:solidFill>
                <a:effectLst>
                  <a:outerShdw blurRad="38100" dist="38100" dir="2700000" algn="tl">
                    <a:srgbClr val="000000">
                      <a:alpha val="43137"/>
                    </a:srgbClr>
                  </a:outerShdw>
                </a:effectLst>
              </a:rPr>
              <a:t>Cesarea</a:t>
            </a:r>
            <a:r>
              <a:rPr lang="es-ES" sz="3200" b="1" dirty="0">
                <a:solidFill>
                  <a:schemeClr val="bg1"/>
                </a:solidFill>
                <a:effectLst>
                  <a:outerShdw blurRad="38100" dist="38100" dir="2700000" algn="tl">
                    <a:srgbClr val="000000">
                      <a:alpha val="43137"/>
                    </a:srgbClr>
                  </a:outerShdw>
                </a:effectLst>
              </a:rPr>
              <a:t>?</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022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0" grpId="0"/>
      <p:bldP spid="13" grpId="0"/>
      <p:bldP spid="17"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021D0BE5-F2B5-4C7D-A404-4FF7274B89D3}"/>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9" name="Picture 2">
            <a:extLst>
              <a:ext uri="{FF2B5EF4-FFF2-40B4-BE49-F238E27FC236}">
                <a16:creationId xmlns:a16="http://schemas.microsoft.com/office/drawing/2014/main" id="{7F5F1B2D-2B0F-4C2C-8E3B-744BA96A93AD}"/>
              </a:ext>
            </a:extLst>
          </p:cNvPr>
          <p:cNvPicPr>
            <a:picLocks noChangeAspect="1" noChangeArrowheads="1"/>
          </p:cNvPicPr>
          <p:nvPr/>
        </p:nvPicPr>
        <p:blipFill rotWithShape="1">
          <a:blip r:embed="rId2"/>
          <a:srcRect t="9015"/>
          <a:stretch/>
        </p:blipFill>
        <p:spPr bwMode="auto">
          <a:xfrm>
            <a:off x="4184818" y="-1"/>
            <a:ext cx="3848309" cy="5220909"/>
          </a:xfrm>
          <a:prstGeom prst="rect">
            <a:avLst/>
          </a:prstGeom>
          <a:noFill/>
          <a:ln w="9525">
            <a:solidFill>
              <a:srgbClr val="002060"/>
            </a:solidFill>
            <a:miter lim="800000"/>
            <a:headEnd/>
            <a:tailEnd/>
          </a:ln>
          <a:effectLst/>
        </p:spPr>
      </p:pic>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14" name="Oval 13">
            <a:extLst>
              <a:ext uri="{FF2B5EF4-FFF2-40B4-BE49-F238E27FC236}">
                <a16:creationId xmlns:a16="http://schemas.microsoft.com/office/drawing/2014/main" id="{3D31A40F-D6F5-415B-B474-EF68FA0EE69B}"/>
              </a:ext>
            </a:extLst>
          </p:cNvPr>
          <p:cNvSpPr/>
          <p:nvPr/>
        </p:nvSpPr>
        <p:spPr>
          <a:xfrm>
            <a:off x="5546834" y="2554023"/>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55913EB-92EB-4F89-A1D8-7C94E055C8A3}"/>
              </a:ext>
            </a:extLst>
          </p:cNvPr>
          <p:cNvSpPr/>
          <p:nvPr/>
        </p:nvSpPr>
        <p:spPr>
          <a:xfrm>
            <a:off x="5210503" y="378373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54BEF20-17C1-412F-ADAF-D6DF81C19511}"/>
              </a:ext>
            </a:extLst>
          </p:cNvPr>
          <p:cNvSpPr/>
          <p:nvPr/>
        </p:nvSpPr>
        <p:spPr>
          <a:xfrm>
            <a:off x="5599587" y="238551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CAESAREA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13" name="Rectangle 12">
            <a:extLst>
              <a:ext uri="{FF2B5EF4-FFF2-40B4-BE49-F238E27FC236}">
                <a16:creationId xmlns:a16="http://schemas.microsoft.com/office/drawing/2014/main" id="{32AAA32C-4076-40CB-8D8A-EEEF7F2C3BFF}"/>
              </a:ext>
            </a:extLst>
          </p:cNvPr>
          <p:cNvSpPr/>
          <p:nvPr/>
        </p:nvSpPr>
        <p:spPr>
          <a:xfrm>
            <a:off x="5353889" y="3683066"/>
            <a:ext cx="987706"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JOPPA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2" name="Rectangle 1">
            <a:extLst>
              <a:ext uri="{FF2B5EF4-FFF2-40B4-BE49-F238E27FC236}">
                <a16:creationId xmlns:a16="http://schemas.microsoft.com/office/drawing/2014/main" id="{3F8AFDDB-4B5A-4927-BC5F-F91E19A190DE}"/>
              </a:ext>
            </a:extLst>
          </p:cNvPr>
          <p:cNvSpPr/>
          <p:nvPr/>
        </p:nvSpPr>
        <p:spPr>
          <a:xfrm>
            <a:off x="-33871" y="816805"/>
            <a:ext cx="5244374" cy="1569660"/>
          </a:xfrm>
          <a:prstGeom prst="rect">
            <a:avLst/>
          </a:prstGeom>
          <a:solidFill>
            <a:schemeClr val="bg1"/>
          </a:solidFill>
          <a:ln>
            <a:solidFill>
              <a:srgbClr val="002060"/>
            </a:solidFill>
          </a:ln>
        </p:spPr>
        <p:txBody>
          <a:bodyPr wrap="square">
            <a:spAutoFit/>
          </a:bodyPr>
          <a:lstStyle/>
          <a:p>
            <a:r>
              <a:rPr lang="en-US" sz="2400" b="1" dirty="0">
                <a:effectLst/>
                <a:latin typeface="Helvetica Neue"/>
              </a:rPr>
              <a:t>Acts 8</a:t>
            </a:r>
            <a:r>
              <a:rPr lang="en-US" sz="2400" b="1" i="0" baseline="30000" dirty="0">
                <a:solidFill>
                  <a:srgbClr val="000000"/>
                </a:solidFill>
                <a:effectLst/>
                <a:latin typeface="Arial" panose="020B0604020202020204" pitchFamily="34" charset="0"/>
              </a:rPr>
              <a:t>40 </a:t>
            </a:r>
            <a:r>
              <a:rPr lang="en-US" sz="2400" b="0" i="0" dirty="0">
                <a:solidFill>
                  <a:srgbClr val="000000"/>
                </a:solidFill>
                <a:effectLst/>
                <a:latin typeface="Helvetica Neue"/>
              </a:rPr>
              <a:t>But </a:t>
            </a:r>
            <a:r>
              <a:rPr lang="en-US" sz="2400" b="1" i="0" dirty="0">
                <a:solidFill>
                  <a:srgbClr val="000000"/>
                </a:solidFill>
                <a:effectLst/>
                <a:latin typeface="Helvetica Neue"/>
              </a:rPr>
              <a:t>Philip</a:t>
            </a:r>
            <a:r>
              <a:rPr lang="en-US" sz="2400" dirty="0">
                <a:solidFill>
                  <a:srgbClr val="000000"/>
                </a:solidFill>
                <a:latin typeface="Helvetica Neue"/>
              </a:rPr>
              <a:t> </a:t>
            </a:r>
            <a:r>
              <a:rPr lang="en-US" sz="2400" b="0" i="0" dirty="0">
                <a:solidFill>
                  <a:srgbClr val="000000"/>
                </a:solidFill>
                <a:effectLst/>
                <a:latin typeface="Helvetica Neue"/>
              </a:rPr>
              <a:t>found himself at </a:t>
            </a:r>
            <a:r>
              <a:rPr lang="en-US" sz="2400" b="0" i="0" dirty="0" err="1">
                <a:solidFill>
                  <a:srgbClr val="000000"/>
                </a:solidFill>
                <a:effectLst/>
                <a:latin typeface="Helvetica Neue"/>
              </a:rPr>
              <a:t>Azotus</a:t>
            </a:r>
            <a:r>
              <a:rPr lang="en-US" sz="2400" b="0" i="0" dirty="0">
                <a:solidFill>
                  <a:srgbClr val="000000"/>
                </a:solidFill>
                <a:effectLst/>
                <a:latin typeface="Helvetica Neue"/>
              </a:rPr>
              <a:t>, and as he passed through he kept preaching the gospel to all the cities until he </a:t>
            </a:r>
            <a:r>
              <a:rPr lang="en-US" sz="2400" b="1" i="0" dirty="0">
                <a:solidFill>
                  <a:srgbClr val="000000"/>
                </a:solidFill>
                <a:effectLst/>
                <a:latin typeface="Helvetica Neue"/>
              </a:rPr>
              <a:t>came to Caesarea.</a:t>
            </a:r>
            <a:endParaRPr lang="en-US" sz="2400" b="1" dirty="0"/>
          </a:p>
        </p:txBody>
      </p:sp>
      <p:sp>
        <p:nvSpPr>
          <p:cNvPr id="12" name="Rectangle 11">
            <a:extLst>
              <a:ext uri="{FF2B5EF4-FFF2-40B4-BE49-F238E27FC236}">
                <a16:creationId xmlns:a16="http://schemas.microsoft.com/office/drawing/2014/main" id="{A39BC933-D741-4A0D-8008-F38A6ABA6C72}"/>
              </a:ext>
            </a:extLst>
          </p:cNvPr>
          <p:cNvSpPr/>
          <p:nvPr/>
        </p:nvSpPr>
        <p:spPr>
          <a:xfrm>
            <a:off x="-50801" y="2340808"/>
            <a:ext cx="5261304" cy="1938992"/>
          </a:xfrm>
          <a:prstGeom prst="rect">
            <a:avLst/>
          </a:prstGeom>
          <a:solidFill>
            <a:schemeClr val="bg1"/>
          </a:solidFill>
          <a:ln>
            <a:solidFill>
              <a:srgbClr val="002060"/>
            </a:solidFill>
          </a:ln>
        </p:spPr>
        <p:txBody>
          <a:bodyPr wrap="square">
            <a:spAutoFit/>
          </a:bodyPr>
          <a:lstStyle/>
          <a:p>
            <a:r>
              <a:rPr lang="en-US" sz="2400" b="1" dirty="0">
                <a:latin typeface="Helvetica Neue"/>
              </a:rPr>
              <a:t>Acts 21</a:t>
            </a:r>
            <a:r>
              <a:rPr lang="en-US" sz="2400" b="1" i="0" baseline="30000" dirty="0">
                <a:solidFill>
                  <a:srgbClr val="000000"/>
                </a:solidFill>
                <a:effectLst/>
                <a:latin typeface="Arial" panose="020B0604020202020204" pitchFamily="34" charset="0"/>
              </a:rPr>
              <a:t>8</a:t>
            </a:r>
            <a:r>
              <a:rPr lang="en-US" sz="2400" dirty="0">
                <a:latin typeface="Helvetica Neue"/>
              </a:rPr>
              <a:t> On the next day we left and came to </a:t>
            </a:r>
            <a:r>
              <a:rPr lang="en-US" sz="2400" b="1" dirty="0">
                <a:latin typeface="Helvetica Neue"/>
              </a:rPr>
              <a:t>Caesarea, and entering the house of Philip</a:t>
            </a:r>
            <a:r>
              <a:rPr lang="en-US" sz="2400" dirty="0">
                <a:latin typeface="Helvetica Neue"/>
              </a:rPr>
              <a:t> the evangelist, who was one of the seven, we stayed with him. </a:t>
            </a:r>
          </a:p>
        </p:txBody>
      </p:sp>
      <p:sp>
        <p:nvSpPr>
          <p:cNvPr id="18" name="Rectangle: Rounded Corners 17">
            <a:extLst>
              <a:ext uri="{FF2B5EF4-FFF2-40B4-BE49-F238E27FC236}">
                <a16:creationId xmlns:a16="http://schemas.microsoft.com/office/drawing/2014/main" id="{90D11D9A-D9BD-49AC-AD31-D51E98D7DF81}"/>
              </a:ext>
            </a:extLst>
          </p:cNvPr>
          <p:cNvSpPr/>
          <p:nvPr/>
        </p:nvSpPr>
        <p:spPr>
          <a:xfrm>
            <a:off x="1235031" y="1782788"/>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Why not someone in Caesarea?</a:t>
            </a:r>
          </a:p>
        </p:txBody>
      </p:sp>
      <p:sp>
        <p:nvSpPr>
          <p:cNvPr id="20" name="TextBox 19">
            <a:extLst>
              <a:ext uri="{FF2B5EF4-FFF2-40B4-BE49-F238E27FC236}">
                <a16:creationId xmlns:a16="http://schemas.microsoft.com/office/drawing/2014/main" id="{205FAB02-BFE9-4E75-B4AC-3FA54B57B068}"/>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21" name="Rectangle 20">
            <a:extLst>
              <a:ext uri="{FF2B5EF4-FFF2-40B4-BE49-F238E27FC236}">
                <a16:creationId xmlns:a16="http://schemas.microsoft.com/office/drawing/2014/main" id="{37516C7C-7489-4434-A129-268B9AFAA8DC}"/>
              </a:ext>
            </a:extLst>
          </p:cNvPr>
          <p:cNvSpPr/>
          <p:nvPr/>
        </p:nvSpPr>
        <p:spPr>
          <a:xfrm>
            <a:off x="6925714" y="833741"/>
            <a:ext cx="5244374" cy="1569660"/>
          </a:xfrm>
          <a:prstGeom prst="rect">
            <a:avLst/>
          </a:prstGeom>
          <a:solidFill>
            <a:schemeClr val="bg1"/>
          </a:solidFill>
          <a:ln>
            <a:solidFill>
              <a:srgbClr val="002060"/>
            </a:solidFill>
          </a:ln>
        </p:spPr>
        <p:txBody>
          <a:bodyPr wrap="square">
            <a:spAutoFit/>
          </a:bodyPr>
          <a:lstStyle/>
          <a:p>
            <a:r>
              <a:rPr lang="en-US" sz="2400" b="1" dirty="0" err="1">
                <a:effectLst/>
                <a:latin typeface="Helvetica Neue"/>
              </a:rPr>
              <a:t>Hechos</a:t>
            </a:r>
            <a:r>
              <a:rPr lang="en-US" sz="2400" b="1" dirty="0">
                <a:effectLst/>
                <a:latin typeface="Helvetica Neue"/>
              </a:rPr>
              <a:t> 8</a:t>
            </a:r>
            <a:r>
              <a:rPr lang="en-US" sz="2400" b="1" i="0" baseline="30000" dirty="0">
                <a:solidFill>
                  <a:srgbClr val="000000"/>
                </a:solidFill>
                <a:effectLst/>
                <a:latin typeface="Arial" panose="020B0604020202020204" pitchFamily="34" charset="0"/>
              </a:rPr>
              <a:t>40</a:t>
            </a:r>
            <a:r>
              <a:rPr lang="en-US" sz="2400" b="1" i="0" baseline="30000" dirty="0">
                <a:solidFill>
                  <a:srgbClr val="000000"/>
                </a:solidFill>
                <a:effectLst/>
                <a:latin typeface="Helvetica Neue"/>
              </a:rPr>
              <a:t> </a:t>
            </a:r>
            <a:r>
              <a:rPr lang="es-ES" sz="2400" dirty="0">
                <a:latin typeface="Helvetica Neue"/>
              </a:rPr>
              <a:t>Pero </a:t>
            </a:r>
            <a:r>
              <a:rPr lang="es-ES" sz="2400" b="1" dirty="0">
                <a:latin typeface="Helvetica Neue"/>
              </a:rPr>
              <a:t>Felipe</a:t>
            </a:r>
            <a:r>
              <a:rPr lang="es-ES" sz="2400" dirty="0">
                <a:latin typeface="Helvetica Neue"/>
              </a:rPr>
              <a:t> se encontró en Azoto; y, al pasar, anunciaba el evangelio en todas las ciudades hasta </a:t>
            </a:r>
            <a:r>
              <a:rPr lang="es-ES" sz="2400" b="1" dirty="0">
                <a:latin typeface="Helvetica Neue"/>
              </a:rPr>
              <a:t>llegar a </a:t>
            </a:r>
            <a:r>
              <a:rPr lang="es-ES" sz="2400" b="1" dirty="0" err="1">
                <a:latin typeface="Helvetica Neue"/>
              </a:rPr>
              <a:t>Cesarea</a:t>
            </a:r>
            <a:r>
              <a:rPr lang="es-ES" sz="2400" dirty="0">
                <a:latin typeface="Helvetica Neue"/>
              </a:rPr>
              <a:t>.</a:t>
            </a:r>
            <a:endParaRPr lang="en-US" sz="2400" b="1" dirty="0">
              <a:latin typeface="Helvetica Neue"/>
            </a:endParaRPr>
          </a:p>
        </p:txBody>
      </p:sp>
      <p:sp>
        <p:nvSpPr>
          <p:cNvPr id="22" name="Rectangle 21">
            <a:extLst>
              <a:ext uri="{FF2B5EF4-FFF2-40B4-BE49-F238E27FC236}">
                <a16:creationId xmlns:a16="http://schemas.microsoft.com/office/drawing/2014/main" id="{DBEE1A11-D413-4216-92A7-FC28C8050B00}"/>
              </a:ext>
            </a:extLst>
          </p:cNvPr>
          <p:cNvSpPr/>
          <p:nvPr/>
        </p:nvSpPr>
        <p:spPr>
          <a:xfrm>
            <a:off x="6908784" y="2357744"/>
            <a:ext cx="5261304" cy="2308324"/>
          </a:xfrm>
          <a:prstGeom prst="rect">
            <a:avLst/>
          </a:prstGeom>
          <a:solidFill>
            <a:schemeClr val="bg1"/>
          </a:solidFill>
          <a:ln>
            <a:solidFill>
              <a:srgbClr val="002060"/>
            </a:solidFill>
          </a:ln>
        </p:spPr>
        <p:txBody>
          <a:bodyPr wrap="square">
            <a:spAutoFit/>
          </a:bodyPr>
          <a:lstStyle/>
          <a:p>
            <a:r>
              <a:rPr lang="en-US" sz="2400" b="1" dirty="0" err="1">
                <a:latin typeface="Helvetica Neue"/>
              </a:rPr>
              <a:t>Hechos</a:t>
            </a:r>
            <a:r>
              <a:rPr lang="en-US" sz="2400" b="1" dirty="0">
                <a:latin typeface="Helvetica Neue"/>
              </a:rPr>
              <a:t> 21</a:t>
            </a:r>
            <a:r>
              <a:rPr lang="en-US" sz="2400" b="1" i="0" baseline="30000" dirty="0">
                <a:solidFill>
                  <a:srgbClr val="000000"/>
                </a:solidFill>
                <a:effectLst/>
                <a:latin typeface="Arial" panose="020B0604020202020204" pitchFamily="34" charset="0"/>
              </a:rPr>
              <a:t>8</a:t>
            </a:r>
            <a:r>
              <a:rPr lang="en-US" sz="2400" dirty="0">
                <a:latin typeface="Helvetica Neue"/>
              </a:rPr>
              <a:t> </a:t>
            </a:r>
            <a:r>
              <a:rPr lang="es-ES" sz="2400" dirty="0">
                <a:latin typeface="Helvetica Neue"/>
              </a:rPr>
              <a:t>Al otro día, saliendo Pablo y los que con él estábamos, fuimos a </a:t>
            </a:r>
            <a:r>
              <a:rPr lang="es-ES" sz="2400" b="1" dirty="0" err="1">
                <a:latin typeface="Helvetica Neue"/>
              </a:rPr>
              <a:t>Cesarea</a:t>
            </a:r>
            <a:r>
              <a:rPr lang="es-ES" sz="2400" b="1" dirty="0">
                <a:latin typeface="Helvetica Neue"/>
              </a:rPr>
              <a:t>; entramos en casa de Felipe</a:t>
            </a:r>
            <a:r>
              <a:rPr lang="es-ES" sz="2400" dirty="0">
                <a:latin typeface="Helvetica Neue"/>
              </a:rPr>
              <a:t>, el evangelista, que era uno de los siete, y nos hospedamos con él.</a:t>
            </a:r>
            <a:endParaRPr lang="en-US" sz="2400" dirty="0">
              <a:latin typeface="Helvetica Neue"/>
            </a:endParaRPr>
          </a:p>
        </p:txBody>
      </p:sp>
      <p:sp>
        <p:nvSpPr>
          <p:cNvPr id="23" name="Rectangle: Rounded Corners 22">
            <a:extLst>
              <a:ext uri="{FF2B5EF4-FFF2-40B4-BE49-F238E27FC236}">
                <a16:creationId xmlns:a16="http://schemas.microsoft.com/office/drawing/2014/main" id="{9FB64007-F033-4C3F-B700-40A552DB17C9}"/>
              </a:ext>
            </a:extLst>
          </p:cNvPr>
          <p:cNvSpPr/>
          <p:nvPr/>
        </p:nvSpPr>
        <p:spPr>
          <a:xfrm>
            <a:off x="7669682" y="1816657"/>
            <a:ext cx="3339544" cy="1630018"/>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effectLst>
                  <a:outerShdw blurRad="38100" dist="38100" dir="2700000" algn="tl">
                    <a:srgbClr val="000000">
                      <a:alpha val="43137"/>
                    </a:srgbClr>
                  </a:outerShdw>
                </a:effectLst>
              </a:rPr>
              <a:t>¿Por qué no alguien en </a:t>
            </a:r>
            <a:r>
              <a:rPr lang="es-ES" sz="3200" b="1" dirty="0" err="1">
                <a:solidFill>
                  <a:schemeClr val="bg1"/>
                </a:solidFill>
                <a:effectLst>
                  <a:outerShdw blurRad="38100" dist="38100" dir="2700000" algn="tl">
                    <a:srgbClr val="000000">
                      <a:alpha val="43137"/>
                    </a:srgbClr>
                  </a:outerShdw>
                </a:effectLst>
              </a:rPr>
              <a:t>Cesarea</a:t>
            </a:r>
            <a:r>
              <a:rPr lang="es-ES" sz="3200" b="1" dirty="0">
                <a:solidFill>
                  <a:schemeClr val="bg1"/>
                </a:solidFill>
                <a:effectLst>
                  <a:outerShdw blurRad="38100" dist="38100" dir="2700000" algn="tl">
                    <a:srgbClr val="000000">
                      <a:alpha val="43137"/>
                    </a:srgbClr>
                  </a:outerShdw>
                </a:effectLst>
              </a:rPr>
              <a:t>?</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802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26571682-0144-493F-BA19-0BC26366B837}"/>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9" name="Picture 2">
            <a:extLst>
              <a:ext uri="{FF2B5EF4-FFF2-40B4-BE49-F238E27FC236}">
                <a16:creationId xmlns:a16="http://schemas.microsoft.com/office/drawing/2014/main" id="{7F5F1B2D-2B0F-4C2C-8E3B-744BA96A93AD}"/>
              </a:ext>
            </a:extLst>
          </p:cNvPr>
          <p:cNvPicPr>
            <a:picLocks noChangeAspect="1" noChangeArrowheads="1"/>
          </p:cNvPicPr>
          <p:nvPr/>
        </p:nvPicPr>
        <p:blipFill rotWithShape="1">
          <a:blip r:embed="rId2"/>
          <a:srcRect t="9015"/>
          <a:stretch/>
        </p:blipFill>
        <p:spPr bwMode="auto">
          <a:xfrm>
            <a:off x="4184818" y="-1"/>
            <a:ext cx="3848309" cy="5220909"/>
          </a:xfrm>
          <a:prstGeom prst="rect">
            <a:avLst/>
          </a:prstGeom>
          <a:noFill/>
          <a:ln w="9525">
            <a:solidFill>
              <a:srgbClr val="002060"/>
            </a:solidFill>
            <a:miter lim="800000"/>
            <a:headEnd/>
            <a:tailEnd/>
          </a:ln>
          <a:effectLst/>
        </p:spPr>
      </p:pic>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14" name="Oval 13">
            <a:extLst>
              <a:ext uri="{FF2B5EF4-FFF2-40B4-BE49-F238E27FC236}">
                <a16:creationId xmlns:a16="http://schemas.microsoft.com/office/drawing/2014/main" id="{3D31A40F-D6F5-415B-B474-EF68FA0EE69B}"/>
              </a:ext>
            </a:extLst>
          </p:cNvPr>
          <p:cNvSpPr/>
          <p:nvPr/>
        </p:nvSpPr>
        <p:spPr>
          <a:xfrm>
            <a:off x="5546834" y="2554023"/>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55913EB-92EB-4F89-A1D8-7C94E055C8A3}"/>
              </a:ext>
            </a:extLst>
          </p:cNvPr>
          <p:cNvSpPr/>
          <p:nvPr/>
        </p:nvSpPr>
        <p:spPr>
          <a:xfrm>
            <a:off x="5210503" y="378373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54BEF20-17C1-412F-ADAF-D6DF81C19511}"/>
              </a:ext>
            </a:extLst>
          </p:cNvPr>
          <p:cNvSpPr/>
          <p:nvPr/>
        </p:nvSpPr>
        <p:spPr>
          <a:xfrm>
            <a:off x="5599587" y="238551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CAESAREA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13" name="Rectangle 12">
            <a:extLst>
              <a:ext uri="{FF2B5EF4-FFF2-40B4-BE49-F238E27FC236}">
                <a16:creationId xmlns:a16="http://schemas.microsoft.com/office/drawing/2014/main" id="{32AAA32C-4076-40CB-8D8A-EEEF7F2C3BFF}"/>
              </a:ext>
            </a:extLst>
          </p:cNvPr>
          <p:cNvSpPr/>
          <p:nvPr/>
        </p:nvSpPr>
        <p:spPr>
          <a:xfrm>
            <a:off x="5353889" y="3683066"/>
            <a:ext cx="987706"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JOPPA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2" name="Rectangle 1">
            <a:extLst>
              <a:ext uri="{FF2B5EF4-FFF2-40B4-BE49-F238E27FC236}">
                <a16:creationId xmlns:a16="http://schemas.microsoft.com/office/drawing/2014/main" id="{3F8AFDDB-4B5A-4927-BC5F-F91E19A190DE}"/>
              </a:ext>
            </a:extLst>
          </p:cNvPr>
          <p:cNvSpPr/>
          <p:nvPr/>
        </p:nvSpPr>
        <p:spPr>
          <a:xfrm>
            <a:off x="-33871" y="816805"/>
            <a:ext cx="5244374" cy="1569660"/>
          </a:xfrm>
          <a:prstGeom prst="rect">
            <a:avLst/>
          </a:prstGeom>
          <a:solidFill>
            <a:schemeClr val="bg1"/>
          </a:solidFill>
          <a:ln>
            <a:solidFill>
              <a:srgbClr val="002060"/>
            </a:solidFill>
          </a:ln>
        </p:spPr>
        <p:txBody>
          <a:bodyPr wrap="square">
            <a:spAutoFit/>
          </a:bodyPr>
          <a:lstStyle/>
          <a:p>
            <a:r>
              <a:rPr lang="en-US" sz="2400" b="1" dirty="0">
                <a:effectLst/>
                <a:latin typeface="Helvetica Neue"/>
              </a:rPr>
              <a:t>Acts 8</a:t>
            </a:r>
            <a:r>
              <a:rPr lang="en-US" sz="2400" b="1" i="0" baseline="30000" dirty="0">
                <a:solidFill>
                  <a:srgbClr val="000000"/>
                </a:solidFill>
                <a:effectLst/>
                <a:latin typeface="Arial" panose="020B0604020202020204" pitchFamily="34" charset="0"/>
              </a:rPr>
              <a:t>40 </a:t>
            </a:r>
            <a:r>
              <a:rPr lang="en-US" sz="2400" b="0" i="0" dirty="0">
                <a:solidFill>
                  <a:srgbClr val="000000"/>
                </a:solidFill>
                <a:effectLst/>
                <a:latin typeface="Helvetica Neue"/>
              </a:rPr>
              <a:t>But </a:t>
            </a:r>
            <a:r>
              <a:rPr lang="en-US" sz="2400" b="1" i="0" dirty="0">
                <a:solidFill>
                  <a:srgbClr val="000000"/>
                </a:solidFill>
                <a:effectLst/>
                <a:latin typeface="Helvetica Neue"/>
              </a:rPr>
              <a:t>Philip</a:t>
            </a:r>
            <a:r>
              <a:rPr lang="en-US" sz="2400" dirty="0">
                <a:solidFill>
                  <a:srgbClr val="000000"/>
                </a:solidFill>
                <a:latin typeface="Helvetica Neue"/>
              </a:rPr>
              <a:t> </a:t>
            </a:r>
            <a:r>
              <a:rPr lang="en-US" sz="2400" b="0" i="0" dirty="0">
                <a:solidFill>
                  <a:srgbClr val="000000"/>
                </a:solidFill>
                <a:effectLst/>
                <a:latin typeface="Helvetica Neue"/>
              </a:rPr>
              <a:t>found himself at </a:t>
            </a:r>
            <a:r>
              <a:rPr lang="en-US" sz="2400" b="0" i="0" dirty="0" err="1">
                <a:solidFill>
                  <a:srgbClr val="000000"/>
                </a:solidFill>
                <a:effectLst/>
                <a:latin typeface="Helvetica Neue"/>
              </a:rPr>
              <a:t>Azotus</a:t>
            </a:r>
            <a:r>
              <a:rPr lang="en-US" sz="2400" b="0" i="0" dirty="0">
                <a:solidFill>
                  <a:srgbClr val="000000"/>
                </a:solidFill>
                <a:effectLst/>
                <a:latin typeface="Helvetica Neue"/>
              </a:rPr>
              <a:t>, and as he passed through he kept preaching the gospel to all the cities until he </a:t>
            </a:r>
            <a:r>
              <a:rPr lang="en-US" sz="2400" b="1" i="0" dirty="0">
                <a:solidFill>
                  <a:srgbClr val="000000"/>
                </a:solidFill>
                <a:effectLst/>
                <a:latin typeface="Helvetica Neue"/>
              </a:rPr>
              <a:t>came to Caesarea.</a:t>
            </a:r>
            <a:endParaRPr lang="en-US" sz="2400" b="1" dirty="0"/>
          </a:p>
        </p:txBody>
      </p:sp>
      <p:sp>
        <p:nvSpPr>
          <p:cNvPr id="12" name="Rectangle 11">
            <a:extLst>
              <a:ext uri="{FF2B5EF4-FFF2-40B4-BE49-F238E27FC236}">
                <a16:creationId xmlns:a16="http://schemas.microsoft.com/office/drawing/2014/main" id="{A39BC933-D741-4A0D-8008-F38A6ABA6C72}"/>
              </a:ext>
            </a:extLst>
          </p:cNvPr>
          <p:cNvSpPr/>
          <p:nvPr/>
        </p:nvSpPr>
        <p:spPr>
          <a:xfrm>
            <a:off x="-50801" y="2340808"/>
            <a:ext cx="5261304" cy="1938992"/>
          </a:xfrm>
          <a:prstGeom prst="rect">
            <a:avLst/>
          </a:prstGeom>
          <a:solidFill>
            <a:schemeClr val="bg1"/>
          </a:solidFill>
          <a:ln>
            <a:solidFill>
              <a:srgbClr val="002060"/>
            </a:solidFill>
          </a:ln>
        </p:spPr>
        <p:txBody>
          <a:bodyPr wrap="square">
            <a:spAutoFit/>
          </a:bodyPr>
          <a:lstStyle/>
          <a:p>
            <a:r>
              <a:rPr lang="en-US" sz="2400" b="1" dirty="0">
                <a:latin typeface="Helvetica Neue"/>
              </a:rPr>
              <a:t>Acts 21</a:t>
            </a:r>
            <a:r>
              <a:rPr lang="en-US" sz="2400" b="1" i="0" baseline="30000" dirty="0">
                <a:solidFill>
                  <a:srgbClr val="000000"/>
                </a:solidFill>
                <a:effectLst/>
                <a:latin typeface="Arial" panose="020B0604020202020204" pitchFamily="34" charset="0"/>
              </a:rPr>
              <a:t>8</a:t>
            </a:r>
            <a:r>
              <a:rPr lang="en-US" sz="2400" dirty="0">
                <a:latin typeface="Helvetica Neue"/>
              </a:rPr>
              <a:t> On the next day we left and came to </a:t>
            </a:r>
            <a:r>
              <a:rPr lang="en-US" sz="2400" b="1" dirty="0">
                <a:latin typeface="Helvetica Neue"/>
              </a:rPr>
              <a:t>Caesarea, and entering the house of Philip</a:t>
            </a:r>
            <a:r>
              <a:rPr lang="en-US" sz="2400" dirty="0">
                <a:latin typeface="Helvetica Neue"/>
              </a:rPr>
              <a:t> the evangelist, who was one of the seven, we stayed with him. </a:t>
            </a:r>
          </a:p>
        </p:txBody>
      </p:sp>
      <p:sp>
        <p:nvSpPr>
          <p:cNvPr id="18" name="Rectangle: Rounded Corners 17">
            <a:extLst>
              <a:ext uri="{FF2B5EF4-FFF2-40B4-BE49-F238E27FC236}">
                <a16:creationId xmlns:a16="http://schemas.microsoft.com/office/drawing/2014/main" id="{90D11D9A-D9BD-49AC-AD31-D51E98D7DF81}"/>
              </a:ext>
            </a:extLst>
          </p:cNvPr>
          <p:cNvSpPr/>
          <p:nvPr/>
        </p:nvSpPr>
        <p:spPr>
          <a:xfrm>
            <a:off x="1235031" y="1513020"/>
            <a:ext cx="3339544" cy="216955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And why Peter, the apostle to the circumcised?</a:t>
            </a:r>
          </a:p>
          <a:p>
            <a:pPr algn="ctr"/>
            <a:r>
              <a:rPr lang="en-US" sz="3200" b="1" dirty="0">
                <a:solidFill>
                  <a:schemeClr val="bg1"/>
                </a:solidFill>
                <a:effectLst>
                  <a:outerShdw blurRad="38100" dist="38100" dir="2700000" algn="tl">
                    <a:srgbClr val="000000">
                      <a:alpha val="43137"/>
                    </a:srgbClr>
                  </a:outerShdw>
                </a:effectLst>
              </a:rPr>
              <a:t>Galatians 2:7-8</a:t>
            </a:r>
          </a:p>
        </p:txBody>
      </p:sp>
      <p:sp>
        <p:nvSpPr>
          <p:cNvPr id="19" name="TextBox 18">
            <a:extLst>
              <a:ext uri="{FF2B5EF4-FFF2-40B4-BE49-F238E27FC236}">
                <a16:creationId xmlns:a16="http://schemas.microsoft.com/office/drawing/2014/main" id="{3E1225B0-88F8-4CFA-BFAD-DE9EF6E2CEE6}"/>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20" name="Rectangle 19">
            <a:extLst>
              <a:ext uri="{FF2B5EF4-FFF2-40B4-BE49-F238E27FC236}">
                <a16:creationId xmlns:a16="http://schemas.microsoft.com/office/drawing/2014/main" id="{BFEC4F5B-0C7B-4ADC-9AD3-CF47380F9AAB}"/>
              </a:ext>
            </a:extLst>
          </p:cNvPr>
          <p:cNvSpPr/>
          <p:nvPr/>
        </p:nvSpPr>
        <p:spPr>
          <a:xfrm>
            <a:off x="6925714" y="833741"/>
            <a:ext cx="5244374" cy="1569660"/>
          </a:xfrm>
          <a:prstGeom prst="rect">
            <a:avLst/>
          </a:prstGeom>
          <a:solidFill>
            <a:schemeClr val="bg1"/>
          </a:solidFill>
          <a:ln>
            <a:solidFill>
              <a:srgbClr val="002060"/>
            </a:solidFill>
          </a:ln>
        </p:spPr>
        <p:txBody>
          <a:bodyPr wrap="square">
            <a:spAutoFit/>
          </a:bodyPr>
          <a:lstStyle/>
          <a:p>
            <a:r>
              <a:rPr lang="en-US" sz="2400" b="1" dirty="0" err="1">
                <a:effectLst/>
                <a:latin typeface="Helvetica Neue"/>
              </a:rPr>
              <a:t>Hechos</a:t>
            </a:r>
            <a:r>
              <a:rPr lang="en-US" sz="2400" b="1" dirty="0">
                <a:effectLst/>
                <a:latin typeface="Helvetica Neue"/>
              </a:rPr>
              <a:t> 8</a:t>
            </a:r>
            <a:r>
              <a:rPr lang="en-US" sz="2400" b="1" i="0" baseline="30000" dirty="0">
                <a:solidFill>
                  <a:srgbClr val="000000"/>
                </a:solidFill>
                <a:effectLst/>
                <a:latin typeface="Arial" panose="020B0604020202020204" pitchFamily="34" charset="0"/>
              </a:rPr>
              <a:t>40</a:t>
            </a:r>
            <a:r>
              <a:rPr lang="en-US" sz="2400" b="1" i="0" baseline="30000" dirty="0">
                <a:solidFill>
                  <a:srgbClr val="000000"/>
                </a:solidFill>
                <a:effectLst/>
                <a:latin typeface="Helvetica Neue"/>
              </a:rPr>
              <a:t> </a:t>
            </a:r>
            <a:r>
              <a:rPr lang="es-ES" sz="2400" dirty="0">
                <a:latin typeface="Helvetica Neue"/>
              </a:rPr>
              <a:t>Pero </a:t>
            </a:r>
            <a:r>
              <a:rPr lang="es-ES" sz="2400" b="1" dirty="0">
                <a:latin typeface="Helvetica Neue"/>
              </a:rPr>
              <a:t>Felipe</a:t>
            </a:r>
            <a:r>
              <a:rPr lang="es-ES" sz="2400" dirty="0">
                <a:latin typeface="Helvetica Neue"/>
              </a:rPr>
              <a:t> se encontró en Azoto; y, al pasar, anunciaba el evangelio en todas las ciudades hasta </a:t>
            </a:r>
            <a:r>
              <a:rPr lang="es-ES" sz="2400" b="1" dirty="0">
                <a:latin typeface="Helvetica Neue"/>
              </a:rPr>
              <a:t>llegar a </a:t>
            </a:r>
            <a:r>
              <a:rPr lang="es-ES" sz="2400" b="1" dirty="0" err="1">
                <a:latin typeface="Helvetica Neue"/>
              </a:rPr>
              <a:t>Cesarea</a:t>
            </a:r>
            <a:r>
              <a:rPr lang="es-ES" sz="2400" dirty="0">
                <a:latin typeface="Helvetica Neue"/>
              </a:rPr>
              <a:t>.</a:t>
            </a:r>
            <a:endParaRPr lang="en-US" sz="2400" b="1" dirty="0">
              <a:latin typeface="Helvetica Neue"/>
            </a:endParaRPr>
          </a:p>
        </p:txBody>
      </p:sp>
      <p:sp>
        <p:nvSpPr>
          <p:cNvPr id="21" name="Rectangle 20">
            <a:extLst>
              <a:ext uri="{FF2B5EF4-FFF2-40B4-BE49-F238E27FC236}">
                <a16:creationId xmlns:a16="http://schemas.microsoft.com/office/drawing/2014/main" id="{4701E924-7E89-43CC-9FC4-AFDB450335FA}"/>
              </a:ext>
            </a:extLst>
          </p:cNvPr>
          <p:cNvSpPr/>
          <p:nvPr/>
        </p:nvSpPr>
        <p:spPr>
          <a:xfrm>
            <a:off x="6908784" y="2357744"/>
            <a:ext cx="5261304" cy="2308324"/>
          </a:xfrm>
          <a:prstGeom prst="rect">
            <a:avLst/>
          </a:prstGeom>
          <a:solidFill>
            <a:schemeClr val="bg1"/>
          </a:solidFill>
          <a:ln>
            <a:solidFill>
              <a:srgbClr val="002060"/>
            </a:solidFill>
          </a:ln>
        </p:spPr>
        <p:txBody>
          <a:bodyPr wrap="square">
            <a:spAutoFit/>
          </a:bodyPr>
          <a:lstStyle/>
          <a:p>
            <a:r>
              <a:rPr lang="en-US" sz="2400" b="1" dirty="0" err="1">
                <a:latin typeface="Helvetica Neue"/>
              </a:rPr>
              <a:t>Hechos</a:t>
            </a:r>
            <a:r>
              <a:rPr lang="en-US" sz="2400" b="1" dirty="0">
                <a:latin typeface="Helvetica Neue"/>
              </a:rPr>
              <a:t> 21</a:t>
            </a:r>
            <a:r>
              <a:rPr lang="en-US" sz="2400" b="1" i="0" baseline="30000" dirty="0">
                <a:solidFill>
                  <a:srgbClr val="000000"/>
                </a:solidFill>
                <a:effectLst/>
                <a:latin typeface="Arial" panose="020B0604020202020204" pitchFamily="34" charset="0"/>
              </a:rPr>
              <a:t>8</a:t>
            </a:r>
            <a:r>
              <a:rPr lang="en-US" sz="2400" dirty="0">
                <a:latin typeface="Helvetica Neue"/>
              </a:rPr>
              <a:t> </a:t>
            </a:r>
            <a:r>
              <a:rPr lang="es-ES" sz="2400" dirty="0">
                <a:latin typeface="Helvetica Neue"/>
              </a:rPr>
              <a:t>Al otro día, saliendo Pablo y los que con él estábamos, fuimos a </a:t>
            </a:r>
            <a:r>
              <a:rPr lang="es-ES" sz="2400" b="1" dirty="0" err="1">
                <a:latin typeface="Helvetica Neue"/>
              </a:rPr>
              <a:t>Cesarea</a:t>
            </a:r>
            <a:r>
              <a:rPr lang="es-ES" sz="2400" b="1" dirty="0">
                <a:latin typeface="Helvetica Neue"/>
              </a:rPr>
              <a:t>; entramos en casa de Felipe</a:t>
            </a:r>
            <a:r>
              <a:rPr lang="es-ES" sz="2400" dirty="0">
                <a:latin typeface="Helvetica Neue"/>
              </a:rPr>
              <a:t>, el evangelista, que era uno de los siete, y nos hospedamos con él.</a:t>
            </a:r>
            <a:endParaRPr lang="en-US" sz="2400" dirty="0">
              <a:latin typeface="Helvetica Neue"/>
            </a:endParaRPr>
          </a:p>
        </p:txBody>
      </p:sp>
      <p:sp>
        <p:nvSpPr>
          <p:cNvPr id="22" name="Rectangle: Rounded Corners 21">
            <a:extLst>
              <a:ext uri="{FF2B5EF4-FFF2-40B4-BE49-F238E27FC236}">
                <a16:creationId xmlns:a16="http://schemas.microsoft.com/office/drawing/2014/main" id="{77070600-E774-4CD8-B2F2-9318E911A991}"/>
              </a:ext>
            </a:extLst>
          </p:cNvPr>
          <p:cNvSpPr/>
          <p:nvPr/>
        </p:nvSpPr>
        <p:spPr>
          <a:xfrm>
            <a:off x="8315516" y="1529956"/>
            <a:ext cx="3673498" cy="216955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effectLst>
                  <a:outerShdw blurRad="38100" dist="38100" dir="2700000" algn="tl">
                    <a:srgbClr val="000000">
                      <a:alpha val="43137"/>
                    </a:srgbClr>
                  </a:outerShdw>
                </a:effectLst>
              </a:rPr>
              <a:t>¿Y por qué Pedro, el apóstol a los circuncidados?</a:t>
            </a:r>
          </a:p>
          <a:p>
            <a:pPr algn="ctr"/>
            <a:r>
              <a:rPr lang="es-ES" sz="3200" b="1" dirty="0">
                <a:solidFill>
                  <a:schemeClr val="bg1"/>
                </a:solidFill>
                <a:effectLst>
                  <a:outerShdw blurRad="38100" dist="38100" dir="2700000" algn="tl">
                    <a:srgbClr val="000000">
                      <a:alpha val="43137"/>
                    </a:srgbClr>
                  </a:outerShdw>
                </a:effectLst>
              </a:rPr>
              <a:t>Gálatas 2: 7-8</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132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C6C6D05A-0F34-49FA-9E53-F3511145D6E8}"/>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9" name="Picture 2">
            <a:extLst>
              <a:ext uri="{FF2B5EF4-FFF2-40B4-BE49-F238E27FC236}">
                <a16:creationId xmlns:a16="http://schemas.microsoft.com/office/drawing/2014/main" id="{7F5F1B2D-2B0F-4C2C-8E3B-744BA96A93AD}"/>
              </a:ext>
            </a:extLst>
          </p:cNvPr>
          <p:cNvPicPr>
            <a:picLocks noChangeAspect="1" noChangeArrowheads="1"/>
          </p:cNvPicPr>
          <p:nvPr/>
        </p:nvPicPr>
        <p:blipFill rotWithShape="1">
          <a:blip r:embed="rId2"/>
          <a:srcRect t="9015"/>
          <a:stretch/>
        </p:blipFill>
        <p:spPr bwMode="auto">
          <a:xfrm>
            <a:off x="4184818" y="-1"/>
            <a:ext cx="3848309" cy="5220909"/>
          </a:xfrm>
          <a:prstGeom prst="rect">
            <a:avLst/>
          </a:prstGeom>
          <a:noFill/>
          <a:ln w="9525">
            <a:solidFill>
              <a:srgbClr val="002060"/>
            </a:solidFill>
            <a:miter lim="800000"/>
            <a:headEnd/>
            <a:tailEnd/>
          </a:ln>
          <a:effectLst/>
        </p:spPr>
      </p:pic>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14" name="Oval 13">
            <a:extLst>
              <a:ext uri="{FF2B5EF4-FFF2-40B4-BE49-F238E27FC236}">
                <a16:creationId xmlns:a16="http://schemas.microsoft.com/office/drawing/2014/main" id="{3D31A40F-D6F5-415B-B474-EF68FA0EE69B}"/>
              </a:ext>
            </a:extLst>
          </p:cNvPr>
          <p:cNvSpPr/>
          <p:nvPr/>
        </p:nvSpPr>
        <p:spPr>
          <a:xfrm>
            <a:off x="5546834" y="2554023"/>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55913EB-92EB-4F89-A1D8-7C94E055C8A3}"/>
              </a:ext>
            </a:extLst>
          </p:cNvPr>
          <p:cNvSpPr/>
          <p:nvPr/>
        </p:nvSpPr>
        <p:spPr>
          <a:xfrm>
            <a:off x="5210503" y="378373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54BEF20-17C1-412F-ADAF-D6DF81C19511}"/>
              </a:ext>
            </a:extLst>
          </p:cNvPr>
          <p:cNvSpPr/>
          <p:nvPr/>
        </p:nvSpPr>
        <p:spPr>
          <a:xfrm>
            <a:off x="5599587" y="2385510"/>
            <a:ext cx="1515800"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CAESAREA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13" name="Rectangle 12">
            <a:extLst>
              <a:ext uri="{FF2B5EF4-FFF2-40B4-BE49-F238E27FC236}">
                <a16:creationId xmlns:a16="http://schemas.microsoft.com/office/drawing/2014/main" id="{32AAA32C-4076-40CB-8D8A-EEEF7F2C3BFF}"/>
              </a:ext>
            </a:extLst>
          </p:cNvPr>
          <p:cNvSpPr/>
          <p:nvPr/>
        </p:nvSpPr>
        <p:spPr>
          <a:xfrm>
            <a:off x="5353889" y="3683066"/>
            <a:ext cx="987706" cy="461665"/>
          </a:xfrm>
          <a:prstGeom prst="rect">
            <a:avLst/>
          </a:prstGeom>
          <a:noFill/>
        </p:spPr>
        <p:txBody>
          <a:bodyPr wrap="none" lIns="91440" tIns="45720" rIns="91440" bIns="45720">
            <a:spAutoFit/>
          </a:bodyPr>
          <a:lstStyle/>
          <a:p>
            <a:pPr algn="ctr"/>
            <a:r>
              <a:rPr lang="en-US" sz="2400" b="1" cap="none" spc="0" dirty="0">
                <a:ln w="17780" cmpd="sng">
                  <a:solidFill>
                    <a:srgbClr val="C00000"/>
                  </a:solidFill>
                  <a:prstDash val="solid"/>
                  <a:miter lim="800000"/>
                </a:ln>
                <a:solidFill>
                  <a:schemeClr val="bg1"/>
                </a:solidFill>
                <a:effectLst>
                  <a:outerShdw blurRad="50800" algn="tl" rotWithShape="0">
                    <a:srgbClr val="000000"/>
                  </a:outerShdw>
                </a:effectLst>
              </a:rPr>
              <a:t>JOPPA</a:t>
            </a:r>
            <a:endParaRPr lang="en-US" sz="5400" b="1" cap="none" spc="0" dirty="0">
              <a:ln w="17780" cmpd="sng">
                <a:solidFill>
                  <a:srgbClr val="C00000"/>
                </a:solidFill>
                <a:prstDash val="solid"/>
                <a:miter lim="800000"/>
              </a:ln>
              <a:solidFill>
                <a:schemeClr val="bg1"/>
              </a:solidFill>
              <a:effectLst>
                <a:outerShdw blurRad="50800" algn="tl" rotWithShape="0">
                  <a:srgbClr val="000000"/>
                </a:outerShdw>
              </a:effectLst>
            </a:endParaRPr>
          </a:p>
        </p:txBody>
      </p:sp>
      <p:sp>
        <p:nvSpPr>
          <p:cNvPr id="2" name="Rectangle 1">
            <a:extLst>
              <a:ext uri="{FF2B5EF4-FFF2-40B4-BE49-F238E27FC236}">
                <a16:creationId xmlns:a16="http://schemas.microsoft.com/office/drawing/2014/main" id="{3F8AFDDB-4B5A-4927-BC5F-F91E19A190DE}"/>
              </a:ext>
            </a:extLst>
          </p:cNvPr>
          <p:cNvSpPr/>
          <p:nvPr/>
        </p:nvSpPr>
        <p:spPr>
          <a:xfrm>
            <a:off x="-33871" y="816805"/>
            <a:ext cx="5244374" cy="1569660"/>
          </a:xfrm>
          <a:prstGeom prst="rect">
            <a:avLst/>
          </a:prstGeom>
          <a:solidFill>
            <a:schemeClr val="bg1"/>
          </a:solidFill>
          <a:ln>
            <a:solidFill>
              <a:srgbClr val="002060"/>
            </a:solidFill>
          </a:ln>
        </p:spPr>
        <p:txBody>
          <a:bodyPr wrap="square">
            <a:spAutoFit/>
          </a:bodyPr>
          <a:lstStyle/>
          <a:p>
            <a:r>
              <a:rPr lang="en-US" sz="2400" b="1" dirty="0">
                <a:effectLst/>
                <a:latin typeface="Helvetica Neue"/>
              </a:rPr>
              <a:t>Acts 8</a:t>
            </a:r>
            <a:r>
              <a:rPr lang="en-US" sz="2400" b="1" i="0" baseline="30000" dirty="0">
                <a:solidFill>
                  <a:srgbClr val="000000"/>
                </a:solidFill>
                <a:effectLst/>
                <a:latin typeface="Arial" panose="020B0604020202020204" pitchFamily="34" charset="0"/>
              </a:rPr>
              <a:t>40 </a:t>
            </a:r>
            <a:r>
              <a:rPr lang="en-US" sz="2400" b="0" i="0" dirty="0">
                <a:solidFill>
                  <a:srgbClr val="000000"/>
                </a:solidFill>
                <a:effectLst/>
                <a:latin typeface="Helvetica Neue"/>
              </a:rPr>
              <a:t>But </a:t>
            </a:r>
            <a:r>
              <a:rPr lang="en-US" sz="2400" b="1" i="0" dirty="0">
                <a:solidFill>
                  <a:srgbClr val="000000"/>
                </a:solidFill>
                <a:effectLst/>
                <a:latin typeface="Helvetica Neue"/>
              </a:rPr>
              <a:t>Philip</a:t>
            </a:r>
            <a:r>
              <a:rPr lang="en-US" sz="2400" dirty="0">
                <a:solidFill>
                  <a:srgbClr val="000000"/>
                </a:solidFill>
                <a:latin typeface="Helvetica Neue"/>
              </a:rPr>
              <a:t> </a:t>
            </a:r>
            <a:r>
              <a:rPr lang="en-US" sz="2400" b="0" i="0" dirty="0">
                <a:solidFill>
                  <a:srgbClr val="000000"/>
                </a:solidFill>
                <a:effectLst/>
                <a:latin typeface="Helvetica Neue"/>
              </a:rPr>
              <a:t>found himself at </a:t>
            </a:r>
            <a:r>
              <a:rPr lang="en-US" sz="2400" b="0" i="0" dirty="0" err="1">
                <a:solidFill>
                  <a:srgbClr val="000000"/>
                </a:solidFill>
                <a:effectLst/>
                <a:latin typeface="Helvetica Neue"/>
              </a:rPr>
              <a:t>Azotus</a:t>
            </a:r>
            <a:r>
              <a:rPr lang="en-US" sz="2400" b="0" i="0" dirty="0">
                <a:solidFill>
                  <a:srgbClr val="000000"/>
                </a:solidFill>
                <a:effectLst/>
                <a:latin typeface="Helvetica Neue"/>
              </a:rPr>
              <a:t>, and as he passed through he kept preaching the gospel to all the cities until he </a:t>
            </a:r>
            <a:r>
              <a:rPr lang="en-US" sz="2400" b="1" i="0" dirty="0">
                <a:solidFill>
                  <a:srgbClr val="000000"/>
                </a:solidFill>
                <a:effectLst/>
                <a:latin typeface="Helvetica Neue"/>
              </a:rPr>
              <a:t>came to Caesarea.</a:t>
            </a:r>
            <a:endParaRPr lang="en-US" sz="2400" b="1" dirty="0"/>
          </a:p>
        </p:txBody>
      </p:sp>
      <p:sp>
        <p:nvSpPr>
          <p:cNvPr id="12" name="Rectangle 11">
            <a:extLst>
              <a:ext uri="{FF2B5EF4-FFF2-40B4-BE49-F238E27FC236}">
                <a16:creationId xmlns:a16="http://schemas.microsoft.com/office/drawing/2014/main" id="{A39BC933-D741-4A0D-8008-F38A6ABA6C72}"/>
              </a:ext>
            </a:extLst>
          </p:cNvPr>
          <p:cNvSpPr/>
          <p:nvPr/>
        </p:nvSpPr>
        <p:spPr>
          <a:xfrm>
            <a:off x="-50801" y="2340808"/>
            <a:ext cx="5261304" cy="1938992"/>
          </a:xfrm>
          <a:prstGeom prst="rect">
            <a:avLst/>
          </a:prstGeom>
          <a:solidFill>
            <a:schemeClr val="bg1"/>
          </a:solidFill>
          <a:ln>
            <a:solidFill>
              <a:srgbClr val="002060"/>
            </a:solidFill>
          </a:ln>
        </p:spPr>
        <p:txBody>
          <a:bodyPr wrap="square">
            <a:spAutoFit/>
          </a:bodyPr>
          <a:lstStyle/>
          <a:p>
            <a:r>
              <a:rPr lang="en-US" sz="2400" b="1" dirty="0">
                <a:latin typeface="Helvetica Neue"/>
              </a:rPr>
              <a:t>Acts 21</a:t>
            </a:r>
            <a:r>
              <a:rPr lang="en-US" sz="2400" b="1" i="0" baseline="30000" dirty="0">
                <a:solidFill>
                  <a:srgbClr val="000000"/>
                </a:solidFill>
                <a:effectLst/>
                <a:latin typeface="Arial" panose="020B0604020202020204" pitchFamily="34" charset="0"/>
              </a:rPr>
              <a:t>8</a:t>
            </a:r>
            <a:r>
              <a:rPr lang="en-US" sz="2400" dirty="0">
                <a:latin typeface="Helvetica Neue"/>
              </a:rPr>
              <a:t> On the next day we left and came to </a:t>
            </a:r>
            <a:r>
              <a:rPr lang="en-US" sz="2400" b="1" dirty="0">
                <a:latin typeface="Helvetica Neue"/>
              </a:rPr>
              <a:t>Caesarea, and entering the house of Philip</a:t>
            </a:r>
            <a:r>
              <a:rPr lang="en-US" sz="2400" dirty="0">
                <a:latin typeface="Helvetica Neue"/>
              </a:rPr>
              <a:t> the evangelist, who was one of the seven, we stayed with him. </a:t>
            </a:r>
          </a:p>
        </p:txBody>
      </p:sp>
      <p:sp>
        <p:nvSpPr>
          <p:cNvPr id="18" name="Rectangle: Rounded Corners 17">
            <a:extLst>
              <a:ext uri="{FF2B5EF4-FFF2-40B4-BE49-F238E27FC236}">
                <a16:creationId xmlns:a16="http://schemas.microsoft.com/office/drawing/2014/main" id="{90D11D9A-D9BD-49AC-AD31-D51E98D7DF81}"/>
              </a:ext>
            </a:extLst>
          </p:cNvPr>
          <p:cNvSpPr/>
          <p:nvPr/>
        </p:nvSpPr>
        <p:spPr>
          <a:xfrm>
            <a:off x="1235031" y="1513020"/>
            <a:ext cx="3339544" cy="216955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bg1"/>
                </a:solidFill>
                <a:effectLst>
                  <a:outerShdw blurRad="38100" dist="38100" dir="2700000" algn="tl">
                    <a:srgbClr val="000000">
                      <a:alpha val="43137"/>
                    </a:srgbClr>
                  </a:outerShdw>
                </a:effectLst>
              </a:rPr>
              <a:t>Gentiles’ part in the church</a:t>
            </a:r>
          </a:p>
        </p:txBody>
      </p:sp>
      <p:sp>
        <p:nvSpPr>
          <p:cNvPr id="17" name="TextBox 16">
            <a:extLst>
              <a:ext uri="{FF2B5EF4-FFF2-40B4-BE49-F238E27FC236}">
                <a16:creationId xmlns:a16="http://schemas.microsoft.com/office/drawing/2014/main" id="{F736A92E-F30F-4F46-B798-CBE4E945E89F}"/>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9" name="Rectangle 18">
            <a:extLst>
              <a:ext uri="{FF2B5EF4-FFF2-40B4-BE49-F238E27FC236}">
                <a16:creationId xmlns:a16="http://schemas.microsoft.com/office/drawing/2014/main" id="{C620D9F6-DB6C-4EEB-9804-F1133B2D3A65}"/>
              </a:ext>
            </a:extLst>
          </p:cNvPr>
          <p:cNvSpPr/>
          <p:nvPr/>
        </p:nvSpPr>
        <p:spPr>
          <a:xfrm>
            <a:off x="6925714" y="833741"/>
            <a:ext cx="5244374" cy="1569660"/>
          </a:xfrm>
          <a:prstGeom prst="rect">
            <a:avLst/>
          </a:prstGeom>
          <a:solidFill>
            <a:schemeClr val="bg1"/>
          </a:solidFill>
          <a:ln>
            <a:solidFill>
              <a:srgbClr val="002060"/>
            </a:solidFill>
          </a:ln>
        </p:spPr>
        <p:txBody>
          <a:bodyPr wrap="square">
            <a:spAutoFit/>
          </a:bodyPr>
          <a:lstStyle/>
          <a:p>
            <a:r>
              <a:rPr lang="en-US" sz="2400" b="1" dirty="0" err="1">
                <a:effectLst/>
                <a:latin typeface="Helvetica Neue"/>
              </a:rPr>
              <a:t>Hechos</a:t>
            </a:r>
            <a:r>
              <a:rPr lang="en-US" sz="2400" b="1" dirty="0">
                <a:effectLst/>
                <a:latin typeface="Helvetica Neue"/>
              </a:rPr>
              <a:t> 8</a:t>
            </a:r>
            <a:r>
              <a:rPr lang="en-US" sz="2400" b="1" i="0" baseline="30000" dirty="0">
                <a:solidFill>
                  <a:srgbClr val="000000"/>
                </a:solidFill>
                <a:effectLst/>
                <a:latin typeface="Arial" panose="020B0604020202020204" pitchFamily="34" charset="0"/>
              </a:rPr>
              <a:t>40</a:t>
            </a:r>
            <a:r>
              <a:rPr lang="en-US" sz="2400" b="1" i="0" baseline="30000" dirty="0">
                <a:solidFill>
                  <a:srgbClr val="000000"/>
                </a:solidFill>
                <a:effectLst/>
                <a:latin typeface="Helvetica Neue"/>
              </a:rPr>
              <a:t> </a:t>
            </a:r>
            <a:r>
              <a:rPr lang="es-ES" sz="2400" dirty="0">
                <a:latin typeface="Helvetica Neue"/>
              </a:rPr>
              <a:t>Pero </a:t>
            </a:r>
            <a:r>
              <a:rPr lang="es-ES" sz="2400" b="1" dirty="0">
                <a:latin typeface="Helvetica Neue"/>
              </a:rPr>
              <a:t>Felipe</a:t>
            </a:r>
            <a:r>
              <a:rPr lang="es-ES" sz="2400" dirty="0">
                <a:latin typeface="Helvetica Neue"/>
              </a:rPr>
              <a:t> se encontró en Azoto; y, al pasar, anunciaba el evangelio en todas las ciudades hasta </a:t>
            </a:r>
            <a:r>
              <a:rPr lang="es-ES" sz="2400" b="1" dirty="0">
                <a:latin typeface="Helvetica Neue"/>
              </a:rPr>
              <a:t>llegar a </a:t>
            </a:r>
            <a:r>
              <a:rPr lang="es-ES" sz="2400" b="1" dirty="0" err="1">
                <a:latin typeface="Helvetica Neue"/>
              </a:rPr>
              <a:t>Cesarea</a:t>
            </a:r>
            <a:r>
              <a:rPr lang="es-ES" sz="2400" dirty="0">
                <a:latin typeface="Helvetica Neue"/>
              </a:rPr>
              <a:t>.</a:t>
            </a:r>
            <a:endParaRPr lang="en-US" sz="2400" b="1" dirty="0">
              <a:latin typeface="Helvetica Neue"/>
            </a:endParaRPr>
          </a:p>
        </p:txBody>
      </p:sp>
      <p:sp>
        <p:nvSpPr>
          <p:cNvPr id="20" name="Rectangle 19">
            <a:extLst>
              <a:ext uri="{FF2B5EF4-FFF2-40B4-BE49-F238E27FC236}">
                <a16:creationId xmlns:a16="http://schemas.microsoft.com/office/drawing/2014/main" id="{0AB3316C-958B-4BC7-B0A9-9818062EF45F}"/>
              </a:ext>
            </a:extLst>
          </p:cNvPr>
          <p:cNvSpPr/>
          <p:nvPr/>
        </p:nvSpPr>
        <p:spPr>
          <a:xfrm>
            <a:off x="6908784" y="2357744"/>
            <a:ext cx="5261304" cy="2308324"/>
          </a:xfrm>
          <a:prstGeom prst="rect">
            <a:avLst/>
          </a:prstGeom>
          <a:solidFill>
            <a:schemeClr val="bg1"/>
          </a:solidFill>
          <a:ln>
            <a:solidFill>
              <a:srgbClr val="002060"/>
            </a:solidFill>
          </a:ln>
        </p:spPr>
        <p:txBody>
          <a:bodyPr wrap="square">
            <a:spAutoFit/>
          </a:bodyPr>
          <a:lstStyle/>
          <a:p>
            <a:r>
              <a:rPr lang="en-US" sz="2400" b="1" dirty="0" err="1">
                <a:latin typeface="Helvetica Neue"/>
              </a:rPr>
              <a:t>Hechos</a:t>
            </a:r>
            <a:r>
              <a:rPr lang="en-US" sz="2400" b="1" dirty="0">
                <a:latin typeface="Helvetica Neue"/>
              </a:rPr>
              <a:t> 21</a:t>
            </a:r>
            <a:r>
              <a:rPr lang="en-US" sz="2400" b="1" i="0" baseline="30000" dirty="0">
                <a:solidFill>
                  <a:srgbClr val="000000"/>
                </a:solidFill>
                <a:effectLst/>
                <a:latin typeface="Arial" panose="020B0604020202020204" pitchFamily="34" charset="0"/>
              </a:rPr>
              <a:t>8</a:t>
            </a:r>
            <a:r>
              <a:rPr lang="en-US" sz="2400" dirty="0">
                <a:latin typeface="Helvetica Neue"/>
              </a:rPr>
              <a:t> </a:t>
            </a:r>
            <a:r>
              <a:rPr lang="es-ES" sz="2400" dirty="0">
                <a:latin typeface="Helvetica Neue"/>
              </a:rPr>
              <a:t>Al otro día, saliendo Pablo y los que con él estábamos, fuimos a </a:t>
            </a:r>
            <a:r>
              <a:rPr lang="es-ES" sz="2400" b="1" dirty="0" err="1">
                <a:latin typeface="Helvetica Neue"/>
              </a:rPr>
              <a:t>Cesarea</a:t>
            </a:r>
            <a:r>
              <a:rPr lang="es-ES" sz="2400" b="1" dirty="0">
                <a:latin typeface="Helvetica Neue"/>
              </a:rPr>
              <a:t>; entramos en casa de Felipe</a:t>
            </a:r>
            <a:r>
              <a:rPr lang="es-ES" sz="2400" dirty="0">
                <a:latin typeface="Helvetica Neue"/>
              </a:rPr>
              <a:t>, el evangelista, que era uno de los siete, y nos hospedamos con él.</a:t>
            </a:r>
            <a:endParaRPr lang="en-US" sz="2400" dirty="0">
              <a:latin typeface="Helvetica Neue"/>
            </a:endParaRPr>
          </a:p>
        </p:txBody>
      </p:sp>
      <p:sp>
        <p:nvSpPr>
          <p:cNvPr id="21" name="Rectangle: Rounded Corners 20">
            <a:extLst>
              <a:ext uri="{FF2B5EF4-FFF2-40B4-BE49-F238E27FC236}">
                <a16:creationId xmlns:a16="http://schemas.microsoft.com/office/drawing/2014/main" id="{561356EE-3CEE-4F40-8640-5BBBCFD26061}"/>
              </a:ext>
            </a:extLst>
          </p:cNvPr>
          <p:cNvSpPr/>
          <p:nvPr/>
        </p:nvSpPr>
        <p:spPr>
          <a:xfrm>
            <a:off x="7843968" y="1529956"/>
            <a:ext cx="4040848" cy="216955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S" sz="3200" b="1" dirty="0">
                <a:solidFill>
                  <a:schemeClr val="bg1"/>
                </a:solidFill>
                <a:effectLst>
                  <a:outerShdw blurRad="38100" dist="38100" dir="2700000" algn="tl">
                    <a:srgbClr val="000000">
                      <a:alpha val="43137"/>
                    </a:srgbClr>
                  </a:outerShdw>
                </a:effectLst>
              </a:rPr>
              <a:t>Parte de los gentiles en la iglesia</a:t>
            </a:r>
            <a:endParaRPr lang="en-US"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794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67ABCB-1334-4464-B4C5-08A2C600563E}"/>
              </a:ext>
            </a:extLst>
          </p:cNvPr>
          <p:cNvSpPr/>
          <p:nvPr/>
        </p:nvSpPr>
        <p:spPr>
          <a:xfrm>
            <a:off x="0" y="0"/>
            <a:ext cx="12192000" cy="785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92EF95C-F669-4ADD-9E60-DD36ECC4A40D}"/>
              </a:ext>
            </a:extLst>
          </p:cNvPr>
          <p:cNvSpPr txBox="1"/>
          <p:nvPr/>
        </p:nvSpPr>
        <p:spPr>
          <a:xfrm>
            <a:off x="1694935" y="188844"/>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Cornelius</a:t>
            </a:r>
          </a:p>
        </p:txBody>
      </p:sp>
      <p:sp>
        <p:nvSpPr>
          <p:cNvPr id="18" name="Rectangle: Rounded Corners 17">
            <a:extLst>
              <a:ext uri="{FF2B5EF4-FFF2-40B4-BE49-F238E27FC236}">
                <a16:creationId xmlns:a16="http://schemas.microsoft.com/office/drawing/2014/main" id="{90D11D9A-D9BD-49AC-AD31-D51E98D7DF81}"/>
              </a:ext>
            </a:extLst>
          </p:cNvPr>
          <p:cNvSpPr/>
          <p:nvPr/>
        </p:nvSpPr>
        <p:spPr>
          <a:xfrm>
            <a:off x="1235031" y="1513020"/>
            <a:ext cx="3339544" cy="216955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chemeClr val="bg1"/>
                </a:solidFill>
                <a:effectLst>
                  <a:outerShdw blurRad="38100" dist="38100" dir="2700000" algn="tl">
                    <a:srgbClr val="000000">
                      <a:alpha val="43137"/>
                    </a:srgbClr>
                  </a:outerShdw>
                </a:effectLst>
              </a:rPr>
              <a:t>Gentiles’ part in the church</a:t>
            </a:r>
          </a:p>
          <a:p>
            <a:pPr algn="ctr"/>
            <a:r>
              <a:rPr lang="en-US" sz="3200" b="1" dirty="0">
                <a:solidFill>
                  <a:schemeClr val="bg1"/>
                </a:solidFill>
                <a:effectLst>
                  <a:outerShdw blurRad="38100" dist="38100" dir="2700000" algn="tl">
                    <a:srgbClr val="000000">
                      <a:alpha val="43137"/>
                    </a:srgbClr>
                  </a:outerShdw>
                </a:effectLst>
              </a:rPr>
              <a:t>God’s plan all along</a:t>
            </a:r>
          </a:p>
        </p:txBody>
      </p:sp>
      <p:sp>
        <p:nvSpPr>
          <p:cNvPr id="3" name="Rectangle 2">
            <a:extLst>
              <a:ext uri="{FF2B5EF4-FFF2-40B4-BE49-F238E27FC236}">
                <a16:creationId xmlns:a16="http://schemas.microsoft.com/office/drawing/2014/main" id="{A3E664E8-8808-4C84-989D-F9CC0CE0170E}"/>
              </a:ext>
            </a:extLst>
          </p:cNvPr>
          <p:cNvSpPr/>
          <p:nvPr/>
        </p:nvSpPr>
        <p:spPr>
          <a:xfrm>
            <a:off x="84665" y="4068005"/>
            <a:ext cx="5791202" cy="2308324"/>
          </a:xfrm>
          <a:prstGeom prst="rect">
            <a:avLst/>
          </a:prstGeom>
        </p:spPr>
        <p:txBody>
          <a:bodyPr wrap="square">
            <a:spAutoFit/>
          </a:bodyPr>
          <a:lstStyle/>
          <a:p>
            <a:pPr marL="285750" indent="-285750">
              <a:buFont typeface="Arial" panose="020B0604020202020204" pitchFamily="34" charset="0"/>
              <a:buChar char="•"/>
            </a:pPr>
            <a:r>
              <a:rPr lang="en-US" sz="2400" b="1" dirty="0"/>
              <a:t>Promise to Abraham, Isaac, and Jacob:</a:t>
            </a:r>
          </a:p>
          <a:p>
            <a:pPr lvl="1"/>
            <a:r>
              <a:rPr lang="en-US" sz="2400" dirty="0"/>
              <a:t>“All nations blessed in your descendants”</a:t>
            </a:r>
          </a:p>
          <a:p>
            <a:pPr marL="285750" indent="-285750">
              <a:buFont typeface="Arial" panose="020B0604020202020204" pitchFamily="34" charset="0"/>
              <a:buChar char="•"/>
            </a:pPr>
            <a:r>
              <a:rPr lang="en-US" sz="2400" b="1" dirty="0"/>
              <a:t>Prophetic message</a:t>
            </a:r>
          </a:p>
          <a:p>
            <a:pPr lvl="1"/>
            <a:r>
              <a:rPr lang="en-US" sz="2400" dirty="0"/>
              <a:t>Isaiah 2, Micah 2, Psalm 87, etc.</a:t>
            </a:r>
          </a:p>
          <a:p>
            <a:pPr marL="285750" indent="-285750">
              <a:buFont typeface="Arial" panose="020B0604020202020204" pitchFamily="34" charset="0"/>
              <a:buChar char="•"/>
            </a:pPr>
            <a:r>
              <a:rPr lang="en-US" sz="2400" b="1" dirty="0"/>
              <a:t>God’s eternal purpose</a:t>
            </a:r>
          </a:p>
          <a:p>
            <a:pPr lvl="1"/>
            <a:r>
              <a:rPr lang="en-US" sz="2400" dirty="0"/>
              <a:t> Ephesians 3:11</a:t>
            </a:r>
          </a:p>
        </p:txBody>
      </p:sp>
      <p:cxnSp>
        <p:nvCxnSpPr>
          <p:cNvPr id="16" name="Straight Connector 15">
            <a:extLst>
              <a:ext uri="{FF2B5EF4-FFF2-40B4-BE49-F238E27FC236}">
                <a16:creationId xmlns:a16="http://schemas.microsoft.com/office/drawing/2014/main" id="{F80FD274-38E8-4916-B321-CA484612600C}"/>
              </a:ext>
            </a:extLst>
          </p:cNvPr>
          <p:cNvCxnSpPr>
            <a:cxnSpLocks/>
          </p:cNvCxnSpPr>
          <p:nvPr/>
        </p:nvCxnSpPr>
        <p:spPr>
          <a:xfrm>
            <a:off x="6096000" y="785191"/>
            <a:ext cx="0" cy="607280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1ACA56F-178D-45E5-B79B-817316B276ED}"/>
              </a:ext>
            </a:extLst>
          </p:cNvPr>
          <p:cNvSpPr txBox="1"/>
          <p:nvPr/>
        </p:nvSpPr>
        <p:spPr>
          <a:xfrm>
            <a:off x="8485190" y="188847"/>
            <a:ext cx="1828172"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Cornelio</a:t>
            </a:r>
          </a:p>
        </p:txBody>
      </p:sp>
      <p:sp>
        <p:nvSpPr>
          <p:cNvPr id="19" name="Rectangle: Rounded Corners 18">
            <a:extLst>
              <a:ext uri="{FF2B5EF4-FFF2-40B4-BE49-F238E27FC236}">
                <a16:creationId xmlns:a16="http://schemas.microsoft.com/office/drawing/2014/main" id="{02065F9A-F8CF-421B-8AFF-DA0569C22E5E}"/>
              </a:ext>
            </a:extLst>
          </p:cNvPr>
          <p:cNvSpPr/>
          <p:nvPr/>
        </p:nvSpPr>
        <p:spPr>
          <a:xfrm>
            <a:off x="7843968" y="1529956"/>
            <a:ext cx="4040848" cy="2169554"/>
          </a:xfrm>
          <a:prstGeom prst="roundRect">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S" sz="3200" b="1" dirty="0">
                <a:solidFill>
                  <a:schemeClr val="bg1"/>
                </a:solidFill>
                <a:effectLst>
                  <a:outerShdw blurRad="38100" dist="38100" dir="2700000" algn="tl">
                    <a:srgbClr val="000000">
                      <a:alpha val="43137"/>
                    </a:srgbClr>
                  </a:outerShdw>
                </a:effectLst>
              </a:rPr>
              <a:t>Parte de los gentiles en la iglesia</a:t>
            </a:r>
          </a:p>
          <a:p>
            <a:pPr algn="ctr"/>
            <a:r>
              <a:rPr lang="es-ES" sz="3200" b="1" dirty="0">
                <a:solidFill>
                  <a:schemeClr val="bg1"/>
                </a:solidFill>
                <a:effectLst>
                  <a:outerShdw blurRad="38100" dist="38100" dir="2700000" algn="tl">
                    <a:srgbClr val="000000">
                      <a:alpha val="43137"/>
                    </a:srgbClr>
                  </a:outerShdw>
                </a:effectLst>
              </a:rPr>
              <a:t>El plan de Dios todo el tiempo.</a:t>
            </a:r>
            <a:endParaRPr lang="en-US" sz="3200" b="1" dirty="0">
              <a:solidFill>
                <a:schemeClr val="bg1"/>
              </a:solidFill>
              <a:effectLst>
                <a:outerShdw blurRad="38100" dist="38100" dir="2700000" algn="tl">
                  <a:srgbClr val="000000">
                    <a:alpha val="43137"/>
                  </a:srgbClr>
                </a:outerShdw>
              </a:effectLst>
            </a:endParaRPr>
          </a:p>
        </p:txBody>
      </p:sp>
      <p:sp>
        <p:nvSpPr>
          <p:cNvPr id="20" name="Rectangle 19">
            <a:extLst>
              <a:ext uri="{FF2B5EF4-FFF2-40B4-BE49-F238E27FC236}">
                <a16:creationId xmlns:a16="http://schemas.microsoft.com/office/drawing/2014/main" id="{6F90086C-5F9C-4EB5-8BAB-D5BF694D9B4B}"/>
              </a:ext>
            </a:extLst>
          </p:cNvPr>
          <p:cNvSpPr/>
          <p:nvPr/>
        </p:nvSpPr>
        <p:spPr>
          <a:xfrm>
            <a:off x="6146793" y="4068008"/>
            <a:ext cx="5791202" cy="2677656"/>
          </a:xfrm>
          <a:prstGeom prst="rect">
            <a:avLst/>
          </a:prstGeom>
        </p:spPr>
        <p:txBody>
          <a:bodyPr wrap="square">
            <a:spAutoFit/>
          </a:bodyPr>
          <a:lstStyle/>
          <a:p>
            <a:pPr marL="285750" indent="-285750">
              <a:buFont typeface="Arial" panose="020B0604020202020204" pitchFamily="34" charset="0"/>
              <a:buChar char="•"/>
            </a:pPr>
            <a:r>
              <a:rPr lang="es-ES" sz="2400" b="1" dirty="0"/>
              <a:t>Promete a Abraham, Isaac y Jacob:</a:t>
            </a:r>
          </a:p>
          <a:p>
            <a:pPr lvl="1"/>
            <a:r>
              <a:rPr lang="es-ES" sz="2400" dirty="0"/>
              <a:t>"Todas las naciones benditas en tu descendencia"</a:t>
            </a:r>
          </a:p>
          <a:p>
            <a:pPr marL="285750" indent="-285750">
              <a:buFont typeface="Arial" panose="020B0604020202020204" pitchFamily="34" charset="0"/>
              <a:buChar char="•"/>
            </a:pPr>
            <a:r>
              <a:rPr lang="es-ES" sz="2400" b="1" dirty="0"/>
              <a:t>Mensaje </a:t>
            </a:r>
            <a:r>
              <a:rPr lang="es-ES" sz="2400" b="1" dirty="0" err="1"/>
              <a:t>profetico</a:t>
            </a:r>
            <a:endParaRPr lang="es-ES" sz="2400" b="1" dirty="0"/>
          </a:p>
          <a:p>
            <a:pPr lvl="1"/>
            <a:r>
              <a:rPr lang="es-ES" sz="2400" dirty="0"/>
              <a:t>Isaías 2, Miqueas 2, Salmo 87, etc.</a:t>
            </a:r>
          </a:p>
          <a:p>
            <a:pPr marL="285750" indent="-285750">
              <a:buFont typeface="Arial" panose="020B0604020202020204" pitchFamily="34" charset="0"/>
              <a:buChar char="•"/>
            </a:pPr>
            <a:r>
              <a:rPr lang="es-ES" sz="2400" b="1" dirty="0"/>
              <a:t>El propósito eterno de Dios.</a:t>
            </a:r>
          </a:p>
          <a:p>
            <a:pPr lvl="1"/>
            <a:r>
              <a:rPr lang="es-ES" sz="2400" dirty="0"/>
              <a:t>  Efesios 3:11</a:t>
            </a:r>
            <a:endParaRPr lang="en-US" sz="2400" dirty="0"/>
          </a:p>
        </p:txBody>
      </p:sp>
    </p:spTree>
    <p:extLst>
      <p:ext uri="{BB962C8B-B14F-4D97-AF65-F5344CB8AC3E}">
        <p14:creationId xmlns:p14="http://schemas.microsoft.com/office/powerpoint/2010/main" val="115542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TotalTime>
  <Words>588</Words>
  <Application>Microsoft Office PowerPoint</Application>
  <PresentationFormat>Widescreen</PresentationFormat>
  <Paragraphs>172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40</cp:revision>
  <dcterms:created xsi:type="dcterms:W3CDTF">2019-06-22T21:46:01Z</dcterms:created>
  <dcterms:modified xsi:type="dcterms:W3CDTF">2019-06-23T13:52:13Z</dcterms:modified>
</cp:coreProperties>
</file>