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8" r:id="rId5"/>
    <p:sldId id="259" r:id="rId6"/>
    <p:sldId id="260" r:id="rId7"/>
    <p:sldId id="261" r:id="rId8"/>
    <p:sldId id="262" r:id="rId9"/>
    <p:sldId id="264" r:id="rId10"/>
    <p:sldId id="274" r:id="rId11"/>
    <p:sldId id="263" r:id="rId12"/>
    <p:sldId id="265" r:id="rId13"/>
    <p:sldId id="266" r:id="rId14"/>
    <p:sldId id="271" r:id="rId15"/>
    <p:sldId id="267"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58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E404F10-AAD4-464E-90D9-8D61D670FED3}"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0617C-1F55-4BCF-BC1C-DDE1CB25E61A}" type="slidenum">
              <a:rPr lang="en-US" smtClean="0"/>
              <a:t>‹#›</a:t>
            </a:fld>
            <a:endParaRPr lang="en-US"/>
          </a:p>
        </p:txBody>
      </p:sp>
    </p:spTree>
    <p:extLst>
      <p:ext uri="{BB962C8B-B14F-4D97-AF65-F5344CB8AC3E}">
        <p14:creationId xmlns:p14="http://schemas.microsoft.com/office/powerpoint/2010/main" val="2137412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404F10-AAD4-464E-90D9-8D61D670FED3}"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0617C-1F55-4BCF-BC1C-DDE1CB25E61A}" type="slidenum">
              <a:rPr lang="en-US" smtClean="0"/>
              <a:t>‹#›</a:t>
            </a:fld>
            <a:endParaRPr lang="en-US"/>
          </a:p>
        </p:txBody>
      </p:sp>
    </p:spTree>
    <p:extLst>
      <p:ext uri="{BB962C8B-B14F-4D97-AF65-F5344CB8AC3E}">
        <p14:creationId xmlns:p14="http://schemas.microsoft.com/office/powerpoint/2010/main" val="2603264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404F10-AAD4-464E-90D9-8D61D670FED3}"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0617C-1F55-4BCF-BC1C-DDE1CB25E61A}" type="slidenum">
              <a:rPr lang="en-US" smtClean="0"/>
              <a:t>‹#›</a:t>
            </a:fld>
            <a:endParaRPr lang="en-US"/>
          </a:p>
        </p:txBody>
      </p:sp>
    </p:spTree>
    <p:extLst>
      <p:ext uri="{BB962C8B-B14F-4D97-AF65-F5344CB8AC3E}">
        <p14:creationId xmlns:p14="http://schemas.microsoft.com/office/powerpoint/2010/main" val="357668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404F10-AAD4-464E-90D9-8D61D670FED3}"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0617C-1F55-4BCF-BC1C-DDE1CB25E61A}" type="slidenum">
              <a:rPr lang="en-US" smtClean="0"/>
              <a:t>‹#›</a:t>
            </a:fld>
            <a:endParaRPr lang="en-US"/>
          </a:p>
        </p:txBody>
      </p:sp>
    </p:spTree>
    <p:extLst>
      <p:ext uri="{BB962C8B-B14F-4D97-AF65-F5344CB8AC3E}">
        <p14:creationId xmlns:p14="http://schemas.microsoft.com/office/powerpoint/2010/main" val="699550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404F10-AAD4-464E-90D9-8D61D670FED3}"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0617C-1F55-4BCF-BC1C-DDE1CB25E61A}" type="slidenum">
              <a:rPr lang="en-US" smtClean="0"/>
              <a:t>‹#›</a:t>
            </a:fld>
            <a:endParaRPr lang="en-US"/>
          </a:p>
        </p:txBody>
      </p:sp>
    </p:spTree>
    <p:extLst>
      <p:ext uri="{BB962C8B-B14F-4D97-AF65-F5344CB8AC3E}">
        <p14:creationId xmlns:p14="http://schemas.microsoft.com/office/powerpoint/2010/main" val="871809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404F10-AAD4-464E-90D9-8D61D670FED3}"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0617C-1F55-4BCF-BC1C-DDE1CB25E61A}" type="slidenum">
              <a:rPr lang="en-US" smtClean="0"/>
              <a:t>‹#›</a:t>
            </a:fld>
            <a:endParaRPr lang="en-US"/>
          </a:p>
        </p:txBody>
      </p:sp>
    </p:spTree>
    <p:extLst>
      <p:ext uri="{BB962C8B-B14F-4D97-AF65-F5344CB8AC3E}">
        <p14:creationId xmlns:p14="http://schemas.microsoft.com/office/powerpoint/2010/main" val="1484448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E404F10-AAD4-464E-90D9-8D61D670FED3}" type="datetimeFigureOut">
              <a:rPr lang="en-US" smtClean="0"/>
              <a:t>5/12/2019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60617C-1F55-4BCF-BC1C-DDE1CB25E61A}" type="slidenum">
              <a:rPr lang="en-US" smtClean="0"/>
              <a:t>‹#›</a:t>
            </a:fld>
            <a:endParaRPr lang="en-US"/>
          </a:p>
        </p:txBody>
      </p:sp>
    </p:spTree>
    <p:extLst>
      <p:ext uri="{BB962C8B-B14F-4D97-AF65-F5344CB8AC3E}">
        <p14:creationId xmlns:p14="http://schemas.microsoft.com/office/powerpoint/2010/main" val="4260039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404F10-AAD4-464E-90D9-8D61D670FED3}" type="datetimeFigureOut">
              <a:rPr lang="en-US" smtClean="0"/>
              <a:t>5/12/2019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60617C-1F55-4BCF-BC1C-DDE1CB25E61A}" type="slidenum">
              <a:rPr lang="en-US" smtClean="0"/>
              <a:t>‹#›</a:t>
            </a:fld>
            <a:endParaRPr lang="en-US"/>
          </a:p>
        </p:txBody>
      </p:sp>
    </p:spTree>
    <p:extLst>
      <p:ext uri="{BB962C8B-B14F-4D97-AF65-F5344CB8AC3E}">
        <p14:creationId xmlns:p14="http://schemas.microsoft.com/office/powerpoint/2010/main" val="425729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404F10-AAD4-464E-90D9-8D61D670FED3}" type="datetimeFigureOut">
              <a:rPr lang="en-US" smtClean="0"/>
              <a:t>5/12/2019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60617C-1F55-4BCF-BC1C-DDE1CB25E61A}" type="slidenum">
              <a:rPr lang="en-US" smtClean="0"/>
              <a:t>‹#›</a:t>
            </a:fld>
            <a:endParaRPr lang="en-US"/>
          </a:p>
        </p:txBody>
      </p:sp>
    </p:spTree>
    <p:extLst>
      <p:ext uri="{BB962C8B-B14F-4D97-AF65-F5344CB8AC3E}">
        <p14:creationId xmlns:p14="http://schemas.microsoft.com/office/powerpoint/2010/main" val="2471609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404F10-AAD4-464E-90D9-8D61D670FED3}"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0617C-1F55-4BCF-BC1C-DDE1CB25E61A}" type="slidenum">
              <a:rPr lang="en-US" smtClean="0"/>
              <a:t>‹#›</a:t>
            </a:fld>
            <a:endParaRPr lang="en-US"/>
          </a:p>
        </p:txBody>
      </p:sp>
    </p:spTree>
    <p:extLst>
      <p:ext uri="{BB962C8B-B14F-4D97-AF65-F5344CB8AC3E}">
        <p14:creationId xmlns:p14="http://schemas.microsoft.com/office/powerpoint/2010/main" val="1364201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404F10-AAD4-464E-90D9-8D61D670FED3}"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0617C-1F55-4BCF-BC1C-DDE1CB25E61A}" type="slidenum">
              <a:rPr lang="en-US" smtClean="0"/>
              <a:t>‹#›</a:t>
            </a:fld>
            <a:endParaRPr lang="en-US"/>
          </a:p>
        </p:txBody>
      </p:sp>
    </p:spTree>
    <p:extLst>
      <p:ext uri="{BB962C8B-B14F-4D97-AF65-F5344CB8AC3E}">
        <p14:creationId xmlns:p14="http://schemas.microsoft.com/office/powerpoint/2010/main" val="3716902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4F10-AAD4-464E-90D9-8D61D670FED3}" type="datetimeFigureOut">
              <a:rPr lang="en-US" smtClean="0"/>
              <a:t>5/12/2019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0617C-1F55-4BCF-BC1C-DDE1CB25E61A}" type="slidenum">
              <a:rPr lang="en-US" smtClean="0"/>
              <a:t>‹#›</a:t>
            </a:fld>
            <a:endParaRPr lang="en-US"/>
          </a:p>
        </p:txBody>
      </p:sp>
    </p:spTree>
    <p:extLst>
      <p:ext uri="{BB962C8B-B14F-4D97-AF65-F5344CB8AC3E}">
        <p14:creationId xmlns:p14="http://schemas.microsoft.com/office/powerpoint/2010/main" val="1951393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What is “the World”?		¿</a:t>
            </a:r>
            <a:r>
              <a:rPr lang="en-US" sz="2800" b="1" dirty="0" err="1">
                <a:effectLst>
                  <a:outerShdw blurRad="38100" dist="38100" dir="2700000" algn="tl">
                    <a:srgbClr val="000000">
                      <a:alpha val="43137"/>
                    </a:srgbClr>
                  </a:outerShdw>
                </a:effectLst>
              </a:rPr>
              <a:t>Qué</a:t>
            </a:r>
            <a:r>
              <a:rPr lang="en-US" sz="2800" b="1" dirty="0">
                <a:effectLst>
                  <a:outerShdw blurRad="38100" dist="38100" dir="2700000" algn="tl">
                    <a:srgbClr val="000000">
                      <a:alpha val="43137"/>
                    </a:srgbClr>
                  </a:outerShdw>
                </a:effectLst>
              </a:rPr>
              <a:t> </a:t>
            </a:r>
            <a:r>
              <a:rPr lang="en-US" sz="2800" b="1" dirty="0" err="1">
                <a:effectLst>
                  <a:outerShdw blurRad="38100" dist="38100" dir="2700000" algn="tl">
                    <a:srgbClr val="000000">
                      <a:alpha val="43137"/>
                    </a:srgbClr>
                  </a:outerShdw>
                </a:effectLst>
              </a:rPr>
              <a:t>es</a:t>
            </a:r>
            <a:r>
              <a:rPr lang="en-US" sz="2800" b="1" dirty="0">
                <a:effectLst>
                  <a:outerShdw blurRad="38100" dist="38100" dir="2700000" algn="tl">
                    <a:srgbClr val="000000">
                      <a:alpha val="43137"/>
                    </a:srgbClr>
                  </a:outerShdw>
                </a:effectLst>
              </a:rPr>
              <a:t> “El </a:t>
            </a:r>
            <a:r>
              <a:rPr lang="en-US" sz="2800" b="1" dirty="0" err="1">
                <a:effectLst>
                  <a:outerShdw blurRad="38100" dist="38100" dir="2700000" algn="tl">
                    <a:srgbClr val="000000">
                      <a:alpha val="43137"/>
                    </a:srgbClr>
                  </a:outerShdw>
                </a:effectLst>
              </a:rPr>
              <a:t>Mundo</a:t>
            </a:r>
            <a:r>
              <a:rPr lang="en-US" sz="2800" b="1" dirty="0">
                <a:effectLst>
                  <a:outerShdw blurRad="38100" dist="38100" dir="2700000" algn="tl">
                    <a:srgbClr val="000000">
                      <a:alpha val="43137"/>
                    </a:srgbClr>
                  </a:outerShdw>
                </a:effectLst>
              </a:rPr>
              <a:t>"?</a:t>
            </a:r>
          </a:p>
        </p:txBody>
      </p:sp>
      <p:sp>
        <p:nvSpPr>
          <p:cNvPr id="10" name="Rectangle 9"/>
          <p:cNvSpPr/>
          <p:nvPr/>
        </p:nvSpPr>
        <p:spPr>
          <a:xfrm>
            <a:off x="4572000" y="685800"/>
            <a:ext cx="45719" cy="6172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12" name="Rectangle 11"/>
          <p:cNvSpPr/>
          <p:nvPr/>
        </p:nvSpPr>
        <p:spPr>
          <a:xfrm>
            <a:off x="2696718" y="2011680"/>
            <a:ext cx="3780282" cy="1341120"/>
          </a:xfrm>
          <a:prstGeom prst="rect">
            <a:avLst/>
          </a:prstGeom>
          <a:solidFill>
            <a:schemeClr val="bg1">
              <a:lumMod val="85000"/>
            </a:schemeClr>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Exton</a:t>
            </a:r>
          </a:p>
          <a:p>
            <a:pPr algn="ctr"/>
            <a:r>
              <a:rPr lang="en-US" sz="2400" b="1" dirty="0">
                <a:solidFill>
                  <a:schemeClr val="tx1"/>
                </a:solidFill>
              </a:rPr>
              <a:t>Sunday, 11 am</a:t>
            </a:r>
          </a:p>
          <a:p>
            <a:pPr algn="ctr"/>
            <a:r>
              <a:rPr lang="en-US" sz="2400" b="1" dirty="0">
                <a:solidFill>
                  <a:schemeClr val="tx1"/>
                </a:solidFill>
              </a:rPr>
              <a:t>May 12, 2019</a:t>
            </a:r>
          </a:p>
        </p:txBody>
      </p:sp>
    </p:spTree>
    <p:extLst>
      <p:ext uri="{BB962C8B-B14F-4D97-AF65-F5344CB8AC3E}">
        <p14:creationId xmlns:p14="http://schemas.microsoft.com/office/powerpoint/2010/main" val="303151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effectLst>
                <a:outerShdw blurRad="38100" dist="38100" dir="2700000" algn="tl">
                  <a:srgbClr val="000000">
                    <a:alpha val="43137"/>
                  </a:srgbClr>
                </a:outerShdw>
              </a:effectLst>
            </a:endParaRPr>
          </a:p>
        </p:txBody>
      </p:sp>
      <p:sp>
        <p:nvSpPr>
          <p:cNvPr id="15" name="Rectangle 14"/>
          <p:cNvSpPr/>
          <p:nvPr/>
        </p:nvSpPr>
        <p:spPr>
          <a:xfrm>
            <a:off x="780193" y="1752600"/>
            <a:ext cx="7583615" cy="16734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762000" y="1752600"/>
            <a:ext cx="1106424" cy="1673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a:off x="7275576"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p:cNvSpPr/>
          <p:nvPr/>
        </p:nvSpPr>
        <p:spPr>
          <a:xfrm>
            <a:off x="4572000" y="2642303"/>
            <a:ext cx="45719" cy="421569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5" name="Double Bracket 4"/>
          <p:cNvSpPr/>
          <p:nvPr/>
        </p:nvSpPr>
        <p:spPr>
          <a:xfrm>
            <a:off x="780193" y="1333366"/>
            <a:ext cx="7601807"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r>
              <a:rPr lang="en-US" sz="2400" b="1" dirty="0"/>
              <a:t>It’s all “the world”</a:t>
            </a:r>
          </a:p>
          <a:p>
            <a:pPr algn="ctr">
              <a:lnSpc>
                <a:spcPct val="150000"/>
              </a:lnSpc>
            </a:pPr>
            <a:r>
              <a:rPr lang="en-US" sz="2400" b="1" dirty="0" err="1"/>
              <a:t>Todo</a:t>
            </a:r>
            <a:r>
              <a:rPr lang="en-US" sz="2400" b="1" dirty="0"/>
              <a:t> </a:t>
            </a:r>
            <a:r>
              <a:rPr lang="en-US" sz="2400" b="1" dirty="0" err="1"/>
              <a:t>es</a:t>
            </a:r>
            <a:r>
              <a:rPr lang="en-US" sz="2400" b="1" dirty="0"/>
              <a:t> “el </a:t>
            </a:r>
            <a:r>
              <a:rPr lang="en-US" sz="2400" b="1" dirty="0" err="1"/>
              <a:t>mundo</a:t>
            </a:r>
            <a:r>
              <a:rPr lang="en-US" sz="2400" b="1" dirty="0"/>
              <a:t>”</a:t>
            </a:r>
          </a:p>
        </p:txBody>
      </p:sp>
      <p:sp>
        <p:nvSpPr>
          <p:cNvPr id="19" name="Double Bracket 18"/>
          <p:cNvSpPr/>
          <p:nvPr/>
        </p:nvSpPr>
        <p:spPr>
          <a:xfrm>
            <a:off x="7293769" y="1342104"/>
            <a:ext cx="1088231" cy="924722"/>
          </a:xfrm>
          <a:prstGeom prst="bracketPair">
            <a:avLst/>
          </a:prstGeom>
          <a:solidFill>
            <a:schemeClr val="bg1"/>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nchorCtr="0"/>
          <a:lstStyle/>
          <a:p>
            <a:pPr algn="ctr"/>
            <a:r>
              <a:rPr lang="en-US" sz="2000" b="1" dirty="0"/>
              <a:t>out of </a:t>
            </a:r>
          </a:p>
          <a:p>
            <a:pPr algn="ctr"/>
            <a:endParaRPr lang="en-US" sz="2000" b="1" dirty="0"/>
          </a:p>
          <a:p>
            <a:pPr algn="ctr"/>
            <a:r>
              <a:rPr lang="en-US" sz="2000" b="1" dirty="0"/>
              <a:t>darkness</a:t>
            </a:r>
          </a:p>
        </p:txBody>
      </p:sp>
      <p:sp>
        <p:nvSpPr>
          <p:cNvPr id="22" name="Rectangle 21"/>
          <p:cNvSpPr/>
          <p:nvPr/>
        </p:nvSpPr>
        <p:spPr>
          <a:xfrm>
            <a:off x="7300452"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Double Bracket 23"/>
          <p:cNvSpPr/>
          <p:nvPr/>
        </p:nvSpPr>
        <p:spPr>
          <a:xfrm>
            <a:off x="776748" y="1310148"/>
            <a:ext cx="6498828"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endParaRPr lang="en-US" sz="2000" dirty="0"/>
          </a:p>
        </p:txBody>
      </p:sp>
      <p:sp>
        <p:nvSpPr>
          <p:cNvPr id="25" name="Rectangle 24"/>
          <p:cNvSpPr/>
          <p:nvPr/>
        </p:nvSpPr>
        <p:spPr>
          <a:xfrm>
            <a:off x="76200" y="2590800"/>
            <a:ext cx="4384964" cy="830997"/>
          </a:xfrm>
          <a:prstGeom prst="rect">
            <a:avLst/>
          </a:prstGeom>
        </p:spPr>
        <p:txBody>
          <a:bodyPr wrap="square">
            <a:spAutoFit/>
          </a:bodyPr>
          <a:lstStyle/>
          <a:p>
            <a:r>
              <a:rPr lang="en-US" sz="2400" b="1" dirty="0"/>
              <a:t>John 15</a:t>
            </a:r>
            <a:r>
              <a:rPr lang="en-US" sz="2400" dirty="0"/>
              <a:t> </a:t>
            </a:r>
          </a:p>
          <a:p>
            <a:r>
              <a:rPr lang="en-US" sz="2400" b="1" baseline="30000" dirty="0"/>
              <a:t>19 </a:t>
            </a:r>
            <a:r>
              <a:rPr lang="en-US" sz="2400" dirty="0"/>
              <a:t>…you are not of the world</a:t>
            </a:r>
          </a:p>
        </p:txBody>
      </p:sp>
      <p:sp>
        <p:nvSpPr>
          <p:cNvPr id="10" name="Rectangle 9"/>
          <p:cNvSpPr/>
          <p:nvPr/>
        </p:nvSpPr>
        <p:spPr>
          <a:xfrm>
            <a:off x="110836" y="3535501"/>
            <a:ext cx="4461164" cy="3170099"/>
          </a:xfrm>
          <a:prstGeom prst="rect">
            <a:avLst/>
          </a:prstGeom>
        </p:spPr>
        <p:txBody>
          <a:bodyPr wrap="square">
            <a:spAutoFit/>
          </a:bodyPr>
          <a:lstStyle/>
          <a:p>
            <a:r>
              <a:rPr lang="en-US" sz="2000" b="1" dirty="0"/>
              <a:t>John 3</a:t>
            </a:r>
            <a:r>
              <a:rPr lang="en-US" sz="2000" b="1" baseline="30000" dirty="0"/>
              <a:t>19 </a:t>
            </a:r>
            <a:r>
              <a:rPr lang="en-US" sz="2000" dirty="0"/>
              <a:t>This is the judgment, that the Light has come into the world, and men loved the darkness rather than the Light, for their deeds were evil. </a:t>
            </a:r>
            <a:r>
              <a:rPr lang="en-US" sz="2000" b="1" baseline="30000" dirty="0"/>
              <a:t>20 </a:t>
            </a:r>
            <a:r>
              <a:rPr lang="en-US" sz="2000" b="1" dirty="0"/>
              <a:t>For everyone who does evil hates the Light, and does not come to the Light for fear that his deeds will be exposed.</a:t>
            </a:r>
            <a:r>
              <a:rPr lang="en-US" sz="2000" dirty="0"/>
              <a:t> </a:t>
            </a:r>
            <a:r>
              <a:rPr lang="en-US" sz="2000" b="1" baseline="30000" dirty="0"/>
              <a:t>21 </a:t>
            </a:r>
            <a:r>
              <a:rPr lang="en-US" sz="2000" dirty="0"/>
              <a:t>But he who practices the truth comes to the Light, so that his deeds may be manifested as having been wrought in God.</a:t>
            </a:r>
          </a:p>
        </p:txBody>
      </p:sp>
      <p:sp>
        <p:nvSpPr>
          <p:cNvPr id="2" name="Rectangle 1"/>
          <p:cNvSpPr/>
          <p:nvPr/>
        </p:nvSpPr>
        <p:spPr>
          <a:xfrm>
            <a:off x="533400" y="-46704"/>
            <a:ext cx="3733800" cy="769441"/>
          </a:xfrm>
          <a:prstGeom prst="rect">
            <a:avLst/>
          </a:prstGeom>
        </p:spPr>
        <p:txBody>
          <a:bodyPr wrap="square">
            <a:spAutoFit/>
          </a:bodyPr>
          <a:lstStyle/>
          <a:p>
            <a:pPr algn="ctr"/>
            <a:r>
              <a:rPr lang="en-US" sz="2200" b="1" dirty="0">
                <a:solidFill>
                  <a:schemeClr val="bg1"/>
                </a:solidFill>
                <a:effectLst>
                  <a:outerShdw blurRad="38100" dist="38100" dir="2700000" algn="tl">
                    <a:srgbClr val="000000">
                      <a:alpha val="43137"/>
                    </a:srgbClr>
                  </a:outerShdw>
                </a:effectLst>
              </a:rPr>
              <a:t>What does “not of the  World” mean, practically?</a:t>
            </a:r>
            <a:endParaRPr lang="en-US" sz="2200" dirty="0">
              <a:solidFill>
                <a:schemeClr val="bg1"/>
              </a:solidFill>
            </a:endParaRPr>
          </a:p>
        </p:txBody>
      </p:sp>
      <p:sp>
        <p:nvSpPr>
          <p:cNvPr id="18" name="Rectangle 17"/>
          <p:cNvSpPr/>
          <p:nvPr/>
        </p:nvSpPr>
        <p:spPr>
          <a:xfrm>
            <a:off x="5029200" y="-46704"/>
            <a:ext cx="3886200" cy="769441"/>
          </a:xfrm>
          <a:prstGeom prst="rect">
            <a:avLst/>
          </a:prstGeom>
        </p:spPr>
        <p:txBody>
          <a:bodyPr wrap="square">
            <a:spAutoFit/>
          </a:bodyPr>
          <a:lstStyle/>
          <a:p>
            <a:pPr algn="ctr"/>
            <a:r>
              <a:rPr lang="es-ES" sz="2200" b="1" dirty="0">
                <a:solidFill>
                  <a:schemeClr val="bg1"/>
                </a:solidFill>
                <a:effectLst>
                  <a:outerShdw blurRad="38100" dist="38100" dir="2700000" algn="tl">
                    <a:srgbClr val="000000">
                      <a:alpha val="43137"/>
                    </a:srgbClr>
                  </a:outerShdw>
                </a:effectLst>
              </a:rPr>
              <a:t>¿Qué significa "no del mundo," prácticamente?</a:t>
            </a:r>
            <a:endParaRPr lang="en-US" sz="2200" dirty="0">
              <a:solidFill>
                <a:schemeClr val="bg1"/>
              </a:solidFill>
            </a:endParaRPr>
          </a:p>
        </p:txBody>
      </p:sp>
      <p:sp>
        <p:nvSpPr>
          <p:cNvPr id="3" name="Right Arrow 2"/>
          <p:cNvSpPr/>
          <p:nvPr/>
        </p:nvSpPr>
        <p:spPr>
          <a:xfrm>
            <a:off x="6248400" y="1418304"/>
            <a:ext cx="1092958" cy="78707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p:txBody>
      </p:sp>
      <p:sp>
        <p:nvSpPr>
          <p:cNvPr id="20" name="Rectangle 19"/>
          <p:cNvSpPr/>
          <p:nvPr/>
        </p:nvSpPr>
        <p:spPr>
          <a:xfrm>
            <a:off x="4724400" y="2590800"/>
            <a:ext cx="4384964" cy="830997"/>
          </a:xfrm>
          <a:prstGeom prst="rect">
            <a:avLst/>
          </a:prstGeom>
        </p:spPr>
        <p:txBody>
          <a:bodyPr wrap="square">
            <a:spAutoFit/>
          </a:bodyPr>
          <a:lstStyle/>
          <a:p>
            <a:r>
              <a:rPr lang="en-US" sz="2400" b="1" dirty="0"/>
              <a:t>Juan 15</a:t>
            </a:r>
            <a:r>
              <a:rPr lang="en-US" sz="2400" dirty="0"/>
              <a:t> </a:t>
            </a:r>
          </a:p>
          <a:p>
            <a:r>
              <a:rPr lang="es-ES" sz="2400" b="1" baseline="30000" dirty="0"/>
              <a:t>19 </a:t>
            </a:r>
            <a:r>
              <a:rPr lang="es-ES" sz="2400" dirty="0"/>
              <a:t>…no sois del mundo</a:t>
            </a:r>
            <a:endParaRPr lang="en-US" sz="2400" dirty="0"/>
          </a:p>
        </p:txBody>
      </p:sp>
      <p:sp>
        <p:nvSpPr>
          <p:cNvPr id="21" name="Rectangle 20"/>
          <p:cNvSpPr/>
          <p:nvPr/>
        </p:nvSpPr>
        <p:spPr>
          <a:xfrm>
            <a:off x="4648200" y="3519948"/>
            <a:ext cx="4572000" cy="3170099"/>
          </a:xfrm>
          <a:prstGeom prst="rect">
            <a:avLst/>
          </a:prstGeom>
        </p:spPr>
        <p:txBody>
          <a:bodyPr wrap="square">
            <a:spAutoFit/>
          </a:bodyPr>
          <a:lstStyle/>
          <a:p>
            <a:r>
              <a:rPr lang="en-US" sz="2000" b="1" dirty="0"/>
              <a:t>Juan 3</a:t>
            </a:r>
            <a:r>
              <a:rPr lang="es-ES" sz="2000" b="1" baseline="30000" dirty="0"/>
              <a:t>19 </a:t>
            </a:r>
            <a:r>
              <a:rPr lang="es-ES" sz="2000" dirty="0"/>
              <a:t>Y ésta es la condenación: la luz vino al mundo, pero los hombres amaron más las tinieblas que la luz, porque sus obras eran malas, </a:t>
            </a:r>
            <a:r>
              <a:rPr lang="es-ES" sz="2000" b="1" baseline="30000" dirty="0"/>
              <a:t>20 </a:t>
            </a:r>
            <a:r>
              <a:rPr lang="es-ES" sz="2000" b="1" dirty="0"/>
              <a:t>pues todo aquel que hace lo malo detesta la luz y no viene a la luz, para que sus obras no sean puestas</a:t>
            </a:r>
          </a:p>
          <a:p>
            <a:r>
              <a:rPr lang="es-ES" sz="2000" b="1" dirty="0"/>
              <a:t>al descubierto.</a:t>
            </a:r>
            <a:r>
              <a:rPr lang="es-ES" sz="2000" dirty="0"/>
              <a:t> </a:t>
            </a:r>
            <a:r>
              <a:rPr lang="es-ES" sz="2000" b="1" baseline="30000" dirty="0"/>
              <a:t>21 </a:t>
            </a:r>
            <a:r>
              <a:rPr lang="es-ES" sz="2000" dirty="0"/>
              <a:t>Pero el que practica la verdad viene a la luz, para que se ponga de manifiesto que sus obras son hechas en Dios.</a:t>
            </a:r>
            <a:endParaRPr lang="en-US" sz="2000" dirty="0"/>
          </a:p>
        </p:txBody>
      </p:sp>
    </p:spTree>
    <p:extLst>
      <p:ext uri="{BB962C8B-B14F-4D97-AF65-F5344CB8AC3E}">
        <p14:creationId xmlns:p14="http://schemas.microsoft.com/office/powerpoint/2010/main" val="3717445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effectLst>
                <a:outerShdw blurRad="38100" dist="38100" dir="2700000" algn="tl">
                  <a:srgbClr val="000000">
                    <a:alpha val="43137"/>
                  </a:srgbClr>
                </a:outerShdw>
              </a:effectLst>
            </a:endParaRPr>
          </a:p>
        </p:txBody>
      </p:sp>
      <p:sp>
        <p:nvSpPr>
          <p:cNvPr id="15" name="Rectangle 14"/>
          <p:cNvSpPr/>
          <p:nvPr/>
        </p:nvSpPr>
        <p:spPr>
          <a:xfrm>
            <a:off x="780193" y="1752600"/>
            <a:ext cx="7583615" cy="16734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762000" y="1752600"/>
            <a:ext cx="1106424" cy="1673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a:off x="7275576"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p:cNvSpPr/>
          <p:nvPr/>
        </p:nvSpPr>
        <p:spPr>
          <a:xfrm>
            <a:off x="4572000" y="2642303"/>
            <a:ext cx="45719" cy="421569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5" name="Double Bracket 4"/>
          <p:cNvSpPr/>
          <p:nvPr/>
        </p:nvSpPr>
        <p:spPr>
          <a:xfrm>
            <a:off x="780193" y="1333366"/>
            <a:ext cx="7601807"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r>
              <a:rPr lang="en-US" sz="2400" b="1" dirty="0"/>
              <a:t>It’s all “the world”</a:t>
            </a:r>
          </a:p>
          <a:p>
            <a:pPr algn="ctr">
              <a:lnSpc>
                <a:spcPct val="150000"/>
              </a:lnSpc>
            </a:pPr>
            <a:r>
              <a:rPr lang="en-US" sz="2400" b="1" dirty="0" err="1"/>
              <a:t>Todo</a:t>
            </a:r>
            <a:r>
              <a:rPr lang="en-US" sz="2400" b="1" dirty="0"/>
              <a:t> </a:t>
            </a:r>
            <a:r>
              <a:rPr lang="en-US" sz="2400" b="1" dirty="0" err="1"/>
              <a:t>es</a:t>
            </a:r>
            <a:r>
              <a:rPr lang="en-US" sz="2400" b="1" dirty="0"/>
              <a:t> “el </a:t>
            </a:r>
            <a:r>
              <a:rPr lang="en-US" sz="2400" b="1" dirty="0" err="1"/>
              <a:t>mundo</a:t>
            </a:r>
            <a:r>
              <a:rPr lang="en-US" sz="2400" b="1" dirty="0"/>
              <a:t>”</a:t>
            </a:r>
          </a:p>
        </p:txBody>
      </p:sp>
      <p:sp>
        <p:nvSpPr>
          <p:cNvPr id="19" name="Double Bracket 18"/>
          <p:cNvSpPr/>
          <p:nvPr/>
        </p:nvSpPr>
        <p:spPr>
          <a:xfrm>
            <a:off x="7293769" y="1342104"/>
            <a:ext cx="1088231" cy="924722"/>
          </a:xfrm>
          <a:prstGeom prst="bracketPair">
            <a:avLst/>
          </a:prstGeom>
          <a:solidFill>
            <a:schemeClr val="bg1"/>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nchorCtr="0"/>
          <a:lstStyle/>
          <a:p>
            <a:pPr algn="ctr"/>
            <a:r>
              <a:rPr lang="en-US" sz="2000" b="1" dirty="0"/>
              <a:t>out of </a:t>
            </a:r>
          </a:p>
          <a:p>
            <a:pPr algn="ctr"/>
            <a:endParaRPr lang="en-US" sz="2000" b="1" dirty="0"/>
          </a:p>
          <a:p>
            <a:pPr algn="ctr"/>
            <a:r>
              <a:rPr lang="en-US" sz="2000" b="1" dirty="0"/>
              <a:t>darkness</a:t>
            </a:r>
          </a:p>
        </p:txBody>
      </p:sp>
      <p:sp>
        <p:nvSpPr>
          <p:cNvPr id="22" name="Rectangle 21"/>
          <p:cNvSpPr/>
          <p:nvPr/>
        </p:nvSpPr>
        <p:spPr>
          <a:xfrm>
            <a:off x="7300452"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Double Bracket 23"/>
          <p:cNvSpPr/>
          <p:nvPr/>
        </p:nvSpPr>
        <p:spPr>
          <a:xfrm>
            <a:off x="776748" y="1310148"/>
            <a:ext cx="6498828"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endParaRPr lang="en-US" sz="2000" dirty="0"/>
          </a:p>
        </p:txBody>
      </p:sp>
      <p:sp>
        <p:nvSpPr>
          <p:cNvPr id="25" name="Rectangle 24"/>
          <p:cNvSpPr/>
          <p:nvPr/>
        </p:nvSpPr>
        <p:spPr>
          <a:xfrm>
            <a:off x="76200" y="2590800"/>
            <a:ext cx="4384964" cy="830997"/>
          </a:xfrm>
          <a:prstGeom prst="rect">
            <a:avLst/>
          </a:prstGeom>
        </p:spPr>
        <p:txBody>
          <a:bodyPr wrap="square">
            <a:spAutoFit/>
          </a:bodyPr>
          <a:lstStyle/>
          <a:p>
            <a:r>
              <a:rPr lang="en-US" sz="2400" b="1" dirty="0"/>
              <a:t>John 15</a:t>
            </a:r>
            <a:r>
              <a:rPr lang="en-US" sz="2400" dirty="0"/>
              <a:t> </a:t>
            </a:r>
          </a:p>
          <a:p>
            <a:r>
              <a:rPr lang="en-US" sz="2400" b="1" baseline="30000" dirty="0"/>
              <a:t>19 </a:t>
            </a:r>
            <a:r>
              <a:rPr lang="en-US" sz="2400" dirty="0"/>
              <a:t>…you are not of the world</a:t>
            </a:r>
          </a:p>
        </p:txBody>
      </p:sp>
      <p:sp>
        <p:nvSpPr>
          <p:cNvPr id="10" name="Rectangle 9"/>
          <p:cNvSpPr/>
          <p:nvPr/>
        </p:nvSpPr>
        <p:spPr>
          <a:xfrm>
            <a:off x="110836" y="3535501"/>
            <a:ext cx="4461164" cy="1938992"/>
          </a:xfrm>
          <a:prstGeom prst="rect">
            <a:avLst/>
          </a:prstGeom>
        </p:spPr>
        <p:txBody>
          <a:bodyPr wrap="square">
            <a:spAutoFit/>
          </a:bodyPr>
          <a:lstStyle/>
          <a:p>
            <a:r>
              <a:rPr lang="en-US" sz="2400" b="1" dirty="0"/>
              <a:t>Ephesians 4</a:t>
            </a:r>
            <a:r>
              <a:rPr lang="en-US" sz="2400" b="1" baseline="30000" dirty="0"/>
              <a:t> 17</a:t>
            </a:r>
          </a:p>
          <a:p>
            <a:r>
              <a:rPr lang="en-US" sz="2400" dirty="0"/>
              <a:t>So this I say, and affirm together with the Lord, that you </a:t>
            </a:r>
            <a:r>
              <a:rPr lang="en-US" sz="2400" b="1" dirty="0"/>
              <a:t>walk no longer just as the Gentiles also walk</a:t>
            </a:r>
            <a:r>
              <a:rPr lang="en-US" sz="2400" dirty="0"/>
              <a:t>, in the futility of their mind</a:t>
            </a:r>
          </a:p>
        </p:txBody>
      </p:sp>
      <p:sp>
        <p:nvSpPr>
          <p:cNvPr id="14" name="Rectangle 13"/>
          <p:cNvSpPr/>
          <p:nvPr/>
        </p:nvSpPr>
        <p:spPr>
          <a:xfrm>
            <a:off x="533400" y="-46704"/>
            <a:ext cx="3733800" cy="769441"/>
          </a:xfrm>
          <a:prstGeom prst="rect">
            <a:avLst/>
          </a:prstGeom>
        </p:spPr>
        <p:txBody>
          <a:bodyPr wrap="square">
            <a:spAutoFit/>
          </a:bodyPr>
          <a:lstStyle/>
          <a:p>
            <a:pPr algn="ctr"/>
            <a:r>
              <a:rPr lang="en-US" sz="2200" b="1" dirty="0">
                <a:solidFill>
                  <a:schemeClr val="bg1"/>
                </a:solidFill>
                <a:effectLst>
                  <a:outerShdw blurRad="38100" dist="38100" dir="2700000" algn="tl">
                    <a:srgbClr val="000000">
                      <a:alpha val="43137"/>
                    </a:srgbClr>
                  </a:outerShdw>
                </a:effectLst>
              </a:rPr>
              <a:t>What does “not of the  World” mean, practically?</a:t>
            </a:r>
            <a:endParaRPr lang="en-US" sz="2200" dirty="0">
              <a:solidFill>
                <a:schemeClr val="bg1"/>
              </a:solidFill>
            </a:endParaRPr>
          </a:p>
        </p:txBody>
      </p:sp>
      <p:sp>
        <p:nvSpPr>
          <p:cNvPr id="18" name="Rectangle 17"/>
          <p:cNvSpPr/>
          <p:nvPr/>
        </p:nvSpPr>
        <p:spPr>
          <a:xfrm>
            <a:off x="5029200" y="-46704"/>
            <a:ext cx="3886200" cy="769441"/>
          </a:xfrm>
          <a:prstGeom prst="rect">
            <a:avLst/>
          </a:prstGeom>
        </p:spPr>
        <p:txBody>
          <a:bodyPr wrap="square">
            <a:spAutoFit/>
          </a:bodyPr>
          <a:lstStyle/>
          <a:p>
            <a:pPr algn="ctr"/>
            <a:r>
              <a:rPr lang="es-ES" sz="2200" b="1" dirty="0">
                <a:solidFill>
                  <a:schemeClr val="bg1"/>
                </a:solidFill>
                <a:effectLst>
                  <a:outerShdw blurRad="38100" dist="38100" dir="2700000" algn="tl">
                    <a:srgbClr val="000000">
                      <a:alpha val="43137"/>
                    </a:srgbClr>
                  </a:outerShdw>
                </a:effectLst>
              </a:rPr>
              <a:t>¿Qué significa "no del mundo," prácticamente?</a:t>
            </a:r>
            <a:endParaRPr lang="en-US" sz="2200" dirty="0">
              <a:solidFill>
                <a:schemeClr val="bg1"/>
              </a:solidFill>
            </a:endParaRPr>
          </a:p>
        </p:txBody>
      </p:sp>
      <p:sp>
        <p:nvSpPr>
          <p:cNvPr id="20" name="Rectangle 19"/>
          <p:cNvSpPr/>
          <p:nvPr/>
        </p:nvSpPr>
        <p:spPr>
          <a:xfrm>
            <a:off x="4724400" y="2590800"/>
            <a:ext cx="4384964" cy="830997"/>
          </a:xfrm>
          <a:prstGeom prst="rect">
            <a:avLst/>
          </a:prstGeom>
        </p:spPr>
        <p:txBody>
          <a:bodyPr wrap="square">
            <a:spAutoFit/>
          </a:bodyPr>
          <a:lstStyle/>
          <a:p>
            <a:r>
              <a:rPr lang="en-US" sz="2400" b="1" dirty="0"/>
              <a:t>Juan 15</a:t>
            </a:r>
            <a:r>
              <a:rPr lang="en-US" sz="2400" dirty="0"/>
              <a:t> </a:t>
            </a:r>
          </a:p>
          <a:p>
            <a:r>
              <a:rPr lang="es-ES" sz="2400" b="1" baseline="30000" dirty="0"/>
              <a:t>19 </a:t>
            </a:r>
            <a:r>
              <a:rPr lang="es-ES" sz="2400" dirty="0"/>
              <a:t>…no sois del mundo</a:t>
            </a:r>
            <a:endParaRPr lang="en-US" sz="2400" dirty="0"/>
          </a:p>
        </p:txBody>
      </p:sp>
      <p:sp>
        <p:nvSpPr>
          <p:cNvPr id="21" name="Rectangle 20"/>
          <p:cNvSpPr/>
          <p:nvPr/>
        </p:nvSpPr>
        <p:spPr>
          <a:xfrm>
            <a:off x="4682836" y="3534696"/>
            <a:ext cx="4461164" cy="1938992"/>
          </a:xfrm>
          <a:prstGeom prst="rect">
            <a:avLst/>
          </a:prstGeom>
        </p:spPr>
        <p:txBody>
          <a:bodyPr wrap="square">
            <a:spAutoFit/>
          </a:bodyPr>
          <a:lstStyle/>
          <a:p>
            <a:r>
              <a:rPr lang="en-US" sz="2400" b="1" dirty="0" err="1"/>
              <a:t>Efesios</a:t>
            </a:r>
            <a:r>
              <a:rPr lang="en-US" sz="2400" b="1" dirty="0"/>
              <a:t> 4</a:t>
            </a:r>
            <a:r>
              <a:rPr lang="en-US" sz="2400" b="1" baseline="30000" dirty="0"/>
              <a:t> </a:t>
            </a:r>
            <a:r>
              <a:rPr lang="es-ES" sz="2400" b="1" baseline="30000" dirty="0"/>
              <a:t>17</a:t>
            </a:r>
          </a:p>
          <a:p>
            <a:r>
              <a:rPr lang="es-ES" sz="2400" dirty="0"/>
              <a:t>Esto, pues, digo y requiero en el Señor: que </a:t>
            </a:r>
            <a:r>
              <a:rPr lang="es-ES" sz="2400" b="1" dirty="0"/>
              <a:t>ya no andéis como los otros gentiles</a:t>
            </a:r>
            <a:r>
              <a:rPr lang="es-ES" sz="2400" dirty="0"/>
              <a:t>, que andan en la vanidad de su mente</a:t>
            </a:r>
            <a:endParaRPr lang="en-US" sz="2400" dirty="0"/>
          </a:p>
        </p:txBody>
      </p:sp>
    </p:spTree>
    <p:extLst>
      <p:ext uri="{BB962C8B-B14F-4D97-AF65-F5344CB8AC3E}">
        <p14:creationId xmlns:p14="http://schemas.microsoft.com/office/powerpoint/2010/main" val="2684453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effectLst>
                <a:outerShdw blurRad="38100" dist="38100" dir="2700000" algn="tl">
                  <a:srgbClr val="000000">
                    <a:alpha val="43137"/>
                  </a:srgbClr>
                </a:outerShdw>
              </a:effectLst>
            </a:endParaRPr>
          </a:p>
        </p:txBody>
      </p:sp>
      <p:sp>
        <p:nvSpPr>
          <p:cNvPr id="15" name="Rectangle 14"/>
          <p:cNvSpPr/>
          <p:nvPr/>
        </p:nvSpPr>
        <p:spPr>
          <a:xfrm>
            <a:off x="780193" y="1752600"/>
            <a:ext cx="7583615" cy="16734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762000" y="1752600"/>
            <a:ext cx="1106424" cy="1673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a:off x="7275576"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p:cNvSpPr/>
          <p:nvPr/>
        </p:nvSpPr>
        <p:spPr>
          <a:xfrm>
            <a:off x="4572000" y="2642303"/>
            <a:ext cx="45719" cy="421569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5" name="Double Bracket 4"/>
          <p:cNvSpPr/>
          <p:nvPr/>
        </p:nvSpPr>
        <p:spPr>
          <a:xfrm>
            <a:off x="780193" y="1333366"/>
            <a:ext cx="7601807"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r>
              <a:rPr lang="en-US" sz="2400" b="1" dirty="0"/>
              <a:t>It’s all “the world”</a:t>
            </a:r>
          </a:p>
          <a:p>
            <a:pPr algn="ctr">
              <a:lnSpc>
                <a:spcPct val="150000"/>
              </a:lnSpc>
            </a:pPr>
            <a:r>
              <a:rPr lang="en-US" sz="2400" b="1" dirty="0" err="1"/>
              <a:t>Todo</a:t>
            </a:r>
            <a:r>
              <a:rPr lang="en-US" sz="2400" b="1" dirty="0"/>
              <a:t> </a:t>
            </a:r>
            <a:r>
              <a:rPr lang="en-US" sz="2400" b="1" dirty="0" err="1"/>
              <a:t>es</a:t>
            </a:r>
            <a:r>
              <a:rPr lang="en-US" sz="2400" b="1" dirty="0"/>
              <a:t> “el </a:t>
            </a:r>
            <a:r>
              <a:rPr lang="en-US" sz="2400" b="1" dirty="0" err="1"/>
              <a:t>mundo</a:t>
            </a:r>
            <a:r>
              <a:rPr lang="en-US" sz="2400" b="1" dirty="0"/>
              <a:t>”</a:t>
            </a:r>
          </a:p>
        </p:txBody>
      </p:sp>
      <p:sp>
        <p:nvSpPr>
          <p:cNvPr id="19" name="Double Bracket 18"/>
          <p:cNvSpPr/>
          <p:nvPr/>
        </p:nvSpPr>
        <p:spPr>
          <a:xfrm>
            <a:off x="7293769" y="1342104"/>
            <a:ext cx="1088231" cy="924722"/>
          </a:xfrm>
          <a:prstGeom prst="bracketPair">
            <a:avLst/>
          </a:prstGeom>
          <a:solidFill>
            <a:schemeClr val="bg1"/>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nchorCtr="0"/>
          <a:lstStyle/>
          <a:p>
            <a:pPr algn="ctr"/>
            <a:r>
              <a:rPr lang="en-US" sz="2000" b="1" dirty="0"/>
              <a:t>out of </a:t>
            </a:r>
          </a:p>
          <a:p>
            <a:pPr algn="ctr"/>
            <a:endParaRPr lang="en-US" sz="2000" b="1" dirty="0"/>
          </a:p>
          <a:p>
            <a:pPr algn="ctr"/>
            <a:r>
              <a:rPr lang="en-US" sz="2000" b="1" dirty="0"/>
              <a:t>darkness</a:t>
            </a:r>
          </a:p>
        </p:txBody>
      </p:sp>
      <p:sp>
        <p:nvSpPr>
          <p:cNvPr id="22" name="Rectangle 21"/>
          <p:cNvSpPr/>
          <p:nvPr/>
        </p:nvSpPr>
        <p:spPr>
          <a:xfrm>
            <a:off x="7300452"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Double Bracket 23"/>
          <p:cNvSpPr/>
          <p:nvPr/>
        </p:nvSpPr>
        <p:spPr>
          <a:xfrm>
            <a:off x="776748" y="1310148"/>
            <a:ext cx="6498828"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endParaRPr lang="en-US" sz="2000" dirty="0"/>
          </a:p>
        </p:txBody>
      </p:sp>
      <p:sp>
        <p:nvSpPr>
          <p:cNvPr id="25" name="Rectangle 24"/>
          <p:cNvSpPr/>
          <p:nvPr/>
        </p:nvSpPr>
        <p:spPr>
          <a:xfrm>
            <a:off x="76200" y="2590800"/>
            <a:ext cx="4384964" cy="830997"/>
          </a:xfrm>
          <a:prstGeom prst="rect">
            <a:avLst/>
          </a:prstGeom>
        </p:spPr>
        <p:txBody>
          <a:bodyPr wrap="square">
            <a:spAutoFit/>
          </a:bodyPr>
          <a:lstStyle/>
          <a:p>
            <a:r>
              <a:rPr lang="en-US" sz="2400" b="1" dirty="0"/>
              <a:t>John 15</a:t>
            </a:r>
            <a:r>
              <a:rPr lang="en-US" sz="2400" dirty="0"/>
              <a:t> </a:t>
            </a:r>
          </a:p>
          <a:p>
            <a:r>
              <a:rPr lang="en-US" sz="2400" b="1" baseline="30000" dirty="0"/>
              <a:t>19 </a:t>
            </a:r>
            <a:r>
              <a:rPr lang="en-US" sz="2400" dirty="0"/>
              <a:t>…you are not of the world</a:t>
            </a:r>
          </a:p>
        </p:txBody>
      </p:sp>
      <p:sp>
        <p:nvSpPr>
          <p:cNvPr id="10" name="Rectangle 9"/>
          <p:cNvSpPr/>
          <p:nvPr/>
        </p:nvSpPr>
        <p:spPr>
          <a:xfrm>
            <a:off x="110836" y="3535501"/>
            <a:ext cx="4461164" cy="2800767"/>
          </a:xfrm>
          <a:prstGeom prst="rect">
            <a:avLst/>
          </a:prstGeom>
        </p:spPr>
        <p:txBody>
          <a:bodyPr wrap="square">
            <a:spAutoFit/>
          </a:bodyPr>
          <a:lstStyle/>
          <a:p>
            <a:r>
              <a:rPr lang="en-US" sz="2200" b="1" dirty="0"/>
              <a:t>Romans 12</a:t>
            </a:r>
            <a:r>
              <a:rPr lang="en-US" sz="2200" b="1" baseline="30000" dirty="0"/>
              <a:t> 1 </a:t>
            </a:r>
            <a:r>
              <a:rPr lang="en-US" sz="2200" dirty="0"/>
              <a:t>Therefore I urge you, brethren, by the mercies of God, to </a:t>
            </a:r>
            <a:r>
              <a:rPr lang="en-US" sz="2200" b="1" dirty="0"/>
              <a:t>present your bodies a living and holy sacrifice</a:t>
            </a:r>
            <a:r>
              <a:rPr lang="en-US" sz="2200" dirty="0"/>
              <a:t>, acceptable to God, which is your spiritual service of worship. </a:t>
            </a:r>
            <a:r>
              <a:rPr lang="en-US" sz="2200" b="1" baseline="30000" dirty="0"/>
              <a:t>2 </a:t>
            </a:r>
            <a:r>
              <a:rPr lang="en-US" sz="2200" dirty="0"/>
              <a:t>And </a:t>
            </a:r>
            <a:r>
              <a:rPr lang="en-US" sz="2200" b="1" dirty="0"/>
              <a:t>do not be conformed to this world</a:t>
            </a:r>
            <a:r>
              <a:rPr lang="en-US" sz="2200" dirty="0"/>
              <a:t>, but be transformed by the renewing of your mind</a:t>
            </a:r>
          </a:p>
        </p:txBody>
      </p:sp>
      <p:sp>
        <p:nvSpPr>
          <p:cNvPr id="14" name="Rectangle 13"/>
          <p:cNvSpPr/>
          <p:nvPr/>
        </p:nvSpPr>
        <p:spPr>
          <a:xfrm>
            <a:off x="533400" y="-46704"/>
            <a:ext cx="3733800" cy="769441"/>
          </a:xfrm>
          <a:prstGeom prst="rect">
            <a:avLst/>
          </a:prstGeom>
        </p:spPr>
        <p:txBody>
          <a:bodyPr wrap="square">
            <a:spAutoFit/>
          </a:bodyPr>
          <a:lstStyle/>
          <a:p>
            <a:pPr algn="ctr"/>
            <a:r>
              <a:rPr lang="en-US" sz="2200" b="1" dirty="0">
                <a:solidFill>
                  <a:schemeClr val="bg1"/>
                </a:solidFill>
                <a:effectLst>
                  <a:outerShdw blurRad="38100" dist="38100" dir="2700000" algn="tl">
                    <a:srgbClr val="000000">
                      <a:alpha val="43137"/>
                    </a:srgbClr>
                  </a:outerShdw>
                </a:effectLst>
              </a:rPr>
              <a:t>What does “not of the  World” mean, practically?</a:t>
            </a:r>
            <a:endParaRPr lang="en-US" sz="2200" dirty="0">
              <a:solidFill>
                <a:schemeClr val="bg1"/>
              </a:solidFill>
            </a:endParaRPr>
          </a:p>
        </p:txBody>
      </p:sp>
      <p:sp>
        <p:nvSpPr>
          <p:cNvPr id="18" name="Rectangle 17"/>
          <p:cNvSpPr/>
          <p:nvPr/>
        </p:nvSpPr>
        <p:spPr>
          <a:xfrm>
            <a:off x="5029200" y="-46704"/>
            <a:ext cx="3886200" cy="769441"/>
          </a:xfrm>
          <a:prstGeom prst="rect">
            <a:avLst/>
          </a:prstGeom>
        </p:spPr>
        <p:txBody>
          <a:bodyPr wrap="square">
            <a:spAutoFit/>
          </a:bodyPr>
          <a:lstStyle/>
          <a:p>
            <a:pPr algn="ctr"/>
            <a:r>
              <a:rPr lang="es-ES" sz="2200" b="1" dirty="0">
                <a:solidFill>
                  <a:schemeClr val="bg1"/>
                </a:solidFill>
                <a:effectLst>
                  <a:outerShdw blurRad="38100" dist="38100" dir="2700000" algn="tl">
                    <a:srgbClr val="000000">
                      <a:alpha val="43137"/>
                    </a:srgbClr>
                  </a:outerShdw>
                </a:effectLst>
              </a:rPr>
              <a:t>¿Qué significa "no del mundo," prácticamente?</a:t>
            </a:r>
            <a:endParaRPr lang="en-US" sz="2200" dirty="0">
              <a:solidFill>
                <a:schemeClr val="bg1"/>
              </a:solidFill>
            </a:endParaRPr>
          </a:p>
        </p:txBody>
      </p:sp>
      <p:sp>
        <p:nvSpPr>
          <p:cNvPr id="20" name="Rectangle 19"/>
          <p:cNvSpPr/>
          <p:nvPr/>
        </p:nvSpPr>
        <p:spPr>
          <a:xfrm>
            <a:off x="4724400" y="2590800"/>
            <a:ext cx="4384964" cy="830997"/>
          </a:xfrm>
          <a:prstGeom prst="rect">
            <a:avLst/>
          </a:prstGeom>
        </p:spPr>
        <p:txBody>
          <a:bodyPr wrap="square">
            <a:spAutoFit/>
          </a:bodyPr>
          <a:lstStyle/>
          <a:p>
            <a:r>
              <a:rPr lang="en-US" sz="2400" b="1" dirty="0"/>
              <a:t>Juan 15</a:t>
            </a:r>
            <a:r>
              <a:rPr lang="en-US" sz="2400" dirty="0"/>
              <a:t> </a:t>
            </a:r>
          </a:p>
          <a:p>
            <a:r>
              <a:rPr lang="es-ES" sz="2400" b="1" baseline="30000" dirty="0"/>
              <a:t>19 </a:t>
            </a:r>
            <a:r>
              <a:rPr lang="es-ES" sz="2400" dirty="0"/>
              <a:t>…no sois del mundo</a:t>
            </a:r>
            <a:endParaRPr lang="en-US" sz="2400" dirty="0"/>
          </a:p>
        </p:txBody>
      </p:sp>
      <p:sp>
        <p:nvSpPr>
          <p:cNvPr id="21" name="Rectangle 20"/>
          <p:cNvSpPr/>
          <p:nvPr/>
        </p:nvSpPr>
        <p:spPr>
          <a:xfrm>
            <a:off x="4682836" y="3535088"/>
            <a:ext cx="4461164" cy="3139321"/>
          </a:xfrm>
          <a:prstGeom prst="rect">
            <a:avLst/>
          </a:prstGeom>
        </p:spPr>
        <p:txBody>
          <a:bodyPr wrap="square">
            <a:spAutoFit/>
          </a:bodyPr>
          <a:lstStyle/>
          <a:p>
            <a:r>
              <a:rPr lang="en-US" sz="2200" b="1" dirty="0" err="1"/>
              <a:t>Romanos</a:t>
            </a:r>
            <a:r>
              <a:rPr lang="en-US" sz="2200" b="1" dirty="0"/>
              <a:t> 12</a:t>
            </a:r>
            <a:r>
              <a:rPr lang="en-US" sz="2200" b="1" baseline="30000" dirty="0"/>
              <a:t> 1 </a:t>
            </a:r>
            <a:r>
              <a:rPr lang="es-ES" sz="2200" dirty="0"/>
              <a:t>Por lo tanto, hermanos, os ruego por las misericordias de Dios que </a:t>
            </a:r>
            <a:r>
              <a:rPr lang="es-ES" sz="2200" b="1" dirty="0"/>
              <a:t>presentéis vuestros cuerpos como sacrificio vivo</a:t>
            </a:r>
            <a:r>
              <a:rPr lang="es-ES" sz="2200" dirty="0"/>
              <a:t>, santo, agradable a Dios, que es vuestro verdadero culto. </a:t>
            </a:r>
            <a:r>
              <a:rPr lang="es-ES" sz="2200" b="1" baseline="30000" dirty="0"/>
              <a:t>2 </a:t>
            </a:r>
            <a:r>
              <a:rPr lang="es-ES" sz="2200" b="1" dirty="0"/>
              <a:t>No os conforméis a este mundo</a:t>
            </a:r>
            <a:r>
              <a:rPr lang="es-ES" sz="2200" dirty="0"/>
              <a:t>, sino transformaos por medio de la renovación de vuestro entendimiento, </a:t>
            </a:r>
            <a:endParaRPr lang="en-US" sz="2200" dirty="0"/>
          </a:p>
        </p:txBody>
      </p:sp>
    </p:spTree>
    <p:extLst>
      <p:ext uri="{BB962C8B-B14F-4D97-AF65-F5344CB8AC3E}">
        <p14:creationId xmlns:p14="http://schemas.microsoft.com/office/powerpoint/2010/main" val="198560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effectLst>
                <a:outerShdw blurRad="38100" dist="38100" dir="2700000" algn="tl">
                  <a:srgbClr val="000000">
                    <a:alpha val="43137"/>
                  </a:srgbClr>
                </a:outerShdw>
              </a:effectLst>
            </a:endParaRPr>
          </a:p>
        </p:txBody>
      </p:sp>
      <p:sp>
        <p:nvSpPr>
          <p:cNvPr id="15" name="Rectangle 14"/>
          <p:cNvSpPr/>
          <p:nvPr/>
        </p:nvSpPr>
        <p:spPr>
          <a:xfrm>
            <a:off x="780193" y="1752600"/>
            <a:ext cx="7583615" cy="16734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762000" y="1752600"/>
            <a:ext cx="1106424" cy="1673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a:off x="7275576"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p:cNvSpPr/>
          <p:nvPr/>
        </p:nvSpPr>
        <p:spPr>
          <a:xfrm>
            <a:off x="4572000" y="2642303"/>
            <a:ext cx="45719" cy="421569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5" name="Double Bracket 4"/>
          <p:cNvSpPr/>
          <p:nvPr/>
        </p:nvSpPr>
        <p:spPr>
          <a:xfrm>
            <a:off x="780193" y="1333366"/>
            <a:ext cx="7601807"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r>
              <a:rPr lang="en-US" sz="2400" b="1" dirty="0"/>
              <a:t>It’s all “the world”</a:t>
            </a:r>
          </a:p>
          <a:p>
            <a:pPr algn="ctr">
              <a:lnSpc>
                <a:spcPct val="150000"/>
              </a:lnSpc>
            </a:pPr>
            <a:r>
              <a:rPr lang="en-US" sz="2400" b="1" dirty="0" err="1"/>
              <a:t>Todo</a:t>
            </a:r>
            <a:r>
              <a:rPr lang="en-US" sz="2400" b="1" dirty="0"/>
              <a:t> </a:t>
            </a:r>
            <a:r>
              <a:rPr lang="en-US" sz="2400" b="1" dirty="0" err="1"/>
              <a:t>es</a:t>
            </a:r>
            <a:r>
              <a:rPr lang="en-US" sz="2400" b="1" dirty="0"/>
              <a:t> “el </a:t>
            </a:r>
            <a:r>
              <a:rPr lang="en-US" sz="2400" b="1" dirty="0" err="1"/>
              <a:t>mundo</a:t>
            </a:r>
            <a:r>
              <a:rPr lang="en-US" sz="2400" b="1" dirty="0"/>
              <a:t>”</a:t>
            </a:r>
          </a:p>
        </p:txBody>
      </p:sp>
      <p:sp>
        <p:nvSpPr>
          <p:cNvPr id="19" name="Double Bracket 18"/>
          <p:cNvSpPr/>
          <p:nvPr/>
        </p:nvSpPr>
        <p:spPr>
          <a:xfrm>
            <a:off x="7293769" y="1342104"/>
            <a:ext cx="1088231" cy="924722"/>
          </a:xfrm>
          <a:prstGeom prst="bracketPair">
            <a:avLst/>
          </a:prstGeom>
          <a:solidFill>
            <a:schemeClr val="bg1"/>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nchorCtr="0"/>
          <a:lstStyle/>
          <a:p>
            <a:pPr algn="ctr"/>
            <a:r>
              <a:rPr lang="en-US" sz="2000" b="1" dirty="0"/>
              <a:t>out of </a:t>
            </a:r>
          </a:p>
          <a:p>
            <a:pPr algn="ctr"/>
            <a:endParaRPr lang="en-US" sz="2000" b="1" dirty="0"/>
          </a:p>
          <a:p>
            <a:pPr algn="ctr"/>
            <a:r>
              <a:rPr lang="en-US" sz="2000" b="1" dirty="0"/>
              <a:t>darkness</a:t>
            </a:r>
          </a:p>
        </p:txBody>
      </p:sp>
      <p:sp>
        <p:nvSpPr>
          <p:cNvPr id="22" name="Rectangle 21"/>
          <p:cNvSpPr/>
          <p:nvPr/>
        </p:nvSpPr>
        <p:spPr>
          <a:xfrm>
            <a:off x="7300452"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Double Bracket 23"/>
          <p:cNvSpPr/>
          <p:nvPr/>
        </p:nvSpPr>
        <p:spPr>
          <a:xfrm>
            <a:off x="776748" y="1310148"/>
            <a:ext cx="6498828"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endParaRPr lang="en-US" sz="2000" dirty="0"/>
          </a:p>
        </p:txBody>
      </p:sp>
      <p:sp>
        <p:nvSpPr>
          <p:cNvPr id="25" name="Rectangle 24"/>
          <p:cNvSpPr/>
          <p:nvPr/>
        </p:nvSpPr>
        <p:spPr>
          <a:xfrm>
            <a:off x="76200" y="2590800"/>
            <a:ext cx="4384964" cy="830997"/>
          </a:xfrm>
          <a:prstGeom prst="rect">
            <a:avLst/>
          </a:prstGeom>
        </p:spPr>
        <p:txBody>
          <a:bodyPr wrap="square">
            <a:spAutoFit/>
          </a:bodyPr>
          <a:lstStyle/>
          <a:p>
            <a:r>
              <a:rPr lang="en-US" sz="2400" b="1" dirty="0"/>
              <a:t>John 15</a:t>
            </a:r>
            <a:r>
              <a:rPr lang="en-US" sz="2400" dirty="0"/>
              <a:t> </a:t>
            </a:r>
          </a:p>
          <a:p>
            <a:r>
              <a:rPr lang="en-US" sz="2400" b="1" baseline="30000" dirty="0"/>
              <a:t>19 </a:t>
            </a:r>
            <a:r>
              <a:rPr lang="en-US" sz="2400" dirty="0"/>
              <a:t>…you are not of the world</a:t>
            </a:r>
          </a:p>
        </p:txBody>
      </p:sp>
      <p:sp>
        <p:nvSpPr>
          <p:cNvPr id="10" name="Rectangle 9"/>
          <p:cNvSpPr/>
          <p:nvPr/>
        </p:nvSpPr>
        <p:spPr>
          <a:xfrm>
            <a:off x="110836" y="3535501"/>
            <a:ext cx="4461164" cy="2923877"/>
          </a:xfrm>
          <a:prstGeom prst="rect">
            <a:avLst/>
          </a:prstGeom>
        </p:spPr>
        <p:txBody>
          <a:bodyPr wrap="square">
            <a:spAutoFit/>
          </a:bodyPr>
          <a:lstStyle/>
          <a:p>
            <a:r>
              <a:rPr lang="en-US" sz="2300" b="1" dirty="0"/>
              <a:t>1 Peter 1</a:t>
            </a:r>
            <a:r>
              <a:rPr lang="en-US" sz="2300" b="1" baseline="30000" dirty="0"/>
              <a:t> 13 </a:t>
            </a:r>
            <a:r>
              <a:rPr lang="en-US" sz="2300" dirty="0"/>
              <a:t>Therefore, </a:t>
            </a:r>
            <a:r>
              <a:rPr lang="en-US" sz="2300" b="1" dirty="0"/>
              <a:t>preparing your minds for action</a:t>
            </a:r>
            <a:r>
              <a:rPr lang="en-US" sz="2300" dirty="0"/>
              <a:t>, and being sober-minded, set your hope fully on the grace that will be brought to you at the revelation of Jesus Christ. </a:t>
            </a:r>
            <a:r>
              <a:rPr lang="en-US" sz="2300" b="1" baseline="30000" dirty="0"/>
              <a:t>14 </a:t>
            </a:r>
            <a:r>
              <a:rPr lang="en-US" sz="2300" dirty="0"/>
              <a:t>As obedient children, do not be conformed to the passions of your former ignorance</a:t>
            </a:r>
          </a:p>
        </p:txBody>
      </p:sp>
      <p:sp>
        <p:nvSpPr>
          <p:cNvPr id="14" name="Rectangle 13"/>
          <p:cNvSpPr/>
          <p:nvPr/>
        </p:nvSpPr>
        <p:spPr>
          <a:xfrm>
            <a:off x="533400" y="-46704"/>
            <a:ext cx="3733800" cy="769441"/>
          </a:xfrm>
          <a:prstGeom prst="rect">
            <a:avLst/>
          </a:prstGeom>
        </p:spPr>
        <p:txBody>
          <a:bodyPr wrap="square">
            <a:spAutoFit/>
          </a:bodyPr>
          <a:lstStyle/>
          <a:p>
            <a:pPr algn="ctr"/>
            <a:r>
              <a:rPr lang="en-US" sz="2200" b="1" dirty="0">
                <a:solidFill>
                  <a:schemeClr val="bg1"/>
                </a:solidFill>
                <a:effectLst>
                  <a:outerShdw blurRad="38100" dist="38100" dir="2700000" algn="tl">
                    <a:srgbClr val="000000">
                      <a:alpha val="43137"/>
                    </a:srgbClr>
                  </a:outerShdw>
                </a:effectLst>
              </a:rPr>
              <a:t>What does “not of the  World” mean, practically?</a:t>
            </a:r>
            <a:endParaRPr lang="en-US" sz="2200" dirty="0">
              <a:solidFill>
                <a:schemeClr val="bg1"/>
              </a:solidFill>
            </a:endParaRPr>
          </a:p>
        </p:txBody>
      </p:sp>
      <p:sp>
        <p:nvSpPr>
          <p:cNvPr id="18" name="Rectangle 17"/>
          <p:cNvSpPr/>
          <p:nvPr/>
        </p:nvSpPr>
        <p:spPr>
          <a:xfrm>
            <a:off x="5029200" y="-46704"/>
            <a:ext cx="3886200" cy="769441"/>
          </a:xfrm>
          <a:prstGeom prst="rect">
            <a:avLst/>
          </a:prstGeom>
        </p:spPr>
        <p:txBody>
          <a:bodyPr wrap="square">
            <a:spAutoFit/>
          </a:bodyPr>
          <a:lstStyle/>
          <a:p>
            <a:pPr algn="ctr"/>
            <a:r>
              <a:rPr lang="es-ES" sz="2200" b="1" dirty="0">
                <a:solidFill>
                  <a:schemeClr val="bg1"/>
                </a:solidFill>
                <a:effectLst>
                  <a:outerShdw blurRad="38100" dist="38100" dir="2700000" algn="tl">
                    <a:srgbClr val="000000">
                      <a:alpha val="43137"/>
                    </a:srgbClr>
                  </a:outerShdw>
                </a:effectLst>
              </a:rPr>
              <a:t>¿Qué significa "no del mundo," prácticamente?</a:t>
            </a:r>
            <a:endParaRPr lang="en-US" sz="2200" dirty="0">
              <a:solidFill>
                <a:schemeClr val="bg1"/>
              </a:solidFill>
            </a:endParaRPr>
          </a:p>
        </p:txBody>
      </p:sp>
      <p:sp>
        <p:nvSpPr>
          <p:cNvPr id="20" name="Rectangle 19"/>
          <p:cNvSpPr/>
          <p:nvPr/>
        </p:nvSpPr>
        <p:spPr>
          <a:xfrm>
            <a:off x="4724400" y="2590800"/>
            <a:ext cx="4384964" cy="830997"/>
          </a:xfrm>
          <a:prstGeom prst="rect">
            <a:avLst/>
          </a:prstGeom>
        </p:spPr>
        <p:txBody>
          <a:bodyPr wrap="square">
            <a:spAutoFit/>
          </a:bodyPr>
          <a:lstStyle/>
          <a:p>
            <a:r>
              <a:rPr lang="en-US" sz="2400" b="1" dirty="0"/>
              <a:t>Juan 15</a:t>
            </a:r>
            <a:r>
              <a:rPr lang="en-US" sz="2400" dirty="0"/>
              <a:t> </a:t>
            </a:r>
          </a:p>
          <a:p>
            <a:r>
              <a:rPr lang="es-ES" sz="2400" b="1" baseline="30000" dirty="0"/>
              <a:t>19 </a:t>
            </a:r>
            <a:r>
              <a:rPr lang="es-ES" sz="2400" dirty="0"/>
              <a:t>…no sois del mundo</a:t>
            </a:r>
            <a:endParaRPr lang="en-US" sz="2400" dirty="0"/>
          </a:p>
        </p:txBody>
      </p:sp>
      <p:sp>
        <p:nvSpPr>
          <p:cNvPr id="21" name="Rectangle 20"/>
          <p:cNvSpPr/>
          <p:nvPr/>
        </p:nvSpPr>
        <p:spPr>
          <a:xfrm>
            <a:off x="4682836" y="3538375"/>
            <a:ext cx="4461164" cy="2923877"/>
          </a:xfrm>
          <a:prstGeom prst="rect">
            <a:avLst/>
          </a:prstGeom>
        </p:spPr>
        <p:txBody>
          <a:bodyPr wrap="square">
            <a:spAutoFit/>
          </a:bodyPr>
          <a:lstStyle/>
          <a:p>
            <a:r>
              <a:rPr lang="en-US" sz="2300" b="1" dirty="0"/>
              <a:t>1 Peter 1</a:t>
            </a:r>
            <a:r>
              <a:rPr lang="en-US" sz="2300" b="1" baseline="30000" dirty="0"/>
              <a:t> </a:t>
            </a:r>
            <a:r>
              <a:rPr lang="es-ES" sz="2300" b="1" baseline="30000" dirty="0"/>
              <a:t>13 </a:t>
            </a:r>
            <a:r>
              <a:rPr lang="es-ES" sz="2300" dirty="0"/>
              <a:t>Por tanto, </a:t>
            </a:r>
            <a:r>
              <a:rPr lang="es-ES" sz="2300" b="1" dirty="0"/>
              <a:t>ceñid los lomos de vuestro entendimiento</a:t>
            </a:r>
            <a:r>
              <a:rPr lang="es-ES" sz="2300" dirty="0"/>
              <a:t>, sed sobrios y esperad por completo en la gracia que se os traerá cuando Jesucristo sea manifestado. </a:t>
            </a:r>
            <a:r>
              <a:rPr lang="es-ES" sz="2300" b="1" baseline="30000" dirty="0"/>
              <a:t>14 </a:t>
            </a:r>
            <a:r>
              <a:rPr lang="es-ES" sz="2300" dirty="0"/>
              <a:t>Como hijos obedientes, no os conforméis a los deseos que antes teníais estando en vuestra ignorancia,</a:t>
            </a:r>
            <a:endParaRPr lang="en-US" sz="2300" dirty="0"/>
          </a:p>
        </p:txBody>
      </p:sp>
    </p:spTree>
    <p:extLst>
      <p:ext uri="{BB962C8B-B14F-4D97-AF65-F5344CB8AC3E}">
        <p14:creationId xmlns:p14="http://schemas.microsoft.com/office/powerpoint/2010/main" val="1456587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effectLst>
                <a:outerShdw blurRad="38100" dist="38100" dir="2700000" algn="tl">
                  <a:srgbClr val="000000">
                    <a:alpha val="43137"/>
                  </a:srgbClr>
                </a:outerShdw>
              </a:effectLst>
            </a:endParaRPr>
          </a:p>
        </p:txBody>
      </p:sp>
      <p:sp>
        <p:nvSpPr>
          <p:cNvPr id="15" name="Rectangle 14"/>
          <p:cNvSpPr/>
          <p:nvPr/>
        </p:nvSpPr>
        <p:spPr>
          <a:xfrm>
            <a:off x="780193" y="1752600"/>
            <a:ext cx="7583615" cy="16734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762000" y="1752600"/>
            <a:ext cx="1106424" cy="1673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a:off x="7275576"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p:cNvSpPr/>
          <p:nvPr/>
        </p:nvSpPr>
        <p:spPr>
          <a:xfrm>
            <a:off x="4572000" y="2642303"/>
            <a:ext cx="45719" cy="421569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5" name="Double Bracket 4"/>
          <p:cNvSpPr/>
          <p:nvPr/>
        </p:nvSpPr>
        <p:spPr>
          <a:xfrm>
            <a:off x="780193" y="1333366"/>
            <a:ext cx="7601807"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r>
              <a:rPr lang="en-US" sz="2400" b="1" dirty="0"/>
              <a:t>It’s all “the world”</a:t>
            </a:r>
          </a:p>
          <a:p>
            <a:pPr algn="ctr">
              <a:lnSpc>
                <a:spcPct val="150000"/>
              </a:lnSpc>
            </a:pPr>
            <a:r>
              <a:rPr lang="en-US" sz="2400" b="1" dirty="0" err="1"/>
              <a:t>Todo</a:t>
            </a:r>
            <a:r>
              <a:rPr lang="en-US" sz="2400" b="1" dirty="0"/>
              <a:t> </a:t>
            </a:r>
            <a:r>
              <a:rPr lang="en-US" sz="2400" b="1" dirty="0" err="1"/>
              <a:t>es</a:t>
            </a:r>
            <a:r>
              <a:rPr lang="en-US" sz="2400" b="1" dirty="0"/>
              <a:t> “el </a:t>
            </a:r>
            <a:r>
              <a:rPr lang="en-US" sz="2400" b="1" dirty="0" err="1"/>
              <a:t>mundo</a:t>
            </a:r>
            <a:r>
              <a:rPr lang="en-US" sz="2400" b="1" dirty="0"/>
              <a:t>”</a:t>
            </a:r>
          </a:p>
        </p:txBody>
      </p:sp>
      <p:sp>
        <p:nvSpPr>
          <p:cNvPr id="19" name="Double Bracket 18"/>
          <p:cNvSpPr/>
          <p:nvPr/>
        </p:nvSpPr>
        <p:spPr>
          <a:xfrm>
            <a:off x="7293769" y="1342104"/>
            <a:ext cx="1088231" cy="924722"/>
          </a:xfrm>
          <a:prstGeom prst="bracketPair">
            <a:avLst/>
          </a:prstGeom>
          <a:solidFill>
            <a:schemeClr val="bg1"/>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nchorCtr="0"/>
          <a:lstStyle/>
          <a:p>
            <a:pPr algn="ctr"/>
            <a:r>
              <a:rPr lang="en-US" sz="2000" b="1" dirty="0"/>
              <a:t>out of </a:t>
            </a:r>
          </a:p>
          <a:p>
            <a:pPr algn="ctr"/>
            <a:endParaRPr lang="en-US" sz="2000" b="1" dirty="0"/>
          </a:p>
          <a:p>
            <a:pPr algn="ctr"/>
            <a:r>
              <a:rPr lang="en-US" sz="2000" b="1" dirty="0"/>
              <a:t>darkness</a:t>
            </a:r>
          </a:p>
        </p:txBody>
      </p:sp>
      <p:sp>
        <p:nvSpPr>
          <p:cNvPr id="22" name="Rectangle 21"/>
          <p:cNvSpPr/>
          <p:nvPr/>
        </p:nvSpPr>
        <p:spPr>
          <a:xfrm>
            <a:off x="7300452"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Double Bracket 23"/>
          <p:cNvSpPr/>
          <p:nvPr/>
        </p:nvSpPr>
        <p:spPr>
          <a:xfrm>
            <a:off x="776748" y="1310148"/>
            <a:ext cx="6498828"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endParaRPr lang="en-US" sz="2000" dirty="0"/>
          </a:p>
        </p:txBody>
      </p:sp>
      <p:sp>
        <p:nvSpPr>
          <p:cNvPr id="25" name="Rectangle 24"/>
          <p:cNvSpPr/>
          <p:nvPr/>
        </p:nvSpPr>
        <p:spPr>
          <a:xfrm>
            <a:off x="76200" y="2590800"/>
            <a:ext cx="4384964" cy="830997"/>
          </a:xfrm>
          <a:prstGeom prst="rect">
            <a:avLst/>
          </a:prstGeom>
        </p:spPr>
        <p:txBody>
          <a:bodyPr wrap="square">
            <a:spAutoFit/>
          </a:bodyPr>
          <a:lstStyle/>
          <a:p>
            <a:r>
              <a:rPr lang="en-US" sz="2400" b="1" dirty="0"/>
              <a:t>John 15</a:t>
            </a:r>
            <a:r>
              <a:rPr lang="en-US" sz="2400" dirty="0"/>
              <a:t> </a:t>
            </a:r>
          </a:p>
          <a:p>
            <a:r>
              <a:rPr lang="en-US" sz="2400" b="1" baseline="30000" dirty="0"/>
              <a:t>19 </a:t>
            </a:r>
            <a:r>
              <a:rPr lang="en-US" sz="2400" dirty="0"/>
              <a:t>…you are not of the world</a:t>
            </a:r>
          </a:p>
        </p:txBody>
      </p:sp>
      <p:sp>
        <p:nvSpPr>
          <p:cNvPr id="10" name="Rectangle 9"/>
          <p:cNvSpPr/>
          <p:nvPr/>
        </p:nvSpPr>
        <p:spPr>
          <a:xfrm>
            <a:off x="110836" y="3535501"/>
            <a:ext cx="4461164" cy="2923877"/>
          </a:xfrm>
          <a:prstGeom prst="rect">
            <a:avLst/>
          </a:prstGeom>
        </p:spPr>
        <p:txBody>
          <a:bodyPr wrap="square">
            <a:spAutoFit/>
          </a:bodyPr>
          <a:lstStyle/>
          <a:p>
            <a:r>
              <a:rPr lang="en-US" sz="2300" b="1" dirty="0"/>
              <a:t>1 Peter 1</a:t>
            </a:r>
            <a:r>
              <a:rPr lang="en-US" sz="2300" b="1" baseline="30000" dirty="0"/>
              <a:t> 13 </a:t>
            </a:r>
            <a:r>
              <a:rPr lang="en-US" sz="2300" dirty="0"/>
              <a:t>Therefore, </a:t>
            </a:r>
            <a:r>
              <a:rPr lang="en-US" sz="2300" b="1" dirty="0"/>
              <a:t>preparing your minds for action</a:t>
            </a:r>
            <a:r>
              <a:rPr lang="en-US" sz="2300" dirty="0"/>
              <a:t>, and being sober-minded, set your hope fully on the grace that will be brought to you at the revelation of Jesus Christ. </a:t>
            </a:r>
            <a:r>
              <a:rPr lang="en-US" sz="2300" b="1" baseline="30000" dirty="0"/>
              <a:t>14 </a:t>
            </a:r>
            <a:r>
              <a:rPr lang="en-US" sz="2300" dirty="0"/>
              <a:t>As obedient children, </a:t>
            </a:r>
            <a:r>
              <a:rPr lang="en-US" sz="2300" b="1" dirty="0"/>
              <a:t>do not be conformed to the passions of your former ignorance</a:t>
            </a:r>
          </a:p>
        </p:txBody>
      </p:sp>
      <p:sp>
        <p:nvSpPr>
          <p:cNvPr id="14" name="Rectangle 13"/>
          <p:cNvSpPr/>
          <p:nvPr/>
        </p:nvSpPr>
        <p:spPr>
          <a:xfrm>
            <a:off x="533400" y="-46704"/>
            <a:ext cx="3733800" cy="769441"/>
          </a:xfrm>
          <a:prstGeom prst="rect">
            <a:avLst/>
          </a:prstGeom>
        </p:spPr>
        <p:txBody>
          <a:bodyPr wrap="square">
            <a:spAutoFit/>
          </a:bodyPr>
          <a:lstStyle/>
          <a:p>
            <a:pPr algn="ctr"/>
            <a:r>
              <a:rPr lang="en-US" sz="2200" b="1" dirty="0">
                <a:solidFill>
                  <a:schemeClr val="bg1"/>
                </a:solidFill>
                <a:effectLst>
                  <a:outerShdw blurRad="38100" dist="38100" dir="2700000" algn="tl">
                    <a:srgbClr val="000000">
                      <a:alpha val="43137"/>
                    </a:srgbClr>
                  </a:outerShdw>
                </a:effectLst>
              </a:rPr>
              <a:t>What does “not of the  World” mean, practically?</a:t>
            </a:r>
            <a:endParaRPr lang="en-US" sz="2200" dirty="0">
              <a:solidFill>
                <a:schemeClr val="bg1"/>
              </a:solidFill>
            </a:endParaRPr>
          </a:p>
        </p:txBody>
      </p:sp>
      <p:sp>
        <p:nvSpPr>
          <p:cNvPr id="18" name="Rectangle 17"/>
          <p:cNvSpPr/>
          <p:nvPr/>
        </p:nvSpPr>
        <p:spPr>
          <a:xfrm>
            <a:off x="5029200" y="-46704"/>
            <a:ext cx="3886200" cy="769441"/>
          </a:xfrm>
          <a:prstGeom prst="rect">
            <a:avLst/>
          </a:prstGeom>
        </p:spPr>
        <p:txBody>
          <a:bodyPr wrap="square">
            <a:spAutoFit/>
          </a:bodyPr>
          <a:lstStyle/>
          <a:p>
            <a:pPr algn="ctr"/>
            <a:r>
              <a:rPr lang="es-ES" sz="2200" b="1" dirty="0">
                <a:solidFill>
                  <a:schemeClr val="bg1"/>
                </a:solidFill>
                <a:effectLst>
                  <a:outerShdw blurRad="38100" dist="38100" dir="2700000" algn="tl">
                    <a:srgbClr val="000000">
                      <a:alpha val="43137"/>
                    </a:srgbClr>
                  </a:outerShdw>
                </a:effectLst>
              </a:rPr>
              <a:t>¿Qué significa "no del mundo," prácticamente?</a:t>
            </a:r>
            <a:endParaRPr lang="en-US" sz="2200" dirty="0">
              <a:solidFill>
                <a:schemeClr val="bg1"/>
              </a:solidFill>
            </a:endParaRPr>
          </a:p>
        </p:txBody>
      </p:sp>
      <p:sp>
        <p:nvSpPr>
          <p:cNvPr id="20" name="Rectangle 19"/>
          <p:cNvSpPr/>
          <p:nvPr/>
        </p:nvSpPr>
        <p:spPr>
          <a:xfrm>
            <a:off x="4724400" y="2590800"/>
            <a:ext cx="4384964" cy="830997"/>
          </a:xfrm>
          <a:prstGeom prst="rect">
            <a:avLst/>
          </a:prstGeom>
        </p:spPr>
        <p:txBody>
          <a:bodyPr wrap="square">
            <a:spAutoFit/>
          </a:bodyPr>
          <a:lstStyle/>
          <a:p>
            <a:r>
              <a:rPr lang="en-US" sz="2400" b="1" dirty="0"/>
              <a:t>Juan 15</a:t>
            </a:r>
            <a:r>
              <a:rPr lang="en-US" sz="2400" dirty="0"/>
              <a:t> </a:t>
            </a:r>
          </a:p>
          <a:p>
            <a:r>
              <a:rPr lang="es-ES" sz="2400" b="1" baseline="30000" dirty="0"/>
              <a:t>19 </a:t>
            </a:r>
            <a:r>
              <a:rPr lang="es-ES" sz="2400" dirty="0"/>
              <a:t>…no sois del mundo</a:t>
            </a:r>
            <a:endParaRPr lang="en-US" sz="2400" dirty="0"/>
          </a:p>
        </p:txBody>
      </p:sp>
      <p:sp>
        <p:nvSpPr>
          <p:cNvPr id="21" name="Rectangle 20"/>
          <p:cNvSpPr/>
          <p:nvPr/>
        </p:nvSpPr>
        <p:spPr>
          <a:xfrm>
            <a:off x="4682836" y="3538375"/>
            <a:ext cx="4461164" cy="2923877"/>
          </a:xfrm>
          <a:prstGeom prst="rect">
            <a:avLst/>
          </a:prstGeom>
        </p:spPr>
        <p:txBody>
          <a:bodyPr wrap="square">
            <a:spAutoFit/>
          </a:bodyPr>
          <a:lstStyle/>
          <a:p>
            <a:r>
              <a:rPr lang="en-US" sz="2300" b="1" dirty="0"/>
              <a:t>1 Peter 1</a:t>
            </a:r>
            <a:r>
              <a:rPr lang="en-US" sz="2300" b="1" baseline="30000" dirty="0"/>
              <a:t> </a:t>
            </a:r>
            <a:r>
              <a:rPr lang="es-ES" sz="2300" b="1" baseline="30000" dirty="0"/>
              <a:t>13 </a:t>
            </a:r>
            <a:r>
              <a:rPr lang="es-ES" sz="2300" dirty="0"/>
              <a:t>Por tanto, </a:t>
            </a:r>
            <a:r>
              <a:rPr lang="es-ES" sz="2300" b="1" dirty="0"/>
              <a:t>ceñid los lomos de vuestro entendimiento</a:t>
            </a:r>
            <a:r>
              <a:rPr lang="es-ES" sz="2300" dirty="0"/>
              <a:t>, sed sobrios y esperad por completo en la gracia que se os traerá cuando Jesucristo sea manifestado. </a:t>
            </a:r>
            <a:r>
              <a:rPr lang="es-ES" sz="2300" b="1" baseline="30000" dirty="0"/>
              <a:t>14 </a:t>
            </a:r>
            <a:r>
              <a:rPr lang="es-ES" sz="2300" dirty="0"/>
              <a:t>Como hijos obedientes, </a:t>
            </a:r>
            <a:r>
              <a:rPr lang="es-ES" sz="2300" b="1" dirty="0"/>
              <a:t>no os conforméis a los deseos que antes teníais estando en vuestra ignorancia</a:t>
            </a:r>
            <a:endParaRPr lang="en-US" sz="2300" b="1" dirty="0"/>
          </a:p>
        </p:txBody>
      </p:sp>
    </p:spTree>
    <p:extLst>
      <p:ext uri="{BB962C8B-B14F-4D97-AF65-F5344CB8AC3E}">
        <p14:creationId xmlns:p14="http://schemas.microsoft.com/office/powerpoint/2010/main" val="1352421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effectLst>
                <a:outerShdw blurRad="38100" dist="38100" dir="2700000" algn="tl">
                  <a:srgbClr val="000000">
                    <a:alpha val="43137"/>
                  </a:srgbClr>
                </a:outerShdw>
              </a:effectLst>
            </a:endParaRPr>
          </a:p>
        </p:txBody>
      </p:sp>
      <p:sp>
        <p:nvSpPr>
          <p:cNvPr id="15" name="Rectangle 14"/>
          <p:cNvSpPr/>
          <p:nvPr/>
        </p:nvSpPr>
        <p:spPr>
          <a:xfrm>
            <a:off x="780193" y="1752600"/>
            <a:ext cx="7583615" cy="16734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762000" y="1752600"/>
            <a:ext cx="1106424" cy="1673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a:off x="7275576"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p:cNvSpPr/>
          <p:nvPr/>
        </p:nvSpPr>
        <p:spPr>
          <a:xfrm>
            <a:off x="4572000" y="2642303"/>
            <a:ext cx="45719" cy="421569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5" name="Double Bracket 4"/>
          <p:cNvSpPr/>
          <p:nvPr/>
        </p:nvSpPr>
        <p:spPr>
          <a:xfrm>
            <a:off x="780193" y="1333366"/>
            <a:ext cx="7601807"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r>
              <a:rPr lang="en-US" sz="2400" b="1" dirty="0"/>
              <a:t>It’s all “the world”</a:t>
            </a:r>
          </a:p>
          <a:p>
            <a:pPr algn="ctr">
              <a:lnSpc>
                <a:spcPct val="150000"/>
              </a:lnSpc>
            </a:pPr>
            <a:r>
              <a:rPr lang="en-US" sz="2400" b="1" dirty="0" err="1"/>
              <a:t>Todo</a:t>
            </a:r>
            <a:r>
              <a:rPr lang="en-US" sz="2400" b="1" dirty="0"/>
              <a:t> </a:t>
            </a:r>
            <a:r>
              <a:rPr lang="en-US" sz="2400" b="1" dirty="0" err="1"/>
              <a:t>es</a:t>
            </a:r>
            <a:r>
              <a:rPr lang="en-US" sz="2400" b="1" dirty="0"/>
              <a:t> “el </a:t>
            </a:r>
            <a:r>
              <a:rPr lang="en-US" sz="2400" b="1" dirty="0" err="1"/>
              <a:t>mundo</a:t>
            </a:r>
            <a:r>
              <a:rPr lang="en-US" sz="2400" b="1" dirty="0"/>
              <a:t>”</a:t>
            </a:r>
          </a:p>
        </p:txBody>
      </p:sp>
      <p:sp>
        <p:nvSpPr>
          <p:cNvPr id="19" name="Double Bracket 18"/>
          <p:cNvSpPr/>
          <p:nvPr/>
        </p:nvSpPr>
        <p:spPr>
          <a:xfrm>
            <a:off x="7293769" y="1342104"/>
            <a:ext cx="1088231" cy="924722"/>
          </a:xfrm>
          <a:prstGeom prst="bracketPair">
            <a:avLst/>
          </a:prstGeom>
          <a:solidFill>
            <a:schemeClr val="bg1"/>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nchorCtr="0"/>
          <a:lstStyle/>
          <a:p>
            <a:pPr algn="ctr"/>
            <a:r>
              <a:rPr lang="en-US" sz="2000" b="1" dirty="0"/>
              <a:t>out of </a:t>
            </a:r>
          </a:p>
          <a:p>
            <a:pPr algn="ctr"/>
            <a:endParaRPr lang="en-US" sz="2000" b="1" dirty="0"/>
          </a:p>
          <a:p>
            <a:pPr algn="ctr"/>
            <a:r>
              <a:rPr lang="en-US" sz="2000" b="1" dirty="0"/>
              <a:t>darkness</a:t>
            </a:r>
          </a:p>
        </p:txBody>
      </p:sp>
      <p:sp>
        <p:nvSpPr>
          <p:cNvPr id="22" name="Rectangle 21"/>
          <p:cNvSpPr/>
          <p:nvPr/>
        </p:nvSpPr>
        <p:spPr>
          <a:xfrm>
            <a:off x="7300452"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Double Bracket 23"/>
          <p:cNvSpPr/>
          <p:nvPr/>
        </p:nvSpPr>
        <p:spPr>
          <a:xfrm>
            <a:off x="776748" y="1310148"/>
            <a:ext cx="6498828"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endParaRPr lang="en-US" sz="2000" dirty="0"/>
          </a:p>
        </p:txBody>
      </p:sp>
      <p:sp>
        <p:nvSpPr>
          <p:cNvPr id="25" name="Rectangle 24"/>
          <p:cNvSpPr/>
          <p:nvPr/>
        </p:nvSpPr>
        <p:spPr>
          <a:xfrm>
            <a:off x="76200" y="2590800"/>
            <a:ext cx="4384964" cy="830997"/>
          </a:xfrm>
          <a:prstGeom prst="rect">
            <a:avLst/>
          </a:prstGeom>
        </p:spPr>
        <p:txBody>
          <a:bodyPr wrap="square">
            <a:spAutoFit/>
          </a:bodyPr>
          <a:lstStyle/>
          <a:p>
            <a:r>
              <a:rPr lang="en-US" sz="2400" b="1" dirty="0"/>
              <a:t>John 15</a:t>
            </a:r>
            <a:r>
              <a:rPr lang="en-US" sz="2400" dirty="0"/>
              <a:t> </a:t>
            </a:r>
          </a:p>
          <a:p>
            <a:r>
              <a:rPr lang="en-US" sz="2400" b="1" baseline="30000" dirty="0"/>
              <a:t>19 </a:t>
            </a:r>
            <a:r>
              <a:rPr lang="en-US" sz="2400" dirty="0"/>
              <a:t>…you are not of the world</a:t>
            </a:r>
          </a:p>
        </p:txBody>
      </p:sp>
      <p:sp>
        <p:nvSpPr>
          <p:cNvPr id="10" name="Rectangle 9"/>
          <p:cNvSpPr/>
          <p:nvPr/>
        </p:nvSpPr>
        <p:spPr>
          <a:xfrm>
            <a:off x="110836" y="3535501"/>
            <a:ext cx="4461164" cy="446276"/>
          </a:xfrm>
          <a:prstGeom prst="rect">
            <a:avLst/>
          </a:prstGeom>
        </p:spPr>
        <p:txBody>
          <a:bodyPr wrap="square">
            <a:spAutoFit/>
          </a:bodyPr>
          <a:lstStyle/>
          <a:p>
            <a:r>
              <a:rPr lang="en-US" sz="2300" b="1" dirty="0"/>
              <a:t>EVIDENCED IN OUR PRIORITIES</a:t>
            </a:r>
          </a:p>
        </p:txBody>
      </p:sp>
      <p:sp>
        <p:nvSpPr>
          <p:cNvPr id="14" name="Rectangle 13"/>
          <p:cNvSpPr/>
          <p:nvPr/>
        </p:nvSpPr>
        <p:spPr>
          <a:xfrm>
            <a:off x="533400" y="-46704"/>
            <a:ext cx="3733800" cy="769441"/>
          </a:xfrm>
          <a:prstGeom prst="rect">
            <a:avLst/>
          </a:prstGeom>
        </p:spPr>
        <p:txBody>
          <a:bodyPr wrap="square">
            <a:spAutoFit/>
          </a:bodyPr>
          <a:lstStyle/>
          <a:p>
            <a:pPr algn="ctr"/>
            <a:r>
              <a:rPr lang="en-US" sz="2200" b="1" dirty="0">
                <a:solidFill>
                  <a:schemeClr val="bg1"/>
                </a:solidFill>
                <a:effectLst>
                  <a:outerShdw blurRad="38100" dist="38100" dir="2700000" algn="tl">
                    <a:srgbClr val="000000">
                      <a:alpha val="43137"/>
                    </a:srgbClr>
                  </a:outerShdw>
                </a:effectLst>
              </a:rPr>
              <a:t>What does “not of the  World” mean, practically?</a:t>
            </a:r>
            <a:endParaRPr lang="en-US" sz="2200" dirty="0">
              <a:solidFill>
                <a:schemeClr val="bg1"/>
              </a:solidFill>
            </a:endParaRPr>
          </a:p>
        </p:txBody>
      </p:sp>
      <p:sp>
        <p:nvSpPr>
          <p:cNvPr id="18" name="Rectangle 17"/>
          <p:cNvSpPr/>
          <p:nvPr/>
        </p:nvSpPr>
        <p:spPr>
          <a:xfrm>
            <a:off x="5029200" y="-46704"/>
            <a:ext cx="3886200" cy="769441"/>
          </a:xfrm>
          <a:prstGeom prst="rect">
            <a:avLst/>
          </a:prstGeom>
        </p:spPr>
        <p:txBody>
          <a:bodyPr wrap="square">
            <a:spAutoFit/>
          </a:bodyPr>
          <a:lstStyle/>
          <a:p>
            <a:pPr algn="ctr"/>
            <a:r>
              <a:rPr lang="es-ES" sz="2200" b="1" dirty="0">
                <a:solidFill>
                  <a:schemeClr val="bg1"/>
                </a:solidFill>
                <a:effectLst>
                  <a:outerShdw blurRad="38100" dist="38100" dir="2700000" algn="tl">
                    <a:srgbClr val="000000">
                      <a:alpha val="43137"/>
                    </a:srgbClr>
                  </a:outerShdw>
                </a:effectLst>
              </a:rPr>
              <a:t>¿Qué significa "no del mundo," prácticamente?</a:t>
            </a:r>
            <a:endParaRPr lang="en-US" sz="2200" dirty="0">
              <a:solidFill>
                <a:schemeClr val="bg1"/>
              </a:solidFill>
            </a:endParaRPr>
          </a:p>
        </p:txBody>
      </p:sp>
      <p:sp>
        <p:nvSpPr>
          <p:cNvPr id="20" name="Rectangle 19"/>
          <p:cNvSpPr/>
          <p:nvPr/>
        </p:nvSpPr>
        <p:spPr>
          <a:xfrm>
            <a:off x="110836" y="3934123"/>
            <a:ext cx="4461164" cy="2677656"/>
          </a:xfrm>
          <a:prstGeom prst="rect">
            <a:avLst/>
          </a:prstGeom>
        </p:spPr>
        <p:txBody>
          <a:bodyPr wrap="square">
            <a:spAutoFit/>
          </a:bodyPr>
          <a:lstStyle/>
          <a:p>
            <a:r>
              <a:rPr lang="en-US" sz="2300" b="1" dirty="0"/>
              <a:t>Matthew 8</a:t>
            </a:r>
            <a:r>
              <a:rPr lang="en-US" sz="2300" b="1" baseline="30000" dirty="0"/>
              <a:t> </a:t>
            </a:r>
            <a:r>
              <a:rPr lang="en-US" sz="2400" b="1" baseline="30000" dirty="0"/>
              <a:t>21 </a:t>
            </a:r>
            <a:r>
              <a:rPr lang="en-US" sz="2400" dirty="0"/>
              <a:t>Another of the disciples said to Him, “Lord, permit me first to go and bury my father.”</a:t>
            </a:r>
          </a:p>
          <a:p>
            <a:r>
              <a:rPr lang="en-US" sz="2400" b="1" baseline="30000" dirty="0"/>
              <a:t>22 </a:t>
            </a:r>
            <a:r>
              <a:rPr lang="en-US" sz="2400" dirty="0"/>
              <a:t>But Jesus said to him, “Follow Me, and allow the dead to bury their own dead.”</a:t>
            </a:r>
            <a:endParaRPr lang="en-US" sz="2300" dirty="0"/>
          </a:p>
        </p:txBody>
      </p:sp>
      <p:sp>
        <p:nvSpPr>
          <p:cNvPr id="21" name="Rectangle 20"/>
          <p:cNvSpPr/>
          <p:nvPr/>
        </p:nvSpPr>
        <p:spPr>
          <a:xfrm>
            <a:off x="4724400" y="2590800"/>
            <a:ext cx="4384964" cy="830997"/>
          </a:xfrm>
          <a:prstGeom prst="rect">
            <a:avLst/>
          </a:prstGeom>
        </p:spPr>
        <p:txBody>
          <a:bodyPr wrap="square">
            <a:spAutoFit/>
          </a:bodyPr>
          <a:lstStyle/>
          <a:p>
            <a:r>
              <a:rPr lang="en-US" sz="2400" b="1" dirty="0"/>
              <a:t>Juan 15</a:t>
            </a:r>
            <a:r>
              <a:rPr lang="en-US" sz="2400" dirty="0"/>
              <a:t> </a:t>
            </a:r>
          </a:p>
          <a:p>
            <a:r>
              <a:rPr lang="es-ES" sz="2400" b="1" baseline="30000" dirty="0"/>
              <a:t>19 </a:t>
            </a:r>
            <a:r>
              <a:rPr lang="es-ES" sz="2400" dirty="0"/>
              <a:t>…no sois del mundo</a:t>
            </a:r>
            <a:endParaRPr lang="en-US" sz="2400" dirty="0"/>
          </a:p>
        </p:txBody>
      </p:sp>
      <p:sp>
        <p:nvSpPr>
          <p:cNvPr id="26" name="Rectangle 25"/>
          <p:cNvSpPr/>
          <p:nvPr/>
        </p:nvSpPr>
        <p:spPr>
          <a:xfrm>
            <a:off x="4682836" y="3314581"/>
            <a:ext cx="4461164" cy="800219"/>
          </a:xfrm>
          <a:prstGeom prst="rect">
            <a:avLst/>
          </a:prstGeom>
        </p:spPr>
        <p:txBody>
          <a:bodyPr wrap="square">
            <a:spAutoFit/>
          </a:bodyPr>
          <a:lstStyle/>
          <a:p>
            <a:r>
              <a:rPr lang="en-US" sz="2300" b="1" dirty="0"/>
              <a:t>EVIDENCIADO EN NUESTRAS PRIORIDADES</a:t>
            </a:r>
          </a:p>
        </p:txBody>
      </p:sp>
      <p:sp>
        <p:nvSpPr>
          <p:cNvPr id="27" name="Rectangle 26"/>
          <p:cNvSpPr/>
          <p:nvPr/>
        </p:nvSpPr>
        <p:spPr>
          <a:xfrm>
            <a:off x="4682836" y="4104144"/>
            <a:ext cx="4461164" cy="2677656"/>
          </a:xfrm>
          <a:prstGeom prst="rect">
            <a:avLst/>
          </a:prstGeom>
        </p:spPr>
        <p:txBody>
          <a:bodyPr wrap="square">
            <a:spAutoFit/>
          </a:bodyPr>
          <a:lstStyle/>
          <a:p>
            <a:r>
              <a:rPr lang="en-US" sz="2300" b="1" dirty="0"/>
              <a:t>Mateo 8</a:t>
            </a:r>
            <a:r>
              <a:rPr lang="en-US" sz="2300" b="1" baseline="30000" dirty="0"/>
              <a:t> </a:t>
            </a:r>
            <a:r>
              <a:rPr lang="es-ES" sz="2400" b="1" baseline="30000" dirty="0"/>
              <a:t>21 </a:t>
            </a:r>
            <a:r>
              <a:rPr lang="es-ES" sz="2400" dirty="0"/>
              <a:t>Otro de sus discípulos le dijo: —Señor, permíteme que vaya primero y entierre a mi padre.</a:t>
            </a:r>
          </a:p>
          <a:p>
            <a:r>
              <a:rPr lang="es-ES" sz="2400" b="1" baseline="30000" dirty="0"/>
              <a:t>22 </a:t>
            </a:r>
            <a:r>
              <a:rPr lang="es-ES" sz="2400" dirty="0"/>
              <a:t>Jesús le dijo:</a:t>
            </a:r>
          </a:p>
          <a:p>
            <a:r>
              <a:rPr lang="es-ES" sz="2400" dirty="0"/>
              <a:t>—Sígueme; deja que los muertos entierren a sus muertos.</a:t>
            </a:r>
          </a:p>
        </p:txBody>
      </p:sp>
      <p:sp>
        <p:nvSpPr>
          <p:cNvPr id="28" name="Rectangle 27"/>
          <p:cNvSpPr/>
          <p:nvPr/>
        </p:nvSpPr>
        <p:spPr>
          <a:xfrm>
            <a:off x="433959" y="4052873"/>
            <a:ext cx="3780282" cy="1785031"/>
          </a:xfrm>
          <a:prstGeom prst="rect">
            <a:avLst/>
          </a:prstGeom>
          <a:solidFill>
            <a:schemeClr val="bg1">
              <a:lumMod val="85000"/>
            </a:schemeClr>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marL="342900" indent="-342900">
              <a:buFont typeface="Arial" panose="020B0604020202020204" pitchFamily="34" charset="0"/>
              <a:buChar char="•"/>
            </a:pPr>
            <a:r>
              <a:rPr lang="en-US" sz="2200" b="1" dirty="0">
                <a:solidFill>
                  <a:schemeClr val="tx1"/>
                </a:solidFill>
              </a:rPr>
              <a:t>Jesus’ claim on us takes precedence over family</a:t>
            </a:r>
          </a:p>
          <a:p>
            <a:pPr marL="342900" indent="-342900">
              <a:lnSpc>
                <a:spcPct val="150000"/>
              </a:lnSpc>
              <a:buFont typeface="Arial" panose="020B0604020202020204" pitchFamily="34" charset="0"/>
              <a:buChar char="•"/>
            </a:pPr>
            <a:r>
              <a:rPr lang="en-US" sz="2200" b="1" dirty="0">
                <a:solidFill>
                  <a:schemeClr val="tx1"/>
                </a:solidFill>
              </a:rPr>
              <a:t>Matthew 10:35f</a:t>
            </a:r>
          </a:p>
          <a:p>
            <a:pPr marL="342900" indent="-342900">
              <a:lnSpc>
                <a:spcPct val="150000"/>
              </a:lnSpc>
              <a:buFont typeface="Arial" panose="020B0604020202020204" pitchFamily="34" charset="0"/>
              <a:buChar char="•"/>
            </a:pPr>
            <a:r>
              <a:rPr lang="en-US" sz="2200" b="1" dirty="0">
                <a:solidFill>
                  <a:schemeClr val="tx1"/>
                </a:solidFill>
              </a:rPr>
              <a:t>A contrast I have seen…</a:t>
            </a:r>
          </a:p>
        </p:txBody>
      </p:sp>
      <p:sp>
        <p:nvSpPr>
          <p:cNvPr id="29" name="Rectangle 28"/>
          <p:cNvSpPr/>
          <p:nvPr/>
        </p:nvSpPr>
        <p:spPr>
          <a:xfrm>
            <a:off x="4876800" y="4067621"/>
            <a:ext cx="4191000" cy="1785031"/>
          </a:xfrm>
          <a:prstGeom prst="rect">
            <a:avLst/>
          </a:prstGeom>
          <a:solidFill>
            <a:schemeClr val="bg1">
              <a:lumMod val="85000"/>
            </a:schemeClr>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marL="342900" indent="-342900">
              <a:buFont typeface="Arial" panose="020B0604020202020204" pitchFamily="34" charset="0"/>
              <a:buChar char="•"/>
            </a:pPr>
            <a:r>
              <a:rPr lang="es-ES" sz="2200" b="1" dirty="0">
                <a:solidFill>
                  <a:schemeClr val="tx1"/>
                </a:solidFill>
              </a:rPr>
              <a:t>El reclamo de Jesús tiene prioridad sobre la familia</a:t>
            </a:r>
          </a:p>
          <a:p>
            <a:pPr marL="342900" indent="-342900">
              <a:lnSpc>
                <a:spcPct val="150000"/>
              </a:lnSpc>
              <a:buFont typeface="Arial" panose="020B0604020202020204" pitchFamily="34" charset="0"/>
              <a:buChar char="•"/>
            </a:pPr>
            <a:r>
              <a:rPr lang="es-ES" sz="2200" b="1" dirty="0">
                <a:solidFill>
                  <a:schemeClr val="tx1"/>
                </a:solidFill>
              </a:rPr>
              <a:t>Mateo 10: 35f</a:t>
            </a:r>
          </a:p>
          <a:p>
            <a:pPr marL="342900" indent="-342900">
              <a:lnSpc>
                <a:spcPct val="150000"/>
              </a:lnSpc>
              <a:buFont typeface="Arial" panose="020B0604020202020204" pitchFamily="34" charset="0"/>
              <a:buChar char="•"/>
            </a:pPr>
            <a:r>
              <a:rPr lang="es-ES" sz="2200" b="1" dirty="0">
                <a:solidFill>
                  <a:schemeClr val="tx1"/>
                </a:solidFill>
              </a:rPr>
              <a:t>Un contraste que he visto ...</a:t>
            </a:r>
            <a:endParaRPr lang="en-US" sz="2200" b="1" dirty="0">
              <a:solidFill>
                <a:schemeClr val="tx1"/>
              </a:solidFill>
            </a:endParaRPr>
          </a:p>
        </p:txBody>
      </p:sp>
    </p:spTree>
    <p:extLst>
      <p:ext uri="{BB962C8B-B14F-4D97-AF65-F5344CB8AC3E}">
        <p14:creationId xmlns:p14="http://schemas.microsoft.com/office/powerpoint/2010/main" val="756977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
                                            <p:bg/>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bg/>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xEl>
                                              <p:pRg st="1" end="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uiExpand="1" build="p" bldLvl="2" animBg="1"/>
      <p:bldP spid="29" grpId="0" uiExpand="1" build="p" bldLvl="2"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effectLst>
                <a:outerShdw blurRad="38100" dist="38100" dir="2700000" algn="tl">
                  <a:srgbClr val="000000">
                    <a:alpha val="43137"/>
                  </a:srgbClr>
                </a:outerShdw>
              </a:effectLst>
            </a:endParaRPr>
          </a:p>
        </p:txBody>
      </p:sp>
      <p:sp>
        <p:nvSpPr>
          <p:cNvPr id="15" name="Rectangle 14"/>
          <p:cNvSpPr/>
          <p:nvPr/>
        </p:nvSpPr>
        <p:spPr>
          <a:xfrm>
            <a:off x="780193" y="1752600"/>
            <a:ext cx="7583615" cy="16734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762000" y="1752600"/>
            <a:ext cx="1106424" cy="1673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a:off x="7275576"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p:cNvSpPr/>
          <p:nvPr/>
        </p:nvSpPr>
        <p:spPr>
          <a:xfrm>
            <a:off x="4572000" y="2642303"/>
            <a:ext cx="45719" cy="421569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5" name="Double Bracket 4"/>
          <p:cNvSpPr/>
          <p:nvPr/>
        </p:nvSpPr>
        <p:spPr>
          <a:xfrm>
            <a:off x="780193" y="1333366"/>
            <a:ext cx="7601807"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r>
              <a:rPr lang="en-US" sz="2400" b="1" dirty="0"/>
              <a:t>It’s all “the world”</a:t>
            </a:r>
          </a:p>
          <a:p>
            <a:pPr algn="ctr">
              <a:lnSpc>
                <a:spcPct val="150000"/>
              </a:lnSpc>
            </a:pPr>
            <a:r>
              <a:rPr lang="en-US" sz="2400" b="1" dirty="0" err="1"/>
              <a:t>Todo</a:t>
            </a:r>
            <a:r>
              <a:rPr lang="en-US" sz="2400" b="1" dirty="0"/>
              <a:t> </a:t>
            </a:r>
            <a:r>
              <a:rPr lang="en-US" sz="2400" b="1" dirty="0" err="1"/>
              <a:t>es</a:t>
            </a:r>
            <a:r>
              <a:rPr lang="en-US" sz="2400" b="1" dirty="0"/>
              <a:t> “el </a:t>
            </a:r>
            <a:r>
              <a:rPr lang="en-US" sz="2400" b="1" dirty="0" err="1"/>
              <a:t>mundo</a:t>
            </a:r>
            <a:r>
              <a:rPr lang="en-US" sz="2400" b="1" dirty="0"/>
              <a:t>”</a:t>
            </a:r>
          </a:p>
        </p:txBody>
      </p:sp>
      <p:sp>
        <p:nvSpPr>
          <p:cNvPr id="19" name="Double Bracket 18"/>
          <p:cNvSpPr/>
          <p:nvPr/>
        </p:nvSpPr>
        <p:spPr>
          <a:xfrm>
            <a:off x="7293769" y="1342104"/>
            <a:ext cx="1088231" cy="924722"/>
          </a:xfrm>
          <a:prstGeom prst="bracketPair">
            <a:avLst/>
          </a:prstGeom>
          <a:solidFill>
            <a:schemeClr val="bg1"/>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nchorCtr="0"/>
          <a:lstStyle/>
          <a:p>
            <a:pPr algn="ctr"/>
            <a:r>
              <a:rPr lang="en-US" sz="2000" b="1" dirty="0"/>
              <a:t>out of </a:t>
            </a:r>
          </a:p>
          <a:p>
            <a:pPr algn="ctr"/>
            <a:endParaRPr lang="en-US" sz="2000" b="1" dirty="0"/>
          </a:p>
          <a:p>
            <a:pPr algn="ctr"/>
            <a:r>
              <a:rPr lang="en-US" sz="2000" b="1" dirty="0"/>
              <a:t>darkness</a:t>
            </a:r>
          </a:p>
        </p:txBody>
      </p:sp>
      <p:sp>
        <p:nvSpPr>
          <p:cNvPr id="22" name="Rectangle 21"/>
          <p:cNvSpPr/>
          <p:nvPr/>
        </p:nvSpPr>
        <p:spPr>
          <a:xfrm>
            <a:off x="7300452"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Double Bracket 23"/>
          <p:cNvSpPr/>
          <p:nvPr/>
        </p:nvSpPr>
        <p:spPr>
          <a:xfrm>
            <a:off x="776748" y="1310148"/>
            <a:ext cx="6498828"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endParaRPr lang="en-US" sz="2000" dirty="0"/>
          </a:p>
        </p:txBody>
      </p:sp>
      <p:sp>
        <p:nvSpPr>
          <p:cNvPr id="25" name="Rectangle 24"/>
          <p:cNvSpPr/>
          <p:nvPr/>
        </p:nvSpPr>
        <p:spPr>
          <a:xfrm>
            <a:off x="76200" y="2590800"/>
            <a:ext cx="4384964" cy="830997"/>
          </a:xfrm>
          <a:prstGeom prst="rect">
            <a:avLst/>
          </a:prstGeom>
        </p:spPr>
        <p:txBody>
          <a:bodyPr wrap="square">
            <a:spAutoFit/>
          </a:bodyPr>
          <a:lstStyle/>
          <a:p>
            <a:r>
              <a:rPr lang="en-US" sz="2400" b="1" dirty="0"/>
              <a:t>John 15</a:t>
            </a:r>
            <a:r>
              <a:rPr lang="en-US" sz="2400" dirty="0"/>
              <a:t> </a:t>
            </a:r>
          </a:p>
          <a:p>
            <a:r>
              <a:rPr lang="en-US" sz="2400" b="1" baseline="30000" dirty="0"/>
              <a:t>19 </a:t>
            </a:r>
            <a:r>
              <a:rPr lang="en-US" sz="2400" dirty="0"/>
              <a:t>…you are not of the world</a:t>
            </a:r>
          </a:p>
        </p:txBody>
      </p:sp>
      <p:sp>
        <p:nvSpPr>
          <p:cNvPr id="10" name="Rectangle 9"/>
          <p:cNvSpPr/>
          <p:nvPr/>
        </p:nvSpPr>
        <p:spPr>
          <a:xfrm>
            <a:off x="110836" y="3535501"/>
            <a:ext cx="4461164" cy="446276"/>
          </a:xfrm>
          <a:prstGeom prst="rect">
            <a:avLst/>
          </a:prstGeom>
        </p:spPr>
        <p:txBody>
          <a:bodyPr wrap="square">
            <a:spAutoFit/>
          </a:bodyPr>
          <a:lstStyle/>
          <a:p>
            <a:r>
              <a:rPr lang="en-US" sz="2300" b="1" dirty="0"/>
              <a:t>EVIDENCED IN OUR PRIORITIES</a:t>
            </a:r>
          </a:p>
        </p:txBody>
      </p:sp>
      <p:sp>
        <p:nvSpPr>
          <p:cNvPr id="14" name="Rectangle 13"/>
          <p:cNvSpPr/>
          <p:nvPr/>
        </p:nvSpPr>
        <p:spPr>
          <a:xfrm>
            <a:off x="533400" y="-46704"/>
            <a:ext cx="3733800" cy="769441"/>
          </a:xfrm>
          <a:prstGeom prst="rect">
            <a:avLst/>
          </a:prstGeom>
        </p:spPr>
        <p:txBody>
          <a:bodyPr wrap="square">
            <a:spAutoFit/>
          </a:bodyPr>
          <a:lstStyle/>
          <a:p>
            <a:pPr algn="ctr"/>
            <a:r>
              <a:rPr lang="en-US" sz="2200" b="1" dirty="0">
                <a:solidFill>
                  <a:schemeClr val="bg1"/>
                </a:solidFill>
                <a:effectLst>
                  <a:outerShdw blurRad="38100" dist="38100" dir="2700000" algn="tl">
                    <a:srgbClr val="000000">
                      <a:alpha val="43137"/>
                    </a:srgbClr>
                  </a:outerShdw>
                </a:effectLst>
              </a:rPr>
              <a:t>What does “not of the  World” mean, practically?</a:t>
            </a:r>
            <a:endParaRPr lang="en-US" sz="2200" dirty="0">
              <a:solidFill>
                <a:schemeClr val="bg1"/>
              </a:solidFill>
            </a:endParaRPr>
          </a:p>
        </p:txBody>
      </p:sp>
      <p:sp>
        <p:nvSpPr>
          <p:cNvPr id="18" name="Rectangle 17"/>
          <p:cNvSpPr/>
          <p:nvPr/>
        </p:nvSpPr>
        <p:spPr>
          <a:xfrm>
            <a:off x="5029200" y="-46704"/>
            <a:ext cx="3886200" cy="769441"/>
          </a:xfrm>
          <a:prstGeom prst="rect">
            <a:avLst/>
          </a:prstGeom>
        </p:spPr>
        <p:txBody>
          <a:bodyPr wrap="square">
            <a:spAutoFit/>
          </a:bodyPr>
          <a:lstStyle/>
          <a:p>
            <a:pPr algn="ctr"/>
            <a:r>
              <a:rPr lang="es-ES" sz="2200" b="1" dirty="0">
                <a:solidFill>
                  <a:schemeClr val="bg1"/>
                </a:solidFill>
                <a:effectLst>
                  <a:outerShdw blurRad="38100" dist="38100" dir="2700000" algn="tl">
                    <a:srgbClr val="000000">
                      <a:alpha val="43137"/>
                    </a:srgbClr>
                  </a:outerShdw>
                </a:effectLst>
              </a:rPr>
              <a:t>¿Qué significa "no del mundo," prácticamente?</a:t>
            </a:r>
            <a:endParaRPr lang="en-US" sz="2200" dirty="0">
              <a:solidFill>
                <a:schemeClr val="bg1"/>
              </a:solidFill>
            </a:endParaRPr>
          </a:p>
        </p:txBody>
      </p:sp>
      <p:sp>
        <p:nvSpPr>
          <p:cNvPr id="20" name="Rectangle 19"/>
          <p:cNvSpPr/>
          <p:nvPr/>
        </p:nvSpPr>
        <p:spPr>
          <a:xfrm>
            <a:off x="110836" y="3934123"/>
            <a:ext cx="4461164" cy="1569660"/>
          </a:xfrm>
          <a:prstGeom prst="rect">
            <a:avLst/>
          </a:prstGeom>
        </p:spPr>
        <p:txBody>
          <a:bodyPr wrap="square">
            <a:spAutoFit/>
          </a:bodyPr>
          <a:lstStyle/>
          <a:p>
            <a:r>
              <a:rPr lang="en-US" sz="2300" b="1" dirty="0"/>
              <a:t>Matthew 6</a:t>
            </a:r>
            <a:r>
              <a:rPr lang="en-US" sz="2300" b="1" baseline="30000" dirty="0"/>
              <a:t> </a:t>
            </a:r>
          </a:p>
          <a:p>
            <a:r>
              <a:rPr lang="en-US" sz="2400" b="1" baseline="30000" dirty="0"/>
              <a:t>33 </a:t>
            </a:r>
            <a:r>
              <a:rPr lang="en-US" sz="2400" dirty="0"/>
              <a:t>But seek first His kingdom and His righteousness, and all these things will be added to you.</a:t>
            </a:r>
            <a:endParaRPr lang="en-US" sz="2300" dirty="0"/>
          </a:p>
        </p:txBody>
      </p:sp>
      <p:sp>
        <p:nvSpPr>
          <p:cNvPr id="21" name="Rectangle 20"/>
          <p:cNvSpPr/>
          <p:nvPr/>
        </p:nvSpPr>
        <p:spPr>
          <a:xfrm>
            <a:off x="4682836" y="3314581"/>
            <a:ext cx="4461164" cy="800219"/>
          </a:xfrm>
          <a:prstGeom prst="rect">
            <a:avLst/>
          </a:prstGeom>
        </p:spPr>
        <p:txBody>
          <a:bodyPr wrap="square">
            <a:spAutoFit/>
          </a:bodyPr>
          <a:lstStyle/>
          <a:p>
            <a:r>
              <a:rPr lang="en-US" sz="2300" b="1" dirty="0"/>
              <a:t>EVIDENCIADO EN NUESTRAS PRIORIDADES</a:t>
            </a:r>
          </a:p>
        </p:txBody>
      </p:sp>
      <p:sp>
        <p:nvSpPr>
          <p:cNvPr id="26" name="Rectangle 25"/>
          <p:cNvSpPr/>
          <p:nvPr/>
        </p:nvSpPr>
        <p:spPr>
          <a:xfrm>
            <a:off x="4724400" y="2590800"/>
            <a:ext cx="4384964" cy="830997"/>
          </a:xfrm>
          <a:prstGeom prst="rect">
            <a:avLst/>
          </a:prstGeom>
        </p:spPr>
        <p:txBody>
          <a:bodyPr wrap="square">
            <a:spAutoFit/>
          </a:bodyPr>
          <a:lstStyle/>
          <a:p>
            <a:r>
              <a:rPr lang="en-US" sz="2400" b="1" dirty="0"/>
              <a:t>Juan 15</a:t>
            </a:r>
            <a:r>
              <a:rPr lang="en-US" sz="2400" dirty="0"/>
              <a:t> </a:t>
            </a:r>
          </a:p>
          <a:p>
            <a:r>
              <a:rPr lang="es-ES" sz="2400" b="1" baseline="30000" dirty="0"/>
              <a:t>19 </a:t>
            </a:r>
            <a:r>
              <a:rPr lang="es-ES" sz="2400" dirty="0"/>
              <a:t>…no sois del mundo</a:t>
            </a:r>
            <a:endParaRPr lang="en-US" sz="2400" dirty="0"/>
          </a:p>
        </p:txBody>
      </p:sp>
      <p:sp>
        <p:nvSpPr>
          <p:cNvPr id="27" name="Rectangle 26"/>
          <p:cNvSpPr/>
          <p:nvPr/>
        </p:nvSpPr>
        <p:spPr>
          <a:xfrm>
            <a:off x="4682836" y="4104144"/>
            <a:ext cx="4461164" cy="1569660"/>
          </a:xfrm>
          <a:prstGeom prst="rect">
            <a:avLst/>
          </a:prstGeom>
        </p:spPr>
        <p:txBody>
          <a:bodyPr wrap="square">
            <a:spAutoFit/>
          </a:bodyPr>
          <a:lstStyle/>
          <a:p>
            <a:r>
              <a:rPr lang="en-US" sz="2300" b="1" dirty="0"/>
              <a:t>Mateo 6</a:t>
            </a:r>
          </a:p>
          <a:p>
            <a:r>
              <a:rPr lang="es-ES" sz="2400" b="1" baseline="30000" dirty="0"/>
              <a:t>33 </a:t>
            </a:r>
            <a:r>
              <a:rPr lang="es-ES" sz="2400" dirty="0"/>
              <a:t>Buscad primeramente el reino de Dios y su justicia, y todas estas cosas os serán añadidas.</a:t>
            </a:r>
          </a:p>
        </p:txBody>
      </p:sp>
      <p:sp>
        <p:nvSpPr>
          <p:cNvPr id="28" name="Rectangle 27"/>
          <p:cNvSpPr/>
          <p:nvPr/>
        </p:nvSpPr>
        <p:spPr>
          <a:xfrm>
            <a:off x="433959" y="4905821"/>
            <a:ext cx="3780282" cy="1785031"/>
          </a:xfrm>
          <a:prstGeom prst="rect">
            <a:avLst/>
          </a:prstGeom>
          <a:solidFill>
            <a:schemeClr val="bg1">
              <a:lumMod val="85000"/>
            </a:schemeClr>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r>
              <a:rPr lang="en-US" sz="2200" b="1" u="sng" dirty="0">
                <a:solidFill>
                  <a:schemeClr val="tx1"/>
                </a:solidFill>
              </a:rPr>
              <a:t>Employment Opportunities</a:t>
            </a:r>
            <a:r>
              <a:rPr lang="en-US" sz="2200" b="1" dirty="0">
                <a:solidFill>
                  <a:schemeClr val="tx1"/>
                </a:solidFill>
              </a:rPr>
              <a:t>:</a:t>
            </a:r>
          </a:p>
          <a:p>
            <a:pPr lvl="1"/>
            <a:r>
              <a:rPr lang="en-US" sz="2200" b="1" dirty="0">
                <a:solidFill>
                  <a:schemeClr val="tx1"/>
                </a:solidFill>
              </a:rPr>
              <a:t>Don’t get the cart ahead of the horse</a:t>
            </a:r>
          </a:p>
        </p:txBody>
      </p:sp>
      <p:sp>
        <p:nvSpPr>
          <p:cNvPr id="29" name="Rectangle 28"/>
          <p:cNvSpPr/>
          <p:nvPr/>
        </p:nvSpPr>
        <p:spPr>
          <a:xfrm>
            <a:off x="4876800" y="4920569"/>
            <a:ext cx="4191000" cy="1785031"/>
          </a:xfrm>
          <a:prstGeom prst="rect">
            <a:avLst/>
          </a:prstGeom>
          <a:solidFill>
            <a:schemeClr val="bg1">
              <a:lumMod val="85000"/>
            </a:schemeClr>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r>
              <a:rPr lang="es-ES" sz="2200" b="1" u="sng" dirty="0">
                <a:solidFill>
                  <a:schemeClr val="tx1"/>
                </a:solidFill>
              </a:rPr>
              <a:t>Oportunidades de empleo</a:t>
            </a:r>
            <a:r>
              <a:rPr lang="es-ES" sz="2200" b="1" dirty="0">
                <a:solidFill>
                  <a:schemeClr val="tx1"/>
                </a:solidFill>
              </a:rPr>
              <a:t>:</a:t>
            </a:r>
          </a:p>
          <a:p>
            <a:pPr lvl="1"/>
            <a:r>
              <a:rPr lang="es-ES" sz="2200" b="1" dirty="0">
                <a:solidFill>
                  <a:schemeClr val="tx1"/>
                </a:solidFill>
              </a:rPr>
              <a:t>No dejes el carro delante del caballo</a:t>
            </a:r>
            <a:endParaRPr lang="en-US" sz="2200" b="1" dirty="0">
              <a:solidFill>
                <a:schemeClr val="tx1"/>
              </a:solidFill>
            </a:endParaRPr>
          </a:p>
        </p:txBody>
      </p:sp>
    </p:spTree>
    <p:extLst>
      <p:ext uri="{BB962C8B-B14F-4D97-AF65-F5344CB8AC3E}">
        <p14:creationId xmlns:p14="http://schemas.microsoft.com/office/powerpoint/2010/main" val="15396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bg/>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uiExpand="1" build="p" bldLvl="2" animBg="1"/>
      <p:bldP spid="29" grpId="0" uiExpand="1" build="p" bldLvl="2"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effectLst>
                <a:outerShdw blurRad="38100" dist="38100" dir="2700000" algn="tl">
                  <a:srgbClr val="000000">
                    <a:alpha val="43137"/>
                  </a:srgbClr>
                </a:outerShdw>
              </a:effectLst>
            </a:endParaRPr>
          </a:p>
        </p:txBody>
      </p:sp>
      <p:sp>
        <p:nvSpPr>
          <p:cNvPr id="15" name="Rectangle 14"/>
          <p:cNvSpPr/>
          <p:nvPr/>
        </p:nvSpPr>
        <p:spPr>
          <a:xfrm>
            <a:off x="780193" y="1752600"/>
            <a:ext cx="7583615" cy="16734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762000" y="1752600"/>
            <a:ext cx="1106424" cy="1673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a:off x="7275576"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p:cNvSpPr/>
          <p:nvPr/>
        </p:nvSpPr>
        <p:spPr>
          <a:xfrm>
            <a:off x="4572000" y="2642303"/>
            <a:ext cx="45719" cy="421569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5" name="Double Bracket 4"/>
          <p:cNvSpPr/>
          <p:nvPr/>
        </p:nvSpPr>
        <p:spPr>
          <a:xfrm>
            <a:off x="780193" y="1333366"/>
            <a:ext cx="7601807"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r>
              <a:rPr lang="en-US" sz="2400" b="1" dirty="0"/>
              <a:t>It’s all “the world”</a:t>
            </a:r>
          </a:p>
          <a:p>
            <a:pPr algn="ctr">
              <a:lnSpc>
                <a:spcPct val="150000"/>
              </a:lnSpc>
            </a:pPr>
            <a:r>
              <a:rPr lang="en-US" sz="2400" b="1" dirty="0" err="1"/>
              <a:t>Todo</a:t>
            </a:r>
            <a:r>
              <a:rPr lang="en-US" sz="2400" b="1" dirty="0"/>
              <a:t> </a:t>
            </a:r>
            <a:r>
              <a:rPr lang="en-US" sz="2400" b="1" dirty="0" err="1"/>
              <a:t>es</a:t>
            </a:r>
            <a:r>
              <a:rPr lang="en-US" sz="2400" b="1" dirty="0"/>
              <a:t> “el </a:t>
            </a:r>
            <a:r>
              <a:rPr lang="en-US" sz="2400" b="1" dirty="0" err="1"/>
              <a:t>mundo</a:t>
            </a:r>
            <a:r>
              <a:rPr lang="en-US" sz="2400" b="1" dirty="0"/>
              <a:t>”</a:t>
            </a:r>
          </a:p>
        </p:txBody>
      </p:sp>
      <p:sp>
        <p:nvSpPr>
          <p:cNvPr id="19" name="Double Bracket 18"/>
          <p:cNvSpPr/>
          <p:nvPr/>
        </p:nvSpPr>
        <p:spPr>
          <a:xfrm>
            <a:off x="7293769" y="1342104"/>
            <a:ext cx="1088231" cy="924722"/>
          </a:xfrm>
          <a:prstGeom prst="bracketPair">
            <a:avLst/>
          </a:prstGeom>
          <a:solidFill>
            <a:schemeClr val="bg1"/>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nchorCtr="0"/>
          <a:lstStyle/>
          <a:p>
            <a:pPr algn="ctr"/>
            <a:r>
              <a:rPr lang="en-US" sz="2000" b="1" dirty="0"/>
              <a:t>out of </a:t>
            </a:r>
          </a:p>
          <a:p>
            <a:pPr algn="ctr"/>
            <a:endParaRPr lang="en-US" sz="2000" b="1" dirty="0"/>
          </a:p>
          <a:p>
            <a:pPr algn="ctr"/>
            <a:r>
              <a:rPr lang="en-US" sz="2000" b="1" dirty="0"/>
              <a:t>darkness</a:t>
            </a:r>
          </a:p>
        </p:txBody>
      </p:sp>
      <p:sp>
        <p:nvSpPr>
          <p:cNvPr id="22" name="Rectangle 21"/>
          <p:cNvSpPr/>
          <p:nvPr/>
        </p:nvSpPr>
        <p:spPr>
          <a:xfrm>
            <a:off x="7300452"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Double Bracket 23"/>
          <p:cNvSpPr/>
          <p:nvPr/>
        </p:nvSpPr>
        <p:spPr>
          <a:xfrm>
            <a:off x="776748" y="1310148"/>
            <a:ext cx="6498828"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endParaRPr lang="en-US" sz="2000" dirty="0"/>
          </a:p>
        </p:txBody>
      </p:sp>
      <p:sp>
        <p:nvSpPr>
          <p:cNvPr id="25" name="Rectangle 24"/>
          <p:cNvSpPr/>
          <p:nvPr/>
        </p:nvSpPr>
        <p:spPr>
          <a:xfrm>
            <a:off x="76200" y="2590800"/>
            <a:ext cx="4384964" cy="830997"/>
          </a:xfrm>
          <a:prstGeom prst="rect">
            <a:avLst/>
          </a:prstGeom>
        </p:spPr>
        <p:txBody>
          <a:bodyPr wrap="square">
            <a:spAutoFit/>
          </a:bodyPr>
          <a:lstStyle/>
          <a:p>
            <a:r>
              <a:rPr lang="en-US" sz="2400" b="1" dirty="0"/>
              <a:t>John 15</a:t>
            </a:r>
            <a:r>
              <a:rPr lang="en-US" sz="2400" dirty="0"/>
              <a:t> </a:t>
            </a:r>
          </a:p>
          <a:p>
            <a:r>
              <a:rPr lang="en-US" sz="2400" b="1" baseline="30000" dirty="0"/>
              <a:t>19 </a:t>
            </a:r>
            <a:r>
              <a:rPr lang="en-US" sz="2400" dirty="0"/>
              <a:t>…you are not of the world</a:t>
            </a:r>
          </a:p>
        </p:txBody>
      </p:sp>
      <p:sp>
        <p:nvSpPr>
          <p:cNvPr id="10" name="Rectangle 9"/>
          <p:cNvSpPr/>
          <p:nvPr/>
        </p:nvSpPr>
        <p:spPr>
          <a:xfrm>
            <a:off x="110836" y="3535501"/>
            <a:ext cx="4461164" cy="446276"/>
          </a:xfrm>
          <a:prstGeom prst="rect">
            <a:avLst/>
          </a:prstGeom>
        </p:spPr>
        <p:txBody>
          <a:bodyPr wrap="square">
            <a:spAutoFit/>
          </a:bodyPr>
          <a:lstStyle/>
          <a:p>
            <a:r>
              <a:rPr lang="en-US" sz="2300" b="1" dirty="0"/>
              <a:t>EVIDENCED IN OUR PRIORITIES</a:t>
            </a:r>
          </a:p>
        </p:txBody>
      </p:sp>
      <p:sp>
        <p:nvSpPr>
          <p:cNvPr id="14" name="Rectangle 13"/>
          <p:cNvSpPr/>
          <p:nvPr/>
        </p:nvSpPr>
        <p:spPr>
          <a:xfrm>
            <a:off x="533400" y="-46704"/>
            <a:ext cx="3733800" cy="769441"/>
          </a:xfrm>
          <a:prstGeom prst="rect">
            <a:avLst/>
          </a:prstGeom>
        </p:spPr>
        <p:txBody>
          <a:bodyPr wrap="square">
            <a:spAutoFit/>
          </a:bodyPr>
          <a:lstStyle/>
          <a:p>
            <a:pPr algn="ctr"/>
            <a:r>
              <a:rPr lang="en-US" sz="2200" b="1" dirty="0">
                <a:solidFill>
                  <a:schemeClr val="bg1"/>
                </a:solidFill>
                <a:effectLst>
                  <a:outerShdw blurRad="38100" dist="38100" dir="2700000" algn="tl">
                    <a:srgbClr val="000000">
                      <a:alpha val="43137"/>
                    </a:srgbClr>
                  </a:outerShdw>
                </a:effectLst>
              </a:rPr>
              <a:t>What does “not of the  World” mean, practically?</a:t>
            </a:r>
            <a:endParaRPr lang="en-US" sz="2200" dirty="0">
              <a:solidFill>
                <a:schemeClr val="bg1"/>
              </a:solidFill>
            </a:endParaRPr>
          </a:p>
        </p:txBody>
      </p:sp>
      <p:sp>
        <p:nvSpPr>
          <p:cNvPr id="18" name="Rectangle 17"/>
          <p:cNvSpPr/>
          <p:nvPr/>
        </p:nvSpPr>
        <p:spPr>
          <a:xfrm>
            <a:off x="5029200" y="-46704"/>
            <a:ext cx="3886200" cy="769441"/>
          </a:xfrm>
          <a:prstGeom prst="rect">
            <a:avLst/>
          </a:prstGeom>
        </p:spPr>
        <p:txBody>
          <a:bodyPr wrap="square">
            <a:spAutoFit/>
          </a:bodyPr>
          <a:lstStyle/>
          <a:p>
            <a:pPr algn="ctr"/>
            <a:r>
              <a:rPr lang="es-ES" sz="2200" b="1" dirty="0">
                <a:solidFill>
                  <a:schemeClr val="bg1"/>
                </a:solidFill>
                <a:effectLst>
                  <a:outerShdw blurRad="38100" dist="38100" dir="2700000" algn="tl">
                    <a:srgbClr val="000000">
                      <a:alpha val="43137"/>
                    </a:srgbClr>
                  </a:outerShdw>
                </a:effectLst>
              </a:rPr>
              <a:t>¿Qué significa "no del mundo," prácticamente?</a:t>
            </a:r>
            <a:endParaRPr lang="en-US" sz="2200" dirty="0">
              <a:solidFill>
                <a:schemeClr val="bg1"/>
              </a:solidFill>
            </a:endParaRPr>
          </a:p>
        </p:txBody>
      </p:sp>
      <p:sp>
        <p:nvSpPr>
          <p:cNvPr id="20" name="Rectangle 19"/>
          <p:cNvSpPr/>
          <p:nvPr/>
        </p:nvSpPr>
        <p:spPr>
          <a:xfrm>
            <a:off x="110836" y="3934123"/>
            <a:ext cx="4461164" cy="3000821"/>
          </a:xfrm>
          <a:prstGeom prst="rect">
            <a:avLst/>
          </a:prstGeom>
        </p:spPr>
        <p:txBody>
          <a:bodyPr wrap="square">
            <a:spAutoFit/>
          </a:bodyPr>
          <a:lstStyle/>
          <a:p>
            <a:r>
              <a:rPr lang="en-US" sz="2100" b="1" dirty="0"/>
              <a:t>Revelation 13</a:t>
            </a:r>
            <a:r>
              <a:rPr lang="en-US" sz="2100" b="1" baseline="30000" dirty="0"/>
              <a:t> 16 </a:t>
            </a:r>
            <a:r>
              <a:rPr lang="en-US" sz="2100" dirty="0"/>
              <a:t>And he causes all, the small and the great, and the rich and the poor, and the free men and the slaves, to be given a mark on their right hand or on their forehead, </a:t>
            </a:r>
            <a:r>
              <a:rPr lang="en-US" sz="2100" b="1" baseline="30000" dirty="0"/>
              <a:t>17 </a:t>
            </a:r>
            <a:r>
              <a:rPr lang="en-US" sz="2100" dirty="0"/>
              <a:t>and he provides that </a:t>
            </a:r>
            <a:r>
              <a:rPr lang="en-US" sz="2100" b="1" dirty="0"/>
              <a:t>no one will be able to buy or to sell, except the one who has the mark</a:t>
            </a:r>
            <a:r>
              <a:rPr lang="en-US" sz="2100" dirty="0"/>
              <a:t>, either the name of the beast or the number of his name.</a:t>
            </a:r>
          </a:p>
        </p:txBody>
      </p:sp>
      <p:sp>
        <p:nvSpPr>
          <p:cNvPr id="21" name="Rectangle 20"/>
          <p:cNvSpPr/>
          <p:nvPr/>
        </p:nvSpPr>
        <p:spPr>
          <a:xfrm>
            <a:off x="4682836" y="3314581"/>
            <a:ext cx="4461164" cy="800219"/>
          </a:xfrm>
          <a:prstGeom prst="rect">
            <a:avLst/>
          </a:prstGeom>
        </p:spPr>
        <p:txBody>
          <a:bodyPr wrap="square">
            <a:spAutoFit/>
          </a:bodyPr>
          <a:lstStyle/>
          <a:p>
            <a:r>
              <a:rPr lang="en-US" sz="2300" b="1" dirty="0"/>
              <a:t>EVIDENCIADO EN NUESTRAS PRIORIDADES</a:t>
            </a:r>
          </a:p>
        </p:txBody>
      </p:sp>
      <p:sp>
        <p:nvSpPr>
          <p:cNvPr id="26" name="Rectangle 25"/>
          <p:cNvSpPr/>
          <p:nvPr/>
        </p:nvSpPr>
        <p:spPr>
          <a:xfrm>
            <a:off x="4724400" y="2590800"/>
            <a:ext cx="4384964" cy="830997"/>
          </a:xfrm>
          <a:prstGeom prst="rect">
            <a:avLst/>
          </a:prstGeom>
        </p:spPr>
        <p:txBody>
          <a:bodyPr wrap="square">
            <a:spAutoFit/>
          </a:bodyPr>
          <a:lstStyle/>
          <a:p>
            <a:r>
              <a:rPr lang="en-US" sz="2400" b="1" dirty="0"/>
              <a:t>Juan 15</a:t>
            </a:r>
            <a:r>
              <a:rPr lang="en-US" sz="2400" dirty="0"/>
              <a:t> </a:t>
            </a:r>
          </a:p>
          <a:p>
            <a:r>
              <a:rPr lang="es-ES" sz="2400" b="1" baseline="30000" dirty="0"/>
              <a:t>19 </a:t>
            </a:r>
            <a:r>
              <a:rPr lang="es-ES" sz="2400" dirty="0"/>
              <a:t>…no sois del mundo</a:t>
            </a:r>
            <a:endParaRPr lang="en-US" sz="2400" dirty="0"/>
          </a:p>
        </p:txBody>
      </p:sp>
      <p:sp>
        <p:nvSpPr>
          <p:cNvPr id="27" name="Rectangle 26"/>
          <p:cNvSpPr/>
          <p:nvPr/>
        </p:nvSpPr>
        <p:spPr>
          <a:xfrm>
            <a:off x="4724400" y="3933379"/>
            <a:ext cx="4461164" cy="2677656"/>
          </a:xfrm>
          <a:prstGeom prst="rect">
            <a:avLst/>
          </a:prstGeom>
        </p:spPr>
        <p:txBody>
          <a:bodyPr wrap="square">
            <a:spAutoFit/>
          </a:bodyPr>
          <a:lstStyle/>
          <a:p>
            <a:r>
              <a:rPr lang="en-US" sz="2100" b="1" dirty="0" err="1"/>
              <a:t>Apocalipses</a:t>
            </a:r>
            <a:r>
              <a:rPr lang="en-US" sz="2100" b="1" dirty="0"/>
              <a:t> 13</a:t>
            </a:r>
            <a:r>
              <a:rPr lang="en-US" sz="2100" b="1" baseline="30000" dirty="0"/>
              <a:t> </a:t>
            </a:r>
            <a:r>
              <a:rPr lang="es-ES" sz="2100" b="1" baseline="30000" dirty="0"/>
              <a:t>16 </a:t>
            </a:r>
            <a:r>
              <a:rPr lang="es-ES" sz="2100" dirty="0"/>
              <a:t>Y hacía que a todos, pequeños y grandes, ricos y pobres, libres y esclavos, se les pusiera una marca en la mano derecha o en la frente, </a:t>
            </a:r>
            <a:r>
              <a:rPr lang="es-ES" sz="2100" b="1" baseline="30000" dirty="0"/>
              <a:t>17 </a:t>
            </a:r>
            <a:r>
              <a:rPr lang="es-ES" sz="2100" dirty="0"/>
              <a:t>y que </a:t>
            </a:r>
            <a:r>
              <a:rPr lang="es-ES" sz="2100" b="1" dirty="0"/>
              <a:t>ninguno pudiera comprar ni vender, sino el que tuviera la marca</a:t>
            </a:r>
            <a:r>
              <a:rPr lang="es-ES" sz="2100" dirty="0"/>
              <a:t> o el nombre de la bestia o el número de su nombre.</a:t>
            </a:r>
            <a:endParaRPr lang="en-US" sz="2100" dirty="0"/>
          </a:p>
        </p:txBody>
      </p:sp>
    </p:spTree>
    <p:extLst>
      <p:ext uri="{BB962C8B-B14F-4D97-AF65-F5344CB8AC3E}">
        <p14:creationId xmlns:p14="http://schemas.microsoft.com/office/powerpoint/2010/main" val="1460105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effectLst>
                <a:outerShdw blurRad="38100" dist="38100" dir="2700000" algn="tl">
                  <a:srgbClr val="000000">
                    <a:alpha val="43137"/>
                  </a:srgbClr>
                </a:outerShdw>
              </a:effectLst>
            </a:endParaRPr>
          </a:p>
        </p:txBody>
      </p:sp>
      <p:sp>
        <p:nvSpPr>
          <p:cNvPr id="15" name="Rectangle 14"/>
          <p:cNvSpPr/>
          <p:nvPr/>
        </p:nvSpPr>
        <p:spPr>
          <a:xfrm>
            <a:off x="780193" y="1752600"/>
            <a:ext cx="7583615" cy="16734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762000" y="1752600"/>
            <a:ext cx="1106424" cy="1673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a:off x="7275576"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p:cNvSpPr/>
          <p:nvPr/>
        </p:nvSpPr>
        <p:spPr>
          <a:xfrm>
            <a:off x="4572000" y="2642303"/>
            <a:ext cx="45719" cy="421569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5" name="Double Bracket 4"/>
          <p:cNvSpPr/>
          <p:nvPr/>
        </p:nvSpPr>
        <p:spPr>
          <a:xfrm>
            <a:off x="780193" y="1333366"/>
            <a:ext cx="7601807"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r>
              <a:rPr lang="en-US" sz="2400" b="1" dirty="0"/>
              <a:t>It’s all “the world”</a:t>
            </a:r>
          </a:p>
          <a:p>
            <a:pPr algn="ctr">
              <a:lnSpc>
                <a:spcPct val="150000"/>
              </a:lnSpc>
            </a:pPr>
            <a:r>
              <a:rPr lang="en-US" sz="2400" b="1" dirty="0" err="1"/>
              <a:t>Todo</a:t>
            </a:r>
            <a:r>
              <a:rPr lang="en-US" sz="2400" b="1" dirty="0"/>
              <a:t> </a:t>
            </a:r>
            <a:r>
              <a:rPr lang="en-US" sz="2400" b="1" dirty="0" err="1"/>
              <a:t>es</a:t>
            </a:r>
            <a:r>
              <a:rPr lang="en-US" sz="2400" b="1" dirty="0"/>
              <a:t> “el </a:t>
            </a:r>
            <a:r>
              <a:rPr lang="en-US" sz="2400" b="1" dirty="0" err="1"/>
              <a:t>mundo</a:t>
            </a:r>
            <a:r>
              <a:rPr lang="en-US" sz="2400" b="1" dirty="0"/>
              <a:t>”</a:t>
            </a:r>
          </a:p>
        </p:txBody>
      </p:sp>
      <p:sp>
        <p:nvSpPr>
          <p:cNvPr id="19" name="Double Bracket 18"/>
          <p:cNvSpPr/>
          <p:nvPr/>
        </p:nvSpPr>
        <p:spPr>
          <a:xfrm>
            <a:off x="7293769" y="1342104"/>
            <a:ext cx="1088231" cy="924722"/>
          </a:xfrm>
          <a:prstGeom prst="bracketPair">
            <a:avLst/>
          </a:prstGeom>
          <a:solidFill>
            <a:schemeClr val="bg1"/>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nchorCtr="0"/>
          <a:lstStyle/>
          <a:p>
            <a:pPr algn="ctr"/>
            <a:r>
              <a:rPr lang="en-US" sz="2000" b="1" dirty="0"/>
              <a:t>out of </a:t>
            </a:r>
          </a:p>
          <a:p>
            <a:pPr algn="ctr"/>
            <a:endParaRPr lang="en-US" sz="2000" b="1" dirty="0"/>
          </a:p>
          <a:p>
            <a:pPr algn="ctr"/>
            <a:r>
              <a:rPr lang="en-US" sz="2000" b="1" dirty="0"/>
              <a:t>darkness</a:t>
            </a:r>
          </a:p>
        </p:txBody>
      </p:sp>
      <p:sp>
        <p:nvSpPr>
          <p:cNvPr id="22" name="Rectangle 21"/>
          <p:cNvSpPr/>
          <p:nvPr/>
        </p:nvSpPr>
        <p:spPr>
          <a:xfrm>
            <a:off x="7300452"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Double Bracket 23"/>
          <p:cNvSpPr/>
          <p:nvPr/>
        </p:nvSpPr>
        <p:spPr>
          <a:xfrm>
            <a:off x="776748" y="1310148"/>
            <a:ext cx="6498828"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endParaRPr lang="en-US" sz="2000" dirty="0"/>
          </a:p>
        </p:txBody>
      </p:sp>
      <p:sp>
        <p:nvSpPr>
          <p:cNvPr id="25" name="Rectangle 24"/>
          <p:cNvSpPr/>
          <p:nvPr/>
        </p:nvSpPr>
        <p:spPr>
          <a:xfrm>
            <a:off x="76200" y="2590800"/>
            <a:ext cx="4384964" cy="830997"/>
          </a:xfrm>
          <a:prstGeom prst="rect">
            <a:avLst/>
          </a:prstGeom>
        </p:spPr>
        <p:txBody>
          <a:bodyPr wrap="square">
            <a:spAutoFit/>
          </a:bodyPr>
          <a:lstStyle/>
          <a:p>
            <a:r>
              <a:rPr lang="en-US" sz="2400" b="1" dirty="0"/>
              <a:t>John 15</a:t>
            </a:r>
            <a:r>
              <a:rPr lang="en-US" sz="2400" dirty="0"/>
              <a:t> </a:t>
            </a:r>
          </a:p>
          <a:p>
            <a:r>
              <a:rPr lang="en-US" sz="2400" b="1" baseline="30000" dirty="0"/>
              <a:t>19 </a:t>
            </a:r>
            <a:r>
              <a:rPr lang="en-US" sz="2400" dirty="0"/>
              <a:t>…you are not of the world</a:t>
            </a:r>
          </a:p>
        </p:txBody>
      </p:sp>
      <p:sp>
        <p:nvSpPr>
          <p:cNvPr id="10" name="Rectangle 9"/>
          <p:cNvSpPr/>
          <p:nvPr/>
        </p:nvSpPr>
        <p:spPr>
          <a:xfrm>
            <a:off x="110836" y="3535501"/>
            <a:ext cx="4461164" cy="446276"/>
          </a:xfrm>
          <a:prstGeom prst="rect">
            <a:avLst/>
          </a:prstGeom>
        </p:spPr>
        <p:txBody>
          <a:bodyPr wrap="square">
            <a:spAutoFit/>
          </a:bodyPr>
          <a:lstStyle/>
          <a:p>
            <a:r>
              <a:rPr lang="en-US" sz="2300" b="1" dirty="0"/>
              <a:t>EVIDENCED IN OUR PRIORITIES</a:t>
            </a:r>
          </a:p>
        </p:txBody>
      </p:sp>
      <p:sp>
        <p:nvSpPr>
          <p:cNvPr id="14" name="Rectangle 13"/>
          <p:cNvSpPr/>
          <p:nvPr/>
        </p:nvSpPr>
        <p:spPr>
          <a:xfrm>
            <a:off x="533400" y="-46704"/>
            <a:ext cx="3733800" cy="769441"/>
          </a:xfrm>
          <a:prstGeom prst="rect">
            <a:avLst/>
          </a:prstGeom>
        </p:spPr>
        <p:txBody>
          <a:bodyPr wrap="square">
            <a:spAutoFit/>
          </a:bodyPr>
          <a:lstStyle/>
          <a:p>
            <a:pPr algn="ctr"/>
            <a:r>
              <a:rPr lang="en-US" sz="2200" b="1" dirty="0">
                <a:solidFill>
                  <a:schemeClr val="bg1"/>
                </a:solidFill>
                <a:effectLst>
                  <a:outerShdw blurRad="38100" dist="38100" dir="2700000" algn="tl">
                    <a:srgbClr val="000000">
                      <a:alpha val="43137"/>
                    </a:srgbClr>
                  </a:outerShdw>
                </a:effectLst>
              </a:rPr>
              <a:t>What does “not of the  World” mean, practically?</a:t>
            </a:r>
            <a:endParaRPr lang="en-US" sz="2200" dirty="0">
              <a:solidFill>
                <a:schemeClr val="bg1"/>
              </a:solidFill>
            </a:endParaRPr>
          </a:p>
        </p:txBody>
      </p:sp>
      <p:sp>
        <p:nvSpPr>
          <p:cNvPr id="18" name="Rectangle 17"/>
          <p:cNvSpPr/>
          <p:nvPr/>
        </p:nvSpPr>
        <p:spPr>
          <a:xfrm>
            <a:off x="5029200" y="-46704"/>
            <a:ext cx="3886200" cy="769441"/>
          </a:xfrm>
          <a:prstGeom prst="rect">
            <a:avLst/>
          </a:prstGeom>
        </p:spPr>
        <p:txBody>
          <a:bodyPr wrap="square">
            <a:spAutoFit/>
          </a:bodyPr>
          <a:lstStyle/>
          <a:p>
            <a:pPr algn="ctr"/>
            <a:r>
              <a:rPr lang="es-ES" sz="2200" b="1" dirty="0">
                <a:solidFill>
                  <a:schemeClr val="bg1"/>
                </a:solidFill>
                <a:effectLst>
                  <a:outerShdw blurRad="38100" dist="38100" dir="2700000" algn="tl">
                    <a:srgbClr val="000000">
                      <a:alpha val="43137"/>
                    </a:srgbClr>
                  </a:outerShdw>
                </a:effectLst>
              </a:rPr>
              <a:t>¿Qué significa "no del mundo," prácticamente?</a:t>
            </a:r>
            <a:endParaRPr lang="en-US" sz="2200" dirty="0">
              <a:solidFill>
                <a:schemeClr val="bg1"/>
              </a:solidFill>
            </a:endParaRPr>
          </a:p>
        </p:txBody>
      </p:sp>
      <p:sp>
        <p:nvSpPr>
          <p:cNvPr id="20" name="Rectangle 19"/>
          <p:cNvSpPr/>
          <p:nvPr/>
        </p:nvSpPr>
        <p:spPr>
          <a:xfrm>
            <a:off x="0" y="3934123"/>
            <a:ext cx="4572000" cy="3000821"/>
          </a:xfrm>
          <a:prstGeom prst="rect">
            <a:avLst/>
          </a:prstGeom>
        </p:spPr>
        <p:txBody>
          <a:bodyPr wrap="square">
            <a:spAutoFit/>
          </a:bodyPr>
          <a:lstStyle/>
          <a:p>
            <a:r>
              <a:rPr lang="en-US" sz="2100" b="1" dirty="0"/>
              <a:t>Revelation 20</a:t>
            </a:r>
            <a:r>
              <a:rPr lang="en-US" sz="2100" b="1" baseline="30000" dirty="0"/>
              <a:t> 4 </a:t>
            </a:r>
            <a:r>
              <a:rPr lang="en-US" sz="2100" dirty="0"/>
              <a:t>And I saw the souls of those who had been beheaded because of their testimony of Jesus and because of the word of God, and those who had not worshiped the beast or his image, and </a:t>
            </a:r>
            <a:r>
              <a:rPr lang="en-US" sz="2100" b="1" dirty="0"/>
              <a:t>had not received the mark on their forehead and on their hand</a:t>
            </a:r>
            <a:r>
              <a:rPr lang="en-US" sz="2100" dirty="0"/>
              <a:t>; and they came to life and reigned with Christ for a thousand years. </a:t>
            </a:r>
          </a:p>
        </p:txBody>
      </p:sp>
      <p:sp>
        <p:nvSpPr>
          <p:cNvPr id="21" name="Rectangle 20"/>
          <p:cNvSpPr/>
          <p:nvPr/>
        </p:nvSpPr>
        <p:spPr>
          <a:xfrm>
            <a:off x="4682836" y="3314581"/>
            <a:ext cx="4461164" cy="800219"/>
          </a:xfrm>
          <a:prstGeom prst="rect">
            <a:avLst/>
          </a:prstGeom>
        </p:spPr>
        <p:txBody>
          <a:bodyPr wrap="square">
            <a:spAutoFit/>
          </a:bodyPr>
          <a:lstStyle/>
          <a:p>
            <a:r>
              <a:rPr lang="en-US" sz="2300" b="1" dirty="0"/>
              <a:t>EVIDENCIADO EN NUESTRAS PRIORIDADES</a:t>
            </a:r>
          </a:p>
        </p:txBody>
      </p:sp>
      <p:sp>
        <p:nvSpPr>
          <p:cNvPr id="26" name="Rectangle 25"/>
          <p:cNvSpPr/>
          <p:nvPr/>
        </p:nvSpPr>
        <p:spPr>
          <a:xfrm>
            <a:off x="4724400" y="2590800"/>
            <a:ext cx="4384964" cy="830997"/>
          </a:xfrm>
          <a:prstGeom prst="rect">
            <a:avLst/>
          </a:prstGeom>
        </p:spPr>
        <p:txBody>
          <a:bodyPr wrap="square">
            <a:spAutoFit/>
          </a:bodyPr>
          <a:lstStyle/>
          <a:p>
            <a:r>
              <a:rPr lang="en-US" sz="2400" b="1" dirty="0"/>
              <a:t>Juan 15</a:t>
            </a:r>
            <a:r>
              <a:rPr lang="en-US" sz="2400" dirty="0"/>
              <a:t> </a:t>
            </a:r>
          </a:p>
          <a:p>
            <a:r>
              <a:rPr lang="es-ES" sz="2400" b="1" baseline="30000" dirty="0"/>
              <a:t>19 </a:t>
            </a:r>
            <a:r>
              <a:rPr lang="es-ES" sz="2400" dirty="0"/>
              <a:t>…no sois del mundo</a:t>
            </a:r>
            <a:endParaRPr lang="en-US" sz="2400" dirty="0"/>
          </a:p>
        </p:txBody>
      </p:sp>
      <p:sp>
        <p:nvSpPr>
          <p:cNvPr id="27" name="Rectangle 26"/>
          <p:cNvSpPr/>
          <p:nvPr/>
        </p:nvSpPr>
        <p:spPr>
          <a:xfrm>
            <a:off x="4724400" y="3933379"/>
            <a:ext cx="4461164" cy="3000821"/>
          </a:xfrm>
          <a:prstGeom prst="rect">
            <a:avLst/>
          </a:prstGeom>
        </p:spPr>
        <p:txBody>
          <a:bodyPr wrap="square">
            <a:spAutoFit/>
          </a:bodyPr>
          <a:lstStyle/>
          <a:p>
            <a:r>
              <a:rPr lang="en-US" sz="2100" b="1" dirty="0" err="1"/>
              <a:t>Apocalipses</a:t>
            </a:r>
            <a:r>
              <a:rPr lang="en-US" sz="2100" b="1" dirty="0"/>
              <a:t> 20</a:t>
            </a:r>
            <a:r>
              <a:rPr lang="en-US" sz="2100" b="1" baseline="30000" dirty="0"/>
              <a:t> </a:t>
            </a:r>
            <a:r>
              <a:rPr lang="es-ES" sz="2100" b="1" baseline="30000" dirty="0"/>
              <a:t>4 </a:t>
            </a:r>
            <a:r>
              <a:rPr lang="es-ES" sz="2100" dirty="0"/>
              <a:t>Vi tronos, y se sentaron sobre ellos los que recibieron facultad de juzgar. Y vi las almas de los decapitados por causa del testimonio de Jesús y por la palabra de Dios, los que no habían adorado a la bestia ni a su imagen, </a:t>
            </a:r>
            <a:r>
              <a:rPr lang="es-ES" sz="2100" b="1" dirty="0"/>
              <a:t>ni recibieron la marca en sus frentes ni en sus manos</a:t>
            </a:r>
            <a:r>
              <a:rPr lang="es-ES" sz="2100" dirty="0"/>
              <a:t>; y vivieron y reinaron con Cristo mil años. </a:t>
            </a:r>
            <a:endParaRPr lang="en-US" sz="2100" dirty="0"/>
          </a:p>
        </p:txBody>
      </p:sp>
    </p:spTree>
    <p:extLst>
      <p:ext uri="{BB962C8B-B14F-4D97-AF65-F5344CB8AC3E}">
        <p14:creationId xmlns:p14="http://schemas.microsoft.com/office/powerpoint/2010/main" val="3698607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What is “the World”?		¿</a:t>
            </a:r>
            <a:r>
              <a:rPr lang="en-US" sz="2800" b="1" dirty="0" err="1">
                <a:effectLst>
                  <a:outerShdw blurRad="38100" dist="38100" dir="2700000" algn="tl">
                    <a:srgbClr val="000000">
                      <a:alpha val="43137"/>
                    </a:srgbClr>
                  </a:outerShdw>
                </a:effectLst>
              </a:rPr>
              <a:t>Qué</a:t>
            </a:r>
            <a:r>
              <a:rPr lang="en-US" sz="2800" b="1" dirty="0">
                <a:effectLst>
                  <a:outerShdw blurRad="38100" dist="38100" dir="2700000" algn="tl">
                    <a:srgbClr val="000000">
                      <a:alpha val="43137"/>
                    </a:srgbClr>
                  </a:outerShdw>
                </a:effectLst>
              </a:rPr>
              <a:t> </a:t>
            </a:r>
            <a:r>
              <a:rPr lang="en-US" sz="2800" b="1" dirty="0" err="1">
                <a:effectLst>
                  <a:outerShdw blurRad="38100" dist="38100" dir="2700000" algn="tl">
                    <a:srgbClr val="000000">
                      <a:alpha val="43137"/>
                    </a:srgbClr>
                  </a:outerShdw>
                </a:effectLst>
              </a:rPr>
              <a:t>es</a:t>
            </a:r>
            <a:r>
              <a:rPr lang="en-US" sz="2800" b="1" dirty="0">
                <a:effectLst>
                  <a:outerShdw blurRad="38100" dist="38100" dir="2700000" algn="tl">
                    <a:srgbClr val="000000">
                      <a:alpha val="43137"/>
                    </a:srgbClr>
                  </a:outerShdw>
                </a:effectLst>
              </a:rPr>
              <a:t> “El </a:t>
            </a:r>
            <a:r>
              <a:rPr lang="en-US" sz="2800" b="1" dirty="0" err="1">
                <a:effectLst>
                  <a:outerShdw blurRad="38100" dist="38100" dir="2700000" algn="tl">
                    <a:srgbClr val="000000">
                      <a:alpha val="43137"/>
                    </a:srgbClr>
                  </a:outerShdw>
                </a:effectLst>
              </a:rPr>
              <a:t>Mundo</a:t>
            </a:r>
            <a:r>
              <a:rPr lang="en-US" sz="2800" b="1" dirty="0">
                <a:effectLst>
                  <a:outerShdw blurRad="38100" dist="38100" dir="2700000" algn="tl">
                    <a:srgbClr val="000000">
                      <a:alpha val="43137"/>
                    </a:srgbClr>
                  </a:outerShdw>
                </a:effectLst>
              </a:rPr>
              <a:t>"?</a:t>
            </a:r>
          </a:p>
        </p:txBody>
      </p:sp>
      <p:sp>
        <p:nvSpPr>
          <p:cNvPr id="10" name="Rectangle 9"/>
          <p:cNvSpPr/>
          <p:nvPr/>
        </p:nvSpPr>
        <p:spPr>
          <a:xfrm>
            <a:off x="4572000" y="685800"/>
            <a:ext cx="45719" cy="6172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11" name="Rectangle 10"/>
          <p:cNvSpPr/>
          <p:nvPr/>
        </p:nvSpPr>
        <p:spPr>
          <a:xfrm>
            <a:off x="76200" y="838200"/>
            <a:ext cx="4384964" cy="3046988"/>
          </a:xfrm>
          <a:prstGeom prst="rect">
            <a:avLst/>
          </a:prstGeom>
        </p:spPr>
        <p:txBody>
          <a:bodyPr wrap="square">
            <a:spAutoFit/>
          </a:bodyPr>
          <a:lstStyle/>
          <a:p>
            <a:r>
              <a:rPr lang="en-US" sz="2400" b="1" dirty="0"/>
              <a:t>John 15</a:t>
            </a:r>
            <a:r>
              <a:rPr lang="en-US" sz="2400" dirty="0"/>
              <a:t> </a:t>
            </a:r>
            <a:r>
              <a:rPr lang="en-US" sz="2400" b="1" baseline="30000" dirty="0"/>
              <a:t>18 </a:t>
            </a:r>
            <a:r>
              <a:rPr lang="en-US" sz="2400" dirty="0"/>
              <a:t>If the world hates you, you know that it has hated Me before it hated you. </a:t>
            </a:r>
            <a:r>
              <a:rPr lang="en-US" sz="2400" b="1" baseline="30000" dirty="0"/>
              <a:t>19 </a:t>
            </a:r>
            <a:r>
              <a:rPr lang="en-US" sz="2400" dirty="0"/>
              <a:t>If you were of the world, the world would love its own; but because you are not of the world, but I chose you out of the world, because of this the world hates you.</a:t>
            </a:r>
          </a:p>
        </p:txBody>
      </p:sp>
      <p:sp>
        <p:nvSpPr>
          <p:cNvPr id="12" name="Rectangle 11"/>
          <p:cNvSpPr/>
          <p:nvPr/>
        </p:nvSpPr>
        <p:spPr>
          <a:xfrm>
            <a:off x="433959" y="2011680"/>
            <a:ext cx="3780282" cy="1341120"/>
          </a:xfrm>
          <a:prstGeom prst="rect">
            <a:avLst/>
          </a:prstGeom>
          <a:solidFill>
            <a:schemeClr val="bg1">
              <a:lumMod val="85000"/>
            </a:schemeClr>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Whatever the world is, </a:t>
            </a:r>
          </a:p>
          <a:p>
            <a:pPr algn="ctr"/>
            <a:r>
              <a:rPr lang="en-US" sz="2400" b="1" dirty="0">
                <a:solidFill>
                  <a:schemeClr val="tx1"/>
                </a:solidFill>
              </a:rPr>
              <a:t>It hates Christ,</a:t>
            </a:r>
          </a:p>
          <a:p>
            <a:pPr algn="ctr"/>
            <a:r>
              <a:rPr lang="en-US" sz="2400" b="1" dirty="0">
                <a:solidFill>
                  <a:schemeClr val="tx1"/>
                </a:solidFill>
              </a:rPr>
              <a:t>and those who are Christ’s</a:t>
            </a:r>
          </a:p>
        </p:txBody>
      </p:sp>
      <p:sp>
        <p:nvSpPr>
          <p:cNvPr id="13" name="Rectangle 12"/>
          <p:cNvSpPr/>
          <p:nvPr/>
        </p:nvSpPr>
        <p:spPr>
          <a:xfrm>
            <a:off x="76200" y="3887212"/>
            <a:ext cx="4384964" cy="1938992"/>
          </a:xfrm>
          <a:prstGeom prst="rect">
            <a:avLst/>
          </a:prstGeom>
        </p:spPr>
        <p:txBody>
          <a:bodyPr wrap="square">
            <a:spAutoFit/>
          </a:bodyPr>
          <a:lstStyle/>
          <a:p>
            <a:r>
              <a:rPr lang="en-US" sz="2400" b="1" dirty="0"/>
              <a:t>John 17</a:t>
            </a:r>
            <a:r>
              <a:rPr lang="en-US" sz="2400" dirty="0"/>
              <a:t> </a:t>
            </a:r>
            <a:r>
              <a:rPr lang="en-US" sz="2400" b="1" baseline="30000" dirty="0"/>
              <a:t>14 </a:t>
            </a:r>
            <a:r>
              <a:rPr lang="en-US" sz="2400" dirty="0"/>
              <a:t>I have given them Your word; and the world has hated them, because they are not of the world, even as I am not of the world.</a:t>
            </a:r>
          </a:p>
        </p:txBody>
      </p:sp>
      <p:sp>
        <p:nvSpPr>
          <p:cNvPr id="18" name="Rectangle 17"/>
          <p:cNvSpPr/>
          <p:nvPr/>
        </p:nvSpPr>
        <p:spPr>
          <a:xfrm>
            <a:off x="4682836" y="838200"/>
            <a:ext cx="4384964" cy="3046988"/>
          </a:xfrm>
          <a:prstGeom prst="rect">
            <a:avLst/>
          </a:prstGeom>
        </p:spPr>
        <p:txBody>
          <a:bodyPr wrap="square">
            <a:spAutoFit/>
          </a:bodyPr>
          <a:lstStyle/>
          <a:p>
            <a:r>
              <a:rPr lang="en-US" sz="2400" b="1" dirty="0"/>
              <a:t>Juan 15</a:t>
            </a:r>
            <a:r>
              <a:rPr lang="en-US" sz="2400" dirty="0"/>
              <a:t> </a:t>
            </a:r>
            <a:r>
              <a:rPr lang="es-ES" sz="2400" b="1" baseline="30000" dirty="0"/>
              <a:t>8 </a:t>
            </a:r>
            <a:r>
              <a:rPr lang="es-ES" sz="2400" dirty="0"/>
              <a:t>Si el mundo os odia, sabed que a mí me ha odiado antes que a vosotros. </a:t>
            </a:r>
            <a:r>
              <a:rPr lang="es-ES" sz="2400" b="1" baseline="30000" dirty="0"/>
              <a:t>19 </a:t>
            </a:r>
            <a:r>
              <a:rPr lang="es-ES" sz="2400" dirty="0"/>
              <a:t>Si fuerais del mundo, el mundo amaría lo suyo; pero porque no sois del mundo, antes yo os elegí del mundo, por eso el mundo os odia. </a:t>
            </a:r>
            <a:endParaRPr lang="en-US" sz="2400" dirty="0"/>
          </a:p>
        </p:txBody>
      </p:sp>
      <p:sp>
        <p:nvSpPr>
          <p:cNvPr id="19" name="Rectangle 18"/>
          <p:cNvSpPr/>
          <p:nvPr/>
        </p:nvSpPr>
        <p:spPr>
          <a:xfrm>
            <a:off x="4682836" y="3886200"/>
            <a:ext cx="4384964" cy="1569660"/>
          </a:xfrm>
          <a:prstGeom prst="rect">
            <a:avLst/>
          </a:prstGeom>
        </p:spPr>
        <p:txBody>
          <a:bodyPr wrap="square">
            <a:spAutoFit/>
          </a:bodyPr>
          <a:lstStyle/>
          <a:p>
            <a:r>
              <a:rPr lang="en-US" sz="2400" b="1" dirty="0"/>
              <a:t>Juan 17</a:t>
            </a:r>
            <a:r>
              <a:rPr lang="en-US" sz="2400" dirty="0"/>
              <a:t> </a:t>
            </a:r>
            <a:r>
              <a:rPr lang="es-ES" sz="2400" b="1" baseline="30000" dirty="0"/>
              <a:t>14 </a:t>
            </a:r>
            <a:r>
              <a:rPr lang="es-ES" sz="2400" dirty="0"/>
              <a:t>Yo les he dado tu palabra, y el mundo los odió porque no son del mundo, como tampoco yo soy del mundo.</a:t>
            </a:r>
            <a:endParaRPr lang="en-US" sz="2400" dirty="0"/>
          </a:p>
        </p:txBody>
      </p:sp>
      <p:sp>
        <p:nvSpPr>
          <p:cNvPr id="20" name="Rectangle 19"/>
          <p:cNvSpPr/>
          <p:nvPr/>
        </p:nvSpPr>
        <p:spPr>
          <a:xfrm>
            <a:off x="5029200" y="1995948"/>
            <a:ext cx="4038600" cy="1341120"/>
          </a:xfrm>
          <a:prstGeom prst="rect">
            <a:avLst/>
          </a:prstGeom>
          <a:solidFill>
            <a:schemeClr val="bg1">
              <a:lumMod val="85000"/>
            </a:schemeClr>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rPr>
              <a:t>Lo que sea que sea el mundo,</a:t>
            </a:r>
          </a:p>
          <a:p>
            <a:pPr algn="ctr"/>
            <a:r>
              <a:rPr lang="es-ES" sz="2400" b="1" dirty="0">
                <a:solidFill>
                  <a:schemeClr val="tx1"/>
                </a:solidFill>
              </a:rPr>
              <a:t>Odia a cristo</a:t>
            </a:r>
          </a:p>
          <a:p>
            <a:pPr algn="ctr"/>
            <a:r>
              <a:rPr lang="es-ES" sz="2400" b="1" dirty="0">
                <a:solidFill>
                  <a:schemeClr val="tx1"/>
                </a:solidFill>
              </a:rPr>
              <a:t>y aquellos que son de Cristo</a:t>
            </a:r>
            <a:endParaRPr lang="en-US" sz="2400" b="1" dirty="0">
              <a:solidFill>
                <a:schemeClr val="tx1"/>
              </a:solidFill>
            </a:endParaRPr>
          </a:p>
        </p:txBody>
      </p:sp>
    </p:spTree>
    <p:extLst>
      <p:ext uri="{BB962C8B-B14F-4D97-AF65-F5344CB8AC3E}">
        <p14:creationId xmlns:p14="http://schemas.microsoft.com/office/powerpoint/2010/main" val="1767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3" grpId="0"/>
      <p:bldP spid="18" grpId="0"/>
      <p:bldP spid="19" grpId="0"/>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What is “the World”?		¿</a:t>
            </a:r>
            <a:r>
              <a:rPr lang="en-US" sz="2800" b="1" dirty="0" err="1">
                <a:effectLst>
                  <a:outerShdw blurRad="38100" dist="38100" dir="2700000" algn="tl">
                    <a:srgbClr val="000000">
                      <a:alpha val="43137"/>
                    </a:srgbClr>
                  </a:outerShdw>
                </a:effectLst>
              </a:rPr>
              <a:t>Qué</a:t>
            </a:r>
            <a:r>
              <a:rPr lang="en-US" sz="2800" b="1" dirty="0">
                <a:effectLst>
                  <a:outerShdw blurRad="38100" dist="38100" dir="2700000" algn="tl">
                    <a:srgbClr val="000000">
                      <a:alpha val="43137"/>
                    </a:srgbClr>
                  </a:outerShdw>
                </a:effectLst>
              </a:rPr>
              <a:t> </a:t>
            </a:r>
            <a:r>
              <a:rPr lang="en-US" sz="2800" b="1" dirty="0" err="1">
                <a:effectLst>
                  <a:outerShdw blurRad="38100" dist="38100" dir="2700000" algn="tl">
                    <a:srgbClr val="000000">
                      <a:alpha val="43137"/>
                    </a:srgbClr>
                  </a:outerShdw>
                </a:effectLst>
              </a:rPr>
              <a:t>es</a:t>
            </a:r>
            <a:r>
              <a:rPr lang="en-US" sz="2800" b="1" dirty="0">
                <a:effectLst>
                  <a:outerShdw blurRad="38100" dist="38100" dir="2700000" algn="tl">
                    <a:srgbClr val="000000">
                      <a:alpha val="43137"/>
                    </a:srgbClr>
                  </a:outerShdw>
                </a:effectLst>
              </a:rPr>
              <a:t> “El </a:t>
            </a:r>
            <a:r>
              <a:rPr lang="en-US" sz="2800" b="1" dirty="0" err="1">
                <a:effectLst>
                  <a:outerShdw blurRad="38100" dist="38100" dir="2700000" algn="tl">
                    <a:srgbClr val="000000">
                      <a:alpha val="43137"/>
                    </a:srgbClr>
                  </a:outerShdw>
                </a:effectLst>
              </a:rPr>
              <a:t>Mundo</a:t>
            </a:r>
            <a:r>
              <a:rPr lang="en-US" sz="2800" b="1" dirty="0">
                <a:effectLst>
                  <a:outerShdw blurRad="38100" dist="38100" dir="2700000" algn="tl">
                    <a:srgbClr val="000000">
                      <a:alpha val="43137"/>
                    </a:srgbClr>
                  </a:outerShdw>
                </a:effectLst>
              </a:rPr>
              <a:t>"?</a:t>
            </a:r>
          </a:p>
        </p:txBody>
      </p:sp>
      <p:sp>
        <p:nvSpPr>
          <p:cNvPr id="15" name="Rectangle 14"/>
          <p:cNvSpPr/>
          <p:nvPr/>
        </p:nvSpPr>
        <p:spPr>
          <a:xfrm>
            <a:off x="780193" y="1752600"/>
            <a:ext cx="7583615" cy="16734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762000" y="1752600"/>
            <a:ext cx="1106424" cy="1673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a:off x="7275576"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 name="Up Arrow 2"/>
          <p:cNvSpPr/>
          <p:nvPr/>
        </p:nvSpPr>
        <p:spPr>
          <a:xfrm rot="663331">
            <a:off x="337149" y="2003949"/>
            <a:ext cx="1429607" cy="3145971"/>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solidFill>
                  <a:schemeClr val="tx1"/>
                </a:solidFill>
              </a:rPr>
              <a:t>Vitriolic, outright haters of Christianity, </a:t>
            </a:r>
            <a:r>
              <a:rPr lang="en-US" sz="2000" dirty="0" err="1">
                <a:solidFill>
                  <a:srgbClr val="FF0000"/>
                </a:solidFill>
              </a:rPr>
              <a:t>Enemigos</a:t>
            </a:r>
            <a:endParaRPr lang="en-US" sz="2000" dirty="0">
              <a:solidFill>
                <a:srgbClr val="FF0000"/>
              </a:solidFill>
            </a:endParaRPr>
          </a:p>
        </p:txBody>
      </p:sp>
      <p:sp>
        <p:nvSpPr>
          <p:cNvPr id="14" name="Up Arrow 13"/>
          <p:cNvSpPr/>
          <p:nvPr/>
        </p:nvSpPr>
        <p:spPr>
          <a:xfrm rot="663331">
            <a:off x="6767644" y="1939333"/>
            <a:ext cx="1429607" cy="2859974"/>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solidFill>
                  <a:schemeClr val="tx1"/>
                </a:solidFill>
              </a:rPr>
              <a:t>Christians, </a:t>
            </a:r>
            <a:r>
              <a:rPr lang="en-US" sz="2000" dirty="0" err="1">
                <a:solidFill>
                  <a:srgbClr val="FF0000"/>
                </a:solidFill>
              </a:rPr>
              <a:t>Cristianos</a:t>
            </a:r>
            <a:endParaRPr lang="en-US" sz="2000" dirty="0">
              <a:solidFill>
                <a:srgbClr val="FF0000"/>
              </a:solidFill>
            </a:endParaRPr>
          </a:p>
        </p:txBody>
      </p:sp>
      <p:sp>
        <p:nvSpPr>
          <p:cNvPr id="6" name="TextBox 5"/>
          <p:cNvSpPr txBox="1"/>
          <p:nvPr/>
        </p:nvSpPr>
        <p:spPr>
          <a:xfrm>
            <a:off x="762000" y="1138535"/>
            <a:ext cx="2895600" cy="461665"/>
          </a:xfrm>
          <a:prstGeom prst="rect">
            <a:avLst/>
          </a:prstGeom>
          <a:noFill/>
        </p:spPr>
        <p:txBody>
          <a:bodyPr wrap="square" rtlCol="0">
            <a:spAutoFit/>
          </a:bodyPr>
          <a:lstStyle/>
          <a:p>
            <a:r>
              <a:rPr lang="en-US" sz="2400" dirty="0"/>
              <a:t>It may seem…</a:t>
            </a:r>
          </a:p>
        </p:txBody>
      </p:sp>
      <p:sp>
        <p:nvSpPr>
          <p:cNvPr id="18" name="TextBox 17"/>
          <p:cNvSpPr txBox="1"/>
          <p:nvPr/>
        </p:nvSpPr>
        <p:spPr>
          <a:xfrm>
            <a:off x="5334000" y="1128252"/>
            <a:ext cx="2895600" cy="461665"/>
          </a:xfrm>
          <a:prstGeom prst="rect">
            <a:avLst/>
          </a:prstGeom>
          <a:noFill/>
        </p:spPr>
        <p:txBody>
          <a:bodyPr wrap="square" rtlCol="0">
            <a:spAutoFit/>
          </a:bodyPr>
          <a:lstStyle/>
          <a:p>
            <a:r>
              <a:rPr lang="en-US" sz="2400" dirty="0" err="1"/>
              <a:t>Podría</a:t>
            </a:r>
            <a:r>
              <a:rPr lang="en-US" sz="2400" dirty="0"/>
              <a:t> </a:t>
            </a:r>
            <a:r>
              <a:rPr lang="en-US" sz="2400" dirty="0" err="1"/>
              <a:t>parecer</a:t>
            </a:r>
            <a:r>
              <a:rPr lang="en-US" sz="2400" dirty="0"/>
              <a:t>…</a:t>
            </a:r>
          </a:p>
        </p:txBody>
      </p:sp>
      <p:sp>
        <p:nvSpPr>
          <p:cNvPr id="20" name="Up Arrow 19"/>
          <p:cNvSpPr/>
          <p:nvPr/>
        </p:nvSpPr>
        <p:spPr>
          <a:xfrm rot="663331">
            <a:off x="3537549" y="1971289"/>
            <a:ext cx="1429607" cy="2859974"/>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 sz="2000" dirty="0" err="1">
                <a:solidFill>
                  <a:schemeClr val="tx1"/>
                </a:solidFill>
              </a:rPr>
              <a:t>Most</a:t>
            </a:r>
            <a:r>
              <a:rPr lang="es-ES" sz="2000" dirty="0">
                <a:solidFill>
                  <a:schemeClr val="tx1"/>
                </a:solidFill>
              </a:rPr>
              <a:t> </a:t>
            </a:r>
            <a:r>
              <a:rPr lang="es-ES" sz="2000" dirty="0" err="1">
                <a:solidFill>
                  <a:schemeClr val="tx1"/>
                </a:solidFill>
              </a:rPr>
              <a:t>people</a:t>
            </a:r>
            <a:endParaRPr lang="es-ES" sz="2000" dirty="0">
              <a:solidFill>
                <a:schemeClr val="tx1"/>
              </a:solidFill>
            </a:endParaRPr>
          </a:p>
          <a:p>
            <a:pPr algn="ctr"/>
            <a:r>
              <a:rPr lang="es-ES" sz="2000" dirty="0">
                <a:solidFill>
                  <a:srgbClr val="FF0000"/>
                </a:solidFill>
              </a:rPr>
              <a:t>la mayoría de la gente</a:t>
            </a:r>
            <a:endParaRPr lang="en-US" sz="2000" dirty="0">
              <a:solidFill>
                <a:srgbClr val="FF0000"/>
              </a:solidFill>
            </a:endParaRPr>
          </a:p>
        </p:txBody>
      </p:sp>
    </p:spTree>
    <p:extLst>
      <p:ext uri="{BB962C8B-B14F-4D97-AF65-F5344CB8AC3E}">
        <p14:creationId xmlns:p14="http://schemas.microsoft.com/office/powerpoint/2010/main" val="161585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3" grpId="0" animBg="1"/>
      <p:bldP spid="14"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What is “the World”?		¿</a:t>
            </a:r>
            <a:r>
              <a:rPr lang="en-US" sz="2800" b="1" dirty="0" err="1">
                <a:effectLst>
                  <a:outerShdw blurRad="38100" dist="38100" dir="2700000" algn="tl">
                    <a:srgbClr val="000000">
                      <a:alpha val="43137"/>
                    </a:srgbClr>
                  </a:outerShdw>
                </a:effectLst>
              </a:rPr>
              <a:t>Qué</a:t>
            </a:r>
            <a:r>
              <a:rPr lang="en-US" sz="2800" b="1" dirty="0">
                <a:effectLst>
                  <a:outerShdw blurRad="38100" dist="38100" dir="2700000" algn="tl">
                    <a:srgbClr val="000000">
                      <a:alpha val="43137"/>
                    </a:srgbClr>
                  </a:outerShdw>
                </a:effectLst>
              </a:rPr>
              <a:t> </a:t>
            </a:r>
            <a:r>
              <a:rPr lang="en-US" sz="2800" b="1" dirty="0" err="1">
                <a:effectLst>
                  <a:outerShdw blurRad="38100" dist="38100" dir="2700000" algn="tl">
                    <a:srgbClr val="000000">
                      <a:alpha val="43137"/>
                    </a:srgbClr>
                  </a:outerShdw>
                </a:effectLst>
              </a:rPr>
              <a:t>es</a:t>
            </a:r>
            <a:r>
              <a:rPr lang="en-US" sz="2800" b="1" dirty="0">
                <a:effectLst>
                  <a:outerShdw blurRad="38100" dist="38100" dir="2700000" algn="tl">
                    <a:srgbClr val="000000">
                      <a:alpha val="43137"/>
                    </a:srgbClr>
                  </a:outerShdw>
                </a:effectLst>
              </a:rPr>
              <a:t> “El </a:t>
            </a:r>
            <a:r>
              <a:rPr lang="en-US" sz="2800" b="1" dirty="0" err="1">
                <a:effectLst>
                  <a:outerShdw blurRad="38100" dist="38100" dir="2700000" algn="tl">
                    <a:srgbClr val="000000">
                      <a:alpha val="43137"/>
                    </a:srgbClr>
                  </a:outerShdw>
                </a:effectLst>
              </a:rPr>
              <a:t>Mundo</a:t>
            </a:r>
            <a:r>
              <a:rPr lang="en-US" sz="2800" b="1" dirty="0">
                <a:effectLst>
                  <a:outerShdw blurRad="38100" dist="38100" dir="2700000" algn="tl">
                    <a:srgbClr val="000000">
                      <a:alpha val="43137"/>
                    </a:srgbClr>
                  </a:outerShdw>
                </a:effectLst>
              </a:rPr>
              <a:t>"?</a:t>
            </a:r>
          </a:p>
        </p:txBody>
      </p:sp>
      <p:sp>
        <p:nvSpPr>
          <p:cNvPr id="15" name="Rectangle 14"/>
          <p:cNvSpPr/>
          <p:nvPr/>
        </p:nvSpPr>
        <p:spPr>
          <a:xfrm>
            <a:off x="780193" y="1752600"/>
            <a:ext cx="7583615" cy="16734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762000" y="1752600"/>
            <a:ext cx="1106424" cy="1673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a:off x="7275576"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 name="Up Arrow 2"/>
          <p:cNvSpPr/>
          <p:nvPr/>
        </p:nvSpPr>
        <p:spPr>
          <a:xfrm rot="663331">
            <a:off x="337149" y="2003949"/>
            <a:ext cx="1429607" cy="3145971"/>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solidFill>
                  <a:schemeClr val="tx1"/>
                </a:solidFill>
              </a:rPr>
              <a:t>Vitriolic, outright haters of Christianity, </a:t>
            </a:r>
            <a:r>
              <a:rPr lang="en-US" sz="2000" dirty="0" err="1">
                <a:solidFill>
                  <a:srgbClr val="FF0000"/>
                </a:solidFill>
              </a:rPr>
              <a:t>Enemigos</a:t>
            </a:r>
            <a:endParaRPr lang="en-US" sz="2000" dirty="0">
              <a:solidFill>
                <a:srgbClr val="FF0000"/>
              </a:solidFill>
            </a:endParaRPr>
          </a:p>
        </p:txBody>
      </p:sp>
      <p:sp>
        <p:nvSpPr>
          <p:cNvPr id="14" name="Up Arrow 13"/>
          <p:cNvSpPr/>
          <p:nvPr/>
        </p:nvSpPr>
        <p:spPr>
          <a:xfrm rot="663331">
            <a:off x="6767644" y="1939333"/>
            <a:ext cx="1429607" cy="2859974"/>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solidFill>
                  <a:schemeClr val="tx1"/>
                </a:solidFill>
              </a:rPr>
              <a:t>Christians, </a:t>
            </a:r>
            <a:r>
              <a:rPr lang="en-US" sz="2000" dirty="0" err="1">
                <a:solidFill>
                  <a:srgbClr val="FF0000"/>
                </a:solidFill>
              </a:rPr>
              <a:t>Cristianos</a:t>
            </a:r>
            <a:endParaRPr lang="en-US" sz="2000" dirty="0">
              <a:solidFill>
                <a:srgbClr val="FF0000"/>
              </a:solidFill>
            </a:endParaRPr>
          </a:p>
        </p:txBody>
      </p:sp>
      <p:sp>
        <p:nvSpPr>
          <p:cNvPr id="6" name="TextBox 5"/>
          <p:cNvSpPr txBox="1"/>
          <p:nvPr/>
        </p:nvSpPr>
        <p:spPr>
          <a:xfrm>
            <a:off x="762000" y="1138535"/>
            <a:ext cx="2895600" cy="461665"/>
          </a:xfrm>
          <a:prstGeom prst="rect">
            <a:avLst/>
          </a:prstGeom>
          <a:noFill/>
        </p:spPr>
        <p:txBody>
          <a:bodyPr wrap="square" rtlCol="0">
            <a:spAutoFit/>
          </a:bodyPr>
          <a:lstStyle/>
          <a:p>
            <a:r>
              <a:rPr lang="en-US" sz="2400" dirty="0"/>
              <a:t>It may seem…</a:t>
            </a:r>
          </a:p>
        </p:txBody>
      </p:sp>
      <p:sp>
        <p:nvSpPr>
          <p:cNvPr id="18" name="TextBox 17"/>
          <p:cNvSpPr txBox="1"/>
          <p:nvPr/>
        </p:nvSpPr>
        <p:spPr>
          <a:xfrm>
            <a:off x="5334000" y="1128252"/>
            <a:ext cx="2895600" cy="461665"/>
          </a:xfrm>
          <a:prstGeom prst="rect">
            <a:avLst/>
          </a:prstGeom>
          <a:noFill/>
        </p:spPr>
        <p:txBody>
          <a:bodyPr wrap="square" rtlCol="0">
            <a:spAutoFit/>
          </a:bodyPr>
          <a:lstStyle/>
          <a:p>
            <a:r>
              <a:rPr lang="en-US" sz="2400" dirty="0" err="1"/>
              <a:t>Podría</a:t>
            </a:r>
            <a:r>
              <a:rPr lang="en-US" sz="2400" dirty="0"/>
              <a:t> </a:t>
            </a:r>
            <a:r>
              <a:rPr lang="en-US" sz="2400" dirty="0" err="1"/>
              <a:t>parecer</a:t>
            </a:r>
            <a:r>
              <a:rPr lang="en-US" sz="2400" dirty="0"/>
              <a:t>…</a:t>
            </a:r>
          </a:p>
        </p:txBody>
      </p:sp>
      <p:sp>
        <p:nvSpPr>
          <p:cNvPr id="20" name="Up Arrow 19"/>
          <p:cNvSpPr/>
          <p:nvPr/>
        </p:nvSpPr>
        <p:spPr>
          <a:xfrm rot="663331">
            <a:off x="3537549" y="1971289"/>
            <a:ext cx="1429607" cy="2859974"/>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 sz="2000" dirty="0" err="1">
                <a:solidFill>
                  <a:schemeClr val="tx1"/>
                </a:solidFill>
              </a:rPr>
              <a:t>Most</a:t>
            </a:r>
            <a:r>
              <a:rPr lang="es-ES" sz="2000" dirty="0">
                <a:solidFill>
                  <a:schemeClr val="tx1"/>
                </a:solidFill>
              </a:rPr>
              <a:t> </a:t>
            </a:r>
            <a:r>
              <a:rPr lang="es-ES" sz="2000" dirty="0" err="1">
                <a:solidFill>
                  <a:schemeClr val="tx1"/>
                </a:solidFill>
              </a:rPr>
              <a:t>people</a:t>
            </a:r>
            <a:endParaRPr lang="es-ES" sz="2000" dirty="0">
              <a:solidFill>
                <a:schemeClr val="tx1"/>
              </a:solidFill>
            </a:endParaRPr>
          </a:p>
          <a:p>
            <a:pPr algn="ctr"/>
            <a:r>
              <a:rPr lang="es-ES" sz="2000" dirty="0">
                <a:solidFill>
                  <a:srgbClr val="FF0000"/>
                </a:solidFill>
              </a:rPr>
              <a:t>la mayoría de la gente</a:t>
            </a:r>
            <a:endParaRPr lang="en-US" sz="2000" dirty="0">
              <a:solidFill>
                <a:srgbClr val="FF0000"/>
              </a:solidFill>
            </a:endParaRPr>
          </a:p>
        </p:txBody>
      </p:sp>
      <p:sp>
        <p:nvSpPr>
          <p:cNvPr id="2" name="Rectangle 1"/>
          <p:cNvSpPr/>
          <p:nvPr/>
        </p:nvSpPr>
        <p:spPr>
          <a:xfrm>
            <a:off x="152400" y="5181600"/>
            <a:ext cx="4343400" cy="1569660"/>
          </a:xfrm>
          <a:prstGeom prst="rect">
            <a:avLst/>
          </a:prstGeom>
        </p:spPr>
        <p:txBody>
          <a:bodyPr wrap="square">
            <a:spAutoFit/>
          </a:bodyPr>
          <a:lstStyle/>
          <a:p>
            <a:r>
              <a:rPr lang="en-US" sz="2400" b="1" dirty="0"/>
              <a:t> John 1 </a:t>
            </a:r>
            <a:r>
              <a:rPr lang="en-US" sz="2400" b="1" baseline="30000" dirty="0"/>
              <a:t>10 </a:t>
            </a:r>
            <a:r>
              <a:rPr lang="en-US" sz="2400" dirty="0"/>
              <a:t>He was in the world, and the world was made through Him, and the world did not know Him. </a:t>
            </a:r>
          </a:p>
        </p:txBody>
      </p:sp>
      <p:sp>
        <p:nvSpPr>
          <p:cNvPr id="13" name="Rectangle 12"/>
          <p:cNvSpPr/>
          <p:nvPr/>
        </p:nvSpPr>
        <p:spPr>
          <a:xfrm>
            <a:off x="4572000" y="5232667"/>
            <a:ext cx="45719" cy="16253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19" name="Rectangle 18"/>
          <p:cNvSpPr/>
          <p:nvPr/>
        </p:nvSpPr>
        <p:spPr>
          <a:xfrm>
            <a:off x="4724400" y="5180184"/>
            <a:ext cx="4343400" cy="1569660"/>
          </a:xfrm>
          <a:prstGeom prst="rect">
            <a:avLst/>
          </a:prstGeom>
        </p:spPr>
        <p:txBody>
          <a:bodyPr wrap="square">
            <a:spAutoFit/>
          </a:bodyPr>
          <a:lstStyle/>
          <a:p>
            <a:r>
              <a:rPr lang="en-US" sz="2400" b="1" dirty="0"/>
              <a:t> Juan 1 </a:t>
            </a:r>
            <a:r>
              <a:rPr lang="en-US" sz="2400" b="1" baseline="30000" dirty="0"/>
              <a:t>10 </a:t>
            </a:r>
            <a:r>
              <a:rPr lang="es-ES" sz="2400" dirty="0"/>
              <a:t>En el mundo estaba,</a:t>
            </a:r>
            <a:br>
              <a:rPr lang="es-ES" sz="2400" dirty="0"/>
            </a:br>
            <a:r>
              <a:rPr lang="es-ES" sz="2400" dirty="0"/>
              <a:t>y el mundo fue hecho por medio de él; pero el mundo no lo conoció.</a:t>
            </a:r>
            <a:endParaRPr lang="en-US" sz="2400" dirty="0"/>
          </a:p>
        </p:txBody>
      </p:sp>
    </p:spTree>
    <p:extLst>
      <p:ext uri="{BB962C8B-B14F-4D97-AF65-F5344CB8AC3E}">
        <p14:creationId xmlns:p14="http://schemas.microsoft.com/office/powerpoint/2010/main" val="1245011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What is “the World”?		¿</a:t>
            </a:r>
            <a:r>
              <a:rPr lang="en-US" sz="2800" b="1" dirty="0" err="1">
                <a:effectLst>
                  <a:outerShdw blurRad="38100" dist="38100" dir="2700000" algn="tl">
                    <a:srgbClr val="000000">
                      <a:alpha val="43137"/>
                    </a:srgbClr>
                  </a:outerShdw>
                </a:effectLst>
              </a:rPr>
              <a:t>Qué</a:t>
            </a:r>
            <a:r>
              <a:rPr lang="en-US" sz="2800" b="1" dirty="0">
                <a:effectLst>
                  <a:outerShdw blurRad="38100" dist="38100" dir="2700000" algn="tl">
                    <a:srgbClr val="000000">
                      <a:alpha val="43137"/>
                    </a:srgbClr>
                  </a:outerShdw>
                </a:effectLst>
              </a:rPr>
              <a:t> </a:t>
            </a:r>
            <a:r>
              <a:rPr lang="en-US" sz="2800" b="1" dirty="0" err="1">
                <a:effectLst>
                  <a:outerShdw blurRad="38100" dist="38100" dir="2700000" algn="tl">
                    <a:srgbClr val="000000">
                      <a:alpha val="43137"/>
                    </a:srgbClr>
                  </a:outerShdw>
                </a:effectLst>
              </a:rPr>
              <a:t>es</a:t>
            </a:r>
            <a:r>
              <a:rPr lang="en-US" sz="2800" b="1" dirty="0">
                <a:effectLst>
                  <a:outerShdw blurRad="38100" dist="38100" dir="2700000" algn="tl">
                    <a:srgbClr val="000000">
                      <a:alpha val="43137"/>
                    </a:srgbClr>
                  </a:outerShdw>
                </a:effectLst>
              </a:rPr>
              <a:t> “El </a:t>
            </a:r>
            <a:r>
              <a:rPr lang="en-US" sz="2800" b="1" dirty="0" err="1">
                <a:effectLst>
                  <a:outerShdw blurRad="38100" dist="38100" dir="2700000" algn="tl">
                    <a:srgbClr val="000000">
                      <a:alpha val="43137"/>
                    </a:srgbClr>
                  </a:outerShdw>
                </a:effectLst>
              </a:rPr>
              <a:t>Mundo</a:t>
            </a:r>
            <a:r>
              <a:rPr lang="en-US" sz="2800" b="1" dirty="0">
                <a:effectLst>
                  <a:outerShdw blurRad="38100" dist="38100" dir="2700000" algn="tl">
                    <a:srgbClr val="000000">
                      <a:alpha val="43137"/>
                    </a:srgbClr>
                  </a:outerShdw>
                </a:effectLst>
              </a:rPr>
              <a:t>"?</a:t>
            </a:r>
          </a:p>
        </p:txBody>
      </p:sp>
      <p:sp>
        <p:nvSpPr>
          <p:cNvPr id="15" name="Rectangle 14"/>
          <p:cNvSpPr/>
          <p:nvPr/>
        </p:nvSpPr>
        <p:spPr>
          <a:xfrm>
            <a:off x="780193" y="1752600"/>
            <a:ext cx="7583615" cy="16734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762000" y="1752600"/>
            <a:ext cx="1106424" cy="1673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a:off x="7275576"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 name="Up Arrow 2"/>
          <p:cNvSpPr/>
          <p:nvPr/>
        </p:nvSpPr>
        <p:spPr>
          <a:xfrm rot="663331">
            <a:off x="337149" y="2003949"/>
            <a:ext cx="1429607" cy="3145971"/>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solidFill>
                  <a:schemeClr val="tx1"/>
                </a:solidFill>
              </a:rPr>
              <a:t>Vitriolic, outright haters of Christianity, </a:t>
            </a:r>
            <a:r>
              <a:rPr lang="en-US" sz="2000" dirty="0" err="1">
                <a:solidFill>
                  <a:srgbClr val="FF0000"/>
                </a:solidFill>
              </a:rPr>
              <a:t>Enemigos</a:t>
            </a:r>
            <a:endParaRPr lang="en-US" sz="2000" dirty="0">
              <a:solidFill>
                <a:srgbClr val="FF0000"/>
              </a:solidFill>
            </a:endParaRPr>
          </a:p>
        </p:txBody>
      </p:sp>
      <p:sp>
        <p:nvSpPr>
          <p:cNvPr id="14" name="Up Arrow 13"/>
          <p:cNvSpPr/>
          <p:nvPr/>
        </p:nvSpPr>
        <p:spPr>
          <a:xfrm rot="663331">
            <a:off x="6767644" y="1939333"/>
            <a:ext cx="1429607" cy="2859974"/>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solidFill>
                  <a:schemeClr val="tx1"/>
                </a:solidFill>
              </a:rPr>
              <a:t>Christians, </a:t>
            </a:r>
            <a:r>
              <a:rPr lang="en-US" sz="2000" dirty="0" err="1">
                <a:solidFill>
                  <a:srgbClr val="FF0000"/>
                </a:solidFill>
              </a:rPr>
              <a:t>Cristianos</a:t>
            </a:r>
            <a:endParaRPr lang="en-US" sz="2000" dirty="0">
              <a:solidFill>
                <a:srgbClr val="FF0000"/>
              </a:solidFill>
            </a:endParaRPr>
          </a:p>
        </p:txBody>
      </p:sp>
      <p:sp>
        <p:nvSpPr>
          <p:cNvPr id="6" name="TextBox 5"/>
          <p:cNvSpPr txBox="1"/>
          <p:nvPr/>
        </p:nvSpPr>
        <p:spPr>
          <a:xfrm>
            <a:off x="762000" y="1138535"/>
            <a:ext cx="2895600" cy="461665"/>
          </a:xfrm>
          <a:prstGeom prst="rect">
            <a:avLst/>
          </a:prstGeom>
          <a:noFill/>
        </p:spPr>
        <p:txBody>
          <a:bodyPr wrap="square" rtlCol="0">
            <a:spAutoFit/>
          </a:bodyPr>
          <a:lstStyle/>
          <a:p>
            <a:r>
              <a:rPr lang="en-US" sz="2400" dirty="0"/>
              <a:t>It may seem…</a:t>
            </a:r>
          </a:p>
        </p:txBody>
      </p:sp>
      <p:sp>
        <p:nvSpPr>
          <p:cNvPr id="18" name="TextBox 17"/>
          <p:cNvSpPr txBox="1"/>
          <p:nvPr/>
        </p:nvSpPr>
        <p:spPr>
          <a:xfrm>
            <a:off x="5334000" y="1128252"/>
            <a:ext cx="2895600" cy="461665"/>
          </a:xfrm>
          <a:prstGeom prst="rect">
            <a:avLst/>
          </a:prstGeom>
          <a:noFill/>
        </p:spPr>
        <p:txBody>
          <a:bodyPr wrap="square" rtlCol="0">
            <a:spAutoFit/>
          </a:bodyPr>
          <a:lstStyle/>
          <a:p>
            <a:r>
              <a:rPr lang="en-US" sz="2400" dirty="0" err="1"/>
              <a:t>Podría</a:t>
            </a:r>
            <a:r>
              <a:rPr lang="en-US" sz="2400" dirty="0"/>
              <a:t> </a:t>
            </a:r>
            <a:r>
              <a:rPr lang="en-US" sz="2400" dirty="0" err="1"/>
              <a:t>parecer</a:t>
            </a:r>
            <a:r>
              <a:rPr lang="en-US" sz="2400" dirty="0"/>
              <a:t>…</a:t>
            </a:r>
          </a:p>
        </p:txBody>
      </p:sp>
      <p:sp>
        <p:nvSpPr>
          <p:cNvPr id="20" name="Up Arrow 19"/>
          <p:cNvSpPr/>
          <p:nvPr/>
        </p:nvSpPr>
        <p:spPr>
          <a:xfrm rot="663331">
            <a:off x="3537549" y="1971289"/>
            <a:ext cx="1429607" cy="2859974"/>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 sz="2000" dirty="0" err="1">
                <a:solidFill>
                  <a:schemeClr val="tx1"/>
                </a:solidFill>
              </a:rPr>
              <a:t>Most</a:t>
            </a:r>
            <a:r>
              <a:rPr lang="es-ES" sz="2000" dirty="0">
                <a:solidFill>
                  <a:schemeClr val="tx1"/>
                </a:solidFill>
              </a:rPr>
              <a:t> </a:t>
            </a:r>
            <a:r>
              <a:rPr lang="es-ES" sz="2000" dirty="0" err="1">
                <a:solidFill>
                  <a:schemeClr val="tx1"/>
                </a:solidFill>
              </a:rPr>
              <a:t>people</a:t>
            </a:r>
            <a:endParaRPr lang="es-ES" sz="2000" dirty="0">
              <a:solidFill>
                <a:schemeClr val="tx1"/>
              </a:solidFill>
            </a:endParaRPr>
          </a:p>
          <a:p>
            <a:pPr algn="ctr"/>
            <a:r>
              <a:rPr lang="es-ES" sz="2000" dirty="0">
                <a:solidFill>
                  <a:srgbClr val="FF0000"/>
                </a:solidFill>
              </a:rPr>
              <a:t>la mayoría de la gente</a:t>
            </a:r>
            <a:endParaRPr lang="en-US" sz="2000" dirty="0">
              <a:solidFill>
                <a:srgbClr val="FF0000"/>
              </a:solidFill>
            </a:endParaRPr>
          </a:p>
        </p:txBody>
      </p:sp>
      <p:sp>
        <p:nvSpPr>
          <p:cNvPr id="11" name="Rectangle 10"/>
          <p:cNvSpPr/>
          <p:nvPr/>
        </p:nvSpPr>
        <p:spPr>
          <a:xfrm>
            <a:off x="4572000" y="5232667"/>
            <a:ext cx="45719" cy="16253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12" name="Rectangle 11"/>
          <p:cNvSpPr/>
          <p:nvPr/>
        </p:nvSpPr>
        <p:spPr>
          <a:xfrm>
            <a:off x="152400" y="5181600"/>
            <a:ext cx="4343400" cy="1200329"/>
          </a:xfrm>
          <a:prstGeom prst="rect">
            <a:avLst/>
          </a:prstGeom>
        </p:spPr>
        <p:txBody>
          <a:bodyPr wrap="square">
            <a:spAutoFit/>
          </a:bodyPr>
          <a:lstStyle/>
          <a:p>
            <a:r>
              <a:rPr lang="en-US" sz="2400" b="1" dirty="0"/>
              <a:t> John 1 </a:t>
            </a:r>
            <a:r>
              <a:rPr lang="en-US" sz="2400" b="1" baseline="30000" dirty="0"/>
              <a:t>29 </a:t>
            </a:r>
            <a:r>
              <a:rPr lang="en-US" sz="2400" dirty="0"/>
              <a:t>…Behold, the Lamb of God who takes away the sin of the world!</a:t>
            </a:r>
          </a:p>
        </p:txBody>
      </p:sp>
      <p:sp>
        <p:nvSpPr>
          <p:cNvPr id="13" name="Rectangle 12"/>
          <p:cNvSpPr/>
          <p:nvPr/>
        </p:nvSpPr>
        <p:spPr>
          <a:xfrm>
            <a:off x="4724400" y="5180184"/>
            <a:ext cx="4343400" cy="1200329"/>
          </a:xfrm>
          <a:prstGeom prst="rect">
            <a:avLst/>
          </a:prstGeom>
        </p:spPr>
        <p:txBody>
          <a:bodyPr wrap="square">
            <a:spAutoFit/>
          </a:bodyPr>
          <a:lstStyle/>
          <a:p>
            <a:r>
              <a:rPr lang="en-US" sz="2400" b="1" dirty="0"/>
              <a:t> Juan 1 </a:t>
            </a:r>
            <a:r>
              <a:rPr lang="es-ES" sz="2400" b="1" baseline="30000" dirty="0"/>
              <a:t>29 </a:t>
            </a:r>
            <a:r>
              <a:rPr lang="es-ES" sz="2400" dirty="0"/>
              <a:t> ¡Éste es el Cordero de Dios, que quita el pecado del mundo! </a:t>
            </a:r>
            <a:endParaRPr lang="en-US" sz="2400" dirty="0"/>
          </a:p>
        </p:txBody>
      </p:sp>
    </p:spTree>
    <p:extLst>
      <p:ext uri="{BB962C8B-B14F-4D97-AF65-F5344CB8AC3E}">
        <p14:creationId xmlns:p14="http://schemas.microsoft.com/office/powerpoint/2010/main" val="1681580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What is “the World”?		¿</a:t>
            </a:r>
            <a:r>
              <a:rPr lang="en-US" sz="2800" b="1" dirty="0" err="1">
                <a:effectLst>
                  <a:outerShdw blurRad="38100" dist="38100" dir="2700000" algn="tl">
                    <a:srgbClr val="000000">
                      <a:alpha val="43137"/>
                    </a:srgbClr>
                  </a:outerShdw>
                </a:effectLst>
              </a:rPr>
              <a:t>Qué</a:t>
            </a:r>
            <a:r>
              <a:rPr lang="en-US" sz="2800" b="1" dirty="0">
                <a:effectLst>
                  <a:outerShdw blurRad="38100" dist="38100" dir="2700000" algn="tl">
                    <a:srgbClr val="000000">
                      <a:alpha val="43137"/>
                    </a:srgbClr>
                  </a:outerShdw>
                </a:effectLst>
              </a:rPr>
              <a:t> </a:t>
            </a:r>
            <a:r>
              <a:rPr lang="en-US" sz="2800" b="1" dirty="0" err="1">
                <a:effectLst>
                  <a:outerShdw blurRad="38100" dist="38100" dir="2700000" algn="tl">
                    <a:srgbClr val="000000">
                      <a:alpha val="43137"/>
                    </a:srgbClr>
                  </a:outerShdw>
                </a:effectLst>
              </a:rPr>
              <a:t>es</a:t>
            </a:r>
            <a:r>
              <a:rPr lang="en-US" sz="2800" b="1" dirty="0">
                <a:effectLst>
                  <a:outerShdw blurRad="38100" dist="38100" dir="2700000" algn="tl">
                    <a:srgbClr val="000000">
                      <a:alpha val="43137"/>
                    </a:srgbClr>
                  </a:outerShdw>
                </a:effectLst>
              </a:rPr>
              <a:t> “El </a:t>
            </a:r>
            <a:r>
              <a:rPr lang="en-US" sz="2800" b="1" dirty="0" err="1">
                <a:effectLst>
                  <a:outerShdw blurRad="38100" dist="38100" dir="2700000" algn="tl">
                    <a:srgbClr val="000000">
                      <a:alpha val="43137"/>
                    </a:srgbClr>
                  </a:outerShdw>
                </a:effectLst>
              </a:rPr>
              <a:t>Mundo</a:t>
            </a:r>
            <a:r>
              <a:rPr lang="en-US" sz="2800" b="1" dirty="0">
                <a:effectLst>
                  <a:outerShdw blurRad="38100" dist="38100" dir="2700000" algn="tl">
                    <a:srgbClr val="000000">
                      <a:alpha val="43137"/>
                    </a:srgbClr>
                  </a:outerShdw>
                </a:effectLst>
              </a:rPr>
              <a:t>"?</a:t>
            </a:r>
          </a:p>
        </p:txBody>
      </p:sp>
      <p:sp>
        <p:nvSpPr>
          <p:cNvPr id="15" name="Rectangle 14"/>
          <p:cNvSpPr/>
          <p:nvPr/>
        </p:nvSpPr>
        <p:spPr>
          <a:xfrm>
            <a:off x="780193" y="1752600"/>
            <a:ext cx="7583615" cy="16734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762000" y="1752600"/>
            <a:ext cx="1106424" cy="1673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a:off x="7275576"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 name="Up Arrow 2"/>
          <p:cNvSpPr/>
          <p:nvPr/>
        </p:nvSpPr>
        <p:spPr>
          <a:xfrm rot="663331">
            <a:off x="337149" y="2003949"/>
            <a:ext cx="1429607" cy="3145971"/>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solidFill>
                  <a:schemeClr val="tx1"/>
                </a:solidFill>
              </a:rPr>
              <a:t>Vitriolic, outright haters of Christianity, </a:t>
            </a:r>
            <a:r>
              <a:rPr lang="en-US" sz="2000" dirty="0" err="1">
                <a:solidFill>
                  <a:srgbClr val="FF0000"/>
                </a:solidFill>
              </a:rPr>
              <a:t>Enemigos</a:t>
            </a:r>
            <a:endParaRPr lang="en-US" sz="2000" dirty="0">
              <a:solidFill>
                <a:srgbClr val="FF0000"/>
              </a:solidFill>
            </a:endParaRPr>
          </a:p>
        </p:txBody>
      </p:sp>
      <p:sp>
        <p:nvSpPr>
          <p:cNvPr id="14" name="Up Arrow 13"/>
          <p:cNvSpPr/>
          <p:nvPr/>
        </p:nvSpPr>
        <p:spPr>
          <a:xfrm rot="663331">
            <a:off x="6767644" y="1939333"/>
            <a:ext cx="1429607" cy="2859974"/>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solidFill>
                  <a:schemeClr val="tx1"/>
                </a:solidFill>
              </a:rPr>
              <a:t>Christians, </a:t>
            </a:r>
            <a:r>
              <a:rPr lang="en-US" sz="2000" dirty="0" err="1">
                <a:solidFill>
                  <a:srgbClr val="FF0000"/>
                </a:solidFill>
              </a:rPr>
              <a:t>Cristianos</a:t>
            </a:r>
            <a:endParaRPr lang="en-US" sz="2000" dirty="0">
              <a:solidFill>
                <a:srgbClr val="FF0000"/>
              </a:solidFill>
            </a:endParaRPr>
          </a:p>
        </p:txBody>
      </p:sp>
      <p:sp>
        <p:nvSpPr>
          <p:cNvPr id="6" name="TextBox 5"/>
          <p:cNvSpPr txBox="1"/>
          <p:nvPr/>
        </p:nvSpPr>
        <p:spPr>
          <a:xfrm>
            <a:off x="762000" y="1138535"/>
            <a:ext cx="2895600" cy="461665"/>
          </a:xfrm>
          <a:prstGeom prst="rect">
            <a:avLst/>
          </a:prstGeom>
          <a:noFill/>
        </p:spPr>
        <p:txBody>
          <a:bodyPr wrap="square" rtlCol="0">
            <a:spAutoFit/>
          </a:bodyPr>
          <a:lstStyle/>
          <a:p>
            <a:r>
              <a:rPr lang="en-US" sz="2400" dirty="0"/>
              <a:t>It may seem…</a:t>
            </a:r>
          </a:p>
        </p:txBody>
      </p:sp>
      <p:sp>
        <p:nvSpPr>
          <p:cNvPr id="18" name="TextBox 17"/>
          <p:cNvSpPr txBox="1"/>
          <p:nvPr/>
        </p:nvSpPr>
        <p:spPr>
          <a:xfrm>
            <a:off x="5334000" y="1128252"/>
            <a:ext cx="2895600" cy="461665"/>
          </a:xfrm>
          <a:prstGeom prst="rect">
            <a:avLst/>
          </a:prstGeom>
          <a:noFill/>
        </p:spPr>
        <p:txBody>
          <a:bodyPr wrap="square" rtlCol="0">
            <a:spAutoFit/>
          </a:bodyPr>
          <a:lstStyle/>
          <a:p>
            <a:r>
              <a:rPr lang="en-US" sz="2400" dirty="0" err="1"/>
              <a:t>Podría</a:t>
            </a:r>
            <a:r>
              <a:rPr lang="en-US" sz="2400" dirty="0"/>
              <a:t> </a:t>
            </a:r>
            <a:r>
              <a:rPr lang="en-US" sz="2400" dirty="0" err="1"/>
              <a:t>parecer</a:t>
            </a:r>
            <a:r>
              <a:rPr lang="en-US" sz="2400" dirty="0"/>
              <a:t>…</a:t>
            </a:r>
          </a:p>
        </p:txBody>
      </p:sp>
      <p:sp>
        <p:nvSpPr>
          <p:cNvPr id="20" name="Up Arrow 19"/>
          <p:cNvSpPr/>
          <p:nvPr/>
        </p:nvSpPr>
        <p:spPr>
          <a:xfrm rot="663331">
            <a:off x="3537549" y="1971289"/>
            <a:ext cx="1429607" cy="2859974"/>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 sz="2000" dirty="0" err="1">
                <a:solidFill>
                  <a:schemeClr val="tx1"/>
                </a:solidFill>
              </a:rPr>
              <a:t>Most</a:t>
            </a:r>
            <a:r>
              <a:rPr lang="es-ES" sz="2000" dirty="0">
                <a:solidFill>
                  <a:schemeClr val="tx1"/>
                </a:solidFill>
              </a:rPr>
              <a:t> </a:t>
            </a:r>
            <a:r>
              <a:rPr lang="es-ES" sz="2000" dirty="0" err="1">
                <a:solidFill>
                  <a:schemeClr val="tx1"/>
                </a:solidFill>
              </a:rPr>
              <a:t>people</a:t>
            </a:r>
            <a:endParaRPr lang="es-ES" sz="2000" dirty="0">
              <a:solidFill>
                <a:schemeClr val="tx1"/>
              </a:solidFill>
            </a:endParaRPr>
          </a:p>
          <a:p>
            <a:pPr algn="ctr"/>
            <a:r>
              <a:rPr lang="es-ES" sz="2000" dirty="0">
                <a:solidFill>
                  <a:srgbClr val="FF0000"/>
                </a:solidFill>
              </a:rPr>
              <a:t>la mayoría de la gente</a:t>
            </a:r>
            <a:endParaRPr lang="en-US" sz="2000" dirty="0">
              <a:solidFill>
                <a:srgbClr val="FF0000"/>
              </a:solidFill>
            </a:endParaRPr>
          </a:p>
        </p:txBody>
      </p:sp>
      <p:sp>
        <p:nvSpPr>
          <p:cNvPr id="11" name="Rectangle 10"/>
          <p:cNvSpPr/>
          <p:nvPr/>
        </p:nvSpPr>
        <p:spPr>
          <a:xfrm>
            <a:off x="4572000" y="5232667"/>
            <a:ext cx="45719" cy="16253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13" name="Rectangle 12"/>
          <p:cNvSpPr/>
          <p:nvPr/>
        </p:nvSpPr>
        <p:spPr>
          <a:xfrm>
            <a:off x="152400" y="5181600"/>
            <a:ext cx="4343400" cy="1200329"/>
          </a:xfrm>
          <a:prstGeom prst="rect">
            <a:avLst/>
          </a:prstGeom>
        </p:spPr>
        <p:txBody>
          <a:bodyPr wrap="square">
            <a:spAutoFit/>
          </a:bodyPr>
          <a:lstStyle/>
          <a:p>
            <a:r>
              <a:rPr lang="en-US" sz="2400" b="1" dirty="0"/>
              <a:t> John 3 </a:t>
            </a:r>
            <a:r>
              <a:rPr lang="en-US" sz="2400" b="1" baseline="30000" dirty="0"/>
              <a:t>16 </a:t>
            </a:r>
            <a:r>
              <a:rPr lang="en-US" sz="2400" dirty="0"/>
              <a:t>For God so loved the world, that He gave His only begotten Son…</a:t>
            </a:r>
          </a:p>
        </p:txBody>
      </p:sp>
      <p:sp>
        <p:nvSpPr>
          <p:cNvPr id="19" name="Rectangle 18"/>
          <p:cNvSpPr/>
          <p:nvPr/>
        </p:nvSpPr>
        <p:spPr>
          <a:xfrm>
            <a:off x="4724400" y="5180184"/>
            <a:ext cx="4343400" cy="1200329"/>
          </a:xfrm>
          <a:prstGeom prst="rect">
            <a:avLst/>
          </a:prstGeom>
        </p:spPr>
        <p:txBody>
          <a:bodyPr wrap="square">
            <a:spAutoFit/>
          </a:bodyPr>
          <a:lstStyle/>
          <a:p>
            <a:r>
              <a:rPr lang="en-US" sz="2400" b="1" dirty="0"/>
              <a:t> Juan 3 </a:t>
            </a:r>
            <a:r>
              <a:rPr lang="es-ES" sz="2400" b="1" baseline="30000" dirty="0"/>
              <a:t>16 </a:t>
            </a:r>
            <a:r>
              <a:rPr lang="es-ES" sz="2400" dirty="0"/>
              <a:t>De tal manera amó Dios al mundo, que ha dado a su Hijo unigénito…</a:t>
            </a:r>
            <a:endParaRPr lang="en-US" sz="2400" dirty="0"/>
          </a:p>
        </p:txBody>
      </p:sp>
    </p:spTree>
    <p:extLst>
      <p:ext uri="{BB962C8B-B14F-4D97-AF65-F5344CB8AC3E}">
        <p14:creationId xmlns:p14="http://schemas.microsoft.com/office/powerpoint/2010/main" val="2703050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What is “the World”?		¿</a:t>
            </a:r>
            <a:r>
              <a:rPr lang="en-US" sz="2800" b="1" dirty="0" err="1">
                <a:effectLst>
                  <a:outerShdw blurRad="38100" dist="38100" dir="2700000" algn="tl">
                    <a:srgbClr val="000000">
                      <a:alpha val="43137"/>
                    </a:srgbClr>
                  </a:outerShdw>
                </a:effectLst>
              </a:rPr>
              <a:t>Qué</a:t>
            </a:r>
            <a:r>
              <a:rPr lang="en-US" sz="2800" b="1" dirty="0">
                <a:effectLst>
                  <a:outerShdw blurRad="38100" dist="38100" dir="2700000" algn="tl">
                    <a:srgbClr val="000000">
                      <a:alpha val="43137"/>
                    </a:srgbClr>
                  </a:outerShdw>
                </a:effectLst>
              </a:rPr>
              <a:t> </a:t>
            </a:r>
            <a:r>
              <a:rPr lang="en-US" sz="2800" b="1" dirty="0" err="1">
                <a:effectLst>
                  <a:outerShdw blurRad="38100" dist="38100" dir="2700000" algn="tl">
                    <a:srgbClr val="000000">
                      <a:alpha val="43137"/>
                    </a:srgbClr>
                  </a:outerShdw>
                </a:effectLst>
              </a:rPr>
              <a:t>es</a:t>
            </a:r>
            <a:r>
              <a:rPr lang="en-US" sz="2800" b="1" dirty="0">
                <a:effectLst>
                  <a:outerShdw blurRad="38100" dist="38100" dir="2700000" algn="tl">
                    <a:srgbClr val="000000">
                      <a:alpha val="43137"/>
                    </a:srgbClr>
                  </a:outerShdw>
                </a:effectLst>
              </a:rPr>
              <a:t> “El </a:t>
            </a:r>
            <a:r>
              <a:rPr lang="en-US" sz="2800" b="1" dirty="0" err="1">
                <a:effectLst>
                  <a:outerShdw blurRad="38100" dist="38100" dir="2700000" algn="tl">
                    <a:srgbClr val="000000">
                      <a:alpha val="43137"/>
                    </a:srgbClr>
                  </a:outerShdw>
                </a:effectLst>
              </a:rPr>
              <a:t>Mundo</a:t>
            </a:r>
            <a:r>
              <a:rPr lang="en-US" sz="2800" b="1" dirty="0">
                <a:effectLst>
                  <a:outerShdw blurRad="38100" dist="38100" dir="2700000" algn="tl">
                    <a:srgbClr val="000000">
                      <a:alpha val="43137"/>
                    </a:srgbClr>
                  </a:outerShdw>
                </a:effectLst>
              </a:rPr>
              <a:t>"?</a:t>
            </a:r>
          </a:p>
        </p:txBody>
      </p:sp>
      <p:sp>
        <p:nvSpPr>
          <p:cNvPr id="15" name="Rectangle 14"/>
          <p:cNvSpPr/>
          <p:nvPr/>
        </p:nvSpPr>
        <p:spPr>
          <a:xfrm>
            <a:off x="780193" y="1752600"/>
            <a:ext cx="7583615" cy="16734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762000" y="1752600"/>
            <a:ext cx="1106424" cy="1673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a:off x="7275576"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TextBox 5"/>
          <p:cNvSpPr txBox="1"/>
          <p:nvPr/>
        </p:nvSpPr>
        <p:spPr>
          <a:xfrm>
            <a:off x="762000" y="1138535"/>
            <a:ext cx="2895600" cy="461665"/>
          </a:xfrm>
          <a:prstGeom prst="rect">
            <a:avLst/>
          </a:prstGeom>
          <a:noFill/>
        </p:spPr>
        <p:txBody>
          <a:bodyPr wrap="square" rtlCol="0">
            <a:spAutoFit/>
          </a:bodyPr>
          <a:lstStyle/>
          <a:p>
            <a:r>
              <a:rPr lang="en-US" sz="2400" dirty="0"/>
              <a:t>It may seem…</a:t>
            </a:r>
          </a:p>
        </p:txBody>
      </p:sp>
      <p:sp>
        <p:nvSpPr>
          <p:cNvPr id="18" name="TextBox 17"/>
          <p:cNvSpPr txBox="1"/>
          <p:nvPr/>
        </p:nvSpPr>
        <p:spPr>
          <a:xfrm>
            <a:off x="5334000" y="1128252"/>
            <a:ext cx="2895600" cy="461665"/>
          </a:xfrm>
          <a:prstGeom prst="rect">
            <a:avLst/>
          </a:prstGeom>
          <a:noFill/>
        </p:spPr>
        <p:txBody>
          <a:bodyPr wrap="square" rtlCol="0">
            <a:spAutoFit/>
          </a:bodyPr>
          <a:lstStyle/>
          <a:p>
            <a:r>
              <a:rPr lang="en-US" sz="2400" dirty="0" err="1"/>
              <a:t>Podría</a:t>
            </a:r>
            <a:r>
              <a:rPr lang="en-US" sz="2400" dirty="0"/>
              <a:t> </a:t>
            </a:r>
            <a:r>
              <a:rPr lang="en-US" sz="2400" dirty="0" err="1"/>
              <a:t>parecer</a:t>
            </a:r>
            <a:r>
              <a:rPr lang="en-US" sz="2400" dirty="0"/>
              <a:t>…</a:t>
            </a:r>
          </a:p>
        </p:txBody>
      </p:sp>
      <p:sp>
        <p:nvSpPr>
          <p:cNvPr id="20" name="Up Arrow 19"/>
          <p:cNvSpPr/>
          <p:nvPr/>
        </p:nvSpPr>
        <p:spPr>
          <a:xfrm rot="663331">
            <a:off x="3537549" y="1971289"/>
            <a:ext cx="1429607" cy="2859974"/>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 sz="2000" dirty="0" err="1">
                <a:solidFill>
                  <a:schemeClr val="tx1"/>
                </a:solidFill>
              </a:rPr>
              <a:t>Most</a:t>
            </a:r>
            <a:r>
              <a:rPr lang="es-ES" sz="2000" dirty="0">
                <a:solidFill>
                  <a:schemeClr val="tx1"/>
                </a:solidFill>
              </a:rPr>
              <a:t> </a:t>
            </a:r>
            <a:r>
              <a:rPr lang="es-ES" sz="2000" dirty="0" err="1">
                <a:solidFill>
                  <a:schemeClr val="tx1"/>
                </a:solidFill>
              </a:rPr>
              <a:t>people</a:t>
            </a:r>
            <a:endParaRPr lang="es-ES" sz="2000" dirty="0">
              <a:solidFill>
                <a:schemeClr val="tx1"/>
              </a:solidFill>
            </a:endParaRPr>
          </a:p>
          <a:p>
            <a:pPr algn="ctr"/>
            <a:r>
              <a:rPr lang="es-ES" sz="2000" dirty="0">
                <a:solidFill>
                  <a:srgbClr val="FF0000"/>
                </a:solidFill>
              </a:rPr>
              <a:t>la mayoría de la gente</a:t>
            </a:r>
            <a:endParaRPr lang="en-US" sz="2000" dirty="0">
              <a:solidFill>
                <a:srgbClr val="FF0000"/>
              </a:solidFill>
            </a:endParaRPr>
          </a:p>
        </p:txBody>
      </p:sp>
      <p:sp>
        <p:nvSpPr>
          <p:cNvPr id="11" name="Rectangle 10"/>
          <p:cNvSpPr/>
          <p:nvPr/>
        </p:nvSpPr>
        <p:spPr>
          <a:xfrm>
            <a:off x="4572000" y="5232667"/>
            <a:ext cx="45719" cy="16253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13" name="Rectangle 12"/>
          <p:cNvSpPr/>
          <p:nvPr/>
        </p:nvSpPr>
        <p:spPr>
          <a:xfrm>
            <a:off x="152400" y="5181600"/>
            <a:ext cx="4343400" cy="1569660"/>
          </a:xfrm>
          <a:prstGeom prst="rect">
            <a:avLst/>
          </a:prstGeom>
        </p:spPr>
        <p:txBody>
          <a:bodyPr wrap="square">
            <a:spAutoFit/>
          </a:bodyPr>
          <a:lstStyle/>
          <a:p>
            <a:r>
              <a:rPr lang="en-US" sz="2400" b="1" dirty="0"/>
              <a:t> John 3 </a:t>
            </a:r>
            <a:r>
              <a:rPr lang="en-US" sz="2400" b="1" baseline="30000" dirty="0"/>
              <a:t>17 </a:t>
            </a:r>
            <a:r>
              <a:rPr lang="en-US" sz="2400" dirty="0"/>
              <a:t>For God did not send the Son into the world to judge the world, but that the world might be saved through Him.</a:t>
            </a:r>
          </a:p>
        </p:txBody>
      </p:sp>
      <p:sp>
        <p:nvSpPr>
          <p:cNvPr id="19" name="Double Bracket 18"/>
          <p:cNvSpPr/>
          <p:nvPr/>
        </p:nvSpPr>
        <p:spPr>
          <a:xfrm>
            <a:off x="780193" y="1333366"/>
            <a:ext cx="1088231"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r>
              <a:rPr lang="en-US" sz="2000" dirty="0"/>
              <a:t>Not just this</a:t>
            </a:r>
          </a:p>
        </p:txBody>
      </p:sp>
      <p:sp>
        <p:nvSpPr>
          <p:cNvPr id="21" name="Double Bracket 20"/>
          <p:cNvSpPr/>
          <p:nvPr/>
        </p:nvSpPr>
        <p:spPr>
          <a:xfrm>
            <a:off x="7293769" y="1342104"/>
            <a:ext cx="1088231"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nchorCtr="0"/>
          <a:lstStyle/>
          <a:p>
            <a:pPr algn="ctr">
              <a:lnSpc>
                <a:spcPct val="150000"/>
              </a:lnSpc>
            </a:pPr>
            <a:endParaRPr lang="en-US" sz="1600" b="1" dirty="0"/>
          </a:p>
        </p:txBody>
      </p:sp>
      <p:sp>
        <p:nvSpPr>
          <p:cNvPr id="3" name="Up Arrow 2"/>
          <p:cNvSpPr/>
          <p:nvPr/>
        </p:nvSpPr>
        <p:spPr>
          <a:xfrm rot="663331">
            <a:off x="337149" y="2003949"/>
            <a:ext cx="1429607" cy="3145971"/>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solidFill>
                  <a:schemeClr val="tx1"/>
                </a:solidFill>
              </a:rPr>
              <a:t>Vitriolic, outright haters of Christianity, </a:t>
            </a:r>
            <a:r>
              <a:rPr lang="en-US" sz="2000" dirty="0" err="1">
                <a:solidFill>
                  <a:srgbClr val="FF0000"/>
                </a:solidFill>
              </a:rPr>
              <a:t>Enemigos</a:t>
            </a:r>
            <a:endParaRPr lang="en-US" sz="2000" dirty="0">
              <a:solidFill>
                <a:srgbClr val="FF0000"/>
              </a:solidFill>
            </a:endParaRPr>
          </a:p>
        </p:txBody>
      </p:sp>
      <p:sp>
        <p:nvSpPr>
          <p:cNvPr id="14" name="Up Arrow 13"/>
          <p:cNvSpPr/>
          <p:nvPr/>
        </p:nvSpPr>
        <p:spPr>
          <a:xfrm rot="663331">
            <a:off x="6767644" y="1939333"/>
            <a:ext cx="1429607" cy="2859974"/>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solidFill>
                  <a:schemeClr val="tx1"/>
                </a:solidFill>
              </a:rPr>
              <a:t>Christians, </a:t>
            </a:r>
            <a:r>
              <a:rPr lang="en-US" sz="2000" dirty="0" err="1">
                <a:solidFill>
                  <a:srgbClr val="FF0000"/>
                </a:solidFill>
              </a:rPr>
              <a:t>Cristianos</a:t>
            </a:r>
            <a:endParaRPr lang="en-US" sz="2000" dirty="0">
              <a:solidFill>
                <a:srgbClr val="FF0000"/>
              </a:solidFill>
            </a:endParaRPr>
          </a:p>
        </p:txBody>
      </p:sp>
      <p:sp>
        <p:nvSpPr>
          <p:cNvPr id="22" name="Rectangle 21"/>
          <p:cNvSpPr/>
          <p:nvPr/>
        </p:nvSpPr>
        <p:spPr>
          <a:xfrm>
            <a:off x="4724400" y="5180184"/>
            <a:ext cx="4343400" cy="1569660"/>
          </a:xfrm>
          <a:prstGeom prst="rect">
            <a:avLst/>
          </a:prstGeom>
        </p:spPr>
        <p:txBody>
          <a:bodyPr wrap="square">
            <a:spAutoFit/>
          </a:bodyPr>
          <a:lstStyle/>
          <a:p>
            <a:r>
              <a:rPr lang="en-US" sz="2400" b="1" dirty="0"/>
              <a:t> Juan 3 </a:t>
            </a:r>
            <a:r>
              <a:rPr lang="es-ES" sz="2400" b="1" baseline="30000" dirty="0"/>
              <a:t>17 </a:t>
            </a:r>
            <a:r>
              <a:rPr lang="es-ES" sz="2400" dirty="0"/>
              <a:t>Dios no envió a su Hijo al mundo para condenar al mundo, sino para que el mundo sea salvo por él.</a:t>
            </a:r>
            <a:endParaRPr lang="en-US" sz="2400" dirty="0"/>
          </a:p>
        </p:txBody>
      </p:sp>
    </p:spTree>
    <p:extLst>
      <p:ext uri="{BB962C8B-B14F-4D97-AF65-F5344CB8AC3E}">
        <p14:creationId xmlns:p14="http://schemas.microsoft.com/office/powerpoint/2010/main" val="14125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hidden"/>
                                      </p:to>
                                    </p:set>
                                  </p:childTnLst>
                                </p:cTn>
                              </p:par>
                              <p:par>
                                <p:cTn id="9" presetID="22" presetClass="entr" presetSubtype="8"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left)">
                                      <p:cBhvr>
                                        <p:cTn id="16"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8" grpId="0"/>
      <p:bldP spid="19"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What is “the World”?		¿</a:t>
            </a:r>
            <a:r>
              <a:rPr lang="en-US" sz="2800" b="1" dirty="0" err="1">
                <a:effectLst>
                  <a:outerShdw blurRad="38100" dist="38100" dir="2700000" algn="tl">
                    <a:srgbClr val="000000">
                      <a:alpha val="43137"/>
                    </a:srgbClr>
                  </a:outerShdw>
                </a:effectLst>
              </a:rPr>
              <a:t>Qué</a:t>
            </a:r>
            <a:r>
              <a:rPr lang="en-US" sz="2800" b="1" dirty="0">
                <a:effectLst>
                  <a:outerShdw blurRad="38100" dist="38100" dir="2700000" algn="tl">
                    <a:srgbClr val="000000">
                      <a:alpha val="43137"/>
                    </a:srgbClr>
                  </a:outerShdw>
                </a:effectLst>
              </a:rPr>
              <a:t> </a:t>
            </a:r>
            <a:r>
              <a:rPr lang="en-US" sz="2800" b="1" dirty="0" err="1">
                <a:effectLst>
                  <a:outerShdw blurRad="38100" dist="38100" dir="2700000" algn="tl">
                    <a:srgbClr val="000000">
                      <a:alpha val="43137"/>
                    </a:srgbClr>
                  </a:outerShdw>
                </a:effectLst>
              </a:rPr>
              <a:t>es</a:t>
            </a:r>
            <a:r>
              <a:rPr lang="en-US" sz="2800" b="1" dirty="0">
                <a:effectLst>
                  <a:outerShdw blurRad="38100" dist="38100" dir="2700000" algn="tl">
                    <a:srgbClr val="000000">
                      <a:alpha val="43137"/>
                    </a:srgbClr>
                  </a:outerShdw>
                </a:effectLst>
              </a:rPr>
              <a:t> “El </a:t>
            </a:r>
            <a:r>
              <a:rPr lang="en-US" sz="2800" b="1" dirty="0" err="1">
                <a:effectLst>
                  <a:outerShdw blurRad="38100" dist="38100" dir="2700000" algn="tl">
                    <a:srgbClr val="000000">
                      <a:alpha val="43137"/>
                    </a:srgbClr>
                  </a:outerShdw>
                </a:effectLst>
              </a:rPr>
              <a:t>Mundo</a:t>
            </a:r>
            <a:r>
              <a:rPr lang="en-US" sz="2800" b="1" dirty="0">
                <a:effectLst>
                  <a:outerShdw blurRad="38100" dist="38100" dir="2700000" algn="tl">
                    <a:srgbClr val="000000">
                      <a:alpha val="43137"/>
                    </a:srgbClr>
                  </a:outerShdw>
                </a:effectLst>
              </a:rPr>
              <a:t>"?</a:t>
            </a:r>
          </a:p>
        </p:txBody>
      </p:sp>
      <p:sp>
        <p:nvSpPr>
          <p:cNvPr id="15" name="Rectangle 14"/>
          <p:cNvSpPr/>
          <p:nvPr/>
        </p:nvSpPr>
        <p:spPr>
          <a:xfrm>
            <a:off x="780193" y="1752600"/>
            <a:ext cx="7583615" cy="16734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762000" y="1752600"/>
            <a:ext cx="1106424" cy="1673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a:off x="7275576"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p:cNvSpPr/>
          <p:nvPr/>
        </p:nvSpPr>
        <p:spPr>
          <a:xfrm>
            <a:off x="4572000" y="2642303"/>
            <a:ext cx="45719" cy="421569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5" name="Double Bracket 4"/>
          <p:cNvSpPr/>
          <p:nvPr/>
        </p:nvSpPr>
        <p:spPr>
          <a:xfrm>
            <a:off x="780193" y="1333366"/>
            <a:ext cx="7601807"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r>
              <a:rPr lang="en-US" sz="2400" b="1" dirty="0"/>
              <a:t>It’s all “the world”</a:t>
            </a:r>
          </a:p>
          <a:p>
            <a:pPr algn="ctr">
              <a:lnSpc>
                <a:spcPct val="150000"/>
              </a:lnSpc>
            </a:pPr>
            <a:r>
              <a:rPr lang="en-US" sz="2400" b="1" dirty="0" err="1"/>
              <a:t>Todo</a:t>
            </a:r>
            <a:r>
              <a:rPr lang="en-US" sz="2400" b="1" dirty="0"/>
              <a:t> </a:t>
            </a:r>
            <a:r>
              <a:rPr lang="en-US" sz="2400" b="1" dirty="0" err="1"/>
              <a:t>es</a:t>
            </a:r>
            <a:r>
              <a:rPr lang="en-US" sz="2400" b="1" dirty="0"/>
              <a:t> “el </a:t>
            </a:r>
            <a:r>
              <a:rPr lang="en-US" sz="2400" b="1" dirty="0" err="1"/>
              <a:t>mundo</a:t>
            </a:r>
            <a:r>
              <a:rPr lang="en-US" sz="2400" b="1" dirty="0"/>
              <a:t>”</a:t>
            </a:r>
          </a:p>
        </p:txBody>
      </p:sp>
      <p:sp>
        <p:nvSpPr>
          <p:cNvPr id="19" name="Double Bracket 18"/>
          <p:cNvSpPr/>
          <p:nvPr/>
        </p:nvSpPr>
        <p:spPr>
          <a:xfrm>
            <a:off x="7293769" y="1342104"/>
            <a:ext cx="1088231" cy="924722"/>
          </a:xfrm>
          <a:prstGeom prst="bracketPair">
            <a:avLst/>
          </a:prstGeom>
          <a:solidFill>
            <a:schemeClr val="bg1"/>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nchorCtr="0"/>
          <a:lstStyle/>
          <a:p>
            <a:pPr algn="ctr"/>
            <a:r>
              <a:rPr lang="en-US" sz="2000" b="1" dirty="0"/>
              <a:t>out of </a:t>
            </a:r>
          </a:p>
          <a:p>
            <a:pPr algn="ctr"/>
            <a:endParaRPr lang="en-US" sz="2000" b="1" dirty="0"/>
          </a:p>
          <a:p>
            <a:pPr algn="ctr"/>
            <a:r>
              <a:rPr lang="en-US" sz="2000" b="1" dirty="0"/>
              <a:t>darkness</a:t>
            </a:r>
          </a:p>
        </p:txBody>
      </p:sp>
      <p:sp>
        <p:nvSpPr>
          <p:cNvPr id="22" name="Rectangle 21"/>
          <p:cNvSpPr/>
          <p:nvPr/>
        </p:nvSpPr>
        <p:spPr>
          <a:xfrm>
            <a:off x="7300452"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Double Bracket 22"/>
          <p:cNvSpPr/>
          <p:nvPr/>
        </p:nvSpPr>
        <p:spPr>
          <a:xfrm>
            <a:off x="780193" y="1333366"/>
            <a:ext cx="1088231"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r>
              <a:rPr lang="en-US" sz="2000" dirty="0"/>
              <a:t>Not just this</a:t>
            </a:r>
          </a:p>
        </p:txBody>
      </p:sp>
      <p:sp>
        <p:nvSpPr>
          <p:cNvPr id="24" name="Double Bracket 23"/>
          <p:cNvSpPr/>
          <p:nvPr/>
        </p:nvSpPr>
        <p:spPr>
          <a:xfrm>
            <a:off x="776748" y="1310148"/>
            <a:ext cx="6498828"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endParaRPr lang="en-US" sz="2000" dirty="0"/>
          </a:p>
        </p:txBody>
      </p:sp>
      <p:sp>
        <p:nvSpPr>
          <p:cNvPr id="27" name="Rectangle 26"/>
          <p:cNvSpPr/>
          <p:nvPr/>
        </p:nvSpPr>
        <p:spPr>
          <a:xfrm>
            <a:off x="4572000" y="5232667"/>
            <a:ext cx="45719" cy="16253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28" name="Rectangle 27"/>
          <p:cNvSpPr/>
          <p:nvPr/>
        </p:nvSpPr>
        <p:spPr>
          <a:xfrm>
            <a:off x="152400" y="5181600"/>
            <a:ext cx="4343400" cy="1569660"/>
          </a:xfrm>
          <a:prstGeom prst="rect">
            <a:avLst/>
          </a:prstGeom>
        </p:spPr>
        <p:txBody>
          <a:bodyPr wrap="square">
            <a:spAutoFit/>
          </a:bodyPr>
          <a:lstStyle/>
          <a:p>
            <a:r>
              <a:rPr lang="en-US" sz="2400" b="1" dirty="0"/>
              <a:t> John 3 </a:t>
            </a:r>
            <a:r>
              <a:rPr lang="en-US" sz="2400" b="1" baseline="30000" dirty="0"/>
              <a:t>17 </a:t>
            </a:r>
            <a:r>
              <a:rPr lang="en-US" sz="2400" dirty="0"/>
              <a:t>For God did not send the Son into the world to judge the world, but that the world might be saved through Him.</a:t>
            </a:r>
          </a:p>
        </p:txBody>
      </p:sp>
      <p:sp>
        <p:nvSpPr>
          <p:cNvPr id="29" name="Rectangle 28"/>
          <p:cNvSpPr/>
          <p:nvPr/>
        </p:nvSpPr>
        <p:spPr>
          <a:xfrm>
            <a:off x="4724400" y="5180184"/>
            <a:ext cx="4343400" cy="1569660"/>
          </a:xfrm>
          <a:prstGeom prst="rect">
            <a:avLst/>
          </a:prstGeom>
        </p:spPr>
        <p:txBody>
          <a:bodyPr wrap="square">
            <a:spAutoFit/>
          </a:bodyPr>
          <a:lstStyle/>
          <a:p>
            <a:r>
              <a:rPr lang="en-US" sz="2400" b="1" dirty="0"/>
              <a:t> Juan 3 </a:t>
            </a:r>
            <a:r>
              <a:rPr lang="es-ES" sz="2400" b="1" baseline="30000" dirty="0"/>
              <a:t>17 </a:t>
            </a:r>
            <a:r>
              <a:rPr lang="es-ES" sz="2400" dirty="0"/>
              <a:t>Dios no envió a su Hijo al mundo para condenar al mundo, sino para que el mundo sea salvo por él.</a:t>
            </a:r>
            <a:endParaRPr lang="en-US" sz="2400" dirty="0"/>
          </a:p>
        </p:txBody>
      </p:sp>
      <p:sp>
        <p:nvSpPr>
          <p:cNvPr id="34" name="Up Arrow 33"/>
          <p:cNvSpPr/>
          <p:nvPr/>
        </p:nvSpPr>
        <p:spPr>
          <a:xfrm rot="663331">
            <a:off x="3537549" y="1971289"/>
            <a:ext cx="1429607" cy="2859974"/>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 sz="2000" dirty="0" err="1">
                <a:solidFill>
                  <a:schemeClr val="tx1"/>
                </a:solidFill>
              </a:rPr>
              <a:t>Most</a:t>
            </a:r>
            <a:r>
              <a:rPr lang="es-ES" sz="2000" dirty="0">
                <a:solidFill>
                  <a:schemeClr val="tx1"/>
                </a:solidFill>
              </a:rPr>
              <a:t> </a:t>
            </a:r>
            <a:r>
              <a:rPr lang="es-ES" sz="2000" dirty="0" err="1">
                <a:solidFill>
                  <a:schemeClr val="tx1"/>
                </a:solidFill>
              </a:rPr>
              <a:t>people</a:t>
            </a:r>
            <a:endParaRPr lang="es-ES" sz="2000" dirty="0">
              <a:solidFill>
                <a:schemeClr val="tx1"/>
              </a:solidFill>
            </a:endParaRPr>
          </a:p>
          <a:p>
            <a:pPr algn="ctr"/>
            <a:r>
              <a:rPr lang="es-ES" sz="2000" dirty="0">
                <a:solidFill>
                  <a:srgbClr val="FF0000"/>
                </a:solidFill>
              </a:rPr>
              <a:t>la mayoría de la gente</a:t>
            </a:r>
            <a:endParaRPr lang="en-US" sz="2000" dirty="0">
              <a:solidFill>
                <a:srgbClr val="FF0000"/>
              </a:solidFill>
            </a:endParaRPr>
          </a:p>
        </p:txBody>
      </p:sp>
      <p:sp>
        <p:nvSpPr>
          <p:cNvPr id="35" name="Up Arrow 34"/>
          <p:cNvSpPr/>
          <p:nvPr/>
        </p:nvSpPr>
        <p:spPr>
          <a:xfrm rot="663331">
            <a:off x="337149" y="2003949"/>
            <a:ext cx="1429607" cy="3145971"/>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solidFill>
                  <a:schemeClr val="tx1"/>
                </a:solidFill>
              </a:rPr>
              <a:t>Vitriolic, outright haters of Christianity, </a:t>
            </a:r>
            <a:r>
              <a:rPr lang="en-US" sz="2000" dirty="0" err="1">
                <a:solidFill>
                  <a:srgbClr val="FF0000"/>
                </a:solidFill>
              </a:rPr>
              <a:t>Enemigos</a:t>
            </a:r>
            <a:endParaRPr lang="en-US" sz="2000" dirty="0">
              <a:solidFill>
                <a:srgbClr val="FF0000"/>
              </a:solidFill>
            </a:endParaRPr>
          </a:p>
        </p:txBody>
      </p:sp>
      <p:sp>
        <p:nvSpPr>
          <p:cNvPr id="36" name="Up Arrow 35"/>
          <p:cNvSpPr/>
          <p:nvPr/>
        </p:nvSpPr>
        <p:spPr>
          <a:xfrm rot="663331">
            <a:off x="6767644" y="1939333"/>
            <a:ext cx="1429607" cy="2859974"/>
          </a:xfrm>
          <a:prstGeom prst="upArrow">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solidFill>
                  <a:schemeClr val="tx1"/>
                </a:solidFill>
              </a:rPr>
              <a:t>Christians, </a:t>
            </a:r>
            <a:r>
              <a:rPr lang="en-US" sz="2000" dirty="0" err="1">
                <a:solidFill>
                  <a:srgbClr val="FF0000"/>
                </a:solidFill>
              </a:rPr>
              <a:t>Cristianos</a:t>
            </a:r>
            <a:endParaRPr lang="en-US" sz="2000" dirty="0">
              <a:solidFill>
                <a:srgbClr val="FF0000"/>
              </a:solidFill>
            </a:endParaRPr>
          </a:p>
        </p:txBody>
      </p:sp>
      <p:sp>
        <p:nvSpPr>
          <p:cNvPr id="25" name="Rectangle 24"/>
          <p:cNvSpPr/>
          <p:nvPr/>
        </p:nvSpPr>
        <p:spPr>
          <a:xfrm>
            <a:off x="76200" y="2590800"/>
            <a:ext cx="4384964" cy="830997"/>
          </a:xfrm>
          <a:prstGeom prst="rect">
            <a:avLst/>
          </a:prstGeom>
        </p:spPr>
        <p:txBody>
          <a:bodyPr wrap="square">
            <a:spAutoFit/>
          </a:bodyPr>
          <a:lstStyle/>
          <a:p>
            <a:r>
              <a:rPr lang="en-US" sz="2400" b="1" dirty="0"/>
              <a:t>John 15</a:t>
            </a:r>
            <a:r>
              <a:rPr lang="en-US" sz="2400" dirty="0"/>
              <a:t> </a:t>
            </a:r>
          </a:p>
          <a:p>
            <a:r>
              <a:rPr lang="en-US" sz="2400" b="1" baseline="30000" dirty="0"/>
              <a:t>19 </a:t>
            </a:r>
            <a:r>
              <a:rPr lang="en-US" sz="2400" dirty="0"/>
              <a:t>…you are not of the world</a:t>
            </a:r>
          </a:p>
        </p:txBody>
      </p:sp>
      <p:sp>
        <p:nvSpPr>
          <p:cNvPr id="30" name="Rectangle 29"/>
          <p:cNvSpPr/>
          <p:nvPr/>
        </p:nvSpPr>
        <p:spPr>
          <a:xfrm>
            <a:off x="4724400" y="2590800"/>
            <a:ext cx="4384964" cy="830997"/>
          </a:xfrm>
          <a:prstGeom prst="rect">
            <a:avLst/>
          </a:prstGeom>
        </p:spPr>
        <p:txBody>
          <a:bodyPr wrap="square">
            <a:spAutoFit/>
          </a:bodyPr>
          <a:lstStyle/>
          <a:p>
            <a:r>
              <a:rPr lang="en-US" sz="2400" b="1" dirty="0"/>
              <a:t>Juan 15</a:t>
            </a:r>
            <a:r>
              <a:rPr lang="en-US" sz="2400" dirty="0"/>
              <a:t> </a:t>
            </a:r>
          </a:p>
          <a:p>
            <a:r>
              <a:rPr lang="es-ES" sz="2400" b="1" baseline="30000" dirty="0"/>
              <a:t>19 </a:t>
            </a:r>
            <a:r>
              <a:rPr lang="es-ES" sz="2400" dirty="0"/>
              <a:t>…no sois del mundo</a:t>
            </a:r>
            <a:endParaRPr lang="en-US" sz="2400" dirty="0"/>
          </a:p>
        </p:txBody>
      </p:sp>
    </p:spTree>
    <p:extLst>
      <p:ext uri="{BB962C8B-B14F-4D97-AF65-F5344CB8AC3E}">
        <p14:creationId xmlns:p14="http://schemas.microsoft.com/office/powerpoint/2010/main" val="269166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1000"/>
                                        <p:tgtEl>
                                          <p:spTgt spid="19"/>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0" presetClass="exit" presetSubtype="0" fill="hold" grpId="0" nodeType="withEffect">
                                  <p:stCondLst>
                                    <p:cond delay="0"/>
                                  </p:stCondLst>
                                  <p:childTnLst>
                                    <p:animEffect transition="out" filter="fade">
                                      <p:cBhvr>
                                        <p:cTn id="16" dur="500"/>
                                        <p:tgtEl>
                                          <p:spTgt spid="35"/>
                                        </p:tgtEl>
                                      </p:cBhvr>
                                    </p:animEffect>
                                    <p:set>
                                      <p:cBhvr>
                                        <p:cTn id="17" dur="1" fill="hold">
                                          <p:stCondLst>
                                            <p:cond delay="499"/>
                                          </p:stCondLst>
                                        </p:cTn>
                                        <p:tgtEl>
                                          <p:spTgt spid="35"/>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34"/>
                                        </p:tgtEl>
                                      </p:cBhvr>
                                    </p:animEffect>
                                    <p:set>
                                      <p:cBhvr>
                                        <p:cTn id="20" dur="1" fill="hold">
                                          <p:stCondLst>
                                            <p:cond delay="499"/>
                                          </p:stCondLst>
                                        </p:cTn>
                                        <p:tgtEl>
                                          <p:spTgt spid="34"/>
                                        </p:tgtEl>
                                        <p:attrNameLst>
                                          <p:attrName>style.visibility</p:attrName>
                                        </p:attrNameLst>
                                      </p:cBhvr>
                                      <p:to>
                                        <p:strVal val="hidden"/>
                                      </p:to>
                                    </p:set>
                                  </p:childTnLst>
                                </p:cTn>
                              </p:par>
                              <p:par>
                                <p:cTn id="21" presetID="10" presetClass="exit" presetSubtype="0" fill="hold" grpId="0" nodeType="withEffect">
                                  <p:stCondLst>
                                    <p:cond delay="0"/>
                                  </p:stCondLst>
                                  <p:childTnLst>
                                    <p:animEffect transition="out" filter="fade">
                                      <p:cBhvr>
                                        <p:cTn id="22" dur="500"/>
                                        <p:tgtEl>
                                          <p:spTgt spid="36"/>
                                        </p:tgtEl>
                                      </p:cBhvr>
                                    </p:animEffect>
                                    <p:set>
                                      <p:cBhvr>
                                        <p:cTn id="23" dur="1" fill="hold">
                                          <p:stCondLst>
                                            <p:cond delay="499"/>
                                          </p:stCondLst>
                                        </p:cTn>
                                        <p:tgtEl>
                                          <p:spTgt spid="3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left)">
                                      <p:cBhvr>
                                        <p:cTn id="36" dur="500"/>
                                        <p:tgtEl>
                                          <p:spTgt spid="23"/>
                                        </p:tgtEl>
                                      </p:cBhvr>
                                    </p:animEffec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ipe(left)">
                                      <p:cBhvr>
                                        <p:cTn id="4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5" grpId="0" animBg="1"/>
      <p:bldP spid="19" grpId="0" animBg="1"/>
      <p:bldP spid="22" grpId="0" animBg="1"/>
      <p:bldP spid="23" grpId="0" animBg="1"/>
      <p:bldP spid="24" grpId="0" animBg="1"/>
      <p:bldP spid="34" grpId="0" animBg="1"/>
      <p:bldP spid="35" grpId="0" animBg="1"/>
      <p:bldP spid="36" grpId="0" animBg="1"/>
      <p:bldP spid="25" grpId="0"/>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effectLst>
                <a:outerShdw blurRad="38100" dist="38100" dir="2700000" algn="tl">
                  <a:srgbClr val="000000">
                    <a:alpha val="43137"/>
                  </a:srgbClr>
                </a:outerShdw>
              </a:effectLst>
            </a:endParaRPr>
          </a:p>
        </p:txBody>
      </p:sp>
      <p:sp>
        <p:nvSpPr>
          <p:cNvPr id="15" name="Rectangle 14"/>
          <p:cNvSpPr/>
          <p:nvPr/>
        </p:nvSpPr>
        <p:spPr>
          <a:xfrm>
            <a:off x="780193" y="1752600"/>
            <a:ext cx="7583615" cy="16734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762000" y="1752600"/>
            <a:ext cx="1106424" cy="1673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a:off x="7275576"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p:cNvSpPr/>
          <p:nvPr/>
        </p:nvSpPr>
        <p:spPr>
          <a:xfrm>
            <a:off x="4572000" y="2642303"/>
            <a:ext cx="45719" cy="421569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effectLst>
                <a:outerShdw blurRad="38100" dist="38100" dir="2700000" algn="tl">
                  <a:srgbClr val="000000">
                    <a:alpha val="43137"/>
                  </a:srgbClr>
                </a:outerShdw>
              </a:effectLst>
            </a:endParaRPr>
          </a:p>
        </p:txBody>
      </p:sp>
      <p:sp>
        <p:nvSpPr>
          <p:cNvPr id="5" name="Double Bracket 4"/>
          <p:cNvSpPr/>
          <p:nvPr/>
        </p:nvSpPr>
        <p:spPr>
          <a:xfrm>
            <a:off x="780193" y="1333366"/>
            <a:ext cx="7601807"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r>
              <a:rPr lang="en-US" sz="2400" b="1" dirty="0"/>
              <a:t>It’s all “the world”</a:t>
            </a:r>
          </a:p>
          <a:p>
            <a:pPr algn="ctr">
              <a:lnSpc>
                <a:spcPct val="150000"/>
              </a:lnSpc>
            </a:pPr>
            <a:r>
              <a:rPr lang="en-US" sz="2400" b="1" dirty="0" err="1"/>
              <a:t>Todo</a:t>
            </a:r>
            <a:r>
              <a:rPr lang="en-US" sz="2400" b="1" dirty="0"/>
              <a:t> </a:t>
            </a:r>
            <a:r>
              <a:rPr lang="en-US" sz="2400" b="1" dirty="0" err="1"/>
              <a:t>es</a:t>
            </a:r>
            <a:r>
              <a:rPr lang="en-US" sz="2400" b="1" dirty="0"/>
              <a:t> “el </a:t>
            </a:r>
            <a:r>
              <a:rPr lang="en-US" sz="2400" b="1" dirty="0" err="1"/>
              <a:t>mundo</a:t>
            </a:r>
            <a:r>
              <a:rPr lang="en-US" sz="2400" b="1" dirty="0"/>
              <a:t>”</a:t>
            </a:r>
          </a:p>
        </p:txBody>
      </p:sp>
      <p:sp>
        <p:nvSpPr>
          <p:cNvPr id="19" name="Double Bracket 18"/>
          <p:cNvSpPr/>
          <p:nvPr/>
        </p:nvSpPr>
        <p:spPr>
          <a:xfrm>
            <a:off x="7293769" y="1342104"/>
            <a:ext cx="1088231" cy="924722"/>
          </a:xfrm>
          <a:prstGeom prst="bracketPair">
            <a:avLst/>
          </a:prstGeom>
          <a:solidFill>
            <a:schemeClr val="bg1"/>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nchorCtr="0"/>
          <a:lstStyle/>
          <a:p>
            <a:pPr algn="ctr"/>
            <a:r>
              <a:rPr lang="en-US" sz="2000" b="1" dirty="0"/>
              <a:t>out of </a:t>
            </a:r>
          </a:p>
          <a:p>
            <a:pPr algn="ctr"/>
            <a:endParaRPr lang="en-US" sz="2000" b="1" dirty="0"/>
          </a:p>
          <a:p>
            <a:pPr algn="ctr"/>
            <a:r>
              <a:rPr lang="en-US" sz="2000" b="1" dirty="0"/>
              <a:t>darkness</a:t>
            </a:r>
          </a:p>
        </p:txBody>
      </p:sp>
      <p:sp>
        <p:nvSpPr>
          <p:cNvPr id="22" name="Rectangle 21"/>
          <p:cNvSpPr/>
          <p:nvPr/>
        </p:nvSpPr>
        <p:spPr>
          <a:xfrm>
            <a:off x="7300452" y="1752600"/>
            <a:ext cx="1106424" cy="167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Double Bracket 23"/>
          <p:cNvSpPr/>
          <p:nvPr/>
        </p:nvSpPr>
        <p:spPr>
          <a:xfrm>
            <a:off x="776748" y="1310148"/>
            <a:ext cx="6498828" cy="924722"/>
          </a:xfrm>
          <a:prstGeom prst="bracketPair">
            <a:avLst/>
          </a:prstGeom>
          <a:solidFill>
            <a:schemeClr val="bg1">
              <a:lumMod val="75000"/>
              <a:alpha val="61000"/>
            </a:schemeClr>
          </a:solid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nchorCtr="0"/>
          <a:lstStyle/>
          <a:p>
            <a:pPr algn="ctr">
              <a:lnSpc>
                <a:spcPct val="150000"/>
              </a:lnSpc>
            </a:pPr>
            <a:endParaRPr lang="en-US" sz="2000" dirty="0"/>
          </a:p>
        </p:txBody>
      </p:sp>
      <p:sp>
        <p:nvSpPr>
          <p:cNvPr id="25" name="Rectangle 24"/>
          <p:cNvSpPr/>
          <p:nvPr/>
        </p:nvSpPr>
        <p:spPr>
          <a:xfrm>
            <a:off x="76200" y="2590800"/>
            <a:ext cx="4384964" cy="830997"/>
          </a:xfrm>
          <a:prstGeom prst="rect">
            <a:avLst/>
          </a:prstGeom>
        </p:spPr>
        <p:txBody>
          <a:bodyPr wrap="square">
            <a:spAutoFit/>
          </a:bodyPr>
          <a:lstStyle/>
          <a:p>
            <a:r>
              <a:rPr lang="en-US" sz="2400" b="1" dirty="0"/>
              <a:t>John 15</a:t>
            </a:r>
            <a:r>
              <a:rPr lang="en-US" sz="2400" dirty="0"/>
              <a:t> </a:t>
            </a:r>
          </a:p>
          <a:p>
            <a:r>
              <a:rPr lang="en-US" sz="2400" b="1" baseline="30000" dirty="0"/>
              <a:t>19 </a:t>
            </a:r>
            <a:r>
              <a:rPr lang="en-US" sz="2400" dirty="0"/>
              <a:t>…you are not of the world</a:t>
            </a:r>
          </a:p>
        </p:txBody>
      </p:sp>
      <p:sp>
        <p:nvSpPr>
          <p:cNvPr id="10" name="Rectangle 9"/>
          <p:cNvSpPr/>
          <p:nvPr/>
        </p:nvSpPr>
        <p:spPr>
          <a:xfrm>
            <a:off x="110836" y="3535501"/>
            <a:ext cx="4461164" cy="3170099"/>
          </a:xfrm>
          <a:prstGeom prst="rect">
            <a:avLst/>
          </a:prstGeom>
        </p:spPr>
        <p:txBody>
          <a:bodyPr wrap="square">
            <a:spAutoFit/>
          </a:bodyPr>
          <a:lstStyle/>
          <a:p>
            <a:r>
              <a:rPr lang="en-US" sz="2000" b="1" dirty="0"/>
              <a:t>John 3</a:t>
            </a:r>
            <a:r>
              <a:rPr lang="en-US" sz="2000" b="1" baseline="30000" dirty="0"/>
              <a:t>19 </a:t>
            </a:r>
            <a:r>
              <a:rPr lang="en-US" sz="2000" dirty="0"/>
              <a:t>This is the judgment, that the Light has come into the world, and men loved the darkness rather than the Light, for their deeds were evil. </a:t>
            </a:r>
            <a:r>
              <a:rPr lang="en-US" sz="2000" b="1" baseline="30000" dirty="0"/>
              <a:t>20 </a:t>
            </a:r>
            <a:r>
              <a:rPr lang="en-US" sz="2000" dirty="0"/>
              <a:t>For everyone who does evil hates the Light, and does not come to the Light for fear that his deeds will be exposed. </a:t>
            </a:r>
            <a:r>
              <a:rPr lang="en-US" sz="2000" b="1" baseline="30000" dirty="0"/>
              <a:t>21 </a:t>
            </a:r>
            <a:r>
              <a:rPr lang="en-US" sz="2000" dirty="0"/>
              <a:t>But he who practices the truth </a:t>
            </a:r>
            <a:r>
              <a:rPr lang="en-US" sz="2000" b="1" dirty="0"/>
              <a:t>comes to the Light, so that his deeds may be manifested as having been wrought in God</a:t>
            </a:r>
            <a:r>
              <a:rPr lang="en-US" sz="2000" dirty="0"/>
              <a:t>.</a:t>
            </a:r>
          </a:p>
        </p:txBody>
      </p:sp>
      <p:sp>
        <p:nvSpPr>
          <p:cNvPr id="2" name="Rectangle 1"/>
          <p:cNvSpPr/>
          <p:nvPr/>
        </p:nvSpPr>
        <p:spPr>
          <a:xfrm>
            <a:off x="533400" y="-46704"/>
            <a:ext cx="3733800" cy="769441"/>
          </a:xfrm>
          <a:prstGeom prst="rect">
            <a:avLst/>
          </a:prstGeom>
        </p:spPr>
        <p:txBody>
          <a:bodyPr wrap="square">
            <a:spAutoFit/>
          </a:bodyPr>
          <a:lstStyle/>
          <a:p>
            <a:pPr algn="ctr"/>
            <a:r>
              <a:rPr lang="en-US" sz="2200" b="1" dirty="0">
                <a:solidFill>
                  <a:schemeClr val="bg1"/>
                </a:solidFill>
                <a:effectLst>
                  <a:outerShdw blurRad="38100" dist="38100" dir="2700000" algn="tl">
                    <a:srgbClr val="000000">
                      <a:alpha val="43137"/>
                    </a:srgbClr>
                  </a:outerShdw>
                </a:effectLst>
              </a:rPr>
              <a:t>What does “not of the  World” mean, practically?</a:t>
            </a:r>
            <a:endParaRPr lang="en-US" sz="2200" dirty="0">
              <a:solidFill>
                <a:schemeClr val="bg1"/>
              </a:solidFill>
            </a:endParaRPr>
          </a:p>
        </p:txBody>
      </p:sp>
      <p:sp>
        <p:nvSpPr>
          <p:cNvPr id="18" name="Rectangle 17"/>
          <p:cNvSpPr/>
          <p:nvPr/>
        </p:nvSpPr>
        <p:spPr>
          <a:xfrm>
            <a:off x="5029200" y="-46704"/>
            <a:ext cx="3886200" cy="769441"/>
          </a:xfrm>
          <a:prstGeom prst="rect">
            <a:avLst/>
          </a:prstGeom>
        </p:spPr>
        <p:txBody>
          <a:bodyPr wrap="square">
            <a:spAutoFit/>
          </a:bodyPr>
          <a:lstStyle/>
          <a:p>
            <a:pPr algn="ctr"/>
            <a:r>
              <a:rPr lang="es-ES" sz="2200" b="1" dirty="0">
                <a:solidFill>
                  <a:schemeClr val="bg1"/>
                </a:solidFill>
                <a:effectLst>
                  <a:outerShdw blurRad="38100" dist="38100" dir="2700000" algn="tl">
                    <a:srgbClr val="000000">
                      <a:alpha val="43137"/>
                    </a:srgbClr>
                  </a:outerShdw>
                </a:effectLst>
              </a:rPr>
              <a:t>¿Qué significa "no del mundo," prácticamente?</a:t>
            </a:r>
            <a:endParaRPr lang="en-US" sz="2200" dirty="0">
              <a:solidFill>
                <a:schemeClr val="bg1"/>
              </a:solidFill>
            </a:endParaRPr>
          </a:p>
        </p:txBody>
      </p:sp>
      <p:sp>
        <p:nvSpPr>
          <p:cNvPr id="3" name="Right Arrow 2"/>
          <p:cNvSpPr/>
          <p:nvPr/>
        </p:nvSpPr>
        <p:spPr>
          <a:xfrm>
            <a:off x="6248400" y="1418304"/>
            <a:ext cx="1092958" cy="78707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p:txBody>
      </p:sp>
      <p:sp>
        <p:nvSpPr>
          <p:cNvPr id="20" name="Rectangle 19"/>
          <p:cNvSpPr/>
          <p:nvPr/>
        </p:nvSpPr>
        <p:spPr>
          <a:xfrm>
            <a:off x="4724400" y="2590800"/>
            <a:ext cx="4384964" cy="830997"/>
          </a:xfrm>
          <a:prstGeom prst="rect">
            <a:avLst/>
          </a:prstGeom>
        </p:spPr>
        <p:txBody>
          <a:bodyPr wrap="square">
            <a:spAutoFit/>
          </a:bodyPr>
          <a:lstStyle/>
          <a:p>
            <a:r>
              <a:rPr lang="en-US" sz="2400" b="1" dirty="0"/>
              <a:t>Juan 15</a:t>
            </a:r>
            <a:r>
              <a:rPr lang="en-US" sz="2400" dirty="0"/>
              <a:t> </a:t>
            </a:r>
          </a:p>
          <a:p>
            <a:r>
              <a:rPr lang="es-ES" sz="2400" b="1" baseline="30000" dirty="0"/>
              <a:t>19 </a:t>
            </a:r>
            <a:r>
              <a:rPr lang="es-ES" sz="2400" dirty="0"/>
              <a:t>…no sois del mundo</a:t>
            </a:r>
            <a:endParaRPr lang="en-US" sz="2400" dirty="0"/>
          </a:p>
        </p:txBody>
      </p:sp>
      <p:sp>
        <p:nvSpPr>
          <p:cNvPr id="21" name="Rectangle 20"/>
          <p:cNvSpPr/>
          <p:nvPr/>
        </p:nvSpPr>
        <p:spPr>
          <a:xfrm>
            <a:off x="4648200" y="3519948"/>
            <a:ext cx="4461164" cy="3170099"/>
          </a:xfrm>
          <a:prstGeom prst="rect">
            <a:avLst/>
          </a:prstGeom>
        </p:spPr>
        <p:txBody>
          <a:bodyPr wrap="square">
            <a:spAutoFit/>
          </a:bodyPr>
          <a:lstStyle/>
          <a:p>
            <a:r>
              <a:rPr lang="en-US" sz="2000" b="1" dirty="0"/>
              <a:t>Juan 3</a:t>
            </a:r>
            <a:r>
              <a:rPr lang="es-ES" sz="2000" b="1" baseline="30000" dirty="0"/>
              <a:t>19 </a:t>
            </a:r>
            <a:r>
              <a:rPr lang="es-ES" sz="2000" dirty="0"/>
              <a:t>Y ésta es la condenación: la luz vino al mundo, pero los hombres amaron más las tinieblas que la luz, porque sus obras eran malas, </a:t>
            </a:r>
            <a:r>
              <a:rPr lang="es-ES" sz="2000" b="1" baseline="30000" dirty="0"/>
              <a:t>20 </a:t>
            </a:r>
            <a:r>
              <a:rPr lang="es-ES" sz="2000" dirty="0"/>
              <a:t>pues todo aquel que hace lo malo detesta la luz y no viene a la luz, para que sus obras no sean puestas al descubierto. </a:t>
            </a:r>
            <a:r>
              <a:rPr lang="es-ES" sz="2000" b="1" baseline="30000" dirty="0"/>
              <a:t>21 </a:t>
            </a:r>
            <a:r>
              <a:rPr lang="es-ES" sz="2000" dirty="0"/>
              <a:t>Pero el que practica la verdad </a:t>
            </a:r>
            <a:r>
              <a:rPr lang="es-ES" sz="2000" b="1" dirty="0"/>
              <a:t>viene a la luz, para que se ponga de manifiesto que sus obras son hechas en Dios.</a:t>
            </a:r>
            <a:endParaRPr lang="en-US" sz="2000" b="1" dirty="0"/>
          </a:p>
        </p:txBody>
      </p:sp>
    </p:spTree>
    <p:extLst>
      <p:ext uri="{BB962C8B-B14F-4D97-AF65-F5344CB8AC3E}">
        <p14:creationId xmlns:p14="http://schemas.microsoft.com/office/powerpoint/2010/main" val="290091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animBg="1"/>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TotalTime>
  <Words>879</Words>
  <Application>Microsoft Office PowerPoint</Application>
  <PresentationFormat>On-screen Show (4:3)</PresentationFormat>
  <Paragraphs>234</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24</cp:revision>
  <dcterms:created xsi:type="dcterms:W3CDTF">2019-05-12T01:05:31Z</dcterms:created>
  <dcterms:modified xsi:type="dcterms:W3CDTF">2019-05-12T13:50:38Z</dcterms:modified>
</cp:coreProperties>
</file>