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77" r:id="rId10"/>
    <p:sldId id="278" r:id="rId11"/>
    <p:sldId id="279" r:id="rId12"/>
    <p:sldId id="280" r:id="rId13"/>
    <p:sldId id="284" r:id="rId14"/>
    <p:sldId id="283" r:id="rId15"/>
    <p:sldId id="287" r:id="rId16"/>
    <p:sldId id="285" r:id="rId17"/>
    <p:sldId id="286" r:id="rId18"/>
    <p:sldId id="288" r:id="rId19"/>
    <p:sldId id="290" r:id="rId20"/>
    <p:sldId id="289" r:id="rId21"/>
    <p:sldId id="292" r:id="rId22"/>
    <p:sldId id="293" r:id="rId23"/>
    <p:sldId id="294" r:id="rId24"/>
    <p:sldId id="295" r:id="rId25"/>
    <p:sldId id="296" r:id="rId26"/>
    <p:sldId id="298" r:id="rId27"/>
    <p:sldId id="300" r:id="rId28"/>
    <p:sldId id="299" r:id="rId29"/>
    <p:sldId id="297" r:id="rId30"/>
    <p:sldId id="301" r:id="rId31"/>
    <p:sldId id="304" r:id="rId32"/>
    <p:sldId id="30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3A134F-95AF-4F05-92F6-6F06585F04F0}"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2031536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3A134F-95AF-4F05-92F6-6F06585F04F0}"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211894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3A134F-95AF-4F05-92F6-6F06585F04F0}"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429379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3A134F-95AF-4F05-92F6-6F06585F04F0}"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4089061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3A134F-95AF-4F05-92F6-6F06585F04F0}"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337165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3A134F-95AF-4F05-92F6-6F06585F04F0}"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86539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3A134F-95AF-4F05-92F6-6F06585F04F0}" type="datetimeFigureOut">
              <a:rPr lang="en-US" smtClean="0"/>
              <a:t>5/19/2019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29980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3A134F-95AF-4F05-92F6-6F06585F04F0}" type="datetimeFigureOut">
              <a:rPr lang="en-US" smtClean="0"/>
              <a:t>5/19/2019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199242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A134F-95AF-4F05-92F6-6F06585F04F0}" type="datetimeFigureOut">
              <a:rPr lang="en-US" smtClean="0"/>
              <a:t>5/19/2019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292967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3A134F-95AF-4F05-92F6-6F06585F04F0}"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2836757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3A134F-95AF-4F05-92F6-6F06585F04F0}"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25D21-6116-4B71-873D-8CFB4C25F97F}" type="slidenum">
              <a:rPr lang="en-US" smtClean="0"/>
              <a:t>‹#›</a:t>
            </a:fld>
            <a:endParaRPr lang="en-US"/>
          </a:p>
        </p:txBody>
      </p:sp>
    </p:spTree>
    <p:extLst>
      <p:ext uri="{BB962C8B-B14F-4D97-AF65-F5344CB8AC3E}">
        <p14:creationId xmlns:p14="http://schemas.microsoft.com/office/powerpoint/2010/main" val="24700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A134F-95AF-4F05-92F6-6F06585F04F0}" type="datetimeFigureOut">
              <a:rPr lang="en-US" smtClean="0"/>
              <a:t>5/19/2019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5D21-6116-4B71-873D-8CFB4C25F97F}" type="slidenum">
              <a:rPr lang="en-US" smtClean="0"/>
              <a:t>‹#›</a:t>
            </a:fld>
            <a:endParaRPr lang="en-US"/>
          </a:p>
        </p:txBody>
      </p:sp>
    </p:spTree>
    <p:extLst>
      <p:ext uri="{BB962C8B-B14F-4D97-AF65-F5344CB8AC3E}">
        <p14:creationId xmlns:p14="http://schemas.microsoft.com/office/powerpoint/2010/main" val="4019060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Exton</a:t>
            </a:r>
            <a:br>
              <a:rPr lang="en-US" dirty="0"/>
            </a:br>
            <a:r>
              <a:rPr lang="en-US" dirty="0"/>
              <a:t>Sunday 6 pm</a:t>
            </a:r>
            <a:br>
              <a:rPr lang="en-US" dirty="0"/>
            </a:br>
            <a:r>
              <a:rPr lang="en-US" dirty="0"/>
              <a:t>May 19, 2019</a:t>
            </a:r>
          </a:p>
        </p:txBody>
      </p:sp>
    </p:spTree>
    <p:extLst>
      <p:ext uri="{BB962C8B-B14F-4D97-AF65-F5344CB8AC3E}">
        <p14:creationId xmlns:p14="http://schemas.microsoft.com/office/powerpoint/2010/main" val="3925469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9300" y="1295400"/>
            <a:ext cx="6667500" cy="2308324"/>
          </a:xfrm>
          <a:prstGeom prst="rect">
            <a:avLst/>
          </a:prstGeom>
        </p:spPr>
        <p:txBody>
          <a:bodyPr wrap="square">
            <a:spAutoFit/>
          </a:bodyPr>
          <a:lstStyle/>
          <a:p>
            <a:r>
              <a:rPr lang="en-US" sz="2400" b="1" u="sng" dirty="0">
                <a:latin typeface="Cambria" pitchFamily="18" charset="0"/>
              </a:rPr>
              <a:t>Genesis 43:32</a:t>
            </a:r>
          </a:p>
          <a:p>
            <a:r>
              <a:rPr lang="en-US" sz="2400" baseline="30000" dirty="0">
                <a:latin typeface="Cambria" pitchFamily="18" charset="0"/>
              </a:rPr>
              <a:t>32 </a:t>
            </a:r>
            <a:r>
              <a:rPr lang="en-US" sz="2400" dirty="0">
                <a:latin typeface="Cambria" pitchFamily="18" charset="0"/>
              </a:rPr>
              <a:t>So they served him by himself, and them by themselves, and the Egyptians who ate with him by themselves, because </a:t>
            </a:r>
            <a:r>
              <a:rPr lang="en-US" sz="2400" u="sng" dirty="0">
                <a:latin typeface="Cambria" pitchFamily="18" charset="0"/>
              </a:rPr>
              <a:t>the Egyptians could not eat bread with the Hebrews</a:t>
            </a:r>
            <a:r>
              <a:rPr lang="en-US" sz="2400" dirty="0">
                <a:latin typeface="Cambria" pitchFamily="18" charset="0"/>
              </a:rPr>
              <a:t>, for that is loathsome to the Egyptians.</a:t>
            </a:r>
          </a:p>
        </p:txBody>
      </p:sp>
      <p:sp>
        <p:nvSpPr>
          <p:cNvPr id="6" name="TextBox 5"/>
          <p:cNvSpPr txBox="1"/>
          <p:nvPr/>
        </p:nvSpPr>
        <p:spPr>
          <a:xfrm>
            <a:off x="0" y="0"/>
            <a:ext cx="9144000" cy="954107"/>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p:txBody>
      </p:sp>
      <p:sp>
        <p:nvSpPr>
          <p:cNvPr id="3" name="Rectangle 2"/>
          <p:cNvSpPr/>
          <p:nvPr/>
        </p:nvSpPr>
        <p:spPr>
          <a:xfrm>
            <a:off x="2019300" y="3810000"/>
            <a:ext cx="6667500" cy="2677656"/>
          </a:xfrm>
          <a:prstGeom prst="rect">
            <a:avLst/>
          </a:prstGeom>
        </p:spPr>
        <p:txBody>
          <a:bodyPr wrap="square">
            <a:spAutoFit/>
          </a:bodyPr>
          <a:lstStyle/>
          <a:p>
            <a:r>
              <a:rPr lang="en-US" sz="2400" b="1" u="sng" dirty="0">
                <a:latin typeface="Cambria" pitchFamily="18" charset="0"/>
              </a:rPr>
              <a:t>Genesis 46:33-34</a:t>
            </a:r>
          </a:p>
          <a:p>
            <a:r>
              <a:rPr lang="en-US" sz="2400" dirty="0">
                <a:latin typeface="Cambria" pitchFamily="18" charset="0"/>
              </a:rPr>
              <a:t>“When Pharaoh calls you and says, ‘What is your occupation?’ you shall say, ‘Your servants have been keepers of livestock from our youth even until now, both we and our fathers,’ that you may live in the land of Goshen; for </a:t>
            </a:r>
            <a:r>
              <a:rPr lang="en-US" sz="2400" u="sng" dirty="0">
                <a:latin typeface="Cambria" pitchFamily="18" charset="0"/>
              </a:rPr>
              <a:t>every shepherd is loathsome to the Egyptians</a:t>
            </a:r>
            <a:r>
              <a:rPr lang="en-US" sz="2400" dirty="0">
                <a:latin typeface="Cambria" pitchFamily="18" charset="0"/>
              </a:rPr>
              <a:t>.”</a:t>
            </a:r>
          </a:p>
        </p:txBody>
      </p:sp>
    </p:spTree>
    <p:extLst>
      <p:ext uri="{BB962C8B-B14F-4D97-AF65-F5344CB8AC3E}">
        <p14:creationId xmlns:p14="http://schemas.microsoft.com/office/powerpoint/2010/main" val="392656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339876"/>
            <a:ext cx="6096000" cy="3785652"/>
          </a:xfrm>
          <a:prstGeom prst="rect">
            <a:avLst/>
          </a:prstGeom>
        </p:spPr>
        <p:txBody>
          <a:bodyPr wrap="square">
            <a:spAutoFit/>
          </a:bodyPr>
          <a:lstStyle/>
          <a:p>
            <a:r>
              <a:rPr lang="en-US" sz="2400" b="1" u="sng" dirty="0">
                <a:latin typeface="Cambria" pitchFamily="18" charset="0"/>
              </a:rPr>
              <a:t>Mark 2:15-16</a:t>
            </a:r>
          </a:p>
          <a:p>
            <a:r>
              <a:rPr lang="en-US" sz="2400" dirty="0">
                <a:latin typeface="Cambria" pitchFamily="18" charset="0"/>
              </a:rPr>
              <a:t>And it happened that He was reclining at the table in his house, and many tax collectors and sinners were dining with Jesus and His disciples; for there were many of them, and they were following Him. When the scribes of the Pharisees saw that He was eating with the sinners and tax collectors, they said to His disciples, “</a:t>
            </a:r>
            <a:r>
              <a:rPr lang="en-US" sz="2400" u="sng" dirty="0">
                <a:latin typeface="Cambria" pitchFamily="18" charset="0"/>
              </a:rPr>
              <a:t>Why is He eating and drinking with tax collectors and sinners</a:t>
            </a:r>
            <a:r>
              <a:rPr lang="en-US" sz="2400" dirty="0">
                <a:latin typeface="Cambria" pitchFamily="18" charset="0"/>
              </a:rPr>
              <a:t>?”</a:t>
            </a:r>
          </a:p>
        </p:txBody>
      </p:sp>
      <p:sp>
        <p:nvSpPr>
          <p:cNvPr id="6" name="TextBox 5"/>
          <p:cNvSpPr txBox="1"/>
          <p:nvPr/>
        </p:nvSpPr>
        <p:spPr>
          <a:xfrm>
            <a:off x="0" y="0"/>
            <a:ext cx="9144000" cy="954107"/>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p:txBody>
      </p:sp>
    </p:spTree>
    <p:extLst>
      <p:ext uri="{BB962C8B-B14F-4D97-AF65-F5344CB8AC3E}">
        <p14:creationId xmlns:p14="http://schemas.microsoft.com/office/powerpoint/2010/main" val="1726547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339876"/>
            <a:ext cx="6096000" cy="4524315"/>
          </a:xfrm>
          <a:prstGeom prst="rect">
            <a:avLst/>
          </a:prstGeom>
        </p:spPr>
        <p:txBody>
          <a:bodyPr wrap="square">
            <a:spAutoFit/>
          </a:bodyPr>
          <a:lstStyle/>
          <a:p>
            <a:r>
              <a:rPr lang="en-US" sz="2400" b="1" u="sng" dirty="0">
                <a:latin typeface="Cambria" pitchFamily="18" charset="0"/>
              </a:rPr>
              <a:t>Acts 11:2-3</a:t>
            </a:r>
          </a:p>
          <a:p>
            <a:r>
              <a:rPr lang="en-US" sz="2400" dirty="0">
                <a:latin typeface="Cambria" pitchFamily="18" charset="0"/>
              </a:rPr>
              <a:t>And when Peter came up to Jerusalem, those who were circumcised took issue with him, saying, “You went to uncircumcised men </a:t>
            </a:r>
            <a:r>
              <a:rPr lang="en-US" sz="2400" u="sng" dirty="0">
                <a:latin typeface="Cambria" pitchFamily="18" charset="0"/>
              </a:rPr>
              <a:t>and ate with them</a:t>
            </a:r>
            <a:r>
              <a:rPr lang="en-US" sz="2400" dirty="0">
                <a:latin typeface="Cambria" pitchFamily="18" charset="0"/>
              </a:rPr>
              <a:t>.”</a:t>
            </a:r>
          </a:p>
          <a:p>
            <a:endParaRPr lang="en-US" sz="2400" dirty="0">
              <a:latin typeface="Cambria" pitchFamily="18" charset="0"/>
            </a:endParaRPr>
          </a:p>
          <a:p>
            <a:r>
              <a:rPr lang="en-US" sz="2400" b="1" u="sng" dirty="0">
                <a:latin typeface="Cambria" pitchFamily="18" charset="0"/>
              </a:rPr>
              <a:t>Galatians 2:12</a:t>
            </a:r>
          </a:p>
          <a:p>
            <a:r>
              <a:rPr lang="en-US" sz="2400" dirty="0">
                <a:latin typeface="Cambria" pitchFamily="18" charset="0"/>
              </a:rPr>
              <a:t>For prior to the coming of certain men from James, he used to eat with the Gentiles; but when they came, he began to withdraw and hold himself aloof, fearing the party of the circumcision.</a:t>
            </a:r>
          </a:p>
        </p:txBody>
      </p:sp>
      <p:sp>
        <p:nvSpPr>
          <p:cNvPr id="6" name="TextBox 5"/>
          <p:cNvSpPr txBox="1"/>
          <p:nvPr/>
        </p:nvSpPr>
        <p:spPr>
          <a:xfrm>
            <a:off x="0" y="0"/>
            <a:ext cx="9144000" cy="954107"/>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p:txBody>
      </p:sp>
      <p:sp>
        <p:nvSpPr>
          <p:cNvPr id="5" name="Rectangle 4"/>
          <p:cNvSpPr/>
          <p:nvPr/>
        </p:nvSpPr>
        <p:spPr>
          <a:xfrm>
            <a:off x="228600" y="3318808"/>
            <a:ext cx="1752600" cy="2308324"/>
          </a:xfrm>
          <a:prstGeom prst="rect">
            <a:avLst/>
          </a:prstGeom>
        </p:spPr>
        <p:txBody>
          <a:bodyPr wrap="square">
            <a:spAutoFit/>
          </a:bodyPr>
          <a:lstStyle/>
          <a:p>
            <a:pPr algn="ctr"/>
            <a:r>
              <a:rPr lang="en-US" sz="2400" b="1" i="1" dirty="0">
                <a:effectLst>
                  <a:outerShdw blurRad="38100" dist="38100" dir="2700000" algn="tl">
                    <a:srgbClr val="000000">
                      <a:alpha val="43137"/>
                    </a:srgbClr>
                  </a:outerShdw>
                </a:effectLst>
              </a:rPr>
              <a:t>eating,</a:t>
            </a:r>
          </a:p>
          <a:p>
            <a:pPr algn="ctr"/>
            <a:r>
              <a:rPr lang="en-US" sz="2400" b="1" i="1" dirty="0">
                <a:effectLst>
                  <a:outerShdw blurRad="38100" dist="38100" dir="2700000" algn="tl">
                    <a:srgbClr val="000000">
                      <a:alpha val="43137"/>
                    </a:srgbClr>
                  </a:outerShdw>
                </a:effectLst>
              </a:rPr>
              <a:t>not eating, with someone had significance</a:t>
            </a:r>
          </a:p>
        </p:txBody>
      </p:sp>
    </p:spTree>
    <p:extLst>
      <p:ext uri="{BB962C8B-B14F-4D97-AF65-F5344CB8AC3E}">
        <p14:creationId xmlns:p14="http://schemas.microsoft.com/office/powerpoint/2010/main" val="76385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6140142" cy="2308324"/>
          </a:xfrm>
          <a:prstGeom prst="rect">
            <a:avLst/>
          </a:prstGeom>
        </p:spPr>
        <p:txBody>
          <a:bodyPr wrap="square">
            <a:spAutoFit/>
          </a:bodyPr>
          <a:lstStyle/>
          <a:p>
            <a:r>
              <a:rPr lang="en-US" sz="2400" b="1" u="sng" dirty="0">
                <a:solidFill>
                  <a:prstClr val="black"/>
                </a:solidFill>
                <a:latin typeface="Cambria" pitchFamily="18" charset="0"/>
              </a:rPr>
              <a:t>Genesis 3:6</a:t>
            </a:r>
          </a:p>
          <a:p>
            <a:endParaRPr lang="en-US" sz="2400" dirty="0">
              <a:solidFill>
                <a:prstClr val="black"/>
              </a:solidFill>
            </a:endParaRPr>
          </a:p>
          <a:p>
            <a:r>
              <a:rPr lang="en-US" sz="2400" dirty="0">
                <a:solidFill>
                  <a:prstClr val="black"/>
                </a:solidFill>
              </a:rPr>
              <a:t>When Man first sinned…</a:t>
            </a:r>
          </a:p>
          <a:p>
            <a:endParaRPr lang="en-US" sz="2400" dirty="0">
              <a:solidFill>
                <a:prstClr val="black"/>
              </a:solidFill>
            </a:endParaRPr>
          </a:p>
          <a:p>
            <a:r>
              <a:rPr lang="en-US" sz="2400" dirty="0">
                <a:solidFill>
                  <a:prstClr val="black"/>
                </a:solidFill>
                <a:latin typeface="Cambria" pitchFamily="18" charset="0"/>
              </a:rPr>
              <a:t>“and she gave also to her husband with her, and he ate.”</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solidFill>
                  <a:prstClr val="white"/>
                </a:solidFill>
              </a:rPr>
              <a:t>The Lord’s Supper as Communion</a:t>
            </a:r>
          </a:p>
          <a:p>
            <a:pPr marL="514350" indent="-514350" algn="l">
              <a:buFont typeface="+mj-lt"/>
              <a:buAutoNum type="arabicPeriod"/>
            </a:pPr>
            <a:r>
              <a:rPr lang="en-US" sz="3200" dirty="0">
                <a:solidFill>
                  <a:prstClr val="white"/>
                </a:solidFill>
              </a:rPr>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1"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negative way</a:t>
            </a:r>
            <a:endParaRPr lang="en-US" sz="2600" dirty="0">
              <a:solidFill>
                <a:prstClr val="white"/>
              </a:solidFill>
            </a:endParaRPr>
          </a:p>
        </p:txBody>
      </p:sp>
      <p:sp>
        <p:nvSpPr>
          <p:cNvPr id="3" name="Rectangle 2"/>
          <p:cNvSpPr/>
          <p:nvPr/>
        </p:nvSpPr>
        <p:spPr>
          <a:xfrm>
            <a:off x="2133600" y="4674275"/>
            <a:ext cx="6085332" cy="1938992"/>
          </a:xfrm>
          <a:prstGeom prst="rect">
            <a:avLst/>
          </a:prstGeom>
        </p:spPr>
        <p:txBody>
          <a:bodyPr>
            <a:spAutoFit/>
          </a:bodyPr>
          <a:lstStyle/>
          <a:p>
            <a:r>
              <a:rPr lang="en-US" sz="2400" b="1" dirty="0">
                <a:latin typeface="Cambria" pitchFamily="18" charset="0"/>
              </a:rPr>
              <a:t>1 Tim. 5:22 </a:t>
            </a:r>
            <a:r>
              <a:rPr lang="en-US" sz="2400" dirty="0">
                <a:latin typeface="Cambria" pitchFamily="18" charset="0"/>
              </a:rPr>
              <a:t>(ASV)</a:t>
            </a:r>
          </a:p>
          <a:p>
            <a:pPr lvl="1"/>
            <a:r>
              <a:rPr lang="en-US" sz="2400" dirty="0">
                <a:latin typeface="Cambria" pitchFamily="18" charset="0"/>
              </a:rPr>
              <a:t>neither be partaker of other men's sins</a:t>
            </a:r>
          </a:p>
          <a:p>
            <a:r>
              <a:rPr lang="en-US" sz="2400" b="1" dirty="0">
                <a:latin typeface="Cambria" pitchFamily="18" charset="0"/>
              </a:rPr>
              <a:t>Ephesians 5:11</a:t>
            </a:r>
          </a:p>
          <a:p>
            <a:pPr lvl="1"/>
            <a:r>
              <a:rPr lang="en-US" sz="2400" dirty="0">
                <a:latin typeface="Cambria" pitchFamily="18" charset="0"/>
              </a:rPr>
              <a:t>Do not participate in the unfruitful deeds of darkness</a:t>
            </a:r>
          </a:p>
        </p:txBody>
      </p:sp>
    </p:spTree>
    <p:extLst>
      <p:ext uri="{BB962C8B-B14F-4D97-AF65-F5344CB8AC3E}">
        <p14:creationId xmlns:p14="http://schemas.microsoft.com/office/powerpoint/2010/main" val="34956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5062620" cy="1938992"/>
          </a:xfrm>
          <a:prstGeom prst="rect">
            <a:avLst/>
          </a:prstGeom>
        </p:spPr>
        <p:txBody>
          <a:bodyPr wrap="square">
            <a:spAutoFit/>
          </a:bodyPr>
          <a:lstStyle/>
          <a:p>
            <a:r>
              <a:rPr lang="en-US" sz="2400" b="1" u="sng" dirty="0">
                <a:latin typeface="Cambria" pitchFamily="18" charset="0"/>
              </a:rPr>
              <a:t>1 Kings 13</a:t>
            </a:r>
          </a:p>
          <a:p>
            <a:endParaRPr lang="en-US" sz="2400" dirty="0"/>
          </a:p>
          <a:p>
            <a:r>
              <a:rPr lang="en-US" sz="2400" dirty="0"/>
              <a:t>The lying prophet who said,</a:t>
            </a:r>
          </a:p>
          <a:p>
            <a:endParaRPr lang="en-US" sz="2400" dirty="0"/>
          </a:p>
          <a:p>
            <a:r>
              <a:rPr lang="en-US" sz="2400" dirty="0">
                <a:latin typeface="Cambria" pitchFamily="18" charset="0"/>
              </a:rPr>
              <a:t>“</a:t>
            </a:r>
            <a:r>
              <a:rPr lang="en-US" sz="2400" u="sng" dirty="0">
                <a:latin typeface="Cambria" pitchFamily="18" charset="0"/>
              </a:rPr>
              <a:t>Come home with me and eat bread</a:t>
            </a:r>
            <a:r>
              <a:rPr lang="en-US" sz="2400" dirty="0">
                <a:latin typeface="Cambria" pitchFamily="18" charset="0"/>
              </a:rPr>
              <a:t>.”</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negative way</a:t>
            </a:r>
            <a:endParaRPr lang="en-US" sz="3200" dirty="0"/>
          </a:p>
        </p:txBody>
      </p:sp>
    </p:spTree>
    <p:extLst>
      <p:ext uri="{BB962C8B-B14F-4D97-AF65-F5344CB8AC3E}">
        <p14:creationId xmlns:p14="http://schemas.microsoft.com/office/powerpoint/2010/main" val="3212464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6608010" cy="4154984"/>
          </a:xfrm>
          <a:prstGeom prst="rect">
            <a:avLst/>
          </a:prstGeom>
        </p:spPr>
        <p:txBody>
          <a:bodyPr wrap="square">
            <a:spAutoFit/>
          </a:bodyPr>
          <a:lstStyle/>
          <a:p>
            <a:r>
              <a:rPr lang="en-US" sz="2400" b="1" u="sng" dirty="0">
                <a:latin typeface="Cambria" pitchFamily="18" charset="0"/>
              </a:rPr>
              <a:t>1 Corinthians 5</a:t>
            </a:r>
            <a:r>
              <a:rPr lang="en-US" sz="2400" dirty="0">
                <a:latin typeface="Cambria" pitchFamily="18" charset="0"/>
              </a:rPr>
              <a:t> (ASV)</a:t>
            </a:r>
          </a:p>
          <a:p>
            <a:r>
              <a:rPr lang="en-US" sz="2400" baseline="30000" dirty="0">
                <a:latin typeface="Cambria" pitchFamily="18" charset="0"/>
              </a:rPr>
              <a:t>9 </a:t>
            </a:r>
            <a:r>
              <a:rPr lang="en-US" sz="2400" dirty="0">
                <a:latin typeface="Cambria" pitchFamily="18" charset="0"/>
              </a:rPr>
              <a:t>I wrote unto you in my epistle to have no company with fornicators; </a:t>
            </a:r>
            <a:r>
              <a:rPr lang="en-US" sz="2400" baseline="30000" dirty="0">
                <a:latin typeface="Cambria" pitchFamily="18" charset="0"/>
              </a:rPr>
              <a:t>10 </a:t>
            </a:r>
            <a:r>
              <a:rPr lang="en-US" sz="2400" dirty="0">
                <a:latin typeface="Cambria" pitchFamily="18" charset="0"/>
              </a:rPr>
              <a:t>not at all meaning with the fornicators of this world, or with the covetous and </a:t>
            </a:r>
            <a:r>
              <a:rPr lang="en-US" sz="2400" dirty="0" err="1">
                <a:latin typeface="Cambria" pitchFamily="18" charset="0"/>
              </a:rPr>
              <a:t>extortioners</a:t>
            </a:r>
            <a:r>
              <a:rPr lang="en-US" sz="2400" dirty="0">
                <a:latin typeface="Cambria" pitchFamily="18" charset="0"/>
              </a:rPr>
              <a:t>, or with idolaters; for then must ye needs go out of the world:</a:t>
            </a:r>
          </a:p>
          <a:p>
            <a:r>
              <a:rPr lang="en-US" sz="2400" baseline="30000" dirty="0">
                <a:latin typeface="Cambria" pitchFamily="18" charset="0"/>
              </a:rPr>
              <a:t>11 </a:t>
            </a:r>
            <a:r>
              <a:rPr lang="en-US" sz="2400" dirty="0">
                <a:latin typeface="Cambria" pitchFamily="18" charset="0"/>
              </a:rPr>
              <a:t>but as it is, I wrote unto you not to keep company, if any man that is named a brother be a fornicator, or covetous, or an idolater, or a reviler, or a drunkard, or an </a:t>
            </a:r>
            <a:r>
              <a:rPr lang="en-US" sz="2400" dirty="0" err="1">
                <a:latin typeface="Cambria" pitchFamily="18" charset="0"/>
              </a:rPr>
              <a:t>extortioner</a:t>
            </a:r>
            <a:r>
              <a:rPr lang="en-US" sz="2400" dirty="0">
                <a:latin typeface="Cambria" pitchFamily="18" charset="0"/>
              </a:rPr>
              <a:t>; </a:t>
            </a:r>
            <a:r>
              <a:rPr lang="en-US" sz="2400" u="sng" dirty="0">
                <a:latin typeface="Cambria" pitchFamily="18" charset="0"/>
              </a:rPr>
              <a:t>with such a one no, not to eat</a:t>
            </a:r>
            <a:r>
              <a:rPr lang="en-US" sz="2400" dirty="0">
                <a:latin typeface="Cambria" pitchFamily="18" charset="0"/>
              </a:rPr>
              <a:t>.</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negative way</a:t>
            </a:r>
            <a:endParaRPr lang="en-US" sz="3200" dirty="0"/>
          </a:p>
        </p:txBody>
      </p:sp>
    </p:spTree>
    <p:extLst>
      <p:ext uri="{BB962C8B-B14F-4D97-AF65-F5344CB8AC3E}">
        <p14:creationId xmlns:p14="http://schemas.microsoft.com/office/powerpoint/2010/main" val="1184873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6150810" cy="1200329"/>
          </a:xfrm>
          <a:prstGeom prst="rect">
            <a:avLst/>
          </a:prstGeom>
        </p:spPr>
        <p:txBody>
          <a:bodyPr wrap="square">
            <a:spAutoFit/>
          </a:bodyPr>
          <a:lstStyle/>
          <a:p>
            <a:r>
              <a:rPr lang="en-US" sz="2400" b="1" u="sng" dirty="0">
                <a:latin typeface="Cambria" pitchFamily="18" charset="0"/>
              </a:rPr>
              <a:t>1 Corinthians 10</a:t>
            </a:r>
          </a:p>
          <a:p>
            <a:r>
              <a:rPr lang="en-US" sz="2400" baseline="30000" dirty="0">
                <a:latin typeface="Cambria" pitchFamily="18" charset="0"/>
              </a:rPr>
              <a:t>18</a:t>
            </a:r>
            <a:r>
              <a:rPr lang="en-US" sz="2400" dirty="0">
                <a:latin typeface="Cambria" pitchFamily="18" charset="0"/>
              </a:rPr>
              <a:t>Look at the nation Israel; are not those who eat the sacrifices sharers in the altar?</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positive way</a:t>
            </a:r>
            <a:endParaRPr lang="en-US" sz="3200" dirty="0"/>
          </a:p>
        </p:txBody>
      </p:sp>
    </p:spTree>
    <p:extLst>
      <p:ext uri="{BB962C8B-B14F-4D97-AF65-F5344CB8AC3E}">
        <p14:creationId xmlns:p14="http://schemas.microsoft.com/office/powerpoint/2010/main" val="277305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6531810" cy="1200329"/>
          </a:xfrm>
          <a:prstGeom prst="rect">
            <a:avLst/>
          </a:prstGeom>
        </p:spPr>
        <p:txBody>
          <a:bodyPr wrap="square">
            <a:spAutoFit/>
          </a:bodyPr>
          <a:lstStyle/>
          <a:p>
            <a:r>
              <a:rPr lang="en-US" sz="2400" b="1" u="sng" dirty="0">
                <a:latin typeface="Cambria" pitchFamily="18" charset="0"/>
              </a:rPr>
              <a:t>1 Corinthians 10</a:t>
            </a:r>
          </a:p>
          <a:p>
            <a:r>
              <a:rPr lang="en-US" sz="2400" baseline="30000" dirty="0">
                <a:latin typeface="Cambria" pitchFamily="18" charset="0"/>
              </a:rPr>
              <a:t>18</a:t>
            </a:r>
            <a:r>
              <a:rPr lang="en-US" sz="2400" dirty="0">
                <a:latin typeface="Cambria" pitchFamily="18" charset="0"/>
              </a:rPr>
              <a:t>Behold Israel after the flesh: have not they that eat the sacrifices </a:t>
            </a:r>
            <a:r>
              <a:rPr lang="en-US" sz="2400" dirty="0">
                <a:solidFill>
                  <a:srgbClr val="FF0000"/>
                </a:solidFill>
                <a:latin typeface="Cambria" pitchFamily="18" charset="0"/>
              </a:rPr>
              <a:t>communion</a:t>
            </a:r>
            <a:r>
              <a:rPr lang="en-US" sz="2400" dirty="0">
                <a:latin typeface="Cambria" pitchFamily="18" charset="0"/>
              </a:rPr>
              <a:t> with the altar?</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positive way</a:t>
            </a:r>
            <a:endParaRPr lang="en-US" sz="3200" dirty="0"/>
          </a:p>
        </p:txBody>
      </p:sp>
      <p:sp>
        <p:nvSpPr>
          <p:cNvPr id="4" name="TextBox 3"/>
          <p:cNvSpPr txBox="1"/>
          <p:nvPr/>
        </p:nvSpPr>
        <p:spPr>
          <a:xfrm>
            <a:off x="2209800" y="4161472"/>
            <a:ext cx="5867400" cy="2308324"/>
          </a:xfrm>
          <a:prstGeom prst="rect">
            <a:avLst/>
          </a:prstGeom>
          <a:solidFill>
            <a:schemeClr val="bg1"/>
          </a:solidFill>
          <a:ln>
            <a:solidFill>
              <a:schemeClr val="tx1"/>
            </a:solidFill>
          </a:ln>
        </p:spPr>
        <p:txBody>
          <a:bodyPr wrap="square" rtlCol="0">
            <a:spAutoFit/>
          </a:bodyPr>
          <a:lstStyle/>
          <a:p>
            <a:r>
              <a:rPr lang="en-US" sz="2400" dirty="0"/>
              <a:t>Verse 21 “partake” (</a:t>
            </a:r>
            <a:r>
              <a:rPr lang="en-US" sz="2400" dirty="0" err="1"/>
              <a:t>Grk</a:t>
            </a:r>
            <a:r>
              <a:rPr lang="en-US" sz="2400" dirty="0"/>
              <a:t>.   “</a:t>
            </a:r>
            <a:r>
              <a:rPr lang="en-US" sz="2400" i="1" dirty="0"/>
              <a:t>have with”</a:t>
            </a:r>
            <a:r>
              <a:rPr lang="en-US" sz="2400" dirty="0"/>
              <a:t>)</a:t>
            </a:r>
          </a:p>
          <a:p>
            <a:r>
              <a:rPr lang="en-US" sz="2400" dirty="0"/>
              <a:t>	=  “take part”</a:t>
            </a:r>
          </a:p>
          <a:p>
            <a:endParaRPr lang="en-US" sz="2400" dirty="0"/>
          </a:p>
          <a:p>
            <a:r>
              <a:rPr lang="en-US" sz="2400" dirty="0"/>
              <a:t>The Israelite took part, and the altar took part</a:t>
            </a:r>
          </a:p>
          <a:p>
            <a:r>
              <a:rPr lang="en-US" sz="2400" dirty="0"/>
              <a:t>Thus the Israelite had communion with the altar</a:t>
            </a:r>
          </a:p>
        </p:txBody>
      </p:sp>
    </p:spTree>
    <p:extLst>
      <p:ext uri="{BB962C8B-B14F-4D97-AF65-F5344CB8AC3E}">
        <p14:creationId xmlns:p14="http://schemas.microsoft.com/office/powerpoint/2010/main" val="125072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4855410" cy="461665"/>
          </a:xfrm>
          <a:prstGeom prst="rect">
            <a:avLst/>
          </a:prstGeom>
        </p:spPr>
        <p:txBody>
          <a:bodyPr wrap="square">
            <a:spAutoFit/>
          </a:bodyPr>
          <a:lstStyle/>
          <a:p>
            <a:r>
              <a:rPr lang="en-US" sz="2400" b="1" u="sng" dirty="0">
                <a:latin typeface="Cambria" pitchFamily="18" charset="0"/>
              </a:rPr>
              <a:t>1 Corinthians 10</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positive way</a:t>
            </a:r>
            <a:endParaRPr lang="en-US" sz="3200" dirty="0"/>
          </a:p>
        </p:txBody>
      </p:sp>
      <p:sp>
        <p:nvSpPr>
          <p:cNvPr id="3" name="Rectangle 2"/>
          <p:cNvSpPr/>
          <p:nvPr/>
        </p:nvSpPr>
        <p:spPr>
          <a:xfrm>
            <a:off x="2072148" y="2714685"/>
            <a:ext cx="6995652" cy="1938992"/>
          </a:xfrm>
          <a:prstGeom prst="rect">
            <a:avLst/>
          </a:prstGeom>
        </p:spPr>
        <p:txBody>
          <a:bodyPr wrap="square">
            <a:spAutoFit/>
          </a:bodyPr>
          <a:lstStyle/>
          <a:p>
            <a:r>
              <a:rPr lang="en-US" sz="2400" baseline="30000" dirty="0">
                <a:latin typeface="Cambria" panose="02040503050406030204" pitchFamily="18" charset="0"/>
              </a:rPr>
              <a:t>16 </a:t>
            </a:r>
            <a:r>
              <a:rPr lang="en-US" sz="2400" dirty="0">
                <a:latin typeface="Cambria" panose="02040503050406030204" pitchFamily="18" charset="0"/>
              </a:rPr>
              <a:t>The cup of blessing which we bless, is it not a communion of the blood of Christ? The bread which we break, is it not a communion of the body of Christ? </a:t>
            </a:r>
            <a:r>
              <a:rPr lang="en-US" sz="2400" baseline="30000" dirty="0">
                <a:latin typeface="Cambria" panose="02040503050406030204" pitchFamily="18" charset="0"/>
              </a:rPr>
              <a:t>17</a:t>
            </a:r>
            <a:r>
              <a:rPr lang="en-US" sz="2400" b="1" baseline="30000" dirty="0">
                <a:latin typeface="Cambria" panose="02040503050406030204" pitchFamily="18" charset="0"/>
              </a:rPr>
              <a:t> </a:t>
            </a:r>
            <a:r>
              <a:rPr lang="en-US" sz="2400" dirty="0">
                <a:latin typeface="Cambria" panose="02040503050406030204" pitchFamily="18" charset="0"/>
              </a:rPr>
              <a:t>seeing that we, who are many, are one bread, one body: for we all partake of the one bread. </a:t>
            </a:r>
          </a:p>
        </p:txBody>
      </p:sp>
      <p:sp>
        <p:nvSpPr>
          <p:cNvPr id="7" name="Rectangle 6"/>
          <p:cNvSpPr/>
          <p:nvPr/>
        </p:nvSpPr>
        <p:spPr>
          <a:xfrm>
            <a:off x="2072148" y="2712288"/>
            <a:ext cx="6614652" cy="830997"/>
          </a:xfrm>
          <a:prstGeom prst="rect">
            <a:avLst/>
          </a:prstGeom>
        </p:spPr>
        <p:txBody>
          <a:bodyPr wrap="square">
            <a:spAutoFit/>
          </a:bodyPr>
          <a:lstStyle/>
          <a:p>
            <a:r>
              <a:rPr lang="en-US" sz="2400" baseline="30000" dirty="0">
                <a:latin typeface="Cambria" panose="02040503050406030204" pitchFamily="18" charset="0"/>
              </a:rPr>
              <a:t>18</a:t>
            </a:r>
            <a:r>
              <a:rPr lang="en-US" sz="2400" dirty="0">
                <a:latin typeface="Cambria" pitchFamily="18" charset="0"/>
              </a:rPr>
              <a:t>Behold Israel after the flesh: have not they that eat the sacrifices </a:t>
            </a:r>
            <a:r>
              <a:rPr lang="en-US" sz="2400" dirty="0">
                <a:solidFill>
                  <a:srgbClr val="FF0000"/>
                </a:solidFill>
                <a:latin typeface="Cambria" pitchFamily="18" charset="0"/>
              </a:rPr>
              <a:t>communion</a:t>
            </a:r>
            <a:r>
              <a:rPr lang="en-US" sz="2400" dirty="0">
                <a:latin typeface="Cambria" pitchFamily="18" charset="0"/>
              </a:rPr>
              <a:t> with the altar?</a:t>
            </a:r>
          </a:p>
        </p:txBody>
      </p:sp>
      <p:sp>
        <p:nvSpPr>
          <p:cNvPr id="5" name="Rectangle 4"/>
          <p:cNvSpPr/>
          <p:nvPr/>
        </p:nvSpPr>
        <p:spPr>
          <a:xfrm>
            <a:off x="2078790" y="5657671"/>
            <a:ext cx="6989010" cy="1200329"/>
          </a:xfrm>
          <a:prstGeom prst="rect">
            <a:avLst/>
          </a:prstGeom>
        </p:spPr>
        <p:txBody>
          <a:bodyPr wrap="square">
            <a:spAutoFit/>
          </a:bodyPr>
          <a:lstStyle/>
          <a:p>
            <a:r>
              <a:rPr lang="en-US" sz="2400" baseline="30000" dirty="0">
                <a:latin typeface="Cambria" panose="02040503050406030204" pitchFamily="18" charset="0"/>
              </a:rPr>
              <a:t>21 </a:t>
            </a:r>
            <a:r>
              <a:rPr lang="en-US" sz="2400" dirty="0">
                <a:latin typeface="Cambria" panose="02040503050406030204" pitchFamily="18" charset="0"/>
              </a:rPr>
              <a:t>Ye cannot drink the cup of the Lord, and the cup of demons: ye cannot partake of the table of the Lord, and of the table of demons. </a:t>
            </a:r>
          </a:p>
        </p:txBody>
      </p:sp>
      <p:sp>
        <p:nvSpPr>
          <p:cNvPr id="9" name="Flowchart: Delay 8"/>
          <p:cNvSpPr/>
          <p:nvPr/>
        </p:nvSpPr>
        <p:spPr>
          <a:xfrm rot="16200000">
            <a:off x="-344173" y="3977406"/>
            <a:ext cx="2872746" cy="1930400"/>
          </a:xfrm>
          <a:prstGeom prst="flowChartDelay">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tIns="0" rtlCol="0" anchor="t" anchorCtr="0"/>
          <a:lstStyle/>
          <a:p>
            <a:pPr algn="ctr"/>
            <a:endParaRPr lang="en-US" sz="3600" b="1" dirty="0"/>
          </a:p>
        </p:txBody>
      </p:sp>
      <p:sp>
        <p:nvSpPr>
          <p:cNvPr id="10" name="Oval 9"/>
          <p:cNvSpPr/>
          <p:nvPr/>
        </p:nvSpPr>
        <p:spPr>
          <a:xfrm>
            <a:off x="478595" y="2548950"/>
            <a:ext cx="1227208" cy="1216664"/>
          </a:xfrm>
          <a:prstGeom prst="ellipse">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p>
        </p:txBody>
      </p:sp>
      <p:sp>
        <p:nvSpPr>
          <p:cNvPr id="11" name="Rectangle 10"/>
          <p:cNvSpPr/>
          <p:nvPr/>
        </p:nvSpPr>
        <p:spPr>
          <a:xfrm>
            <a:off x="510760" y="2910348"/>
            <a:ext cx="1165640" cy="492443"/>
          </a:xfrm>
          <a:prstGeom prst="rect">
            <a:avLst/>
          </a:prstGeom>
        </p:spPr>
        <p:txBody>
          <a:bodyPr wrap="none">
            <a:spAutoFit/>
          </a:bodyPr>
          <a:lstStyle/>
          <a:p>
            <a:pPr algn="ctr"/>
            <a:r>
              <a:rPr lang="en-US" sz="2600" b="1" dirty="0">
                <a:solidFill>
                  <a:schemeClr val="bg1"/>
                </a:solidFill>
                <a:effectLst>
                  <a:outerShdw blurRad="38100" dist="38100" dir="2700000" algn="tl">
                    <a:srgbClr val="000000">
                      <a:alpha val="43137"/>
                    </a:srgbClr>
                  </a:outerShdw>
                </a:effectLst>
              </a:rPr>
              <a:t>CHRIST</a:t>
            </a:r>
            <a:endParaRPr lang="en-US" sz="2600" dirty="0">
              <a:solidFill>
                <a:schemeClr val="bg1"/>
              </a:solidFill>
              <a:effectLst>
                <a:outerShdw blurRad="38100" dist="38100" dir="2700000" algn="tl">
                  <a:srgbClr val="000000">
                    <a:alpha val="43137"/>
                  </a:srgbClr>
                </a:outerShdw>
              </a:effectLst>
            </a:endParaRPr>
          </a:p>
        </p:txBody>
      </p:sp>
      <p:sp>
        <p:nvSpPr>
          <p:cNvPr id="12" name="Up-Down Arrow 11"/>
          <p:cNvSpPr/>
          <p:nvPr/>
        </p:nvSpPr>
        <p:spPr>
          <a:xfrm>
            <a:off x="814957" y="363971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4" name="Up-Down Arrow 13"/>
          <p:cNvSpPr/>
          <p:nvPr/>
        </p:nvSpPr>
        <p:spPr>
          <a:xfrm rot="5400000">
            <a:off x="842465" y="458320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3" name="Rectangle 12"/>
          <p:cNvSpPr/>
          <p:nvPr/>
        </p:nvSpPr>
        <p:spPr>
          <a:xfrm>
            <a:off x="523327" y="5435025"/>
            <a:ext cx="1153073" cy="584775"/>
          </a:xfrm>
          <a:prstGeom prst="rect">
            <a:avLst/>
          </a:prstGeom>
        </p:spPr>
        <p:txBody>
          <a:bodyPr wrap="none">
            <a:spAutoFit/>
          </a:bodyPr>
          <a:lstStyle/>
          <a:p>
            <a:pPr algn="ctr"/>
            <a:r>
              <a:rPr lang="en-US" sz="3200" b="1" dirty="0">
                <a:solidFill>
                  <a:schemeClr val="bg1"/>
                </a:solidFill>
                <a:effectLst>
                  <a:outerShdw blurRad="38100" dist="38100" dir="2700000" algn="tl">
                    <a:srgbClr val="000000">
                      <a:alpha val="43137"/>
                    </a:srgbClr>
                  </a:outerShdw>
                </a:effectLst>
              </a:rPr>
              <a:t>BODY</a:t>
            </a:r>
          </a:p>
        </p:txBody>
      </p:sp>
    </p:spTree>
    <p:extLst>
      <p:ext uri="{BB962C8B-B14F-4D97-AF65-F5344CB8AC3E}">
        <p14:creationId xmlns:p14="http://schemas.microsoft.com/office/powerpoint/2010/main" val="8183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fill="hold" grpId="0" nodeType="withEffect">
                                  <p:stCondLst>
                                    <p:cond delay="0"/>
                                  </p:stCondLst>
                                  <p:childTnLst>
                                    <p:animMotion origin="layout" path="M -4.44444E-6 1.48148E-6 L 0.00348 0.27731 " pathEditMode="relative" rAng="0" ptsTypes="AA">
                                      <p:cBhvr>
                                        <p:cTn id="6" dur="1000" fill="hold"/>
                                        <p:tgtEl>
                                          <p:spTgt spid="7"/>
                                        </p:tgtEl>
                                        <p:attrNameLst>
                                          <p:attrName>ppt_x</p:attrName>
                                          <p:attrName>ppt_y</p:attrName>
                                        </p:attrNameLst>
                                      </p:cBhvr>
                                      <p:rCtr x="174" y="13866"/>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5" grpId="0"/>
      <p:bldP spid="9" grpId="0" animBg="1"/>
      <p:bldP spid="10" grpId="0" animBg="1"/>
      <p:bldP spid="11" grpId="0"/>
      <p:bldP spid="12" grpId="0" animBg="1"/>
      <p:bldP spid="14" grpId="0" animBg="1"/>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4855410" cy="461665"/>
          </a:xfrm>
          <a:prstGeom prst="rect">
            <a:avLst/>
          </a:prstGeom>
        </p:spPr>
        <p:txBody>
          <a:bodyPr wrap="square">
            <a:spAutoFit/>
          </a:bodyPr>
          <a:lstStyle/>
          <a:p>
            <a:r>
              <a:rPr lang="en-US" sz="2400" b="1" u="sng" dirty="0">
                <a:latin typeface="Cambria" pitchFamily="18" charset="0"/>
              </a:rPr>
              <a:t>1 Corinthians 10</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positive way</a:t>
            </a:r>
            <a:endParaRPr lang="en-US" sz="3200" dirty="0"/>
          </a:p>
        </p:txBody>
      </p:sp>
      <p:sp>
        <p:nvSpPr>
          <p:cNvPr id="3" name="Rectangle 2"/>
          <p:cNvSpPr/>
          <p:nvPr/>
        </p:nvSpPr>
        <p:spPr>
          <a:xfrm>
            <a:off x="2072148" y="2714685"/>
            <a:ext cx="6995652" cy="1938992"/>
          </a:xfrm>
          <a:prstGeom prst="rect">
            <a:avLst/>
          </a:prstGeom>
        </p:spPr>
        <p:txBody>
          <a:bodyPr wrap="square">
            <a:spAutoFit/>
          </a:bodyPr>
          <a:lstStyle/>
          <a:p>
            <a:r>
              <a:rPr lang="en-US" sz="2400" baseline="30000" dirty="0">
                <a:latin typeface="Cambria" panose="02040503050406030204" pitchFamily="18" charset="0"/>
              </a:rPr>
              <a:t>16 </a:t>
            </a:r>
            <a:r>
              <a:rPr lang="en-US" sz="2400" dirty="0">
                <a:latin typeface="Cambria" panose="02040503050406030204" pitchFamily="18" charset="0"/>
              </a:rPr>
              <a:t>The cup of blessing which we bless, is it not a communion of the blood of Christ? The bread which we break, is it not a communion of the body of Christ? </a:t>
            </a:r>
            <a:r>
              <a:rPr lang="en-US" sz="2400" baseline="30000" dirty="0">
                <a:latin typeface="Cambria" panose="02040503050406030204" pitchFamily="18" charset="0"/>
              </a:rPr>
              <a:t>17</a:t>
            </a:r>
            <a:r>
              <a:rPr lang="en-US" sz="2400" b="1" baseline="30000" dirty="0">
                <a:latin typeface="Cambria" panose="02040503050406030204" pitchFamily="18" charset="0"/>
              </a:rPr>
              <a:t> </a:t>
            </a:r>
            <a:r>
              <a:rPr lang="en-US" sz="2400" dirty="0">
                <a:latin typeface="Cambria" panose="02040503050406030204" pitchFamily="18" charset="0"/>
              </a:rPr>
              <a:t>seeing that </a:t>
            </a:r>
            <a:r>
              <a:rPr lang="en-US" sz="2400" b="1" dirty="0">
                <a:latin typeface="Cambria" panose="02040503050406030204" pitchFamily="18" charset="0"/>
              </a:rPr>
              <a:t>we</a:t>
            </a:r>
            <a:r>
              <a:rPr lang="en-US" sz="2400" dirty="0">
                <a:latin typeface="Cambria" panose="02040503050406030204" pitchFamily="18" charset="0"/>
              </a:rPr>
              <a:t>, who are many, </a:t>
            </a:r>
            <a:r>
              <a:rPr lang="en-US" sz="2400" b="1" dirty="0">
                <a:latin typeface="Cambria" panose="02040503050406030204" pitchFamily="18" charset="0"/>
              </a:rPr>
              <a:t>are one</a:t>
            </a:r>
            <a:r>
              <a:rPr lang="en-US" sz="2400" dirty="0">
                <a:latin typeface="Cambria" panose="02040503050406030204" pitchFamily="18" charset="0"/>
              </a:rPr>
              <a:t> bread, one body: for we all partake of the one bread. </a:t>
            </a:r>
          </a:p>
        </p:txBody>
      </p:sp>
      <p:sp>
        <p:nvSpPr>
          <p:cNvPr id="7" name="Rectangle 6"/>
          <p:cNvSpPr/>
          <p:nvPr/>
        </p:nvSpPr>
        <p:spPr>
          <a:xfrm>
            <a:off x="2101644" y="4608699"/>
            <a:ext cx="6614652" cy="830997"/>
          </a:xfrm>
          <a:prstGeom prst="rect">
            <a:avLst/>
          </a:prstGeom>
        </p:spPr>
        <p:txBody>
          <a:bodyPr wrap="square">
            <a:spAutoFit/>
          </a:bodyPr>
          <a:lstStyle/>
          <a:p>
            <a:r>
              <a:rPr lang="en-US" sz="2400" baseline="30000" dirty="0">
                <a:latin typeface="Cambria" panose="02040503050406030204" pitchFamily="18" charset="0"/>
              </a:rPr>
              <a:t>18</a:t>
            </a:r>
            <a:r>
              <a:rPr lang="en-US" sz="2400" dirty="0">
                <a:latin typeface="Cambria" pitchFamily="18" charset="0"/>
              </a:rPr>
              <a:t>Behold Israel after the flesh: have not they that eat the sacrifices </a:t>
            </a:r>
            <a:r>
              <a:rPr lang="en-US" sz="2400" dirty="0">
                <a:solidFill>
                  <a:srgbClr val="FF0000"/>
                </a:solidFill>
                <a:latin typeface="Cambria" pitchFamily="18" charset="0"/>
              </a:rPr>
              <a:t>communion</a:t>
            </a:r>
            <a:r>
              <a:rPr lang="en-US" sz="2400" dirty="0">
                <a:latin typeface="Cambria" pitchFamily="18" charset="0"/>
              </a:rPr>
              <a:t> with the altar?</a:t>
            </a:r>
          </a:p>
        </p:txBody>
      </p:sp>
      <p:sp>
        <p:nvSpPr>
          <p:cNvPr id="5" name="Rectangle 4"/>
          <p:cNvSpPr/>
          <p:nvPr/>
        </p:nvSpPr>
        <p:spPr>
          <a:xfrm>
            <a:off x="2078790" y="5657671"/>
            <a:ext cx="6989010" cy="1200329"/>
          </a:xfrm>
          <a:prstGeom prst="rect">
            <a:avLst/>
          </a:prstGeom>
        </p:spPr>
        <p:txBody>
          <a:bodyPr wrap="square">
            <a:spAutoFit/>
          </a:bodyPr>
          <a:lstStyle/>
          <a:p>
            <a:r>
              <a:rPr lang="en-US" sz="2400" baseline="30000" dirty="0">
                <a:latin typeface="Cambria" panose="02040503050406030204" pitchFamily="18" charset="0"/>
              </a:rPr>
              <a:t>21 </a:t>
            </a:r>
            <a:r>
              <a:rPr lang="en-US" sz="2400" dirty="0">
                <a:latin typeface="Cambria" panose="02040503050406030204" pitchFamily="18" charset="0"/>
              </a:rPr>
              <a:t>Ye cannot drink the cup of the Lord, and the cup of demons: ye cannot partake of the table of the Lord, and of the table of demons. </a:t>
            </a:r>
          </a:p>
        </p:txBody>
      </p:sp>
      <p:sp>
        <p:nvSpPr>
          <p:cNvPr id="9" name="Flowchart: Delay 8"/>
          <p:cNvSpPr/>
          <p:nvPr/>
        </p:nvSpPr>
        <p:spPr>
          <a:xfrm rot="16200000">
            <a:off x="-344173" y="3977406"/>
            <a:ext cx="2872746" cy="1930400"/>
          </a:xfrm>
          <a:prstGeom prst="flowChartDelay">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tIns="0" rtlCol="0" anchor="t" anchorCtr="0"/>
          <a:lstStyle/>
          <a:p>
            <a:pPr algn="ctr"/>
            <a:endParaRPr lang="en-US" sz="3600" b="1" dirty="0"/>
          </a:p>
        </p:txBody>
      </p:sp>
      <p:sp>
        <p:nvSpPr>
          <p:cNvPr id="10" name="Oval 9"/>
          <p:cNvSpPr/>
          <p:nvPr/>
        </p:nvSpPr>
        <p:spPr>
          <a:xfrm>
            <a:off x="478595" y="2548950"/>
            <a:ext cx="1227208" cy="1216664"/>
          </a:xfrm>
          <a:prstGeom prst="ellipse">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p>
        </p:txBody>
      </p:sp>
      <p:sp>
        <p:nvSpPr>
          <p:cNvPr id="11" name="Rectangle 10"/>
          <p:cNvSpPr/>
          <p:nvPr/>
        </p:nvSpPr>
        <p:spPr>
          <a:xfrm>
            <a:off x="510760" y="2910348"/>
            <a:ext cx="1165640" cy="492443"/>
          </a:xfrm>
          <a:prstGeom prst="rect">
            <a:avLst/>
          </a:prstGeom>
        </p:spPr>
        <p:txBody>
          <a:bodyPr wrap="none">
            <a:spAutoFit/>
          </a:bodyPr>
          <a:lstStyle/>
          <a:p>
            <a:pPr algn="ctr"/>
            <a:r>
              <a:rPr lang="en-US" sz="2600" b="1" dirty="0">
                <a:solidFill>
                  <a:schemeClr val="bg1"/>
                </a:solidFill>
                <a:effectLst>
                  <a:outerShdw blurRad="38100" dist="38100" dir="2700000" algn="tl">
                    <a:srgbClr val="000000">
                      <a:alpha val="43137"/>
                    </a:srgbClr>
                  </a:outerShdw>
                </a:effectLst>
              </a:rPr>
              <a:t>CHRIST</a:t>
            </a:r>
            <a:endParaRPr lang="en-US" sz="2600" dirty="0">
              <a:solidFill>
                <a:schemeClr val="bg1"/>
              </a:solidFill>
              <a:effectLst>
                <a:outerShdw blurRad="38100" dist="38100" dir="2700000" algn="tl">
                  <a:srgbClr val="000000">
                    <a:alpha val="43137"/>
                  </a:srgbClr>
                </a:outerShdw>
              </a:effectLst>
            </a:endParaRPr>
          </a:p>
        </p:txBody>
      </p:sp>
      <p:sp>
        <p:nvSpPr>
          <p:cNvPr id="12" name="Up-Down Arrow 11"/>
          <p:cNvSpPr/>
          <p:nvPr/>
        </p:nvSpPr>
        <p:spPr>
          <a:xfrm>
            <a:off x="814957" y="363971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4" name="Up-Down Arrow 13"/>
          <p:cNvSpPr/>
          <p:nvPr/>
        </p:nvSpPr>
        <p:spPr>
          <a:xfrm rot="5400000">
            <a:off x="842465" y="458320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3" name="Rectangle 12"/>
          <p:cNvSpPr/>
          <p:nvPr/>
        </p:nvSpPr>
        <p:spPr>
          <a:xfrm>
            <a:off x="523327" y="5435025"/>
            <a:ext cx="1153073" cy="584775"/>
          </a:xfrm>
          <a:prstGeom prst="rect">
            <a:avLst/>
          </a:prstGeom>
        </p:spPr>
        <p:txBody>
          <a:bodyPr wrap="none">
            <a:spAutoFit/>
          </a:bodyPr>
          <a:lstStyle/>
          <a:p>
            <a:pPr algn="ctr"/>
            <a:r>
              <a:rPr lang="en-US" sz="3200" b="1" dirty="0">
                <a:solidFill>
                  <a:schemeClr val="bg1"/>
                </a:solidFill>
                <a:effectLst>
                  <a:outerShdw blurRad="38100" dist="38100" dir="2700000" algn="tl">
                    <a:srgbClr val="000000">
                      <a:alpha val="43137"/>
                    </a:srgbClr>
                  </a:outerShdw>
                </a:effectLst>
              </a:rPr>
              <a:t>BODY</a:t>
            </a:r>
          </a:p>
        </p:txBody>
      </p:sp>
    </p:spTree>
    <p:extLst>
      <p:ext uri="{BB962C8B-B14F-4D97-AF65-F5344CB8AC3E}">
        <p14:creationId xmlns:p14="http://schemas.microsoft.com/office/powerpoint/2010/main" val="243219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154470"/>
          </a:xfrm>
          <a:prstGeom prst="rect">
            <a:avLst/>
          </a:prstGeom>
          <a:solidFill>
            <a:srgbClr val="C00000"/>
          </a:solidFill>
        </p:spPr>
        <p:txBody>
          <a:bodyPr wrap="square" rtlCol="0">
            <a:spAutoFit/>
          </a:bodyPr>
          <a:lstStyle/>
          <a:p>
            <a:pPr algn="ctr"/>
            <a:r>
              <a:rPr lang="en-US" sz="2400" b="1" dirty="0">
                <a:solidFill>
                  <a:schemeClr val="bg1"/>
                </a:solidFill>
              </a:rPr>
              <a:t>The Lord’s Supper as Communion</a:t>
            </a:r>
          </a:p>
          <a:p>
            <a:pPr algn="ctr"/>
            <a:r>
              <a:rPr lang="en-US" sz="3200" dirty="0">
                <a:solidFill>
                  <a:schemeClr val="bg1"/>
                </a:solidFill>
              </a:rPr>
              <a:t>a s</a:t>
            </a:r>
            <a:r>
              <a:rPr lang="en-US" sz="3200" i="1" dirty="0">
                <a:solidFill>
                  <a:schemeClr val="bg1"/>
                </a:solidFill>
              </a:rPr>
              <a:t>hared</a:t>
            </a:r>
            <a:r>
              <a:rPr lang="en-US" sz="3200" dirty="0">
                <a:solidFill>
                  <a:schemeClr val="bg1"/>
                </a:solidFill>
              </a:rPr>
              <a:t> supper</a:t>
            </a:r>
          </a:p>
        </p:txBody>
      </p:sp>
      <p:sp>
        <p:nvSpPr>
          <p:cNvPr id="5" name="Rectangle 4"/>
          <p:cNvSpPr/>
          <p:nvPr/>
        </p:nvSpPr>
        <p:spPr>
          <a:xfrm>
            <a:off x="76200" y="1295400"/>
            <a:ext cx="8991600" cy="5016758"/>
          </a:xfrm>
          <a:prstGeom prst="rect">
            <a:avLst/>
          </a:prstGeom>
        </p:spPr>
        <p:txBody>
          <a:bodyPr wrap="square">
            <a:spAutoFit/>
          </a:bodyPr>
          <a:lstStyle/>
          <a:p>
            <a:r>
              <a:rPr lang="en-US" sz="3200" b="1" dirty="0"/>
              <a:t>Why Call it a “Supper”?</a:t>
            </a:r>
          </a:p>
          <a:p>
            <a:endParaRPr lang="en-US" sz="2400" dirty="0"/>
          </a:p>
          <a:p>
            <a:pPr marL="342900" indent="-342900">
              <a:buFont typeface="Arial" panose="020B0604020202020204" pitchFamily="34" charset="0"/>
              <a:buChar char="•"/>
            </a:pPr>
            <a:r>
              <a:rPr lang="en-US" sz="2400" b="1" dirty="0"/>
              <a:t>Main meal of the day</a:t>
            </a:r>
          </a:p>
          <a:p>
            <a:pPr marL="342900" indent="-342900">
              <a:buFont typeface="Arial" panose="020B0604020202020204" pitchFamily="34" charset="0"/>
              <a:buChar char="•"/>
            </a:pPr>
            <a:r>
              <a:rPr lang="en-US" sz="2400" b="1" dirty="0"/>
              <a:t>Sometimes the evening meal, usually late afternoon</a:t>
            </a:r>
            <a:r>
              <a:rPr lang="en-US" sz="2400" dirty="0"/>
              <a:t>, but also used of a meal at midday or even at the beginning of the day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u="sng" dirty="0"/>
              <a:t>Is the point ,“evening”</a:t>
            </a:r>
            <a:r>
              <a:rPr lang="en-US" sz="2400" dirty="0"/>
              <a:t>?</a:t>
            </a:r>
          </a:p>
          <a:p>
            <a:pPr lvl="2"/>
            <a:r>
              <a:rPr lang="en-US" sz="2400" dirty="0"/>
              <a:t>Likely was at evening, but that’s not inherent in the word</a:t>
            </a:r>
          </a:p>
          <a:p>
            <a:pPr marL="342900" indent="-342900">
              <a:buFont typeface="Arial" panose="020B0604020202020204" pitchFamily="34" charset="0"/>
              <a:buChar char="•"/>
            </a:pPr>
            <a:endParaRPr lang="en-US" sz="2400" u="sng" dirty="0"/>
          </a:p>
          <a:p>
            <a:pPr marL="342900" indent="-342900">
              <a:buFont typeface="Arial" panose="020B0604020202020204" pitchFamily="34" charset="0"/>
              <a:buChar char="•"/>
            </a:pPr>
            <a:r>
              <a:rPr lang="en-US" sz="2400" u="sng" dirty="0"/>
              <a:t>Is the point, “main meal”</a:t>
            </a:r>
            <a:r>
              <a:rPr lang="en-US" sz="2400" dirty="0"/>
              <a:t>?</a:t>
            </a:r>
          </a:p>
          <a:p>
            <a:pPr lvl="2"/>
            <a:r>
              <a:rPr lang="en-US" sz="2400" dirty="0"/>
              <a:t>No, “if any man is hungry let him eat at home”</a:t>
            </a:r>
          </a:p>
          <a:p>
            <a:pPr lvl="2"/>
            <a:endParaRPr lang="en-US" sz="2400" dirty="0"/>
          </a:p>
          <a:p>
            <a:pPr marL="342900" indent="-342900">
              <a:buFont typeface="Arial" panose="020B0604020202020204" pitchFamily="34" charset="0"/>
              <a:buChar char="•"/>
            </a:pPr>
            <a:r>
              <a:rPr lang="en-US" sz="2400" dirty="0"/>
              <a:t>Rather, think of the “social” aspect of a sharing a meal</a:t>
            </a:r>
          </a:p>
        </p:txBody>
      </p:sp>
    </p:spTree>
    <p:extLst>
      <p:ext uri="{BB962C8B-B14F-4D97-AF65-F5344CB8AC3E}">
        <p14:creationId xmlns:p14="http://schemas.microsoft.com/office/powerpoint/2010/main" val="231863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43400" y="4267200"/>
            <a:ext cx="3733800" cy="341499"/>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078790" y="2339876"/>
            <a:ext cx="4855410" cy="461665"/>
          </a:xfrm>
          <a:prstGeom prst="rect">
            <a:avLst/>
          </a:prstGeom>
        </p:spPr>
        <p:txBody>
          <a:bodyPr wrap="square">
            <a:spAutoFit/>
          </a:bodyPr>
          <a:lstStyle/>
          <a:p>
            <a:r>
              <a:rPr lang="en-US" sz="2400" b="1" u="sng" dirty="0">
                <a:latin typeface="Cambria" pitchFamily="18" charset="0"/>
              </a:rPr>
              <a:t>1 Corinthians 10</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positive way</a:t>
            </a:r>
            <a:endParaRPr lang="en-US" sz="3200" dirty="0"/>
          </a:p>
        </p:txBody>
      </p:sp>
      <p:sp>
        <p:nvSpPr>
          <p:cNvPr id="3" name="Rectangle 2"/>
          <p:cNvSpPr/>
          <p:nvPr/>
        </p:nvSpPr>
        <p:spPr>
          <a:xfrm>
            <a:off x="2072148" y="2714685"/>
            <a:ext cx="6995652" cy="1938992"/>
          </a:xfrm>
          <a:prstGeom prst="rect">
            <a:avLst/>
          </a:prstGeom>
        </p:spPr>
        <p:txBody>
          <a:bodyPr wrap="square">
            <a:spAutoFit/>
          </a:bodyPr>
          <a:lstStyle/>
          <a:p>
            <a:r>
              <a:rPr lang="en-US" sz="2400" baseline="30000" dirty="0">
                <a:latin typeface="Cambria" panose="02040503050406030204" pitchFamily="18" charset="0"/>
              </a:rPr>
              <a:t>16 </a:t>
            </a:r>
            <a:r>
              <a:rPr lang="en-US" sz="2400" dirty="0">
                <a:latin typeface="Cambria" panose="02040503050406030204" pitchFamily="18" charset="0"/>
              </a:rPr>
              <a:t>The cup of blessing which we bless, is it not a communion of the blood of Christ? The bread which we break, is it not a communion of the body of Christ? </a:t>
            </a:r>
            <a:r>
              <a:rPr lang="en-US" sz="2400" baseline="30000" dirty="0">
                <a:latin typeface="Cambria" panose="02040503050406030204" pitchFamily="18" charset="0"/>
              </a:rPr>
              <a:t>17</a:t>
            </a:r>
            <a:r>
              <a:rPr lang="en-US" sz="2400" b="1" baseline="30000" dirty="0">
                <a:latin typeface="Cambria" panose="02040503050406030204" pitchFamily="18" charset="0"/>
              </a:rPr>
              <a:t> </a:t>
            </a:r>
            <a:r>
              <a:rPr lang="en-US" sz="2400" dirty="0">
                <a:latin typeface="Cambria" panose="02040503050406030204" pitchFamily="18" charset="0"/>
              </a:rPr>
              <a:t>seeing that </a:t>
            </a:r>
            <a:r>
              <a:rPr lang="en-US" sz="2400" b="1" dirty="0">
                <a:latin typeface="Cambria" panose="02040503050406030204" pitchFamily="18" charset="0"/>
              </a:rPr>
              <a:t>we</a:t>
            </a:r>
            <a:r>
              <a:rPr lang="en-US" sz="2400" dirty="0">
                <a:latin typeface="Cambria" panose="02040503050406030204" pitchFamily="18" charset="0"/>
              </a:rPr>
              <a:t>, who are many, </a:t>
            </a:r>
            <a:r>
              <a:rPr lang="en-US" sz="2400" b="1" dirty="0">
                <a:latin typeface="Cambria" panose="02040503050406030204" pitchFamily="18" charset="0"/>
              </a:rPr>
              <a:t>are one</a:t>
            </a:r>
            <a:r>
              <a:rPr lang="en-US" sz="2400" dirty="0">
                <a:latin typeface="Cambria" panose="02040503050406030204" pitchFamily="18" charset="0"/>
              </a:rPr>
              <a:t> bread, one body: </a:t>
            </a:r>
            <a:r>
              <a:rPr lang="en-US" sz="2400" u="sng" dirty="0">
                <a:effectLst>
                  <a:outerShdw blurRad="38100" dist="38100" dir="2700000" algn="tl">
                    <a:srgbClr val="000000">
                      <a:alpha val="43137"/>
                    </a:srgbClr>
                  </a:outerShdw>
                </a:effectLst>
                <a:latin typeface="Cambria" panose="02040503050406030204" pitchFamily="18" charset="0"/>
              </a:rPr>
              <a:t>for we all partake of the one</a:t>
            </a:r>
            <a:r>
              <a:rPr lang="en-US" sz="2400" dirty="0">
                <a:latin typeface="Cambria" panose="02040503050406030204" pitchFamily="18" charset="0"/>
              </a:rPr>
              <a:t> bread. </a:t>
            </a:r>
          </a:p>
        </p:txBody>
      </p:sp>
      <p:sp>
        <p:nvSpPr>
          <p:cNvPr id="7" name="Rectangle 6"/>
          <p:cNvSpPr/>
          <p:nvPr/>
        </p:nvSpPr>
        <p:spPr>
          <a:xfrm>
            <a:off x="2101644" y="4608699"/>
            <a:ext cx="6614652" cy="830997"/>
          </a:xfrm>
          <a:prstGeom prst="rect">
            <a:avLst/>
          </a:prstGeom>
        </p:spPr>
        <p:txBody>
          <a:bodyPr wrap="square">
            <a:spAutoFit/>
          </a:bodyPr>
          <a:lstStyle/>
          <a:p>
            <a:r>
              <a:rPr lang="en-US" sz="2400" baseline="30000" dirty="0">
                <a:latin typeface="Cambria" panose="02040503050406030204" pitchFamily="18" charset="0"/>
              </a:rPr>
              <a:t>18</a:t>
            </a:r>
            <a:r>
              <a:rPr lang="en-US" sz="2400" dirty="0">
                <a:latin typeface="Cambria" pitchFamily="18" charset="0"/>
              </a:rPr>
              <a:t>Behold Israel after the flesh: have not they that eat the sacrifices </a:t>
            </a:r>
            <a:r>
              <a:rPr lang="en-US" sz="2400" dirty="0">
                <a:solidFill>
                  <a:srgbClr val="FF0000"/>
                </a:solidFill>
                <a:latin typeface="Cambria" pitchFamily="18" charset="0"/>
              </a:rPr>
              <a:t>communion</a:t>
            </a:r>
            <a:r>
              <a:rPr lang="en-US" sz="2400" dirty="0">
                <a:latin typeface="Cambria" pitchFamily="18" charset="0"/>
              </a:rPr>
              <a:t> with the altar?</a:t>
            </a:r>
          </a:p>
        </p:txBody>
      </p:sp>
      <p:sp>
        <p:nvSpPr>
          <p:cNvPr id="5" name="Rectangle 4"/>
          <p:cNvSpPr/>
          <p:nvPr/>
        </p:nvSpPr>
        <p:spPr>
          <a:xfrm>
            <a:off x="2078790" y="5657671"/>
            <a:ext cx="6989010" cy="1200329"/>
          </a:xfrm>
          <a:prstGeom prst="rect">
            <a:avLst/>
          </a:prstGeom>
        </p:spPr>
        <p:txBody>
          <a:bodyPr wrap="square">
            <a:spAutoFit/>
          </a:bodyPr>
          <a:lstStyle/>
          <a:p>
            <a:r>
              <a:rPr lang="en-US" sz="2400" baseline="30000" dirty="0">
                <a:latin typeface="Cambria" panose="02040503050406030204" pitchFamily="18" charset="0"/>
              </a:rPr>
              <a:t>21 </a:t>
            </a:r>
            <a:r>
              <a:rPr lang="en-US" sz="2400" dirty="0">
                <a:latin typeface="Cambria" panose="02040503050406030204" pitchFamily="18" charset="0"/>
              </a:rPr>
              <a:t>Ye cannot drink the cup of the Lord, and the cup of demons: ye cannot partake of the table of the Lord, and of the table of demons. </a:t>
            </a:r>
          </a:p>
        </p:txBody>
      </p:sp>
      <p:sp>
        <p:nvSpPr>
          <p:cNvPr id="9" name="Flowchart: Delay 8"/>
          <p:cNvSpPr/>
          <p:nvPr/>
        </p:nvSpPr>
        <p:spPr>
          <a:xfrm rot="16200000">
            <a:off x="-344173" y="3977406"/>
            <a:ext cx="2872746" cy="1930400"/>
          </a:xfrm>
          <a:prstGeom prst="flowChartDelay">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tIns="0" rtlCol="0" anchor="t" anchorCtr="0"/>
          <a:lstStyle/>
          <a:p>
            <a:pPr algn="ctr"/>
            <a:endParaRPr lang="en-US" sz="3600" b="1" dirty="0"/>
          </a:p>
        </p:txBody>
      </p:sp>
      <p:sp>
        <p:nvSpPr>
          <p:cNvPr id="10" name="Oval 9"/>
          <p:cNvSpPr/>
          <p:nvPr/>
        </p:nvSpPr>
        <p:spPr>
          <a:xfrm>
            <a:off x="478595" y="2548950"/>
            <a:ext cx="1227208" cy="1216664"/>
          </a:xfrm>
          <a:prstGeom prst="ellipse">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p>
        </p:txBody>
      </p:sp>
      <p:sp>
        <p:nvSpPr>
          <p:cNvPr id="11" name="Rectangle 10"/>
          <p:cNvSpPr/>
          <p:nvPr/>
        </p:nvSpPr>
        <p:spPr>
          <a:xfrm>
            <a:off x="510760" y="2910348"/>
            <a:ext cx="1165640" cy="492443"/>
          </a:xfrm>
          <a:prstGeom prst="rect">
            <a:avLst/>
          </a:prstGeom>
        </p:spPr>
        <p:txBody>
          <a:bodyPr wrap="none">
            <a:spAutoFit/>
          </a:bodyPr>
          <a:lstStyle/>
          <a:p>
            <a:pPr algn="ctr"/>
            <a:r>
              <a:rPr lang="en-US" sz="2600" b="1" dirty="0">
                <a:solidFill>
                  <a:schemeClr val="bg1"/>
                </a:solidFill>
                <a:effectLst>
                  <a:outerShdw blurRad="38100" dist="38100" dir="2700000" algn="tl">
                    <a:srgbClr val="000000">
                      <a:alpha val="43137"/>
                    </a:srgbClr>
                  </a:outerShdw>
                </a:effectLst>
              </a:rPr>
              <a:t>CHRIST</a:t>
            </a:r>
            <a:endParaRPr lang="en-US" sz="2600" dirty="0">
              <a:solidFill>
                <a:schemeClr val="bg1"/>
              </a:solidFill>
              <a:effectLst>
                <a:outerShdw blurRad="38100" dist="38100" dir="2700000" algn="tl">
                  <a:srgbClr val="000000">
                    <a:alpha val="43137"/>
                  </a:srgbClr>
                </a:outerShdw>
              </a:effectLst>
            </a:endParaRPr>
          </a:p>
        </p:txBody>
      </p:sp>
      <p:sp>
        <p:nvSpPr>
          <p:cNvPr id="12" name="Up-Down Arrow 11"/>
          <p:cNvSpPr/>
          <p:nvPr/>
        </p:nvSpPr>
        <p:spPr>
          <a:xfrm>
            <a:off x="814957" y="363971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4" name="Up-Down Arrow 13"/>
          <p:cNvSpPr/>
          <p:nvPr/>
        </p:nvSpPr>
        <p:spPr>
          <a:xfrm rot="5400000">
            <a:off x="842465" y="458320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3" name="Rectangle 12"/>
          <p:cNvSpPr/>
          <p:nvPr/>
        </p:nvSpPr>
        <p:spPr>
          <a:xfrm>
            <a:off x="523327" y="5435025"/>
            <a:ext cx="1153073" cy="584775"/>
          </a:xfrm>
          <a:prstGeom prst="rect">
            <a:avLst/>
          </a:prstGeom>
        </p:spPr>
        <p:txBody>
          <a:bodyPr wrap="none">
            <a:spAutoFit/>
          </a:bodyPr>
          <a:lstStyle/>
          <a:p>
            <a:pPr algn="ctr"/>
            <a:r>
              <a:rPr lang="en-US" sz="3200" b="1" dirty="0">
                <a:solidFill>
                  <a:schemeClr val="bg1"/>
                </a:solidFill>
                <a:effectLst>
                  <a:outerShdw blurRad="38100" dist="38100" dir="2700000" algn="tl">
                    <a:srgbClr val="000000">
                      <a:alpha val="43137"/>
                    </a:srgbClr>
                  </a:outerShdw>
                </a:effectLst>
              </a:rPr>
              <a:t>BODY</a:t>
            </a:r>
          </a:p>
        </p:txBody>
      </p:sp>
      <p:sp>
        <p:nvSpPr>
          <p:cNvPr id="15" name="TextBox 14"/>
          <p:cNvSpPr txBox="1"/>
          <p:nvPr/>
        </p:nvSpPr>
        <p:spPr>
          <a:xfrm>
            <a:off x="3309114" y="4983540"/>
            <a:ext cx="5222269" cy="1569660"/>
          </a:xfrm>
          <a:prstGeom prst="rect">
            <a:avLst/>
          </a:prstGeom>
          <a:solidFill>
            <a:schemeClr val="tx1"/>
          </a:solidFill>
          <a:ln>
            <a:solidFill>
              <a:schemeClr val="accent1">
                <a:shade val="50000"/>
              </a:schemeClr>
            </a:solidFill>
          </a:ln>
          <a:effectLst>
            <a:outerShdw blurRad="50800" dist="63500" dir="13500000" algn="br" rotWithShape="0">
              <a:prstClr val="black">
                <a:alpha val="40000"/>
              </a:prstClr>
            </a:outerShdw>
          </a:effectLst>
        </p:spPr>
        <p:txBody>
          <a:bodyPr wrap="square" rtlCol="0">
            <a:spAutoFit/>
          </a:bodyPr>
          <a:lstStyle/>
          <a:p>
            <a:pPr algn="ctr"/>
            <a:r>
              <a:rPr lang="en-US" sz="2400" b="1" dirty="0">
                <a:solidFill>
                  <a:schemeClr val="bg1"/>
                </a:solidFill>
              </a:rPr>
              <a:t>Does the Bible give any indication that this horizontal communion is to be symbolized by actually eating  the Lord’s Supper together?</a:t>
            </a:r>
          </a:p>
        </p:txBody>
      </p:sp>
    </p:spTree>
    <p:extLst>
      <p:ext uri="{BB962C8B-B14F-4D97-AF65-F5344CB8AC3E}">
        <p14:creationId xmlns:p14="http://schemas.microsoft.com/office/powerpoint/2010/main" val="369987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4855410" cy="461665"/>
          </a:xfrm>
          <a:prstGeom prst="rect">
            <a:avLst/>
          </a:prstGeom>
        </p:spPr>
        <p:txBody>
          <a:bodyPr wrap="square">
            <a:spAutoFit/>
          </a:bodyPr>
          <a:lstStyle/>
          <a:p>
            <a:r>
              <a:rPr lang="en-US" sz="2400" b="1" u="sng" dirty="0">
                <a:latin typeface="Cambria" pitchFamily="18" charset="0"/>
              </a:rPr>
              <a:t>1 Corinthians 11</a:t>
            </a: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positive way</a:t>
            </a:r>
            <a:endParaRPr lang="en-US" sz="3200" dirty="0"/>
          </a:p>
        </p:txBody>
      </p:sp>
      <p:sp>
        <p:nvSpPr>
          <p:cNvPr id="3" name="Rectangle 2"/>
          <p:cNvSpPr/>
          <p:nvPr/>
        </p:nvSpPr>
        <p:spPr>
          <a:xfrm>
            <a:off x="2072148" y="2714685"/>
            <a:ext cx="6005052" cy="2308324"/>
          </a:xfrm>
          <a:prstGeom prst="rect">
            <a:avLst/>
          </a:prstGeom>
        </p:spPr>
        <p:txBody>
          <a:bodyPr wrap="square">
            <a:spAutoFit/>
          </a:bodyPr>
          <a:lstStyle/>
          <a:p>
            <a:r>
              <a:rPr lang="en-US" sz="2400" b="1" dirty="0"/>
              <a:t>WRONG:</a:t>
            </a:r>
          </a:p>
          <a:p>
            <a:pPr lvl="1"/>
            <a:r>
              <a:rPr lang="en-US" sz="2400" baseline="30000" dirty="0">
                <a:latin typeface="Cambria" panose="02040503050406030204" pitchFamily="18" charset="0"/>
              </a:rPr>
              <a:t>21 </a:t>
            </a:r>
            <a:r>
              <a:rPr lang="en-US" sz="2400" dirty="0">
                <a:latin typeface="Cambria" panose="02040503050406030204" pitchFamily="18" charset="0"/>
              </a:rPr>
              <a:t>for in your eating each one takes his own supper first</a:t>
            </a:r>
          </a:p>
          <a:p>
            <a:r>
              <a:rPr lang="en-US" sz="2400" b="1" dirty="0"/>
              <a:t>RIGHT:</a:t>
            </a:r>
          </a:p>
          <a:p>
            <a:pPr lvl="1"/>
            <a:r>
              <a:rPr lang="en-US" sz="2400" baseline="30000" dirty="0">
                <a:latin typeface="Cambria" panose="02040503050406030204" pitchFamily="18" charset="0"/>
              </a:rPr>
              <a:t>33</a:t>
            </a:r>
            <a:r>
              <a:rPr lang="en-US" sz="2400" baseline="30000" dirty="0"/>
              <a:t> </a:t>
            </a:r>
            <a:r>
              <a:rPr lang="en-US" sz="2400" dirty="0">
                <a:latin typeface="Cambria" panose="02040503050406030204" pitchFamily="18" charset="0"/>
              </a:rPr>
              <a:t>So then, my brethren, when you come together to eat, wait for one another. </a:t>
            </a:r>
          </a:p>
        </p:txBody>
      </p:sp>
      <p:sp>
        <p:nvSpPr>
          <p:cNvPr id="9" name="Flowchart: Delay 8"/>
          <p:cNvSpPr/>
          <p:nvPr/>
        </p:nvSpPr>
        <p:spPr>
          <a:xfrm rot="16200000">
            <a:off x="-344173" y="3977406"/>
            <a:ext cx="2872746" cy="1930400"/>
          </a:xfrm>
          <a:prstGeom prst="flowChartDelay">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tIns="0" rtlCol="0" anchor="t" anchorCtr="0"/>
          <a:lstStyle/>
          <a:p>
            <a:pPr algn="ctr"/>
            <a:endParaRPr lang="en-US" sz="3600" b="1" dirty="0"/>
          </a:p>
        </p:txBody>
      </p:sp>
      <p:sp>
        <p:nvSpPr>
          <p:cNvPr id="10" name="Oval 9"/>
          <p:cNvSpPr/>
          <p:nvPr/>
        </p:nvSpPr>
        <p:spPr>
          <a:xfrm>
            <a:off x="478595" y="2548950"/>
            <a:ext cx="1227208" cy="1216664"/>
          </a:xfrm>
          <a:prstGeom prst="ellipse">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p>
        </p:txBody>
      </p:sp>
      <p:sp>
        <p:nvSpPr>
          <p:cNvPr id="11" name="Rectangle 10"/>
          <p:cNvSpPr/>
          <p:nvPr/>
        </p:nvSpPr>
        <p:spPr>
          <a:xfrm>
            <a:off x="510760" y="2910348"/>
            <a:ext cx="1165640" cy="492443"/>
          </a:xfrm>
          <a:prstGeom prst="rect">
            <a:avLst/>
          </a:prstGeom>
        </p:spPr>
        <p:txBody>
          <a:bodyPr wrap="none">
            <a:spAutoFit/>
          </a:bodyPr>
          <a:lstStyle/>
          <a:p>
            <a:pPr algn="ctr"/>
            <a:r>
              <a:rPr lang="en-US" sz="2600" b="1" dirty="0">
                <a:solidFill>
                  <a:schemeClr val="bg1"/>
                </a:solidFill>
                <a:effectLst>
                  <a:outerShdw blurRad="38100" dist="38100" dir="2700000" algn="tl">
                    <a:srgbClr val="000000">
                      <a:alpha val="43137"/>
                    </a:srgbClr>
                  </a:outerShdw>
                </a:effectLst>
              </a:rPr>
              <a:t>CHRIST</a:t>
            </a:r>
            <a:endParaRPr lang="en-US" sz="2600" dirty="0">
              <a:solidFill>
                <a:schemeClr val="bg1"/>
              </a:solidFill>
              <a:effectLst>
                <a:outerShdw blurRad="38100" dist="38100" dir="2700000" algn="tl">
                  <a:srgbClr val="000000">
                    <a:alpha val="43137"/>
                  </a:srgbClr>
                </a:outerShdw>
              </a:effectLst>
            </a:endParaRPr>
          </a:p>
        </p:txBody>
      </p:sp>
      <p:sp>
        <p:nvSpPr>
          <p:cNvPr id="12" name="Up-Down Arrow 11"/>
          <p:cNvSpPr/>
          <p:nvPr/>
        </p:nvSpPr>
        <p:spPr>
          <a:xfrm>
            <a:off x="814957" y="363971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4" name="Up-Down Arrow 13"/>
          <p:cNvSpPr/>
          <p:nvPr/>
        </p:nvSpPr>
        <p:spPr>
          <a:xfrm rot="5400000">
            <a:off x="842465" y="458320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3" name="Rectangle 12"/>
          <p:cNvSpPr/>
          <p:nvPr/>
        </p:nvSpPr>
        <p:spPr>
          <a:xfrm>
            <a:off x="523327" y="5435025"/>
            <a:ext cx="1153073" cy="584775"/>
          </a:xfrm>
          <a:prstGeom prst="rect">
            <a:avLst/>
          </a:prstGeom>
        </p:spPr>
        <p:txBody>
          <a:bodyPr wrap="none">
            <a:spAutoFit/>
          </a:bodyPr>
          <a:lstStyle/>
          <a:p>
            <a:pPr algn="ctr"/>
            <a:r>
              <a:rPr lang="en-US" sz="3200" b="1" dirty="0">
                <a:solidFill>
                  <a:schemeClr val="bg1"/>
                </a:solidFill>
                <a:effectLst>
                  <a:outerShdw blurRad="38100" dist="38100" dir="2700000" algn="tl">
                    <a:srgbClr val="000000">
                      <a:alpha val="43137"/>
                    </a:srgbClr>
                  </a:outerShdw>
                </a:effectLst>
              </a:rPr>
              <a:t>BODY</a:t>
            </a:r>
          </a:p>
        </p:txBody>
      </p:sp>
      <p:sp>
        <p:nvSpPr>
          <p:cNvPr id="8" name="TextBox 7"/>
          <p:cNvSpPr txBox="1"/>
          <p:nvPr/>
        </p:nvSpPr>
        <p:spPr>
          <a:xfrm>
            <a:off x="3309114" y="4983540"/>
            <a:ext cx="5222269" cy="1569660"/>
          </a:xfrm>
          <a:prstGeom prst="rect">
            <a:avLst/>
          </a:prstGeom>
          <a:solidFill>
            <a:schemeClr val="tx1"/>
          </a:solidFill>
          <a:ln>
            <a:solidFill>
              <a:schemeClr val="accent1">
                <a:shade val="50000"/>
              </a:schemeClr>
            </a:solidFill>
          </a:ln>
          <a:effectLst>
            <a:outerShdw blurRad="50800" dist="63500" dir="13500000" algn="br" rotWithShape="0">
              <a:prstClr val="black">
                <a:alpha val="40000"/>
              </a:prstClr>
            </a:outerShdw>
          </a:effectLst>
        </p:spPr>
        <p:txBody>
          <a:bodyPr wrap="square" rtlCol="0">
            <a:spAutoFit/>
          </a:bodyPr>
          <a:lstStyle/>
          <a:p>
            <a:pPr algn="ctr"/>
            <a:r>
              <a:rPr lang="en-US" sz="2400" b="1" dirty="0">
                <a:solidFill>
                  <a:schemeClr val="bg1"/>
                </a:solidFill>
              </a:rPr>
              <a:t>Does the Bible give any indication that this horizontal communion is to be symbolized by actually eating  the Lord’s Supper together?</a:t>
            </a:r>
          </a:p>
        </p:txBody>
      </p:sp>
    </p:spTree>
    <p:extLst>
      <p:ext uri="{BB962C8B-B14F-4D97-AF65-F5344CB8AC3E}">
        <p14:creationId xmlns:p14="http://schemas.microsoft.com/office/powerpoint/2010/main" val="237660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790" y="2339876"/>
            <a:ext cx="4855410" cy="461665"/>
          </a:xfrm>
          <a:prstGeom prst="rect">
            <a:avLst/>
          </a:prstGeom>
        </p:spPr>
        <p:txBody>
          <a:bodyPr wrap="square">
            <a:spAutoFit/>
          </a:bodyPr>
          <a:lstStyle/>
          <a:p>
            <a:r>
              <a:rPr lang="en-US" sz="2400" b="1" u="sng" dirty="0">
                <a:latin typeface="Cambria" pitchFamily="18" charset="0"/>
              </a:rPr>
              <a:t>Acts 20:7</a:t>
            </a:r>
            <a:endParaRPr lang="en-US" sz="2400" dirty="0">
              <a:latin typeface="Cambria" pitchFamily="18" charset="0"/>
            </a:endParaRPr>
          </a:p>
        </p:txBody>
      </p:sp>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positive way</a:t>
            </a:r>
            <a:endParaRPr lang="en-US" sz="3200" dirty="0"/>
          </a:p>
        </p:txBody>
      </p:sp>
      <p:sp>
        <p:nvSpPr>
          <p:cNvPr id="3" name="Rectangle 2"/>
          <p:cNvSpPr/>
          <p:nvPr/>
        </p:nvSpPr>
        <p:spPr>
          <a:xfrm>
            <a:off x="2072148" y="2714685"/>
            <a:ext cx="6005052" cy="830997"/>
          </a:xfrm>
          <a:prstGeom prst="rect">
            <a:avLst/>
          </a:prstGeom>
        </p:spPr>
        <p:txBody>
          <a:bodyPr wrap="square">
            <a:spAutoFit/>
          </a:bodyPr>
          <a:lstStyle/>
          <a:p>
            <a:r>
              <a:rPr lang="en-US" sz="2400" dirty="0">
                <a:latin typeface="Cambria" pitchFamily="18" charset="0"/>
              </a:rPr>
              <a:t>On the first day of the week, when we were gathered together to break bread…</a:t>
            </a:r>
          </a:p>
        </p:txBody>
      </p:sp>
      <p:sp>
        <p:nvSpPr>
          <p:cNvPr id="9" name="Flowchart: Delay 8"/>
          <p:cNvSpPr/>
          <p:nvPr/>
        </p:nvSpPr>
        <p:spPr>
          <a:xfrm rot="16200000">
            <a:off x="-344173" y="3977406"/>
            <a:ext cx="2872746" cy="1930400"/>
          </a:xfrm>
          <a:prstGeom prst="flowChartDelay">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tIns="0" rtlCol="0" anchor="t" anchorCtr="0"/>
          <a:lstStyle/>
          <a:p>
            <a:pPr algn="ctr"/>
            <a:endParaRPr lang="en-US" sz="3600" b="1" dirty="0"/>
          </a:p>
        </p:txBody>
      </p:sp>
      <p:sp>
        <p:nvSpPr>
          <p:cNvPr id="10" name="Oval 9"/>
          <p:cNvSpPr/>
          <p:nvPr/>
        </p:nvSpPr>
        <p:spPr>
          <a:xfrm>
            <a:off x="478595" y="2548950"/>
            <a:ext cx="1227208" cy="1216664"/>
          </a:xfrm>
          <a:prstGeom prst="ellipse">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p>
        </p:txBody>
      </p:sp>
      <p:sp>
        <p:nvSpPr>
          <p:cNvPr id="11" name="Rectangle 10"/>
          <p:cNvSpPr/>
          <p:nvPr/>
        </p:nvSpPr>
        <p:spPr>
          <a:xfrm>
            <a:off x="510760" y="2910348"/>
            <a:ext cx="1165640" cy="492443"/>
          </a:xfrm>
          <a:prstGeom prst="rect">
            <a:avLst/>
          </a:prstGeom>
        </p:spPr>
        <p:txBody>
          <a:bodyPr wrap="none">
            <a:spAutoFit/>
          </a:bodyPr>
          <a:lstStyle/>
          <a:p>
            <a:pPr algn="ctr"/>
            <a:r>
              <a:rPr lang="en-US" sz="2600" b="1" dirty="0">
                <a:solidFill>
                  <a:schemeClr val="bg1"/>
                </a:solidFill>
                <a:effectLst>
                  <a:outerShdw blurRad="38100" dist="38100" dir="2700000" algn="tl">
                    <a:srgbClr val="000000">
                      <a:alpha val="43137"/>
                    </a:srgbClr>
                  </a:outerShdw>
                </a:effectLst>
              </a:rPr>
              <a:t>CHRIST</a:t>
            </a:r>
            <a:endParaRPr lang="en-US" sz="2600" dirty="0">
              <a:solidFill>
                <a:schemeClr val="bg1"/>
              </a:solidFill>
              <a:effectLst>
                <a:outerShdw blurRad="38100" dist="38100" dir="2700000" algn="tl">
                  <a:srgbClr val="000000">
                    <a:alpha val="43137"/>
                  </a:srgbClr>
                </a:outerShdw>
              </a:effectLst>
            </a:endParaRPr>
          </a:p>
        </p:txBody>
      </p:sp>
      <p:sp>
        <p:nvSpPr>
          <p:cNvPr id="12" name="Up-Down Arrow 11"/>
          <p:cNvSpPr/>
          <p:nvPr/>
        </p:nvSpPr>
        <p:spPr>
          <a:xfrm>
            <a:off x="814957" y="363971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4" name="Up-Down Arrow 13"/>
          <p:cNvSpPr/>
          <p:nvPr/>
        </p:nvSpPr>
        <p:spPr>
          <a:xfrm rot="5400000">
            <a:off x="842465" y="458320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3" name="Rectangle 12"/>
          <p:cNvSpPr/>
          <p:nvPr/>
        </p:nvSpPr>
        <p:spPr>
          <a:xfrm>
            <a:off x="523327" y="5435025"/>
            <a:ext cx="1153073" cy="584775"/>
          </a:xfrm>
          <a:prstGeom prst="rect">
            <a:avLst/>
          </a:prstGeom>
        </p:spPr>
        <p:txBody>
          <a:bodyPr wrap="none">
            <a:spAutoFit/>
          </a:bodyPr>
          <a:lstStyle/>
          <a:p>
            <a:pPr algn="ctr"/>
            <a:r>
              <a:rPr lang="en-US" sz="3200" b="1" dirty="0">
                <a:solidFill>
                  <a:schemeClr val="bg1"/>
                </a:solidFill>
                <a:effectLst>
                  <a:outerShdw blurRad="38100" dist="38100" dir="2700000" algn="tl">
                    <a:srgbClr val="000000">
                      <a:alpha val="43137"/>
                    </a:srgbClr>
                  </a:outerShdw>
                </a:effectLst>
              </a:rPr>
              <a:t>BODY</a:t>
            </a:r>
          </a:p>
        </p:txBody>
      </p:sp>
      <p:sp>
        <p:nvSpPr>
          <p:cNvPr id="8" name="TextBox 7"/>
          <p:cNvSpPr txBox="1"/>
          <p:nvPr/>
        </p:nvSpPr>
        <p:spPr>
          <a:xfrm>
            <a:off x="3309114" y="4983540"/>
            <a:ext cx="5222269" cy="1569660"/>
          </a:xfrm>
          <a:prstGeom prst="rect">
            <a:avLst/>
          </a:prstGeom>
          <a:solidFill>
            <a:schemeClr val="tx1"/>
          </a:solidFill>
          <a:ln>
            <a:solidFill>
              <a:schemeClr val="accent1">
                <a:shade val="50000"/>
              </a:schemeClr>
            </a:solidFill>
          </a:ln>
          <a:effectLst>
            <a:outerShdw blurRad="50800" dist="63500" dir="13500000" algn="br" rotWithShape="0">
              <a:prstClr val="black">
                <a:alpha val="40000"/>
              </a:prstClr>
            </a:outerShdw>
          </a:effectLst>
        </p:spPr>
        <p:txBody>
          <a:bodyPr wrap="square" rtlCol="0">
            <a:spAutoFit/>
          </a:bodyPr>
          <a:lstStyle/>
          <a:p>
            <a:pPr algn="ctr"/>
            <a:r>
              <a:rPr lang="en-US" sz="2400" b="1" dirty="0">
                <a:solidFill>
                  <a:schemeClr val="bg1"/>
                </a:solidFill>
              </a:rPr>
              <a:t>Does the Bible give any indication that this horizontal communion is to be symbolized by actually eating  the Lord’s Supper together?</a:t>
            </a:r>
          </a:p>
        </p:txBody>
      </p:sp>
    </p:spTree>
    <p:extLst>
      <p:ext uri="{BB962C8B-B14F-4D97-AF65-F5344CB8AC3E}">
        <p14:creationId xmlns:p14="http://schemas.microsoft.com/office/powerpoint/2010/main" val="145105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1846659"/>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God attaches significance to eating together</a:t>
            </a:r>
          </a:p>
          <a:p>
            <a:pPr marL="971550" lvl="2" indent="-514350">
              <a:buFont typeface="Arial" panose="020B0604020202020204" pitchFamily="34" charset="0"/>
              <a:buChar char="•"/>
            </a:pPr>
            <a:r>
              <a:rPr lang="en-US" sz="2600" dirty="0">
                <a:solidFill>
                  <a:prstClr val="white"/>
                </a:solidFill>
                <a:effectLst>
                  <a:outerShdw blurRad="38100" dist="38100" dir="2700000" algn="tl">
                    <a:srgbClr val="000000">
                      <a:alpha val="43137"/>
                    </a:srgbClr>
                  </a:outerShdw>
                </a:effectLst>
              </a:rPr>
              <a:t>In a positive way</a:t>
            </a:r>
            <a:endParaRPr lang="en-US" sz="3200" dirty="0"/>
          </a:p>
        </p:txBody>
      </p:sp>
      <p:sp>
        <p:nvSpPr>
          <p:cNvPr id="9" name="Flowchart: Delay 8"/>
          <p:cNvSpPr/>
          <p:nvPr/>
        </p:nvSpPr>
        <p:spPr>
          <a:xfrm rot="16200000">
            <a:off x="-344173" y="3977406"/>
            <a:ext cx="2872746" cy="1930400"/>
          </a:xfrm>
          <a:prstGeom prst="flowChartDelay">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tIns="0" rtlCol="0" anchor="t" anchorCtr="0"/>
          <a:lstStyle/>
          <a:p>
            <a:pPr algn="ctr"/>
            <a:endParaRPr lang="en-US" sz="3600" b="1" dirty="0"/>
          </a:p>
        </p:txBody>
      </p:sp>
      <p:sp>
        <p:nvSpPr>
          <p:cNvPr id="10" name="Oval 9"/>
          <p:cNvSpPr/>
          <p:nvPr/>
        </p:nvSpPr>
        <p:spPr>
          <a:xfrm>
            <a:off x="478595" y="2548950"/>
            <a:ext cx="1227208" cy="1216664"/>
          </a:xfrm>
          <a:prstGeom prst="ellipse">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p>
        </p:txBody>
      </p:sp>
      <p:sp>
        <p:nvSpPr>
          <p:cNvPr id="11" name="Rectangle 10"/>
          <p:cNvSpPr/>
          <p:nvPr/>
        </p:nvSpPr>
        <p:spPr>
          <a:xfrm>
            <a:off x="510760" y="2910348"/>
            <a:ext cx="1165640" cy="492443"/>
          </a:xfrm>
          <a:prstGeom prst="rect">
            <a:avLst/>
          </a:prstGeom>
        </p:spPr>
        <p:txBody>
          <a:bodyPr wrap="none">
            <a:spAutoFit/>
          </a:bodyPr>
          <a:lstStyle/>
          <a:p>
            <a:pPr algn="ctr"/>
            <a:r>
              <a:rPr lang="en-US" sz="2600" b="1" dirty="0">
                <a:solidFill>
                  <a:schemeClr val="bg1"/>
                </a:solidFill>
                <a:effectLst>
                  <a:outerShdw blurRad="38100" dist="38100" dir="2700000" algn="tl">
                    <a:srgbClr val="000000">
                      <a:alpha val="43137"/>
                    </a:srgbClr>
                  </a:outerShdw>
                </a:effectLst>
              </a:rPr>
              <a:t>CHRIST</a:t>
            </a:r>
            <a:endParaRPr lang="en-US" sz="2600" dirty="0">
              <a:solidFill>
                <a:schemeClr val="bg1"/>
              </a:solidFill>
              <a:effectLst>
                <a:outerShdw blurRad="38100" dist="38100" dir="2700000" algn="tl">
                  <a:srgbClr val="000000">
                    <a:alpha val="43137"/>
                  </a:srgbClr>
                </a:outerShdw>
              </a:effectLst>
            </a:endParaRPr>
          </a:p>
        </p:txBody>
      </p:sp>
      <p:sp>
        <p:nvSpPr>
          <p:cNvPr id="12" name="Up-Down Arrow 11"/>
          <p:cNvSpPr/>
          <p:nvPr/>
        </p:nvSpPr>
        <p:spPr>
          <a:xfrm>
            <a:off x="814957" y="363971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4" name="Up-Down Arrow 13"/>
          <p:cNvSpPr/>
          <p:nvPr/>
        </p:nvSpPr>
        <p:spPr>
          <a:xfrm rot="5400000">
            <a:off x="842465" y="458320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3" name="Rectangle 12"/>
          <p:cNvSpPr/>
          <p:nvPr/>
        </p:nvSpPr>
        <p:spPr>
          <a:xfrm>
            <a:off x="523327" y="5435025"/>
            <a:ext cx="1153073" cy="584775"/>
          </a:xfrm>
          <a:prstGeom prst="rect">
            <a:avLst/>
          </a:prstGeom>
        </p:spPr>
        <p:txBody>
          <a:bodyPr wrap="none">
            <a:spAutoFit/>
          </a:bodyPr>
          <a:lstStyle/>
          <a:p>
            <a:pPr algn="ctr"/>
            <a:r>
              <a:rPr lang="en-US" sz="3200" b="1" dirty="0">
                <a:solidFill>
                  <a:schemeClr val="bg1"/>
                </a:solidFill>
                <a:effectLst>
                  <a:outerShdw blurRad="38100" dist="38100" dir="2700000" algn="tl">
                    <a:srgbClr val="000000">
                      <a:alpha val="43137"/>
                    </a:srgbClr>
                  </a:outerShdw>
                </a:effectLst>
              </a:rPr>
              <a:t>BODY</a:t>
            </a:r>
          </a:p>
        </p:txBody>
      </p:sp>
      <p:sp>
        <p:nvSpPr>
          <p:cNvPr id="8" name="TextBox 7"/>
          <p:cNvSpPr txBox="1"/>
          <p:nvPr/>
        </p:nvSpPr>
        <p:spPr>
          <a:xfrm>
            <a:off x="3309114" y="4983540"/>
            <a:ext cx="5222269" cy="1569660"/>
          </a:xfrm>
          <a:prstGeom prst="rect">
            <a:avLst/>
          </a:prstGeom>
          <a:solidFill>
            <a:schemeClr val="tx1"/>
          </a:solidFill>
          <a:ln>
            <a:solidFill>
              <a:schemeClr val="accent1">
                <a:shade val="50000"/>
              </a:schemeClr>
            </a:solidFill>
          </a:ln>
          <a:effectLst>
            <a:outerShdw blurRad="50800" dist="63500" dir="13500000" algn="br" rotWithShape="0">
              <a:prstClr val="black">
                <a:alpha val="40000"/>
              </a:prstClr>
            </a:outerShdw>
          </a:effectLst>
        </p:spPr>
        <p:txBody>
          <a:bodyPr wrap="square" rtlCol="0">
            <a:spAutoFit/>
          </a:bodyPr>
          <a:lstStyle/>
          <a:p>
            <a:pPr algn="ctr"/>
            <a:r>
              <a:rPr lang="en-US" sz="2400" b="1" dirty="0">
                <a:solidFill>
                  <a:schemeClr val="bg1"/>
                </a:solidFill>
              </a:rPr>
              <a:t>Does the Bible give any indication that this horizontal communion is to be symbolized by actually eating  the Lord’s Supper together?</a:t>
            </a:r>
          </a:p>
        </p:txBody>
      </p:sp>
      <p:sp>
        <p:nvSpPr>
          <p:cNvPr id="4" name="TextBox 3"/>
          <p:cNvSpPr txBox="1"/>
          <p:nvPr/>
        </p:nvSpPr>
        <p:spPr>
          <a:xfrm>
            <a:off x="2514600" y="3639715"/>
            <a:ext cx="6629400" cy="1200329"/>
          </a:xfrm>
          <a:prstGeom prst="rect">
            <a:avLst/>
          </a:prstGeom>
          <a:noFill/>
        </p:spPr>
        <p:txBody>
          <a:bodyPr wrap="square" rtlCol="0">
            <a:spAutoFit/>
          </a:bodyPr>
          <a:lstStyle/>
          <a:p>
            <a:r>
              <a:rPr lang="en-US" sz="2400" b="1" dirty="0"/>
              <a:t>Notice</a:t>
            </a:r>
            <a:r>
              <a:rPr lang="en-US" sz="2400" dirty="0"/>
              <a:t>: </a:t>
            </a:r>
          </a:p>
          <a:p>
            <a:r>
              <a:rPr lang="en-US" sz="2400" dirty="0"/>
              <a:t>The emphasis is not merely, “do it in the assembly”</a:t>
            </a:r>
          </a:p>
          <a:p>
            <a:r>
              <a:rPr lang="en-US" sz="2400" dirty="0"/>
              <a:t>The emphasis is, “do it together”</a:t>
            </a:r>
          </a:p>
        </p:txBody>
      </p:sp>
    </p:spTree>
    <p:extLst>
      <p:ext uri="{BB962C8B-B14F-4D97-AF65-F5344CB8AC3E}">
        <p14:creationId xmlns:p14="http://schemas.microsoft.com/office/powerpoint/2010/main" val="43801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1446550"/>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p:txBody>
      </p:sp>
      <p:sp>
        <p:nvSpPr>
          <p:cNvPr id="9" name="Flowchart: Delay 8"/>
          <p:cNvSpPr/>
          <p:nvPr/>
        </p:nvSpPr>
        <p:spPr>
          <a:xfrm rot="16200000">
            <a:off x="-344173" y="3977406"/>
            <a:ext cx="2872746" cy="1930400"/>
          </a:xfrm>
          <a:prstGeom prst="flowChartDelay">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tIns="0" rtlCol="0" anchor="t" anchorCtr="0"/>
          <a:lstStyle/>
          <a:p>
            <a:pPr algn="ctr"/>
            <a:endParaRPr lang="en-US" sz="3600" b="1" dirty="0"/>
          </a:p>
        </p:txBody>
      </p:sp>
      <p:sp>
        <p:nvSpPr>
          <p:cNvPr id="10" name="Oval 9"/>
          <p:cNvSpPr/>
          <p:nvPr/>
        </p:nvSpPr>
        <p:spPr>
          <a:xfrm>
            <a:off x="478595" y="2548950"/>
            <a:ext cx="1227208" cy="1216664"/>
          </a:xfrm>
          <a:prstGeom prst="ellipse">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p>
        </p:txBody>
      </p:sp>
      <p:sp>
        <p:nvSpPr>
          <p:cNvPr id="11" name="Rectangle 10"/>
          <p:cNvSpPr/>
          <p:nvPr/>
        </p:nvSpPr>
        <p:spPr>
          <a:xfrm>
            <a:off x="510760" y="2910348"/>
            <a:ext cx="1165640" cy="492443"/>
          </a:xfrm>
          <a:prstGeom prst="rect">
            <a:avLst/>
          </a:prstGeom>
        </p:spPr>
        <p:txBody>
          <a:bodyPr wrap="none">
            <a:spAutoFit/>
          </a:bodyPr>
          <a:lstStyle/>
          <a:p>
            <a:pPr algn="ctr"/>
            <a:r>
              <a:rPr lang="en-US" sz="2600" b="1" dirty="0">
                <a:solidFill>
                  <a:schemeClr val="bg1"/>
                </a:solidFill>
                <a:effectLst>
                  <a:outerShdw blurRad="38100" dist="38100" dir="2700000" algn="tl">
                    <a:srgbClr val="000000">
                      <a:alpha val="43137"/>
                    </a:srgbClr>
                  </a:outerShdw>
                </a:effectLst>
              </a:rPr>
              <a:t>CHRIST</a:t>
            </a:r>
            <a:endParaRPr lang="en-US" sz="2600" dirty="0">
              <a:solidFill>
                <a:schemeClr val="bg1"/>
              </a:solidFill>
              <a:effectLst>
                <a:outerShdw blurRad="38100" dist="38100" dir="2700000" algn="tl">
                  <a:srgbClr val="000000">
                    <a:alpha val="43137"/>
                  </a:srgbClr>
                </a:outerShdw>
              </a:effectLst>
            </a:endParaRPr>
          </a:p>
        </p:txBody>
      </p:sp>
      <p:sp>
        <p:nvSpPr>
          <p:cNvPr id="12" name="Up-Down Arrow 11"/>
          <p:cNvSpPr/>
          <p:nvPr/>
        </p:nvSpPr>
        <p:spPr>
          <a:xfrm>
            <a:off x="814957" y="363971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4" name="Up-Down Arrow 13"/>
          <p:cNvSpPr/>
          <p:nvPr/>
        </p:nvSpPr>
        <p:spPr>
          <a:xfrm rot="5400000">
            <a:off x="842465" y="458320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3" name="Rectangle 12"/>
          <p:cNvSpPr/>
          <p:nvPr/>
        </p:nvSpPr>
        <p:spPr>
          <a:xfrm>
            <a:off x="523327" y="5435025"/>
            <a:ext cx="1153073" cy="584775"/>
          </a:xfrm>
          <a:prstGeom prst="rect">
            <a:avLst/>
          </a:prstGeom>
        </p:spPr>
        <p:txBody>
          <a:bodyPr wrap="none">
            <a:spAutoFit/>
          </a:bodyPr>
          <a:lstStyle/>
          <a:p>
            <a:pPr algn="ctr"/>
            <a:r>
              <a:rPr lang="en-US" sz="3200" b="1" dirty="0">
                <a:solidFill>
                  <a:schemeClr val="bg1"/>
                </a:solidFill>
                <a:effectLst>
                  <a:outerShdw blurRad="38100" dist="38100" dir="2700000" algn="tl">
                    <a:srgbClr val="000000">
                      <a:alpha val="43137"/>
                    </a:srgbClr>
                  </a:outerShdw>
                </a:effectLst>
              </a:rPr>
              <a:t>BODY</a:t>
            </a:r>
          </a:p>
        </p:txBody>
      </p:sp>
      <p:sp>
        <p:nvSpPr>
          <p:cNvPr id="8" name="TextBox 7"/>
          <p:cNvSpPr txBox="1"/>
          <p:nvPr/>
        </p:nvSpPr>
        <p:spPr>
          <a:xfrm>
            <a:off x="3309114" y="4983540"/>
            <a:ext cx="5222269" cy="1569660"/>
          </a:xfrm>
          <a:prstGeom prst="rect">
            <a:avLst/>
          </a:prstGeom>
          <a:solidFill>
            <a:schemeClr val="tx1"/>
          </a:solidFill>
          <a:ln>
            <a:solidFill>
              <a:schemeClr val="accent1">
                <a:shade val="50000"/>
              </a:schemeClr>
            </a:solidFill>
          </a:ln>
          <a:effectLst>
            <a:outerShdw blurRad="50800" dist="63500" dir="13500000" algn="br" rotWithShape="0">
              <a:prstClr val="black">
                <a:alpha val="40000"/>
              </a:prstClr>
            </a:outerShdw>
          </a:effectLst>
        </p:spPr>
        <p:txBody>
          <a:bodyPr wrap="square" rtlCol="0">
            <a:spAutoFit/>
          </a:bodyPr>
          <a:lstStyle/>
          <a:p>
            <a:pPr algn="ctr"/>
            <a:r>
              <a:rPr lang="en-US" sz="2400" b="1" dirty="0">
                <a:solidFill>
                  <a:schemeClr val="bg1"/>
                </a:solidFill>
              </a:rPr>
              <a:t>Does the Bible give any indication that this horizontal communion is to be symbolized by actually eating  the Lord’s Supper together?</a:t>
            </a:r>
          </a:p>
        </p:txBody>
      </p:sp>
      <p:sp>
        <p:nvSpPr>
          <p:cNvPr id="4" name="TextBox 3"/>
          <p:cNvSpPr txBox="1"/>
          <p:nvPr/>
        </p:nvSpPr>
        <p:spPr>
          <a:xfrm>
            <a:off x="2514600" y="3639715"/>
            <a:ext cx="6629400" cy="1200329"/>
          </a:xfrm>
          <a:prstGeom prst="rect">
            <a:avLst/>
          </a:prstGeom>
          <a:noFill/>
        </p:spPr>
        <p:txBody>
          <a:bodyPr wrap="square" rtlCol="0">
            <a:spAutoFit/>
          </a:bodyPr>
          <a:lstStyle/>
          <a:p>
            <a:r>
              <a:rPr lang="en-US" sz="2400" b="1" dirty="0"/>
              <a:t>Notice</a:t>
            </a:r>
            <a:r>
              <a:rPr lang="en-US" sz="2400" dirty="0"/>
              <a:t>: </a:t>
            </a:r>
          </a:p>
          <a:p>
            <a:r>
              <a:rPr lang="en-US" sz="2400" dirty="0"/>
              <a:t>The emphasis is not merely, “do it in the assembly”</a:t>
            </a:r>
          </a:p>
          <a:p>
            <a:r>
              <a:rPr lang="en-US" sz="2400" dirty="0"/>
              <a:t>The emphasis is, “do it together”</a:t>
            </a:r>
          </a:p>
        </p:txBody>
      </p:sp>
    </p:spTree>
    <p:extLst>
      <p:ext uri="{BB962C8B-B14F-4D97-AF65-F5344CB8AC3E}">
        <p14:creationId xmlns:p14="http://schemas.microsoft.com/office/powerpoint/2010/main" val="370688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1938992"/>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flaw in the one-cup theory</a:t>
            </a:r>
          </a:p>
        </p:txBody>
      </p:sp>
      <p:sp>
        <p:nvSpPr>
          <p:cNvPr id="2" name="Rectangle 1"/>
          <p:cNvSpPr/>
          <p:nvPr/>
        </p:nvSpPr>
        <p:spPr>
          <a:xfrm>
            <a:off x="152400" y="2274838"/>
            <a:ext cx="8839200" cy="3785652"/>
          </a:xfrm>
          <a:prstGeom prst="rect">
            <a:avLst/>
          </a:prstGeom>
        </p:spPr>
        <p:txBody>
          <a:bodyPr wrap="square">
            <a:spAutoFit/>
          </a:bodyPr>
          <a:lstStyle/>
          <a:p>
            <a:r>
              <a:rPr lang="en-US" sz="2400" dirty="0">
                <a:latin typeface="Cambria" panose="02040503050406030204" pitchFamily="18" charset="0"/>
              </a:rPr>
              <a:t>Acts 2:46	“with one accord in the temple.”</a:t>
            </a:r>
          </a:p>
          <a:p>
            <a:r>
              <a:rPr lang="en-US" sz="2400" dirty="0">
                <a:latin typeface="Cambria" panose="02040503050406030204" pitchFamily="18" charset="0"/>
              </a:rPr>
              <a:t>Acts 5:12	“all with one accord in Solomon’s porch.”</a:t>
            </a:r>
          </a:p>
          <a:p>
            <a:r>
              <a:rPr lang="en-US" sz="2400" dirty="0">
                <a:latin typeface="Cambria" panose="02040503050406030204" pitchFamily="18" charset="0"/>
              </a:rPr>
              <a:t>Acts 4:4	“the number of the men came to be about</a:t>
            </a:r>
          </a:p>
          <a:p>
            <a:r>
              <a:rPr lang="en-US" sz="2400" dirty="0">
                <a:latin typeface="Cambria" panose="02040503050406030204" pitchFamily="18" charset="0"/>
              </a:rPr>
              <a:t>		five thousand.”</a:t>
            </a:r>
          </a:p>
          <a:p>
            <a:r>
              <a:rPr lang="en-US" sz="2400" b="1" dirty="0"/>
              <a:t>		Including women, 10,000?</a:t>
            </a:r>
          </a:p>
          <a:p>
            <a:endParaRPr lang="en-US" sz="2400" dirty="0"/>
          </a:p>
          <a:p>
            <a:r>
              <a:rPr lang="en-US" sz="2400" b="1" dirty="0"/>
              <a:t>Suppose they used one cup</a:t>
            </a:r>
            <a:r>
              <a:rPr lang="en-US" sz="2400" dirty="0"/>
              <a:t>:</a:t>
            </a:r>
          </a:p>
          <a:p>
            <a:pPr marL="342900" indent="-342900">
              <a:buFont typeface="Arial" panose="020B0604020202020204" pitchFamily="34" charset="0"/>
              <a:buChar char="•"/>
            </a:pPr>
            <a:r>
              <a:rPr lang="en-US" sz="2400" dirty="0"/>
              <a:t>allowing 5 seconds per person, it would take almost 14 hours</a:t>
            </a:r>
          </a:p>
          <a:p>
            <a:pPr marL="342900" indent="-342900">
              <a:buFont typeface="Arial" panose="020B0604020202020204" pitchFamily="34" charset="0"/>
              <a:buChar char="•"/>
            </a:pPr>
            <a:r>
              <a:rPr lang="en-US" sz="2400" dirty="0"/>
              <a:t>allowing 1/4 ounce per disciple, they would need 19.53 gallons</a:t>
            </a:r>
          </a:p>
          <a:p>
            <a:r>
              <a:rPr lang="en-US" sz="2400" dirty="0"/>
              <a:t>					weighing more than 150 </a:t>
            </a:r>
            <a:r>
              <a:rPr lang="en-US" sz="2400" dirty="0" err="1"/>
              <a:t>lbs</a:t>
            </a:r>
            <a:endParaRPr lang="en-US" sz="2400" dirty="0"/>
          </a:p>
        </p:txBody>
      </p:sp>
      <p:sp>
        <p:nvSpPr>
          <p:cNvPr id="3" name="TextBox 2"/>
          <p:cNvSpPr txBox="1"/>
          <p:nvPr/>
        </p:nvSpPr>
        <p:spPr>
          <a:xfrm>
            <a:off x="6934200" y="5257800"/>
            <a:ext cx="1316755" cy="461665"/>
          </a:xfrm>
          <a:prstGeom prst="rect">
            <a:avLst/>
          </a:prstGeom>
          <a:solidFill>
            <a:schemeClr val="bg1"/>
          </a:solidFill>
          <a:ln>
            <a:solidFill>
              <a:schemeClr val="accent1">
                <a:shade val="50000"/>
              </a:schemeClr>
            </a:solidFill>
          </a:ln>
          <a:effectLst>
            <a:outerShdw blurRad="50800" dist="88900" dir="13500000" algn="br" rotWithShape="0">
              <a:prstClr val="black">
                <a:alpha val="40000"/>
              </a:prstClr>
            </a:outerShdw>
          </a:effectLst>
        </p:spPr>
        <p:txBody>
          <a:bodyPr wrap="square" rtlCol="0">
            <a:spAutoFit/>
          </a:bodyPr>
          <a:lstStyle/>
          <a:p>
            <a:r>
              <a:rPr lang="en-US" sz="2400" dirty="0"/>
              <a:t>13:53:24</a:t>
            </a:r>
          </a:p>
        </p:txBody>
      </p:sp>
      <p:sp>
        <p:nvSpPr>
          <p:cNvPr id="15" name="TextBox 14"/>
          <p:cNvSpPr txBox="1"/>
          <p:nvPr/>
        </p:nvSpPr>
        <p:spPr>
          <a:xfrm>
            <a:off x="228600" y="4495800"/>
            <a:ext cx="8215198" cy="1602473"/>
          </a:xfrm>
          <a:prstGeom prst="rect">
            <a:avLst/>
          </a:prstGeom>
          <a:solidFill>
            <a:schemeClr val="bg1"/>
          </a:solidFill>
          <a:ln>
            <a:solidFill>
              <a:schemeClr val="accent1">
                <a:shade val="50000"/>
              </a:schemeClr>
            </a:solidFill>
          </a:ln>
          <a:effectLst>
            <a:outerShdw blurRad="50800" dist="88900" dir="13500000" algn="br" rotWithShape="0">
              <a:prstClr val="black">
                <a:alpha val="40000"/>
              </a:prstClr>
            </a:outerShdw>
          </a:effectLst>
        </p:spPr>
        <p:txBody>
          <a:bodyPr wrap="square" rtlCol="0">
            <a:spAutoFit/>
          </a:bodyPr>
          <a:lstStyle/>
          <a:p>
            <a:r>
              <a:rPr lang="en-US" sz="2400" b="1" dirty="0"/>
              <a:t>David</a:t>
            </a:r>
            <a:r>
              <a:rPr lang="en-US" sz="2400" dirty="0"/>
              <a:t>: Possibly most brought their own from home &amp; shared as needed</a:t>
            </a:r>
          </a:p>
          <a:p>
            <a:r>
              <a:rPr lang="en-US" sz="2400" b="1" dirty="0"/>
              <a:t>Jon</a:t>
            </a:r>
            <a:r>
              <a:rPr lang="en-US" sz="2400" dirty="0"/>
              <a:t>: Problem at Corinth wasn’t that they brought their own, but that they disregarded one another</a:t>
            </a:r>
          </a:p>
        </p:txBody>
      </p:sp>
    </p:spTree>
    <p:extLst>
      <p:ext uri="{BB962C8B-B14F-4D97-AF65-F5344CB8AC3E}">
        <p14:creationId xmlns:p14="http://schemas.microsoft.com/office/powerpoint/2010/main" val="221922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bg/>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492044" y="3070751"/>
            <a:ext cx="914400" cy="34350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9144000" cy="1938992"/>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flaw in the one-cup theory</a:t>
            </a:r>
          </a:p>
        </p:txBody>
      </p:sp>
      <p:sp>
        <p:nvSpPr>
          <p:cNvPr id="2" name="Rectangle 1"/>
          <p:cNvSpPr/>
          <p:nvPr/>
        </p:nvSpPr>
        <p:spPr>
          <a:xfrm>
            <a:off x="152400" y="2274838"/>
            <a:ext cx="8839200" cy="3416320"/>
          </a:xfrm>
          <a:prstGeom prst="rect">
            <a:avLst/>
          </a:prstGeom>
        </p:spPr>
        <p:txBody>
          <a:bodyPr wrap="square">
            <a:spAutoFit/>
          </a:bodyPr>
          <a:lstStyle/>
          <a:p>
            <a:r>
              <a:rPr lang="en-US" sz="2400" b="1" dirty="0">
                <a:latin typeface="Cambria" panose="02040503050406030204" pitchFamily="18" charset="0"/>
              </a:rPr>
              <a:t>Luke 22 </a:t>
            </a:r>
            <a:r>
              <a:rPr lang="en-US" sz="2400" dirty="0">
                <a:latin typeface="Cambria" panose="02040503050406030204" pitchFamily="18" charset="0"/>
              </a:rPr>
              <a:t>(ESV)</a:t>
            </a:r>
            <a:endParaRPr lang="en-US" sz="2400" b="1" baseline="30000" dirty="0">
              <a:latin typeface="Cambria" panose="02040503050406030204" pitchFamily="18" charset="0"/>
            </a:endParaRPr>
          </a:p>
          <a:p>
            <a:r>
              <a:rPr lang="en-US" sz="2400" b="1" baseline="30000" dirty="0">
                <a:latin typeface="Cambria" panose="02040503050406030204" pitchFamily="18" charset="0"/>
              </a:rPr>
              <a:t>17 </a:t>
            </a:r>
            <a:r>
              <a:rPr lang="en-US" sz="2400" dirty="0">
                <a:latin typeface="Cambria" panose="02040503050406030204" pitchFamily="18" charset="0"/>
              </a:rPr>
              <a:t>And he took a cup, and when he had given thanks he said, “</a:t>
            </a:r>
            <a:r>
              <a:rPr lang="en-US" sz="2400" b="1" dirty="0">
                <a:latin typeface="Cambria" panose="02040503050406030204" pitchFamily="18" charset="0"/>
              </a:rPr>
              <a:t>Take this, and divide it among yourselves</a:t>
            </a:r>
            <a:r>
              <a:rPr lang="en-US" sz="2400" dirty="0">
                <a:latin typeface="Cambria" panose="02040503050406030204" pitchFamily="18" charset="0"/>
              </a:rPr>
              <a:t>.</a:t>
            </a:r>
            <a:r>
              <a:rPr lang="en-US" sz="2400" b="1" baseline="30000" dirty="0">
                <a:latin typeface="Cambria" panose="02040503050406030204" pitchFamily="18" charset="0"/>
              </a:rPr>
              <a:t>18 </a:t>
            </a:r>
            <a:r>
              <a:rPr lang="en-US" sz="2400" dirty="0">
                <a:latin typeface="Cambria" panose="02040503050406030204" pitchFamily="18" charset="0"/>
              </a:rPr>
              <a:t>For I tell you that from now on I will not drink of the fruit of the vine until the kingdom of God comes.” </a:t>
            </a:r>
            <a:r>
              <a:rPr lang="en-US" sz="2400" b="1" baseline="30000" dirty="0">
                <a:latin typeface="Cambria" panose="02040503050406030204" pitchFamily="18" charset="0"/>
              </a:rPr>
              <a:t>19 </a:t>
            </a:r>
            <a:r>
              <a:rPr lang="en-US" sz="2400" dirty="0">
                <a:latin typeface="Cambria" panose="02040503050406030204" pitchFamily="18" charset="0"/>
              </a:rPr>
              <a:t>And he took bread, and when he had given thanks, he broke it and gave it to them, saying, “This is my body, which is given for you. Do this in remembrance of me.” </a:t>
            </a:r>
            <a:r>
              <a:rPr lang="en-US" sz="2400" b="1" baseline="30000" dirty="0">
                <a:latin typeface="Cambria" panose="02040503050406030204" pitchFamily="18" charset="0"/>
              </a:rPr>
              <a:t>20 </a:t>
            </a:r>
            <a:r>
              <a:rPr lang="en-US" sz="2400" dirty="0">
                <a:latin typeface="Cambria" panose="02040503050406030204" pitchFamily="18" charset="0"/>
              </a:rPr>
              <a:t>And likewise the cup after they had eaten, saying, “This cup that is poured out for you is the new covenant in my blood.”</a:t>
            </a:r>
          </a:p>
        </p:txBody>
      </p:sp>
      <p:sp>
        <p:nvSpPr>
          <p:cNvPr id="5" name="Rectangle 4"/>
          <p:cNvSpPr/>
          <p:nvPr/>
        </p:nvSpPr>
        <p:spPr>
          <a:xfrm>
            <a:off x="1629696" y="609600"/>
            <a:ext cx="5289756" cy="1926104"/>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ular Callout 3"/>
          <p:cNvSpPr/>
          <p:nvPr/>
        </p:nvSpPr>
        <p:spPr>
          <a:xfrm>
            <a:off x="1629696" y="609600"/>
            <a:ext cx="5289756" cy="1926104"/>
          </a:xfrm>
          <a:prstGeom prst="wedgeRectCallout">
            <a:avLst>
              <a:gd name="adj1" fmla="val -41488"/>
              <a:gd name="adj2" fmla="val 79346"/>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200" dirty="0">
                <a:solidFill>
                  <a:schemeClr val="tx1"/>
                </a:solidFill>
                <a:latin typeface="Cambria" panose="02040503050406030204" pitchFamily="18" charset="0"/>
              </a:rPr>
              <a:t>they divided Jesus’ garments</a:t>
            </a:r>
          </a:p>
          <a:p>
            <a:pPr marL="342900" indent="-342900">
              <a:buFont typeface="Arial" panose="020B0604020202020204" pitchFamily="34" charset="0"/>
              <a:buChar char="•"/>
            </a:pPr>
            <a:r>
              <a:rPr lang="en-US" sz="2200" dirty="0">
                <a:solidFill>
                  <a:schemeClr val="tx1"/>
                </a:solidFill>
                <a:latin typeface="Cambria" panose="02040503050406030204" pitchFamily="18" charset="0"/>
              </a:rPr>
              <a:t>A kingdom divided against itself</a:t>
            </a:r>
          </a:p>
          <a:p>
            <a:pPr marL="342900" indent="-342900">
              <a:buFont typeface="Arial" panose="020B0604020202020204" pitchFamily="34" charset="0"/>
              <a:buChar char="•"/>
            </a:pPr>
            <a:r>
              <a:rPr lang="en-US" sz="2200" dirty="0">
                <a:solidFill>
                  <a:schemeClr val="tx1"/>
                </a:solidFill>
                <a:latin typeface="Cambria" panose="02040503050406030204" pitchFamily="18" charset="0"/>
              </a:rPr>
              <a:t>Satan divided against himself</a:t>
            </a:r>
          </a:p>
          <a:p>
            <a:pPr marL="342900" indent="-342900">
              <a:buFont typeface="Arial" panose="020B0604020202020204" pitchFamily="34" charset="0"/>
              <a:buChar char="•"/>
            </a:pPr>
            <a:r>
              <a:rPr lang="en-US" sz="2200" dirty="0">
                <a:solidFill>
                  <a:schemeClr val="tx1"/>
                </a:solidFill>
                <a:latin typeface="Cambria" panose="02040503050406030204" pitchFamily="18" charset="0"/>
              </a:rPr>
              <a:t>5 in one house divided, 3 against 2</a:t>
            </a:r>
          </a:p>
          <a:p>
            <a:pPr marL="342900" indent="-342900">
              <a:buFont typeface="Arial" panose="020B0604020202020204" pitchFamily="34" charset="0"/>
              <a:buChar char="•"/>
            </a:pPr>
            <a:r>
              <a:rPr lang="en-US" sz="2200" dirty="0">
                <a:solidFill>
                  <a:schemeClr val="tx1"/>
                </a:solidFill>
                <a:latin typeface="Cambria" panose="02040503050406030204" pitchFamily="18" charset="0"/>
              </a:rPr>
              <a:t>They shall be divided father against son</a:t>
            </a:r>
            <a:endParaRPr lang="en-US" dirty="0"/>
          </a:p>
        </p:txBody>
      </p:sp>
    </p:spTree>
    <p:extLst>
      <p:ext uri="{BB962C8B-B14F-4D97-AF65-F5344CB8AC3E}">
        <p14:creationId xmlns:p14="http://schemas.microsoft.com/office/powerpoint/2010/main" val="164033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22" presetClass="entr" presetSubtype="4" fill="hold" grpId="0" nodeType="withEffect">
                                  <p:stCondLst>
                                    <p:cond delay="0"/>
                                  </p:stCondLst>
                                  <p:childTnLst>
                                    <p:set>
                                      <p:cBhvr>
                                        <p:cTn id="8" dur="1" fill="hold">
                                          <p:stCondLst>
                                            <p:cond delay="0"/>
                                          </p:stCondLst>
                                        </p:cTn>
                                        <p:tgtEl>
                                          <p:spTgt spid="4">
                                            <p:bg/>
                                          </p:spTgt>
                                        </p:tgtEl>
                                        <p:attrNameLst>
                                          <p:attrName>style.visibility</p:attrName>
                                        </p:attrNameLst>
                                      </p:cBhvr>
                                      <p:to>
                                        <p:strVal val="visible"/>
                                      </p:to>
                                    </p:set>
                                    <p:animEffect transition="in" filter="wipe(down)">
                                      <p:cBhvr>
                                        <p:cTn id="9" dur="500"/>
                                        <p:tgtEl>
                                          <p:spTgt spid="4">
                                            <p:bg/>
                                          </p:spTgt>
                                        </p:tgtEl>
                                      </p:cBhvr>
                                    </p:animEffect>
                                  </p:childTnLst>
                                </p:cTn>
                              </p:par>
                              <p:par>
                                <p:cTn id="10" presetID="2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000"/>
                                        <p:tgtEl>
                                          <p:spTgt spid="5"/>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wipe(down)">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wipe(down)">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wipe(down)">
                                      <p:cBhvr>
                                        <p:cTn id="26" dur="5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wipe(down)">
                                      <p:cBhvr>
                                        <p:cTn id="31" dur="500"/>
                                        <p:tgtEl>
                                          <p:spTgt spid="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wipe(down)">
                                      <p:cBhvr>
                                        <p:cTn id="3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4"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1938992"/>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flaw in the one-cup theory</a:t>
            </a:r>
          </a:p>
        </p:txBody>
      </p:sp>
      <p:sp>
        <p:nvSpPr>
          <p:cNvPr id="2" name="Rectangle 1"/>
          <p:cNvSpPr/>
          <p:nvPr/>
        </p:nvSpPr>
        <p:spPr>
          <a:xfrm>
            <a:off x="152400" y="2274838"/>
            <a:ext cx="8839200" cy="3416320"/>
          </a:xfrm>
          <a:prstGeom prst="rect">
            <a:avLst/>
          </a:prstGeom>
        </p:spPr>
        <p:txBody>
          <a:bodyPr wrap="square">
            <a:spAutoFit/>
          </a:bodyPr>
          <a:lstStyle/>
          <a:p>
            <a:r>
              <a:rPr lang="en-US" sz="2400" b="1" dirty="0">
                <a:latin typeface="Cambria" panose="02040503050406030204" pitchFamily="18" charset="0"/>
              </a:rPr>
              <a:t>Luke 22 </a:t>
            </a:r>
            <a:r>
              <a:rPr lang="en-US" sz="2400" dirty="0">
                <a:latin typeface="Cambria" panose="02040503050406030204" pitchFamily="18" charset="0"/>
              </a:rPr>
              <a:t>(ESV)</a:t>
            </a:r>
            <a:endParaRPr lang="en-US" sz="2400" b="1" baseline="30000" dirty="0">
              <a:latin typeface="Cambria" panose="02040503050406030204" pitchFamily="18" charset="0"/>
            </a:endParaRPr>
          </a:p>
          <a:p>
            <a:r>
              <a:rPr lang="en-US" sz="2400" b="1" baseline="30000" dirty="0">
                <a:latin typeface="Cambria" panose="02040503050406030204" pitchFamily="18" charset="0"/>
              </a:rPr>
              <a:t>17 </a:t>
            </a:r>
            <a:r>
              <a:rPr lang="en-US" sz="2400" dirty="0">
                <a:latin typeface="Cambria" panose="02040503050406030204" pitchFamily="18" charset="0"/>
              </a:rPr>
              <a:t>And he took a cup, and when he had given thanks he said, “</a:t>
            </a:r>
            <a:r>
              <a:rPr lang="en-US" sz="2400" b="1" dirty="0">
                <a:latin typeface="Cambria" panose="02040503050406030204" pitchFamily="18" charset="0"/>
              </a:rPr>
              <a:t>Take this, and divide it among yourselves</a:t>
            </a:r>
            <a:r>
              <a:rPr lang="en-US" sz="2400" dirty="0">
                <a:latin typeface="Cambria" panose="02040503050406030204" pitchFamily="18" charset="0"/>
              </a:rPr>
              <a:t>.</a:t>
            </a:r>
            <a:r>
              <a:rPr lang="en-US" sz="2400" b="1" baseline="30000" dirty="0">
                <a:latin typeface="Cambria" panose="02040503050406030204" pitchFamily="18" charset="0"/>
              </a:rPr>
              <a:t>18 </a:t>
            </a:r>
            <a:r>
              <a:rPr lang="en-US" sz="2400" dirty="0">
                <a:latin typeface="Cambria" panose="02040503050406030204" pitchFamily="18" charset="0"/>
              </a:rPr>
              <a:t>For I tell you that from now on I will not drink of the fruit of the vine until the kingdom of God comes.” </a:t>
            </a:r>
            <a:r>
              <a:rPr lang="en-US" sz="2400" b="1" baseline="30000" dirty="0">
                <a:latin typeface="Cambria" panose="02040503050406030204" pitchFamily="18" charset="0"/>
              </a:rPr>
              <a:t>19 </a:t>
            </a:r>
            <a:r>
              <a:rPr lang="en-US" sz="2400" dirty="0">
                <a:latin typeface="Cambria" panose="02040503050406030204" pitchFamily="18" charset="0"/>
              </a:rPr>
              <a:t>And he took bread, and when he had given thanks, he broke it and gave it to them, saying, “This is my body, which is given for you. Do this in remembrance of me.” </a:t>
            </a:r>
            <a:r>
              <a:rPr lang="en-US" sz="2400" b="1" baseline="30000" dirty="0">
                <a:latin typeface="Cambria" panose="02040503050406030204" pitchFamily="18" charset="0"/>
              </a:rPr>
              <a:t>20 </a:t>
            </a:r>
            <a:r>
              <a:rPr lang="en-US" sz="2400" b="1" dirty="0">
                <a:latin typeface="Cambria" panose="02040503050406030204" pitchFamily="18" charset="0"/>
              </a:rPr>
              <a:t>And likewise the cup after they had eaten</a:t>
            </a:r>
            <a:r>
              <a:rPr lang="en-US" sz="2400" dirty="0">
                <a:latin typeface="Cambria" panose="02040503050406030204" pitchFamily="18" charset="0"/>
              </a:rPr>
              <a:t>, saying, “This cup that is poured out for you is the new covenant in my blood.”</a:t>
            </a:r>
          </a:p>
        </p:txBody>
      </p:sp>
    </p:spTree>
    <p:extLst>
      <p:ext uri="{BB962C8B-B14F-4D97-AF65-F5344CB8AC3E}">
        <p14:creationId xmlns:p14="http://schemas.microsoft.com/office/powerpoint/2010/main" val="3345205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1938992"/>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flaw in the one-cup theory</a:t>
            </a:r>
          </a:p>
        </p:txBody>
      </p:sp>
      <p:sp>
        <p:nvSpPr>
          <p:cNvPr id="2" name="Rectangle 1"/>
          <p:cNvSpPr/>
          <p:nvPr/>
        </p:nvSpPr>
        <p:spPr>
          <a:xfrm>
            <a:off x="152400" y="2274838"/>
            <a:ext cx="8839200" cy="3416320"/>
          </a:xfrm>
          <a:prstGeom prst="rect">
            <a:avLst/>
          </a:prstGeom>
        </p:spPr>
        <p:txBody>
          <a:bodyPr wrap="square">
            <a:spAutoFit/>
          </a:bodyPr>
          <a:lstStyle/>
          <a:p>
            <a:r>
              <a:rPr lang="en-US" sz="2400" b="1" dirty="0">
                <a:latin typeface="Cambria" panose="02040503050406030204" pitchFamily="18" charset="0"/>
              </a:rPr>
              <a:t>Luke 22 </a:t>
            </a:r>
            <a:r>
              <a:rPr lang="en-US" sz="2400" dirty="0">
                <a:latin typeface="Cambria" panose="02040503050406030204" pitchFamily="18" charset="0"/>
              </a:rPr>
              <a:t>(ESV)</a:t>
            </a:r>
            <a:endParaRPr lang="en-US" sz="2400" baseline="30000" dirty="0">
              <a:latin typeface="Cambria" panose="02040503050406030204" pitchFamily="18" charset="0"/>
            </a:endParaRPr>
          </a:p>
          <a:p>
            <a:r>
              <a:rPr lang="en-US" sz="2400" b="1" baseline="30000" dirty="0">
                <a:latin typeface="Cambria" panose="02040503050406030204" pitchFamily="18" charset="0"/>
              </a:rPr>
              <a:t>17 </a:t>
            </a:r>
            <a:r>
              <a:rPr lang="en-US" sz="2400" dirty="0">
                <a:latin typeface="Cambria" panose="02040503050406030204" pitchFamily="18" charset="0"/>
              </a:rPr>
              <a:t>And he took a cup, and when he had given thanks he said, “</a:t>
            </a:r>
            <a:r>
              <a:rPr lang="en-US" sz="2400" b="1" dirty="0">
                <a:latin typeface="Cambria" panose="02040503050406030204" pitchFamily="18" charset="0"/>
              </a:rPr>
              <a:t>Take this, and divide it among yourselves</a:t>
            </a:r>
            <a:r>
              <a:rPr lang="en-US" sz="2400" dirty="0">
                <a:latin typeface="Cambria" panose="02040503050406030204" pitchFamily="18" charset="0"/>
              </a:rPr>
              <a:t>.</a:t>
            </a:r>
            <a:r>
              <a:rPr lang="en-US" sz="2400" b="1" baseline="30000" dirty="0">
                <a:latin typeface="Cambria" panose="02040503050406030204" pitchFamily="18" charset="0"/>
              </a:rPr>
              <a:t>18 </a:t>
            </a:r>
            <a:r>
              <a:rPr lang="en-US" sz="2400" dirty="0">
                <a:latin typeface="Cambria" panose="02040503050406030204" pitchFamily="18" charset="0"/>
              </a:rPr>
              <a:t>For I tell you that from now on I will not drink of the fruit of the vine until the kingdom of God comes.” </a:t>
            </a:r>
            <a:r>
              <a:rPr lang="en-US" sz="2400" b="1" baseline="30000" dirty="0">
                <a:latin typeface="Cambria" panose="02040503050406030204" pitchFamily="18" charset="0"/>
              </a:rPr>
              <a:t>19 </a:t>
            </a:r>
            <a:r>
              <a:rPr lang="en-US" sz="2400" dirty="0">
                <a:latin typeface="Cambria" panose="02040503050406030204" pitchFamily="18" charset="0"/>
              </a:rPr>
              <a:t>And he took bread, and when he had given thanks, he broke it and gave it to them, saying, “This is my body, which is given for you. Do this in remembrance of me.” </a:t>
            </a:r>
            <a:r>
              <a:rPr lang="en-US" sz="2400" b="1" baseline="30000" dirty="0">
                <a:latin typeface="Cambria" panose="02040503050406030204" pitchFamily="18" charset="0"/>
              </a:rPr>
              <a:t>20 </a:t>
            </a:r>
            <a:r>
              <a:rPr lang="en-US" sz="2400" b="1" dirty="0">
                <a:latin typeface="Cambria" panose="02040503050406030204" pitchFamily="18" charset="0"/>
              </a:rPr>
              <a:t>And likewise the cup after they had eaten</a:t>
            </a:r>
            <a:r>
              <a:rPr lang="en-US" sz="2400" dirty="0">
                <a:latin typeface="Cambria" panose="02040503050406030204" pitchFamily="18" charset="0"/>
              </a:rPr>
              <a:t>, saying, </a:t>
            </a:r>
            <a:r>
              <a:rPr lang="en-US" sz="2400" b="1" dirty="0">
                <a:latin typeface="Cambria" panose="02040503050406030204" pitchFamily="18" charset="0"/>
              </a:rPr>
              <a:t>“This cup that is poured out for you is the new covenant in my blood.”</a:t>
            </a:r>
          </a:p>
        </p:txBody>
      </p:sp>
    </p:spTree>
    <p:extLst>
      <p:ext uri="{BB962C8B-B14F-4D97-AF65-F5344CB8AC3E}">
        <p14:creationId xmlns:p14="http://schemas.microsoft.com/office/powerpoint/2010/main" val="2936740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2431435"/>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flaw in the one-cup theory</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missing element in the 2</a:t>
            </a:r>
            <a:r>
              <a:rPr lang="en-US" sz="3200" baseline="30000" dirty="0">
                <a:solidFill>
                  <a:prstClr val="white"/>
                </a:solidFill>
                <a:effectLst>
                  <a:outerShdw blurRad="38100" dist="38100" dir="2700000" algn="tl">
                    <a:srgbClr val="000000">
                      <a:alpha val="43137"/>
                    </a:srgbClr>
                  </a:outerShdw>
                </a:effectLst>
              </a:rPr>
              <a:t>nd</a:t>
            </a:r>
            <a:r>
              <a:rPr lang="en-US" sz="3200" dirty="0">
                <a:solidFill>
                  <a:prstClr val="white"/>
                </a:solidFill>
                <a:effectLst>
                  <a:outerShdw blurRad="38100" dist="38100" dir="2700000" algn="tl">
                    <a:srgbClr val="000000">
                      <a:alpha val="43137"/>
                    </a:srgbClr>
                  </a:outerShdw>
                </a:effectLst>
              </a:rPr>
              <a:t> serving practice</a:t>
            </a:r>
          </a:p>
        </p:txBody>
      </p:sp>
      <p:sp>
        <p:nvSpPr>
          <p:cNvPr id="9" name="Flowchart: Delay 8"/>
          <p:cNvSpPr/>
          <p:nvPr/>
        </p:nvSpPr>
        <p:spPr>
          <a:xfrm rot="16200000">
            <a:off x="-344173" y="3977406"/>
            <a:ext cx="2872746" cy="1930400"/>
          </a:xfrm>
          <a:prstGeom prst="flowChartDelay">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tIns="0" rtlCol="0" anchor="t" anchorCtr="0"/>
          <a:lstStyle/>
          <a:p>
            <a:pPr algn="ctr"/>
            <a:endParaRPr lang="en-US" sz="3600" b="1" dirty="0"/>
          </a:p>
        </p:txBody>
      </p:sp>
      <p:sp>
        <p:nvSpPr>
          <p:cNvPr id="10" name="Oval 9"/>
          <p:cNvSpPr/>
          <p:nvPr/>
        </p:nvSpPr>
        <p:spPr>
          <a:xfrm>
            <a:off x="478595" y="2548950"/>
            <a:ext cx="1227208" cy="1216664"/>
          </a:xfrm>
          <a:prstGeom prst="ellipse">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p>
        </p:txBody>
      </p:sp>
      <p:sp>
        <p:nvSpPr>
          <p:cNvPr id="11" name="Rectangle 10"/>
          <p:cNvSpPr/>
          <p:nvPr/>
        </p:nvSpPr>
        <p:spPr>
          <a:xfrm>
            <a:off x="510760" y="2910348"/>
            <a:ext cx="1165640" cy="492443"/>
          </a:xfrm>
          <a:prstGeom prst="rect">
            <a:avLst/>
          </a:prstGeom>
        </p:spPr>
        <p:txBody>
          <a:bodyPr wrap="none">
            <a:spAutoFit/>
          </a:bodyPr>
          <a:lstStyle/>
          <a:p>
            <a:pPr algn="ctr"/>
            <a:r>
              <a:rPr lang="en-US" sz="2600" b="1" dirty="0">
                <a:solidFill>
                  <a:schemeClr val="bg1"/>
                </a:solidFill>
                <a:effectLst>
                  <a:outerShdw blurRad="38100" dist="38100" dir="2700000" algn="tl">
                    <a:srgbClr val="000000">
                      <a:alpha val="43137"/>
                    </a:srgbClr>
                  </a:outerShdw>
                </a:effectLst>
              </a:rPr>
              <a:t>CHRIST</a:t>
            </a:r>
            <a:endParaRPr lang="en-US" sz="2600" dirty="0">
              <a:solidFill>
                <a:schemeClr val="bg1"/>
              </a:solidFill>
              <a:effectLst>
                <a:outerShdw blurRad="38100" dist="38100" dir="2700000" algn="tl">
                  <a:srgbClr val="000000">
                    <a:alpha val="43137"/>
                  </a:srgbClr>
                </a:outerShdw>
              </a:effectLst>
            </a:endParaRPr>
          </a:p>
        </p:txBody>
      </p:sp>
      <p:sp>
        <p:nvSpPr>
          <p:cNvPr id="12" name="Up-Down Arrow 11"/>
          <p:cNvSpPr/>
          <p:nvPr/>
        </p:nvSpPr>
        <p:spPr>
          <a:xfrm>
            <a:off x="814957" y="363971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4" name="Up-Down Arrow 13"/>
          <p:cNvSpPr/>
          <p:nvPr/>
        </p:nvSpPr>
        <p:spPr>
          <a:xfrm rot="5400000">
            <a:off x="842465" y="4583205"/>
            <a:ext cx="542755" cy="1618085"/>
          </a:xfrm>
          <a:prstGeom prst="up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2000" b="1" dirty="0">
                <a:effectLst>
                  <a:outerShdw blurRad="38100" dist="38100" dir="2700000" algn="tl">
                    <a:srgbClr val="000000">
                      <a:alpha val="43137"/>
                    </a:srgbClr>
                  </a:outerShdw>
                </a:effectLst>
              </a:rPr>
              <a:t>communion</a:t>
            </a:r>
          </a:p>
        </p:txBody>
      </p:sp>
      <p:sp>
        <p:nvSpPr>
          <p:cNvPr id="13" name="Rectangle 12"/>
          <p:cNvSpPr/>
          <p:nvPr/>
        </p:nvSpPr>
        <p:spPr>
          <a:xfrm>
            <a:off x="523327" y="5435025"/>
            <a:ext cx="1153073" cy="584775"/>
          </a:xfrm>
          <a:prstGeom prst="rect">
            <a:avLst/>
          </a:prstGeom>
        </p:spPr>
        <p:txBody>
          <a:bodyPr wrap="none">
            <a:spAutoFit/>
          </a:bodyPr>
          <a:lstStyle/>
          <a:p>
            <a:pPr algn="ctr"/>
            <a:r>
              <a:rPr lang="en-US" sz="3200" b="1" dirty="0">
                <a:solidFill>
                  <a:schemeClr val="bg1"/>
                </a:solidFill>
                <a:effectLst>
                  <a:outerShdw blurRad="38100" dist="38100" dir="2700000" algn="tl">
                    <a:srgbClr val="000000">
                      <a:alpha val="43137"/>
                    </a:srgbClr>
                  </a:outerShdw>
                </a:effectLst>
              </a:rPr>
              <a:t>BODY</a:t>
            </a:r>
          </a:p>
        </p:txBody>
      </p:sp>
      <p:sp>
        <p:nvSpPr>
          <p:cNvPr id="8" name="TextBox 7"/>
          <p:cNvSpPr txBox="1"/>
          <p:nvPr/>
        </p:nvSpPr>
        <p:spPr>
          <a:xfrm>
            <a:off x="3309114" y="4983540"/>
            <a:ext cx="5222269" cy="1569660"/>
          </a:xfrm>
          <a:prstGeom prst="rect">
            <a:avLst/>
          </a:prstGeom>
          <a:solidFill>
            <a:schemeClr val="tx1"/>
          </a:solidFill>
          <a:ln>
            <a:solidFill>
              <a:schemeClr val="accent1">
                <a:shade val="50000"/>
              </a:schemeClr>
            </a:solidFill>
          </a:ln>
          <a:effectLst>
            <a:outerShdw blurRad="50800" dist="63500" dir="13500000" algn="br" rotWithShape="0">
              <a:prstClr val="black">
                <a:alpha val="40000"/>
              </a:prstClr>
            </a:outerShdw>
          </a:effectLst>
        </p:spPr>
        <p:txBody>
          <a:bodyPr wrap="square" rtlCol="0">
            <a:spAutoFit/>
          </a:bodyPr>
          <a:lstStyle/>
          <a:p>
            <a:pPr algn="ctr"/>
            <a:r>
              <a:rPr lang="en-US" sz="2400" b="1" dirty="0">
                <a:solidFill>
                  <a:schemeClr val="bg1"/>
                </a:solidFill>
              </a:rPr>
              <a:t>Does the Bible give any indication that this horizontal communion is to be symbolized by actually eating  the Lord’s Supper together?</a:t>
            </a:r>
          </a:p>
        </p:txBody>
      </p:sp>
      <p:sp>
        <p:nvSpPr>
          <p:cNvPr id="4" name="TextBox 3"/>
          <p:cNvSpPr txBox="1"/>
          <p:nvPr/>
        </p:nvSpPr>
        <p:spPr>
          <a:xfrm>
            <a:off x="2514600" y="3639715"/>
            <a:ext cx="6629400" cy="1200329"/>
          </a:xfrm>
          <a:prstGeom prst="rect">
            <a:avLst/>
          </a:prstGeom>
          <a:noFill/>
        </p:spPr>
        <p:txBody>
          <a:bodyPr wrap="square" rtlCol="0">
            <a:spAutoFit/>
          </a:bodyPr>
          <a:lstStyle/>
          <a:p>
            <a:r>
              <a:rPr lang="en-US" sz="2400" b="1" dirty="0"/>
              <a:t>Notice</a:t>
            </a:r>
            <a:r>
              <a:rPr lang="en-US" sz="2400" dirty="0"/>
              <a:t>: </a:t>
            </a:r>
          </a:p>
          <a:p>
            <a:r>
              <a:rPr lang="en-US" sz="2400" dirty="0"/>
              <a:t>The emphasis is not merely, “do it in the assembly”</a:t>
            </a:r>
          </a:p>
          <a:p>
            <a:r>
              <a:rPr lang="en-US" sz="2400" dirty="0"/>
              <a:t>The emphasis is, “do it together”</a:t>
            </a:r>
          </a:p>
        </p:txBody>
      </p:sp>
    </p:spTree>
    <p:extLst>
      <p:ext uri="{BB962C8B-B14F-4D97-AF65-F5344CB8AC3E}">
        <p14:creationId xmlns:p14="http://schemas.microsoft.com/office/powerpoint/2010/main" val="2484624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154470"/>
          </a:xfrm>
          <a:prstGeom prst="rect">
            <a:avLst/>
          </a:prstGeom>
          <a:solidFill>
            <a:srgbClr val="C00000"/>
          </a:solidFill>
        </p:spPr>
        <p:txBody>
          <a:bodyPr wrap="square" rtlCol="0">
            <a:spAutoFit/>
          </a:bodyPr>
          <a:lstStyle/>
          <a:p>
            <a:pPr algn="ctr"/>
            <a:r>
              <a:rPr lang="en-US" sz="2400" b="1" dirty="0">
                <a:solidFill>
                  <a:schemeClr val="bg1"/>
                </a:solidFill>
              </a:rPr>
              <a:t>The Lord’s Supper as Communion</a:t>
            </a:r>
          </a:p>
          <a:p>
            <a:pPr algn="ctr"/>
            <a:r>
              <a:rPr lang="en-US" sz="3200" dirty="0">
                <a:solidFill>
                  <a:schemeClr val="bg1"/>
                </a:solidFill>
              </a:rPr>
              <a:t>a s</a:t>
            </a:r>
            <a:r>
              <a:rPr lang="en-US" sz="3200" i="1" dirty="0">
                <a:solidFill>
                  <a:schemeClr val="bg1"/>
                </a:solidFill>
              </a:rPr>
              <a:t>hared</a:t>
            </a:r>
            <a:r>
              <a:rPr lang="en-US" sz="3200" dirty="0">
                <a:solidFill>
                  <a:schemeClr val="bg1"/>
                </a:solidFill>
              </a:rPr>
              <a:t> supper</a:t>
            </a:r>
          </a:p>
        </p:txBody>
      </p:sp>
      <p:sp>
        <p:nvSpPr>
          <p:cNvPr id="5" name="Rectangle 4"/>
          <p:cNvSpPr/>
          <p:nvPr/>
        </p:nvSpPr>
        <p:spPr>
          <a:xfrm>
            <a:off x="76200" y="1295400"/>
            <a:ext cx="8991600" cy="4708981"/>
          </a:xfrm>
          <a:prstGeom prst="rect">
            <a:avLst/>
          </a:prstGeom>
        </p:spPr>
        <p:txBody>
          <a:bodyPr wrap="square">
            <a:spAutoFit/>
          </a:bodyPr>
          <a:lstStyle/>
          <a:p>
            <a:r>
              <a:rPr lang="en-US" sz="2400" dirty="0"/>
              <a:t>Matthew 23:6 (also Mark 12:39, Luke 20:46)</a:t>
            </a:r>
          </a:p>
          <a:p>
            <a:pPr lvl="1"/>
            <a:r>
              <a:rPr lang="en-US" sz="2400" dirty="0"/>
              <a:t>They love the place of honor at </a:t>
            </a:r>
            <a:r>
              <a:rPr lang="en-US" sz="2400" b="1" dirty="0"/>
              <a:t>banquets</a:t>
            </a:r>
          </a:p>
          <a:p>
            <a:r>
              <a:rPr lang="en-US" sz="2400" dirty="0"/>
              <a:t>Mark 6:21</a:t>
            </a:r>
          </a:p>
          <a:p>
            <a:pPr lvl="1"/>
            <a:r>
              <a:rPr lang="en-US" sz="2400" dirty="0"/>
              <a:t>A strategic day came when Herod on his birthday gave a </a:t>
            </a:r>
            <a:r>
              <a:rPr lang="en-US" sz="2400" b="1" dirty="0"/>
              <a:t>banquet</a:t>
            </a:r>
            <a:r>
              <a:rPr lang="en-US" sz="2400" dirty="0"/>
              <a:t> for his lords and military commanders and the leading men of Galilee</a:t>
            </a:r>
          </a:p>
          <a:p>
            <a:pPr>
              <a:lnSpc>
                <a:spcPct val="150000"/>
              </a:lnSpc>
            </a:pPr>
            <a:r>
              <a:rPr lang="en-US" sz="2400" b="1" u="sng" dirty="0"/>
              <a:t>a supper at the home of a ruler of the Pharisees</a:t>
            </a:r>
          </a:p>
          <a:p>
            <a:r>
              <a:rPr lang="en-US" sz="2400" dirty="0"/>
              <a:t>Luke 14:12</a:t>
            </a:r>
          </a:p>
          <a:p>
            <a:pPr lvl="1"/>
            <a:r>
              <a:rPr lang="en-US" sz="2400" b="1" baseline="30000" dirty="0"/>
              <a:t>12 </a:t>
            </a:r>
            <a:r>
              <a:rPr lang="en-US" sz="2400" dirty="0"/>
              <a:t>And He also went on to say to the one who had invited Him, “When you give a luncheon or a </a:t>
            </a:r>
            <a:r>
              <a:rPr lang="en-US" sz="2400" b="1" dirty="0"/>
              <a:t>dinner</a:t>
            </a:r>
            <a:r>
              <a:rPr lang="en-US" sz="2400" dirty="0"/>
              <a:t>, do not invite your friends… </a:t>
            </a:r>
            <a:r>
              <a:rPr lang="en-US" sz="2400" b="1" baseline="30000" dirty="0"/>
              <a:t>13 </a:t>
            </a:r>
            <a:r>
              <a:rPr lang="en-US" sz="2400" dirty="0"/>
              <a:t>But when you give a reception, invite the poor, the crippled, the lame, the blind</a:t>
            </a:r>
          </a:p>
        </p:txBody>
      </p:sp>
    </p:spTree>
    <p:extLst>
      <p:ext uri="{BB962C8B-B14F-4D97-AF65-F5344CB8AC3E}">
        <p14:creationId xmlns:p14="http://schemas.microsoft.com/office/powerpoint/2010/main" val="298035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163337" y="2819400"/>
            <a:ext cx="3904463" cy="21336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200" y="2819400"/>
            <a:ext cx="4724400" cy="21336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9144000" cy="2431435"/>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flaw in the one-cup theory</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missing element in the 2</a:t>
            </a:r>
            <a:r>
              <a:rPr lang="en-US" sz="3200" baseline="30000" dirty="0">
                <a:solidFill>
                  <a:prstClr val="white"/>
                </a:solidFill>
                <a:effectLst>
                  <a:outerShdw blurRad="38100" dist="38100" dir="2700000" algn="tl">
                    <a:srgbClr val="000000">
                      <a:alpha val="43137"/>
                    </a:srgbClr>
                  </a:outerShdw>
                </a:effectLst>
              </a:rPr>
              <a:t>nd</a:t>
            </a:r>
            <a:r>
              <a:rPr lang="en-US" sz="3200" dirty="0">
                <a:solidFill>
                  <a:prstClr val="white"/>
                </a:solidFill>
                <a:effectLst>
                  <a:outerShdw blurRad="38100" dist="38100" dir="2700000" algn="tl">
                    <a:srgbClr val="000000">
                      <a:alpha val="43137"/>
                    </a:srgbClr>
                  </a:outerShdw>
                </a:effectLst>
              </a:rPr>
              <a:t> serving practice</a:t>
            </a:r>
          </a:p>
        </p:txBody>
      </p:sp>
      <p:sp>
        <p:nvSpPr>
          <p:cNvPr id="2" name="TextBox 1"/>
          <p:cNvSpPr txBox="1"/>
          <p:nvPr/>
        </p:nvSpPr>
        <p:spPr>
          <a:xfrm>
            <a:off x="76200" y="3002340"/>
            <a:ext cx="4876800" cy="1508105"/>
          </a:xfrm>
          <a:prstGeom prst="rect">
            <a:avLst/>
          </a:prstGeom>
          <a:noFill/>
        </p:spPr>
        <p:txBody>
          <a:bodyPr wrap="square" rtlCol="0">
            <a:spAutoFit/>
          </a:bodyPr>
          <a:lstStyle/>
          <a:p>
            <a:r>
              <a:rPr lang="en-US" sz="2400" b="1" u="sng" dirty="0"/>
              <a:t>Lord’s Supper</a:t>
            </a:r>
          </a:p>
          <a:p>
            <a:endParaRPr lang="en-US" sz="2400" dirty="0"/>
          </a:p>
          <a:p>
            <a:pPr marL="342900" indent="-342900">
              <a:buFont typeface="Arial" panose="020B0604020202020204" pitchFamily="34" charset="0"/>
              <a:buChar char="•"/>
            </a:pPr>
            <a:r>
              <a:rPr lang="en-US" sz="2200" dirty="0"/>
              <a:t>1</a:t>
            </a:r>
            <a:r>
              <a:rPr lang="en-US" sz="2200" baseline="30000" dirty="0"/>
              <a:t>st</a:t>
            </a:r>
            <a:r>
              <a:rPr lang="en-US" sz="2200" dirty="0"/>
              <a:t> Day of the Week	      Lord’s Day</a:t>
            </a:r>
          </a:p>
          <a:p>
            <a:pPr marL="342900" indent="-342900">
              <a:buFont typeface="Arial" panose="020B0604020202020204" pitchFamily="34" charset="0"/>
              <a:buChar char="•"/>
            </a:pPr>
            <a:r>
              <a:rPr lang="en-US" sz="2200" dirty="0"/>
              <a:t>Together	Unity, Communion</a:t>
            </a:r>
          </a:p>
        </p:txBody>
      </p:sp>
      <p:sp>
        <p:nvSpPr>
          <p:cNvPr id="15" name="TextBox 14"/>
          <p:cNvSpPr txBox="1"/>
          <p:nvPr/>
        </p:nvSpPr>
        <p:spPr>
          <a:xfrm>
            <a:off x="5562600" y="3002340"/>
            <a:ext cx="3352800" cy="1508105"/>
          </a:xfrm>
          <a:prstGeom prst="rect">
            <a:avLst/>
          </a:prstGeom>
          <a:noFill/>
        </p:spPr>
        <p:txBody>
          <a:bodyPr wrap="square" rtlCol="0">
            <a:spAutoFit/>
          </a:bodyPr>
          <a:lstStyle/>
          <a:p>
            <a:r>
              <a:rPr lang="en-US" sz="2400" b="1" u="sng" dirty="0"/>
              <a:t>Baptism</a:t>
            </a:r>
          </a:p>
          <a:p>
            <a:endParaRPr lang="en-US" sz="2400" dirty="0"/>
          </a:p>
          <a:p>
            <a:pPr marL="342900" indent="-342900">
              <a:buFont typeface="Arial" panose="020B0604020202020204" pitchFamily="34" charset="0"/>
              <a:buChar char="•"/>
            </a:pPr>
            <a:r>
              <a:rPr lang="en-US" sz="2200" dirty="0"/>
              <a:t>Water	Washing</a:t>
            </a:r>
          </a:p>
          <a:p>
            <a:pPr marL="342900" indent="-342900">
              <a:buFont typeface="Arial" panose="020B0604020202020204" pitchFamily="34" charset="0"/>
              <a:buChar char="•"/>
            </a:pPr>
            <a:r>
              <a:rPr lang="en-US" sz="2200" dirty="0"/>
              <a:t>Immersion	     Burial</a:t>
            </a:r>
          </a:p>
        </p:txBody>
      </p:sp>
      <p:sp>
        <p:nvSpPr>
          <p:cNvPr id="16" name="Right Arrow 15"/>
          <p:cNvSpPr/>
          <p:nvPr/>
        </p:nvSpPr>
        <p:spPr>
          <a:xfrm>
            <a:off x="7239000" y="4114800"/>
            <a:ext cx="533400"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1540374" y="4114800"/>
            <a:ext cx="440826"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562600" y="4100052"/>
            <a:ext cx="3124200" cy="38662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200" i="1" dirty="0">
                <a:solidFill>
                  <a:schemeClr val="accent6">
                    <a:lumMod val="50000"/>
                  </a:schemeClr>
                </a:solidFill>
              </a:rPr>
              <a:t>Sprinkling</a:t>
            </a:r>
          </a:p>
        </p:txBody>
      </p:sp>
      <p:sp>
        <p:nvSpPr>
          <p:cNvPr id="19" name="Rectangle 18"/>
          <p:cNvSpPr/>
          <p:nvPr/>
        </p:nvSpPr>
        <p:spPr>
          <a:xfrm>
            <a:off x="152400" y="4114800"/>
            <a:ext cx="4158310" cy="38662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7" name="&quot;No&quot; Symbol 6"/>
          <p:cNvSpPr/>
          <p:nvPr/>
        </p:nvSpPr>
        <p:spPr>
          <a:xfrm>
            <a:off x="5257800" y="2904807"/>
            <a:ext cx="2362200" cy="2145726"/>
          </a:xfrm>
          <a:prstGeom prst="noSmoking">
            <a:avLst>
              <a:gd name="adj" fmla="val 1116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76200" y="4068096"/>
            <a:ext cx="3810000" cy="707886"/>
          </a:xfrm>
          <a:prstGeom prst="rect">
            <a:avLst/>
          </a:prstGeom>
        </p:spPr>
        <p:txBody>
          <a:bodyPr wrap="square">
            <a:spAutoFit/>
          </a:bodyPr>
          <a:lstStyle/>
          <a:p>
            <a:pPr marL="342900" indent="-342900">
              <a:buFont typeface="Arial" panose="020B0604020202020204" pitchFamily="34" charset="0"/>
              <a:buChar char="•"/>
            </a:pPr>
            <a:r>
              <a:rPr lang="en-US" sz="2000" i="1" dirty="0">
                <a:solidFill>
                  <a:schemeClr val="accent6">
                    <a:lumMod val="50000"/>
                  </a:schemeClr>
                </a:solidFill>
              </a:rPr>
              <a:t>One person 6.5  hours later, many no longer here</a:t>
            </a:r>
          </a:p>
        </p:txBody>
      </p:sp>
      <p:sp>
        <p:nvSpPr>
          <p:cNvPr id="3" name="Right Arrow 2"/>
          <p:cNvSpPr/>
          <p:nvPr/>
        </p:nvSpPr>
        <p:spPr>
          <a:xfrm>
            <a:off x="6781800" y="3787170"/>
            <a:ext cx="533400"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2767446" y="3765756"/>
            <a:ext cx="484909"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70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wipe(left)">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5">
                                            <p:txEl>
                                              <p:pRg st="3" end="3"/>
                                            </p:txEl>
                                          </p:spTgt>
                                        </p:tgtEl>
                                        <p:attrNameLst>
                                          <p:attrName>style.visibility</p:attrName>
                                        </p:attrNameLst>
                                      </p:cBhvr>
                                      <p:to>
                                        <p:strVal val="visible"/>
                                      </p:to>
                                    </p:set>
                                  </p:childTnLst>
                                </p:cTn>
                              </p:par>
                              <p:par>
                                <p:cTn id="14" presetID="2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par>
                                <p:cTn id="21" presetID="22" presetClass="entr" presetSubtype="8"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childTnLst>
                                </p:cTn>
                              </p:par>
                              <p:par>
                                <p:cTn id="28" presetID="22" presetClass="entr" presetSubtype="8"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left)">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5"/>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7"/>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500"/>
                                        <p:tgtEl>
                                          <p:spTgt spid="19"/>
                                        </p:tgtEl>
                                      </p:cBhvr>
                                    </p:animEffect>
                                  </p:childTnLst>
                                </p:cTn>
                              </p:par>
                            </p:childTnLst>
                          </p:cTn>
                        </p:par>
                        <p:par>
                          <p:cTn id="51" fill="hold">
                            <p:stCondLst>
                              <p:cond delay="500"/>
                            </p:stCondLst>
                            <p:childTnLst>
                              <p:par>
                                <p:cTn id="52" presetID="1"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5" grpId="0" animBg="1"/>
      <p:bldP spid="5" grpId="1" animBg="1"/>
      <p:bldP spid="19" grpId="0" animBg="1"/>
      <p:bldP spid="7" grpId="0" animBg="1"/>
      <p:bldP spid="7" grpId="1" animBg="1"/>
      <p:bldP spid="20" grpId="0"/>
      <p:bldP spid="3" grpId="0" animBg="1"/>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163337" y="2819400"/>
            <a:ext cx="3904463" cy="21336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200" y="2819400"/>
            <a:ext cx="4724400" cy="21336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9144000" cy="2431435"/>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flaw in the one-cup theory</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missing element in the 2</a:t>
            </a:r>
            <a:r>
              <a:rPr lang="en-US" sz="3200" baseline="30000" dirty="0">
                <a:solidFill>
                  <a:prstClr val="white"/>
                </a:solidFill>
                <a:effectLst>
                  <a:outerShdw blurRad="38100" dist="38100" dir="2700000" algn="tl">
                    <a:srgbClr val="000000">
                      <a:alpha val="43137"/>
                    </a:srgbClr>
                  </a:outerShdw>
                </a:effectLst>
              </a:rPr>
              <a:t>nd</a:t>
            </a:r>
            <a:r>
              <a:rPr lang="en-US" sz="3200" dirty="0">
                <a:solidFill>
                  <a:prstClr val="white"/>
                </a:solidFill>
                <a:effectLst>
                  <a:outerShdw blurRad="38100" dist="38100" dir="2700000" algn="tl">
                    <a:srgbClr val="000000">
                      <a:alpha val="43137"/>
                    </a:srgbClr>
                  </a:outerShdw>
                </a:effectLst>
              </a:rPr>
              <a:t> serving practice</a:t>
            </a:r>
          </a:p>
        </p:txBody>
      </p:sp>
      <p:sp>
        <p:nvSpPr>
          <p:cNvPr id="2" name="TextBox 1"/>
          <p:cNvSpPr txBox="1"/>
          <p:nvPr/>
        </p:nvSpPr>
        <p:spPr>
          <a:xfrm>
            <a:off x="76200" y="3002340"/>
            <a:ext cx="4876800" cy="1508105"/>
          </a:xfrm>
          <a:prstGeom prst="rect">
            <a:avLst/>
          </a:prstGeom>
          <a:noFill/>
        </p:spPr>
        <p:txBody>
          <a:bodyPr wrap="square" rtlCol="0">
            <a:spAutoFit/>
          </a:bodyPr>
          <a:lstStyle/>
          <a:p>
            <a:r>
              <a:rPr lang="en-US" sz="2400" b="1" u="sng" dirty="0"/>
              <a:t>Lord’s Supper</a:t>
            </a:r>
          </a:p>
          <a:p>
            <a:endParaRPr lang="en-US" sz="2400" dirty="0"/>
          </a:p>
          <a:p>
            <a:pPr marL="342900" indent="-342900">
              <a:buFont typeface="Arial" panose="020B0604020202020204" pitchFamily="34" charset="0"/>
              <a:buChar char="•"/>
            </a:pPr>
            <a:r>
              <a:rPr lang="en-US" sz="2200" dirty="0"/>
              <a:t>1</a:t>
            </a:r>
            <a:r>
              <a:rPr lang="en-US" sz="2200" baseline="30000" dirty="0"/>
              <a:t>st</a:t>
            </a:r>
            <a:r>
              <a:rPr lang="en-US" sz="2200" dirty="0"/>
              <a:t> Day of the Week	      Lord’s Day</a:t>
            </a:r>
          </a:p>
          <a:p>
            <a:pPr marL="342900" indent="-342900">
              <a:buFont typeface="Arial" panose="020B0604020202020204" pitchFamily="34" charset="0"/>
              <a:buChar char="•"/>
            </a:pPr>
            <a:r>
              <a:rPr lang="en-US" sz="2200" dirty="0"/>
              <a:t>Together	Unity, Communion</a:t>
            </a:r>
          </a:p>
        </p:txBody>
      </p:sp>
      <p:sp>
        <p:nvSpPr>
          <p:cNvPr id="15" name="TextBox 14"/>
          <p:cNvSpPr txBox="1"/>
          <p:nvPr/>
        </p:nvSpPr>
        <p:spPr>
          <a:xfrm>
            <a:off x="5562600" y="3002340"/>
            <a:ext cx="3352800" cy="1508105"/>
          </a:xfrm>
          <a:prstGeom prst="rect">
            <a:avLst/>
          </a:prstGeom>
          <a:noFill/>
        </p:spPr>
        <p:txBody>
          <a:bodyPr wrap="square" rtlCol="0">
            <a:spAutoFit/>
          </a:bodyPr>
          <a:lstStyle/>
          <a:p>
            <a:r>
              <a:rPr lang="en-US" sz="2400" b="1" u="sng" dirty="0"/>
              <a:t>Baptism</a:t>
            </a:r>
          </a:p>
          <a:p>
            <a:endParaRPr lang="en-US" sz="2400" dirty="0"/>
          </a:p>
          <a:p>
            <a:pPr marL="342900" indent="-342900">
              <a:buFont typeface="Arial" panose="020B0604020202020204" pitchFamily="34" charset="0"/>
              <a:buChar char="•"/>
            </a:pPr>
            <a:r>
              <a:rPr lang="en-US" sz="2200" dirty="0"/>
              <a:t>Water	Washing</a:t>
            </a:r>
          </a:p>
          <a:p>
            <a:pPr marL="342900" indent="-342900">
              <a:buFont typeface="Arial" panose="020B0604020202020204" pitchFamily="34" charset="0"/>
              <a:buChar char="•"/>
            </a:pPr>
            <a:r>
              <a:rPr lang="en-US" sz="2200" dirty="0"/>
              <a:t>Immersion	     Burial</a:t>
            </a:r>
          </a:p>
        </p:txBody>
      </p:sp>
      <p:sp>
        <p:nvSpPr>
          <p:cNvPr id="16" name="Right Arrow 15"/>
          <p:cNvSpPr/>
          <p:nvPr/>
        </p:nvSpPr>
        <p:spPr>
          <a:xfrm>
            <a:off x="7239000" y="4114800"/>
            <a:ext cx="533400"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1540374" y="4114800"/>
            <a:ext cx="440826"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a:off x="6781800" y="3787170"/>
            <a:ext cx="533400"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2767446" y="3765756"/>
            <a:ext cx="484909"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77295" y="3755551"/>
            <a:ext cx="4574141" cy="4252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marL="342900" indent="-342900">
              <a:buFont typeface="Arial" panose="020B0604020202020204" pitchFamily="34" charset="0"/>
              <a:buChar char="•"/>
            </a:pPr>
            <a:r>
              <a:rPr lang="en-US" sz="2200" i="1" dirty="0">
                <a:solidFill>
                  <a:schemeClr val="accent6">
                    <a:lumMod val="50000"/>
                  </a:schemeClr>
                </a:solidFill>
              </a:rPr>
              <a:t>Monday</a:t>
            </a:r>
          </a:p>
        </p:txBody>
      </p:sp>
    </p:spTree>
    <p:extLst>
      <p:ext uri="{BB962C8B-B14F-4D97-AF65-F5344CB8AC3E}">
        <p14:creationId xmlns:p14="http://schemas.microsoft.com/office/powerpoint/2010/main" val="333609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163337" y="2819400"/>
            <a:ext cx="3904463" cy="21336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200" y="2819400"/>
            <a:ext cx="4724400" cy="21336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9144000" cy="2431435"/>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algn="l"/>
            <a:r>
              <a:rPr lang="en-US" sz="3200" dirty="0"/>
              <a:t>Three Applications</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An error in a recent trend</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flaw in the one-cup theory</a:t>
            </a:r>
          </a:p>
          <a:p>
            <a:pPr marL="514350" indent="-514350" algn="l">
              <a:buFont typeface="+mj-lt"/>
              <a:buAutoNum type="arabicPeriod"/>
            </a:pPr>
            <a:r>
              <a:rPr lang="en-US" sz="3200" dirty="0">
                <a:solidFill>
                  <a:prstClr val="white"/>
                </a:solidFill>
                <a:effectLst>
                  <a:outerShdw blurRad="38100" dist="38100" dir="2700000" algn="tl">
                    <a:srgbClr val="000000">
                      <a:alpha val="43137"/>
                    </a:srgbClr>
                  </a:outerShdw>
                </a:effectLst>
              </a:rPr>
              <a:t>A missing element in the 2</a:t>
            </a:r>
            <a:r>
              <a:rPr lang="en-US" sz="3200" baseline="30000" dirty="0">
                <a:solidFill>
                  <a:prstClr val="white"/>
                </a:solidFill>
                <a:effectLst>
                  <a:outerShdw blurRad="38100" dist="38100" dir="2700000" algn="tl">
                    <a:srgbClr val="000000">
                      <a:alpha val="43137"/>
                    </a:srgbClr>
                  </a:outerShdw>
                </a:effectLst>
              </a:rPr>
              <a:t>nd</a:t>
            </a:r>
            <a:r>
              <a:rPr lang="en-US" sz="3200" dirty="0">
                <a:solidFill>
                  <a:prstClr val="white"/>
                </a:solidFill>
                <a:effectLst>
                  <a:outerShdw blurRad="38100" dist="38100" dir="2700000" algn="tl">
                    <a:srgbClr val="000000">
                      <a:alpha val="43137"/>
                    </a:srgbClr>
                  </a:outerShdw>
                </a:effectLst>
              </a:rPr>
              <a:t> serving practice</a:t>
            </a:r>
          </a:p>
        </p:txBody>
      </p:sp>
      <p:sp>
        <p:nvSpPr>
          <p:cNvPr id="2" name="TextBox 1"/>
          <p:cNvSpPr txBox="1"/>
          <p:nvPr/>
        </p:nvSpPr>
        <p:spPr>
          <a:xfrm>
            <a:off x="76200" y="3002340"/>
            <a:ext cx="4876800" cy="1508105"/>
          </a:xfrm>
          <a:prstGeom prst="rect">
            <a:avLst/>
          </a:prstGeom>
          <a:noFill/>
        </p:spPr>
        <p:txBody>
          <a:bodyPr wrap="square" rtlCol="0">
            <a:spAutoFit/>
          </a:bodyPr>
          <a:lstStyle/>
          <a:p>
            <a:r>
              <a:rPr lang="en-US" sz="2400" b="1" u="sng" dirty="0"/>
              <a:t>Lord’s Supper</a:t>
            </a:r>
          </a:p>
          <a:p>
            <a:endParaRPr lang="en-US" sz="2400" dirty="0"/>
          </a:p>
          <a:p>
            <a:pPr marL="342900" indent="-342900">
              <a:buFont typeface="Arial" panose="020B0604020202020204" pitchFamily="34" charset="0"/>
              <a:buChar char="•"/>
            </a:pPr>
            <a:r>
              <a:rPr lang="en-US" sz="2200" dirty="0"/>
              <a:t>1</a:t>
            </a:r>
            <a:r>
              <a:rPr lang="en-US" sz="2200" baseline="30000" dirty="0"/>
              <a:t>st</a:t>
            </a:r>
            <a:r>
              <a:rPr lang="en-US" sz="2200" dirty="0"/>
              <a:t> Day of the Week	      Lord’s Day</a:t>
            </a:r>
          </a:p>
          <a:p>
            <a:pPr marL="342900" indent="-342900">
              <a:buFont typeface="Arial" panose="020B0604020202020204" pitchFamily="34" charset="0"/>
              <a:buChar char="•"/>
            </a:pPr>
            <a:r>
              <a:rPr lang="en-US" sz="2200" dirty="0"/>
              <a:t>Together	Unity, Communion</a:t>
            </a:r>
          </a:p>
        </p:txBody>
      </p:sp>
      <p:sp>
        <p:nvSpPr>
          <p:cNvPr id="15" name="TextBox 14"/>
          <p:cNvSpPr txBox="1"/>
          <p:nvPr/>
        </p:nvSpPr>
        <p:spPr>
          <a:xfrm>
            <a:off x="5562600" y="3002340"/>
            <a:ext cx="3352800" cy="1508105"/>
          </a:xfrm>
          <a:prstGeom prst="rect">
            <a:avLst/>
          </a:prstGeom>
          <a:noFill/>
        </p:spPr>
        <p:txBody>
          <a:bodyPr wrap="square" rtlCol="0">
            <a:spAutoFit/>
          </a:bodyPr>
          <a:lstStyle/>
          <a:p>
            <a:r>
              <a:rPr lang="en-US" sz="2400" b="1" u="sng" dirty="0"/>
              <a:t>Baptism</a:t>
            </a:r>
          </a:p>
          <a:p>
            <a:endParaRPr lang="en-US" sz="2400" dirty="0"/>
          </a:p>
          <a:p>
            <a:pPr marL="342900" indent="-342900">
              <a:buFont typeface="Arial" panose="020B0604020202020204" pitchFamily="34" charset="0"/>
              <a:buChar char="•"/>
            </a:pPr>
            <a:r>
              <a:rPr lang="en-US" sz="2200" dirty="0"/>
              <a:t>Water	Washing</a:t>
            </a:r>
          </a:p>
          <a:p>
            <a:pPr marL="342900" indent="-342900">
              <a:buFont typeface="Arial" panose="020B0604020202020204" pitchFamily="34" charset="0"/>
              <a:buChar char="•"/>
            </a:pPr>
            <a:r>
              <a:rPr lang="en-US" sz="2200" dirty="0"/>
              <a:t>Immersion	     Burial</a:t>
            </a:r>
          </a:p>
        </p:txBody>
      </p:sp>
      <p:sp>
        <p:nvSpPr>
          <p:cNvPr id="16" name="Right Arrow 15"/>
          <p:cNvSpPr/>
          <p:nvPr/>
        </p:nvSpPr>
        <p:spPr>
          <a:xfrm>
            <a:off x="7239000" y="4114800"/>
            <a:ext cx="533400"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1540374" y="4114800"/>
            <a:ext cx="440826"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a:off x="6781800" y="3787170"/>
            <a:ext cx="533400"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2767446" y="3765756"/>
            <a:ext cx="484909" cy="3581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251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154470"/>
          </a:xfrm>
          <a:prstGeom prst="rect">
            <a:avLst/>
          </a:prstGeom>
          <a:solidFill>
            <a:srgbClr val="C00000"/>
          </a:solidFill>
        </p:spPr>
        <p:txBody>
          <a:bodyPr wrap="square" rtlCol="0">
            <a:spAutoFit/>
          </a:bodyPr>
          <a:lstStyle/>
          <a:p>
            <a:pPr algn="ctr"/>
            <a:r>
              <a:rPr lang="en-US" sz="2400" b="1" dirty="0">
                <a:solidFill>
                  <a:schemeClr val="bg1"/>
                </a:solidFill>
              </a:rPr>
              <a:t>The Lord’s Supper as Communion</a:t>
            </a:r>
          </a:p>
          <a:p>
            <a:pPr algn="ctr"/>
            <a:r>
              <a:rPr lang="en-US" sz="3200" dirty="0">
                <a:solidFill>
                  <a:schemeClr val="bg1"/>
                </a:solidFill>
              </a:rPr>
              <a:t>a s</a:t>
            </a:r>
            <a:r>
              <a:rPr lang="en-US" sz="3200" i="1" dirty="0">
                <a:solidFill>
                  <a:schemeClr val="bg1"/>
                </a:solidFill>
              </a:rPr>
              <a:t>hared</a:t>
            </a:r>
            <a:r>
              <a:rPr lang="en-US" sz="3200" dirty="0">
                <a:solidFill>
                  <a:schemeClr val="bg1"/>
                </a:solidFill>
              </a:rPr>
              <a:t> supper</a:t>
            </a:r>
          </a:p>
        </p:txBody>
      </p:sp>
      <p:sp>
        <p:nvSpPr>
          <p:cNvPr id="5" name="Rectangle 4"/>
          <p:cNvSpPr/>
          <p:nvPr/>
        </p:nvSpPr>
        <p:spPr>
          <a:xfrm>
            <a:off x="76200" y="1295400"/>
            <a:ext cx="8991600" cy="5447645"/>
          </a:xfrm>
          <a:prstGeom prst="rect">
            <a:avLst/>
          </a:prstGeom>
        </p:spPr>
        <p:txBody>
          <a:bodyPr wrap="square">
            <a:spAutoFit/>
          </a:bodyPr>
          <a:lstStyle/>
          <a:p>
            <a:r>
              <a:rPr lang="en-US" sz="2400" dirty="0"/>
              <a:t>Matthew 23:6 (also Mark 12:39, Luke 20:46)</a:t>
            </a:r>
          </a:p>
          <a:p>
            <a:pPr lvl="1"/>
            <a:r>
              <a:rPr lang="en-US" sz="2400" dirty="0"/>
              <a:t>They love the place of honor at </a:t>
            </a:r>
            <a:r>
              <a:rPr lang="en-US" sz="2400" b="1" dirty="0"/>
              <a:t>banquets</a:t>
            </a:r>
          </a:p>
          <a:p>
            <a:r>
              <a:rPr lang="en-US" sz="2400" dirty="0"/>
              <a:t>Mark 6:21</a:t>
            </a:r>
          </a:p>
          <a:p>
            <a:pPr lvl="1"/>
            <a:r>
              <a:rPr lang="en-US" sz="2400" dirty="0"/>
              <a:t>A strategic day came when Herod on his birthday gave a </a:t>
            </a:r>
            <a:r>
              <a:rPr lang="en-US" sz="2400" b="1" dirty="0"/>
              <a:t>banquet</a:t>
            </a:r>
            <a:r>
              <a:rPr lang="en-US" sz="2400" dirty="0"/>
              <a:t> for his lords and military commanders and the leading men of Galilee</a:t>
            </a:r>
          </a:p>
          <a:p>
            <a:pPr>
              <a:lnSpc>
                <a:spcPct val="150000"/>
              </a:lnSpc>
            </a:pPr>
            <a:r>
              <a:rPr lang="en-US" sz="2400" b="1" u="sng" dirty="0"/>
              <a:t>a supper at the home of a ruler of the Pharisees</a:t>
            </a:r>
          </a:p>
          <a:p>
            <a:r>
              <a:rPr lang="en-US" sz="2400" dirty="0"/>
              <a:t>Luke 14:12</a:t>
            </a:r>
          </a:p>
          <a:p>
            <a:pPr lvl="1"/>
            <a:r>
              <a:rPr lang="en-US" sz="2400" b="1" baseline="30000" dirty="0"/>
              <a:t>12 </a:t>
            </a:r>
            <a:r>
              <a:rPr lang="en-US" sz="2400" dirty="0"/>
              <a:t>And He also went on to say to the one who had </a:t>
            </a:r>
            <a:r>
              <a:rPr lang="en-US" sz="2400" i="1" u="sng" dirty="0"/>
              <a:t>invited Him</a:t>
            </a:r>
            <a:r>
              <a:rPr lang="en-US" sz="2400" dirty="0"/>
              <a:t>, “When you give a luncheon or a </a:t>
            </a:r>
            <a:r>
              <a:rPr lang="en-US" sz="2400" b="1" dirty="0"/>
              <a:t>dinner</a:t>
            </a:r>
            <a:r>
              <a:rPr lang="en-US" sz="2400" dirty="0"/>
              <a:t>, do </a:t>
            </a:r>
            <a:r>
              <a:rPr lang="en-US" sz="2400" i="1" u="sng" dirty="0"/>
              <a:t>not invite your friends</a:t>
            </a:r>
            <a:r>
              <a:rPr lang="en-US" sz="2400" dirty="0"/>
              <a:t>… </a:t>
            </a:r>
            <a:r>
              <a:rPr lang="en-US" sz="2400" b="1" baseline="30000" dirty="0"/>
              <a:t>13 </a:t>
            </a:r>
            <a:r>
              <a:rPr lang="en-US" sz="2400" dirty="0"/>
              <a:t>But when you give a reception, </a:t>
            </a:r>
            <a:r>
              <a:rPr lang="en-US" sz="2400" i="1" u="sng" dirty="0"/>
              <a:t>invite the poor</a:t>
            </a:r>
            <a:r>
              <a:rPr lang="en-US" sz="2400" dirty="0"/>
              <a:t>, the crippled, the lame, the blind</a:t>
            </a:r>
          </a:p>
          <a:p>
            <a:r>
              <a:rPr lang="en-US" sz="2400" dirty="0"/>
              <a:t>Luke 14:16-17, 24</a:t>
            </a:r>
          </a:p>
          <a:p>
            <a:pPr lvl="1"/>
            <a:r>
              <a:rPr lang="en-US" sz="2400" b="1" baseline="30000" dirty="0"/>
              <a:t> </a:t>
            </a:r>
            <a:r>
              <a:rPr lang="en-US" sz="2400" dirty="0"/>
              <a:t>…“A man was giving a big </a:t>
            </a:r>
            <a:r>
              <a:rPr lang="en-US" sz="2400" b="1" dirty="0"/>
              <a:t>dinner</a:t>
            </a:r>
            <a:r>
              <a:rPr lang="en-US" sz="2400" dirty="0"/>
              <a:t>, and he invited many”</a:t>
            </a:r>
          </a:p>
        </p:txBody>
      </p:sp>
    </p:spTree>
    <p:extLst>
      <p:ext uri="{BB962C8B-B14F-4D97-AF65-F5344CB8AC3E}">
        <p14:creationId xmlns:p14="http://schemas.microsoft.com/office/powerpoint/2010/main" val="60795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154470"/>
          </a:xfrm>
          <a:prstGeom prst="rect">
            <a:avLst/>
          </a:prstGeom>
          <a:solidFill>
            <a:srgbClr val="C00000"/>
          </a:solidFill>
        </p:spPr>
        <p:txBody>
          <a:bodyPr wrap="square" rtlCol="0">
            <a:spAutoFit/>
          </a:bodyPr>
          <a:lstStyle/>
          <a:p>
            <a:pPr algn="ctr"/>
            <a:r>
              <a:rPr lang="en-US" sz="2400" b="1" dirty="0">
                <a:solidFill>
                  <a:schemeClr val="bg1"/>
                </a:solidFill>
              </a:rPr>
              <a:t>The Lord’s Supper as Communion</a:t>
            </a:r>
          </a:p>
          <a:p>
            <a:pPr algn="ctr"/>
            <a:r>
              <a:rPr lang="en-US" sz="3200" dirty="0">
                <a:solidFill>
                  <a:schemeClr val="bg1"/>
                </a:solidFill>
              </a:rPr>
              <a:t>a s</a:t>
            </a:r>
            <a:r>
              <a:rPr lang="en-US" sz="3200" i="1" dirty="0">
                <a:solidFill>
                  <a:schemeClr val="bg1"/>
                </a:solidFill>
              </a:rPr>
              <a:t>hared</a:t>
            </a:r>
            <a:r>
              <a:rPr lang="en-US" sz="3200" dirty="0">
                <a:solidFill>
                  <a:schemeClr val="bg1"/>
                </a:solidFill>
              </a:rPr>
              <a:t> supper</a:t>
            </a:r>
          </a:p>
        </p:txBody>
      </p:sp>
      <p:sp>
        <p:nvSpPr>
          <p:cNvPr id="5" name="Rectangle 4"/>
          <p:cNvSpPr/>
          <p:nvPr/>
        </p:nvSpPr>
        <p:spPr>
          <a:xfrm>
            <a:off x="76200" y="1295400"/>
            <a:ext cx="8991600" cy="3970318"/>
          </a:xfrm>
          <a:prstGeom prst="rect">
            <a:avLst/>
          </a:prstGeom>
        </p:spPr>
        <p:txBody>
          <a:bodyPr wrap="square">
            <a:spAutoFit/>
          </a:bodyPr>
          <a:lstStyle/>
          <a:p>
            <a:r>
              <a:rPr lang="en-US" sz="2400" dirty="0"/>
              <a:t>John 12:2</a:t>
            </a:r>
          </a:p>
          <a:p>
            <a:pPr lvl="1"/>
            <a:r>
              <a:rPr lang="en-US" sz="2400" dirty="0"/>
              <a:t>So they made Him a </a:t>
            </a:r>
            <a:r>
              <a:rPr lang="en-US" sz="2400" b="1" dirty="0"/>
              <a:t>supper</a:t>
            </a:r>
            <a:r>
              <a:rPr lang="en-US" sz="2400" dirty="0"/>
              <a:t> there, and Martha was serving; but Lazarus was one of those reclining at the table with Him.</a:t>
            </a:r>
          </a:p>
          <a:p>
            <a:pPr>
              <a:lnSpc>
                <a:spcPct val="150000"/>
              </a:lnSpc>
            </a:pPr>
            <a:r>
              <a:rPr lang="en-US" sz="2400" b="1" u="sng" dirty="0"/>
              <a:t>The Passover Feast (“The Last Supper”)</a:t>
            </a:r>
            <a:endParaRPr lang="en-US" sz="2400" dirty="0"/>
          </a:p>
          <a:p>
            <a:r>
              <a:rPr lang="en-US" sz="2400" dirty="0"/>
              <a:t>John 13:2 &amp; 4</a:t>
            </a:r>
          </a:p>
          <a:p>
            <a:pPr lvl="1"/>
            <a:r>
              <a:rPr lang="en-US" sz="2400" dirty="0"/>
              <a:t>During </a:t>
            </a:r>
            <a:r>
              <a:rPr lang="en-US" sz="2400" b="1" dirty="0"/>
              <a:t>supper	</a:t>
            </a:r>
            <a:r>
              <a:rPr lang="en-US" sz="2400" dirty="0"/>
              <a:t>&amp;	got up from </a:t>
            </a:r>
            <a:r>
              <a:rPr lang="en-US" sz="2400" b="1" dirty="0"/>
              <a:t>supper</a:t>
            </a:r>
          </a:p>
          <a:p>
            <a:r>
              <a:rPr lang="en-US" sz="2400" dirty="0"/>
              <a:t>John 21:20</a:t>
            </a:r>
          </a:p>
          <a:p>
            <a:pPr lvl="1"/>
            <a:r>
              <a:rPr lang="en-US" sz="2400" dirty="0"/>
              <a:t>the one who also had leaned back on His bosom at the </a:t>
            </a:r>
            <a:r>
              <a:rPr lang="en-US" sz="2400" b="1" dirty="0"/>
              <a:t>supper</a:t>
            </a:r>
            <a:r>
              <a:rPr lang="en-US" sz="2400" dirty="0"/>
              <a:t> </a:t>
            </a:r>
            <a:endParaRPr lang="en-US" sz="2400" b="1" dirty="0"/>
          </a:p>
          <a:p>
            <a:endParaRPr lang="en-US" sz="2400" dirty="0"/>
          </a:p>
          <a:p>
            <a:endParaRPr lang="en-US" sz="2400" dirty="0"/>
          </a:p>
        </p:txBody>
      </p:sp>
    </p:spTree>
    <p:extLst>
      <p:ext uri="{BB962C8B-B14F-4D97-AF65-F5344CB8AC3E}">
        <p14:creationId xmlns:p14="http://schemas.microsoft.com/office/powerpoint/2010/main" val="264590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154470"/>
          </a:xfrm>
          <a:prstGeom prst="rect">
            <a:avLst/>
          </a:prstGeom>
          <a:solidFill>
            <a:srgbClr val="C00000"/>
          </a:solidFill>
        </p:spPr>
        <p:txBody>
          <a:bodyPr wrap="square" rtlCol="0">
            <a:spAutoFit/>
          </a:bodyPr>
          <a:lstStyle/>
          <a:p>
            <a:pPr algn="ctr"/>
            <a:r>
              <a:rPr lang="en-US" sz="2400" b="1" dirty="0">
                <a:solidFill>
                  <a:schemeClr val="bg1"/>
                </a:solidFill>
              </a:rPr>
              <a:t>The Lord’s Supper as Communion</a:t>
            </a:r>
          </a:p>
          <a:p>
            <a:pPr algn="ctr"/>
            <a:r>
              <a:rPr lang="en-US" sz="3200" dirty="0">
                <a:solidFill>
                  <a:schemeClr val="bg1"/>
                </a:solidFill>
              </a:rPr>
              <a:t>a s</a:t>
            </a:r>
            <a:r>
              <a:rPr lang="en-US" sz="3200" i="1" dirty="0">
                <a:solidFill>
                  <a:schemeClr val="bg1"/>
                </a:solidFill>
              </a:rPr>
              <a:t>hared</a:t>
            </a:r>
            <a:r>
              <a:rPr lang="en-US" sz="3200" dirty="0">
                <a:solidFill>
                  <a:schemeClr val="bg1"/>
                </a:solidFill>
              </a:rPr>
              <a:t> supper</a:t>
            </a:r>
          </a:p>
        </p:txBody>
      </p:sp>
      <p:sp>
        <p:nvSpPr>
          <p:cNvPr id="5" name="Rectangle 4"/>
          <p:cNvSpPr/>
          <p:nvPr/>
        </p:nvSpPr>
        <p:spPr>
          <a:xfrm>
            <a:off x="76200" y="1295400"/>
            <a:ext cx="8991600" cy="2492990"/>
          </a:xfrm>
          <a:prstGeom prst="rect">
            <a:avLst/>
          </a:prstGeom>
        </p:spPr>
        <p:txBody>
          <a:bodyPr wrap="square">
            <a:spAutoFit/>
          </a:bodyPr>
          <a:lstStyle/>
          <a:p>
            <a:pPr>
              <a:lnSpc>
                <a:spcPct val="150000"/>
              </a:lnSpc>
            </a:pPr>
            <a:r>
              <a:rPr lang="en-US" sz="2400" b="1" u="sng" dirty="0"/>
              <a:t>The Marriage Supper of the Lamb</a:t>
            </a:r>
            <a:endParaRPr lang="en-US" sz="2400" dirty="0"/>
          </a:p>
          <a:p>
            <a:r>
              <a:rPr lang="en-US" sz="2400" dirty="0"/>
              <a:t>Revelation 19:9</a:t>
            </a:r>
          </a:p>
          <a:p>
            <a:pPr lvl="1"/>
            <a:r>
              <a:rPr lang="en-US" sz="2400" dirty="0"/>
              <a:t> “Write, ‘Blessed are those who are invited to the marriage </a:t>
            </a:r>
            <a:r>
              <a:rPr lang="en-US" sz="2400" b="1" dirty="0"/>
              <a:t>supper</a:t>
            </a:r>
            <a:r>
              <a:rPr lang="en-US" sz="2400" dirty="0"/>
              <a:t> of the Lamb.’”</a:t>
            </a:r>
          </a:p>
          <a:p>
            <a:r>
              <a:rPr lang="en-US" sz="2400" dirty="0"/>
              <a:t>Revelation 19:17</a:t>
            </a:r>
          </a:p>
          <a:p>
            <a:pPr lvl="1"/>
            <a:r>
              <a:rPr lang="en-US" sz="2400" dirty="0"/>
              <a:t> “Come, assemble for the great </a:t>
            </a:r>
            <a:r>
              <a:rPr lang="en-US" sz="2400" b="1" dirty="0"/>
              <a:t>supper</a:t>
            </a:r>
            <a:r>
              <a:rPr lang="en-US" sz="2400" dirty="0"/>
              <a:t> of God”</a:t>
            </a:r>
          </a:p>
        </p:txBody>
      </p:sp>
    </p:spTree>
    <p:extLst>
      <p:ext uri="{BB962C8B-B14F-4D97-AF65-F5344CB8AC3E}">
        <p14:creationId xmlns:p14="http://schemas.microsoft.com/office/powerpoint/2010/main" val="147652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154470"/>
          </a:xfrm>
          <a:prstGeom prst="rect">
            <a:avLst/>
          </a:prstGeom>
          <a:solidFill>
            <a:srgbClr val="C00000"/>
          </a:solidFill>
        </p:spPr>
        <p:txBody>
          <a:bodyPr wrap="square" rtlCol="0">
            <a:spAutoFit/>
          </a:bodyPr>
          <a:lstStyle/>
          <a:p>
            <a:pPr algn="ctr"/>
            <a:r>
              <a:rPr lang="en-US" sz="2400" b="1" dirty="0">
                <a:solidFill>
                  <a:schemeClr val="bg1"/>
                </a:solidFill>
              </a:rPr>
              <a:t>The Lord’s Supper as Communion</a:t>
            </a:r>
          </a:p>
          <a:p>
            <a:pPr algn="ctr"/>
            <a:r>
              <a:rPr lang="en-US" sz="3200" dirty="0">
                <a:solidFill>
                  <a:schemeClr val="bg1"/>
                </a:solidFill>
              </a:rPr>
              <a:t>a s</a:t>
            </a:r>
            <a:r>
              <a:rPr lang="en-US" sz="3200" i="1" dirty="0">
                <a:solidFill>
                  <a:schemeClr val="bg1"/>
                </a:solidFill>
              </a:rPr>
              <a:t>hared</a:t>
            </a:r>
            <a:r>
              <a:rPr lang="en-US" sz="3200" dirty="0">
                <a:solidFill>
                  <a:schemeClr val="bg1"/>
                </a:solidFill>
              </a:rPr>
              <a:t> supper</a:t>
            </a:r>
          </a:p>
        </p:txBody>
      </p:sp>
      <p:sp>
        <p:nvSpPr>
          <p:cNvPr id="5" name="Rectangle 4"/>
          <p:cNvSpPr/>
          <p:nvPr/>
        </p:nvSpPr>
        <p:spPr>
          <a:xfrm>
            <a:off x="76200" y="1295400"/>
            <a:ext cx="8991600" cy="1323439"/>
          </a:xfrm>
          <a:prstGeom prst="rect">
            <a:avLst/>
          </a:prstGeom>
        </p:spPr>
        <p:txBody>
          <a:bodyPr wrap="square">
            <a:spAutoFit/>
          </a:bodyPr>
          <a:lstStyle/>
          <a:p>
            <a:r>
              <a:rPr lang="en-US" sz="3200" b="1" dirty="0"/>
              <a:t>Why Call it a “Supper”?</a:t>
            </a:r>
          </a:p>
          <a:p>
            <a:endParaRPr lang="en-US" sz="2400" dirty="0"/>
          </a:p>
          <a:p>
            <a:r>
              <a:rPr lang="en-US" sz="2400" dirty="0"/>
              <a:t>Because of the “social” aspect of a sharing a meal</a:t>
            </a:r>
          </a:p>
        </p:txBody>
      </p:sp>
    </p:spTree>
    <p:extLst>
      <p:ext uri="{BB962C8B-B14F-4D97-AF65-F5344CB8AC3E}">
        <p14:creationId xmlns:p14="http://schemas.microsoft.com/office/powerpoint/2010/main" val="168187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857071"/>
            <a:ext cx="7924800" cy="1200329"/>
          </a:xfrm>
          <a:prstGeom prst="rect">
            <a:avLst/>
          </a:prstGeom>
          <a:noFill/>
        </p:spPr>
        <p:txBody>
          <a:bodyPr wrap="square" rtlCol="0">
            <a:spAutoFit/>
          </a:bodyPr>
          <a:lstStyle/>
          <a:p>
            <a:endParaRPr lang="en-US" sz="2400" b="1" dirty="0">
              <a:solidFill>
                <a:schemeClr val="bg1"/>
              </a:solidFill>
              <a:effectLst>
                <a:outerShdw blurRad="38100" dist="38100" dir="2700000" algn="tl">
                  <a:srgbClr val="000000">
                    <a:alpha val="43137"/>
                  </a:srgbClr>
                </a:outerShdw>
              </a:effectLst>
            </a:endParaRPr>
          </a:p>
          <a:p>
            <a:r>
              <a:rPr lang="en-US" sz="2400" dirty="0"/>
              <a:t>Eating together is </a:t>
            </a:r>
            <a:r>
              <a:rPr lang="en-US" sz="2400" b="1" dirty="0">
                <a:solidFill>
                  <a:srgbClr val="002060"/>
                </a:solidFill>
              </a:rPr>
              <a:t>sharing</a:t>
            </a:r>
          </a:p>
          <a:p>
            <a:r>
              <a:rPr lang="en-US" sz="2400" b="1" dirty="0">
                <a:solidFill>
                  <a:srgbClr val="002060"/>
                </a:solidFill>
              </a:rPr>
              <a:t>			</a:t>
            </a:r>
            <a:r>
              <a:rPr lang="en-US" sz="2400" dirty="0"/>
              <a:t>that represents greater </a:t>
            </a:r>
            <a:r>
              <a:rPr lang="en-US" sz="2400" b="1" dirty="0">
                <a:solidFill>
                  <a:srgbClr val="002060"/>
                </a:solidFill>
              </a:rPr>
              <a:t>sharing</a:t>
            </a:r>
            <a:endParaRPr lang="en-US" b="1" dirty="0">
              <a:solidFill>
                <a:srgbClr val="002060"/>
              </a:solidFill>
            </a:endParaRPr>
          </a:p>
        </p:txBody>
      </p:sp>
      <p:sp>
        <p:nvSpPr>
          <p:cNvPr id="5" name="TextBox 4"/>
          <p:cNvSpPr txBox="1"/>
          <p:nvPr/>
        </p:nvSpPr>
        <p:spPr>
          <a:xfrm>
            <a:off x="0" y="0"/>
            <a:ext cx="9144000" cy="954107"/>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p:txBody>
      </p:sp>
    </p:spTree>
    <p:extLst>
      <p:ext uri="{BB962C8B-B14F-4D97-AF65-F5344CB8AC3E}">
        <p14:creationId xmlns:p14="http://schemas.microsoft.com/office/powerpoint/2010/main" val="327058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857071"/>
            <a:ext cx="7924800" cy="1200329"/>
          </a:xfrm>
          <a:prstGeom prst="rect">
            <a:avLst/>
          </a:prstGeom>
          <a:noFill/>
        </p:spPr>
        <p:txBody>
          <a:bodyPr wrap="square" rtlCol="0">
            <a:spAutoFit/>
          </a:bodyPr>
          <a:lstStyle/>
          <a:p>
            <a:endParaRPr lang="en-US" sz="2400" b="1" dirty="0">
              <a:solidFill>
                <a:schemeClr val="bg1"/>
              </a:solidFill>
              <a:effectLst>
                <a:outerShdw blurRad="38100" dist="38100" dir="2700000" algn="tl">
                  <a:srgbClr val="000000">
                    <a:alpha val="43137"/>
                  </a:srgbClr>
                </a:outerShdw>
              </a:effectLst>
            </a:endParaRPr>
          </a:p>
          <a:p>
            <a:r>
              <a:rPr lang="en-US" sz="2400" dirty="0"/>
              <a:t>Eating together is </a:t>
            </a:r>
            <a:r>
              <a:rPr lang="en-US" sz="2400" b="1" dirty="0">
                <a:solidFill>
                  <a:srgbClr val="002060"/>
                </a:solidFill>
              </a:rPr>
              <a:t>communion</a:t>
            </a:r>
          </a:p>
          <a:p>
            <a:r>
              <a:rPr lang="en-US" sz="2400" b="1" dirty="0">
                <a:solidFill>
                  <a:srgbClr val="002060"/>
                </a:solidFill>
              </a:rPr>
              <a:t>			</a:t>
            </a:r>
            <a:r>
              <a:rPr lang="en-US" sz="2400" dirty="0"/>
              <a:t>that represents greater </a:t>
            </a:r>
            <a:r>
              <a:rPr lang="en-US" sz="2400" b="1" dirty="0">
                <a:solidFill>
                  <a:srgbClr val="002060"/>
                </a:solidFill>
              </a:rPr>
              <a:t>communion</a:t>
            </a:r>
            <a:endParaRPr lang="en-US" b="1" dirty="0">
              <a:solidFill>
                <a:srgbClr val="002060"/>
              </a:solidFill>
            </a:endParaRPr>
          </a:p>
        </p:txBody>
      </p:sp>
      <p:sp>
        <p:nvSpPr>
          <p:cNvPr id="2" name="Rectangle 1"/>
          <p:cNvSpPr/>
          <p:nvPr/>
        </p:nvSpPr>
        <p:spPr>
          <a:xfrm>
            <a:off x="2286000" y="2339876"/>
            <a:ext cx="5334000" cy="2308324"/>
          </a:xfrm>
          <a:prstGeom prst="rect">
            <a:avLst/>
          </a:prstGeom>
        </p:spPr>
        <p:txBody>
          <a:bodyPr wrap="square">
            <a:spAutoFit/>
          </a:bodyPr>
          <a:lstStyle/>
          <a:p>
            <a:r>
              <a:rPr lang="en-US" sz="2400" i="1" dirty="0"/>
              <a:t>hence an irony to be betrayed by one with whom you share a meal…</a:t>
            </a:r>
          </a:p>
          <a:p>
            <a:r>
              <a:rPr lang="en-US" sz="2400" b="1" u="sng" dirty="0">
                <a:latin typeface="Cambria" pitchFamily="18" charset="0"/>
              </a:rPr>
              <a:t>Psalm 41:9</a:t>
            </a:r>
          </a:p>
          <a:p>
            <a:r>
              <a:rPr lang="en-US" sz="2400" dirty="0">
                <a:latin typeface="Cambria" pitchFamily="18" charset="0"/>
              </a:rPr>
              <a:t>Even my close friend in whom I trusted,</a:t>
            </a:r>
            <a:br>
              <a:rPr lang="en-US" sz="2400" dirty="0">
                <a:latin typeface="Cambria" pitchFamily="18" charset="0"/>
              </a:rPr>
            </a:br>
            <a:r>
              <a:rPr lang="en-US" sz="2400" dirty="0">
                <a:latin typeface="Cambria" pitchFamily="18" charset="0"/>
              </a:rPr>
              <a:t>Who ate my bread,</a:t>
            </a:r>
            <a:br>
              <a:rPr lang="en-US" sz="2400" dirty="0">
                <a:latin typeface="Cambria" pitchFamily="18" charset="0"/>
              </a:rPr>
            </a:br>
            <a:r>
              <a:rPr lang="en-US" sz="2400" dirty="0">
                <a:latin typeface="Cambria" pitchFamily="18" charset="0"/>
              </a:rPr>
              <a:t>Has lifted up his heel against me.</a:t>
            </a:r>
            <a:endParaRPr lang="en-US" sz="2400" i="1" dirty="0"/>
          </a:p>
        </p:txBody>
      </p:sp>
      <p:sp>
        <p:nvSpPr>
          <p:cNvPr id="6" name="TextBox 5"/>
          <p:cNvSpPr txBox="1"/>
          <p:nvPr/>
        </p:nvSpPr>
        <p:spPr>
          <a:xfrm>
            <a:off x="0" y="0"/>
            <a:ext cx="9144000" cy="954107"/>
          </a:xfrm>
          <a:prstGeom prst="rect">
            <a:avLst/>
          </a:prstGeom>
          <a:solidFill>
            <a:srgbClr val="C00000"/>
          </a:solidFill>
        </p:spPr>
        <p:txBody>
          <a:bodyPr wrap="square" rtlCol="0">
            <a:spAutoFit/>
          </a:bodyPr>
          <a:lstStyle>
            <a:defPPr>
              <a:defRPr lang="en-US"/>
            </a:defPPr>
            <a:lvl1pPr algn="ctr">
              <a:defRPr sz="2400" b="1">
                <a:solidFill>
                  <a:schemeClr val="bg1"/>
                </a:solidFill>
              </a:defRPr>
            </a:lvl1pPr>
          </a:lstStyle>
          <a:p>
            <a:r>
              <a:rPr lang="en-US" dirty="0"/>
              <a:t>The Lord’s Supper as Communion</a:t>
            </a:r>
          </a:p>
          <a:p>
            <a:pPr marL="514350" indent="-514350" algn="l">
              <a:buFont typeface="+mj-lt"/>
              <a:buAutoNum type="arabicPeriod"/>
            </a:pPr>
            <a:r>
              <a:rPr lang="en-US" sz="3200" dirty="0"/>
              <a:t>The significance of eating together</a:t>
            </a:r>
          </a:p>
        </p:txBody>
      </p:sp>
    </p:spTree>
    <p:extLst>
      <p:ext uri="{BB962C8B-B14F-4D97-AF65-F5344CB8AC3E}">
        <p14:creationId xmlns:p14="http://schemas.microsoft.com/office/powerpoint/2010/main" val="403105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1727</TotalTime>
  <Words>1504</Words>
  <Application>Microsoft Office PowerPoint</Application>
  <PresentationFormat>On-screen Show (4:3)</PresentationFormat>
  <Paragraphs>314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Cambria</vt:lpstr>
      <vt:lpstr>Office Theme</vt:lpstr>
      <vt:lpstr>Exton Sunday 6 pm May 19,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Exton Sunday 6 pm May 19, 2019</dc:title>
  <dc:creator>Jeff Smelser</dc:creator>
  <cp:lastModifiedBy>Jeff Smelser</cp:lastModifiedBy>
  <cp:revision>37</cp:revision>
  <dcterms:created xsi:type="dcterms:W3CDTF">2019-05-17T18:51:04Z</dcterms:created>
  <dcterms:modified xsi:type="dcterms:W3CDTF">2019-05-19T21:18:25Z</dcterms:modified>
</cp:coreProperties>
</file>