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4" r:id="rId2"/>
    <p:sldId id="265" r:id="rId3"/>
    <p:sldId id="286" r:id="rId4"/>
    <p:sldId id="257" r:id="rId5"/>
    <p:sldId id="267" r:id="rId6"/>
    <p:sldId id="268" r:id="rId7"/>
    <p:sldId id="269" r:id="rId8"/>
    <p:sldId id="270" r:id="rId9"/>
    <p:sldId id="272" r:id="rId10"/>
    <p:sldId id="273" r:id="rId11"/>
    <p:sldId id="266" r:id="rId12"/>
    <p:sldId id="275" r:id="rId13"/>
    <p:sldId id="276" r:id="rId14"/>
    <p:sldId id="281" r:id="rId15"/>
    <p:sldId id="282" r:id="rId16"/>
    <p:sldId id="283" r:id="rId17"/>
    <p:sldId id="285" r:id="rId18"/>
    <p:sldId id="258" r:id="rId19"/>
    <p:sldId id="259" r:id="rId20"/>
    <p:sldId id="260" r:id="rId21"/>
    <p:sldId id="261" r:id="rId22"/>
    <p:sldId id="263" r:id="rId23"/>
    <p:sldId id="26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0"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3D467-41C0-4C1F-B548-B118DE09F716}" type="datetimeFigureOut">
              <a:rPr lang="en-US" smtClean="0"/>
              <a:t>5/26/2019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B5C10-A7E0-4872-8CD7-97FCDB6B40D1}" type="slidenum">
              <a:rPr lang="en-US" smtClean="0"/>
              <a:t>‹#›</a:t>
            </a:fld>
            <a:endParaRPr lang="en-US"/>
          </a:p>
        </p:txBody>
      </p:sp>
    </p:spTree>
    <p:extLst>
      <p:ext uri="{BB962C8B-B14F-4D97-AF65-F5344CB8AC3E}">
        <p14:creationId xmlns:p14="http://schemas.microsoft.com/office/powerpoint/2010/main" val="305971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duckling</a:t>
            </a:r>
          </a:p>
        </p:txBody>
      </p:sp>
      <p:sp>
        <p:nvSpPr>
          <p:cNvPr id="4" name="Slide Number Placeholder 3"/>
          <p:cNvSpPr>
            <a:spLocks noGrp="1"/>
          </p:cNvSpPr>
          <p:nvPr>
            <p:ph type="sldNum" sz="quarter" idx="10"/>
          </p:nvPr>
        </p:nvSpPr>
        <p:spPr/>
        <p:txBody>
          <a:bodyPr/>
          <a:lstStyle/>
          <a:p>
            <a:fld id="{E30B5C10-A7E0-4872-8CD7-97FCDB6B40D1}" type="slidenum">
              <a:rPr lang="en-US" smtClean="0"/>
              <a:t>4</a:t>
            </a:fld>
            <a:endParaRPr lang="en-US"/>
          </a:p>
        </p:txBody>
      </p:sp>
    </p:spTree>
    <p:extLst>
      <p:ext uri="{BB962C8B-B14F-4D97-AF65-F5344CB8AC3E}">
        <p14:creationId xmlns:p14="http://schemas.microsoft.com/office/powerpoint/2010/main" val="54840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Nathan sucking his thumb</a:t>
            </a:r>
          </a:p>
        </p:txBody>
      </p:sp>
      <p:sp>
        <p:nvSpPr>
          <p:cNvPr id="4" name="Slide Number Placeholder 3"/>
          <p:cNvSpPr>
            <a:spLocks noGrp="1"/>
          </p:cNvSpPr>
          <p:nvPr>
            <p:ph type="sldNum" sz="quarter" idx="10"/>
          </p:nvPr>
        </p:nvSpPr>
        <p:spPr/>
        <p:txBody>
          <a:bodyPr/>
          <a:lstStyle/>
          <a:p>
            <a:fld id="{E30B5C10-A7E0-4872-8CD7-97FCDB6B40D1}" type="slidenum">
              <a:rPr lang="en-US" smtClean="0"/>
              <a:t>5</a:t>
            </a:fld>
            <a:endParaRPr lang="en-US"/>
          </a:p>
        </p:txBody>
      </p:sp>
    </p:spTree>
    <p:extLst>
      <p:ext uri="{BB962C8B-B14F-4D97-AF65-F5344CB8AC3E}">
        <p14:creationId xmlns:p14="http://schemas.microsoft.com/office/powerpoint/2010/main" val="2111834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while biologically, clearly there is life at conception (the zygote isn't dead; it's a living cell), I don't know that I can prove from the Bible that at the moment of conception the zygote is a being that has a relationship with God, from that moment, such that if something in those first few moments should go wrong, that being would have eternal life. I can't prove that. But if that is not the case, I have no way of knowing when it becomes the case. What I do know is that my attitude toward a pregnancy will be very different if I believe we are creatures of God, if I believe Psalm 139:13 (and I do), and if I believe every life is owed to God, than if I believe my life is my own to live as I please, and any embryo conceived is nothing until I say it's something. It's just two different mindsets. One looks to God as the source of life and all good things and views pregnancy as part of God's desire to have creatures who follow his will, and the other looks to self and what self wants.</a:t>
            </a:r>
            <a:endParaRPr lang="en-US" dirty="0"/>
          </a:p>
        </p:txBody>
      </p:sp>
      <p:sp>
        <p:nvSpPr>
          <p:cNvPr id="4" name="Slide Number Placeholder 3"/>
          <p:cNvSpPr>
            <a:spLocks noGrp="1"/>
          </p:cNvSpPr>
          <p:nvPr>
            <p:ph type="sldNum" sz="quarter" idx="10"/>
          </p:nvPr>
        </p:nvSpPr>
        <p:spPr/>
        <p:txBody>
          <a:bodyPr/>
          <a:lstStyle/>
          <a:p>
            <a:fld id="{E30B5C10-A7E0-4872-8CD7-97FCDB6B40D1}" type="slidenum">
              <a:rPr lang="en-US" smtClean="0"/>
              <a:t>10</a:t>
            </a:fld>
            <a:endParaRPr lang="en-US"/>
          </a:p>
        </p:txBody>
      </p:sp>
    </p:spTree>
    <p:extLst>
      <p:ext uri="{BB962C8B-B14F-4D97-AF65-F5344CB8AC3E}">
        <p14:creationId xmlns:p14="http://schemas.microsoft.com/office/powerpoint/2010/main" val="4057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919578-0D1A-4C8F-B909-7C94D8CC955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380442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19578-0D1A-4C8F-B909-7C94D8CC955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404072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19578-0D1A-4C8F-B909-7C94D8CC955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414200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19578-0D1A-4C8F-B909-7C94D8CC955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380645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19578-0D1A-4C8F-B909-7C94D8CC955F}"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38481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919578-0D1A-4C8F-B909-7C94D8CC955F}"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262021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919578-0D1A-4C8F-B909-7C94D8CC955F}" type="datetimeFigureOut">
              <a:rPr lang="en-US" smtClean="0"/>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81596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919578-0D1A-4C8F-B909-7C94D8CC955F}" type="datetimeFigureOut">
              <a:rPr lang="en-US" smtClean="0"/>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32098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19578-0D1A-4C8F-B909-7C94D8CC955F}" type="datetimeFigureOut">
              <a:rPr lang="en-US" smtClean="0"/>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91610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919578-0D1A-4C8F-B909-7C94D8CC955F}"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54790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919578-0D1A-4C8F-B909-7C94D8CC955F}"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CFE1F-CAF0-413C-94DA-2BDD2D9FF2E3}" type="slidenum">
              <a:rPr lang="en-US" smtClean="0"/>
              <a:t>‹#›</a:t>
            </a:fld>
            <a:endParaRPr lang="en-US"/>
          </a:p>
        </p:txBody>
      </p:sp>
    </p:spTree>
    <p:extLst>
      <p:ext uri="{BB962C8B-B14F-4D97-AF65-F5344CB8AC3E}">
        <p14:creationId xmlns:p14="http://schemas.microsoft.com/office/powerpoint/2010/main" val="23532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19578-0D1A-4C8F-B909-7C94D8CC955F}" type="datetimeFigureOut">
              <a:rPr lang="en-US" smtClean="0"/>
              <a:t>5/26/2019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CFE1F-CAF0-413C-94DA-2BDD2D9FF2E3}" type="slidenum">
              <a:rPr lang="en-US" smtClean="0"/>
              <a:t>‹#›</a:t>
            </a:fld>
            <a:endParaRPr lang="en-US"/>
          </a:p>
        </p:txBody>
      </p:sp>
    </p:spTree>
    <p:extLst>
      <p:ext uri="{BB962C8B-B14F-4D97-AF65-F5344CB8AC3E}">
        <p14:creationId xmlns:p14="http://schemas.microsoft.com/office/powerpoint/2010/main" val="2162038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a:bodyPr>
          <a:lstStyle/>
          <a:p>
            <a:pPr marL="0" indent="0" algn="ctr">
              <a:buNone/>
            </a:pPr>
            <a:r>
              <a:rPr lang="en-US" b="1" dirty="0"/>
              <a:t>What Should We Think About Abortion</a:t>
            </a:r>
          </a:p>
          <a:p>
            <a:pPr marL="0" indent="0" algn="ctr" fontAlgn="t">
              <a:buNone/>
            </a:pPr>
            <a:r>
              <a:rPr lang="es-ES" b="1" dirty="0"/>
              <a:t>¿Qué debemos pensar sobre el aborto?</a:t>
            </a:r>
          </a:p>
          <a:p>
            <a:pPr marL="0" indent="0" algn="ctr">
              <a:buNone/>
            </a:pPr>
            <a:endParaRPr lang="en-US" b="1" dirty="0"/>
          </a:p>
          <a:p>
            <a:pPr marL="0" indent="0" algn="ctr">
              <a:buNone/>
            </a:pPr>
            <a:endParaRPr lang="en-US" dirty="0"/>
          </a:p>
          <a:p>
            <a:pPr marL="0" indent="0" algn="ctr">
              <a:buNone/>
            </a:pPr>
            <a:r>
              <a:rPr lang="en-US" dirty="0"/>
              <a:t>Exton</a:t>
            </a:r>
          </a:p>
          <a:p>
            <a:pPr marL="0" indent="0" algn="ctr">
              <a:buNone/>
            </a:pPr>
            <a:r>
              <a:rPr lang="en-US" dirty="0"/>
              <a:t>Sunday, 11 am</a:t>
            </a:r>
          </a:p>
          <a:p>
            <a:pPr marL="0" indent="0" algn="ctr">
              <a:buNone/>
            </a:pPr>
            <a:r>
              <a:rPr lang="en-US" dirty="0"/>
              <a:t>May 25, 2019</a:t>
            </a:r>
          </a:p>
        </p:txBody>
      </p:sp>
    </p:spTree>
    <p:extLst>
      <p:ext uri="{BB962C8B-B14F-4D97-AF65-F5344CB8AC3E}">
        <p14:creationId xmlns:p14="http://schemas.microsoft.com/office/powerpoint/2010/main" val="333693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412127" cy="1862048"/>
          </a:xfrm>
          <a:prstGeom prst="rect">
            <a:avLst/>
          </a:prstGeom>
          <a:noFill/>
        </p:spPr>
        <p:txBody>
          <a:bodyPr wrap="square" rtlCol="0">
            <a:spAutoFit/>
          </a:bodyPr>
          <a:lstStyle/>
          <a:p>
            <a:pPr algn="ctr"/>
            <a:r>
              <a:rPr lang="en-US" sz="2300" b="1" dirty="0"/>
              <a:t>God is called “the Father of Spirits”</a:t>
            </a:r>
          </a:p>
          <a:p>
            <a:pPr algn="ctr"/>
            <a:endParaRPr lang="en-US" sz="2300" b="1" dirty="0"/>
          </a:p>
          <a:p>
            <a:pPr algn="ctr"/>
            <a:r>
              <a:rPr lang="en-US" sz="2300" b="1" dirty="0"/>
              <a:t>When does the child become a living spirit?</a:t>
            </a:r>
            <a:endParaRPr lang="en-US" sz="2300" dirty="0"/>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3961" y="-57841"/>
            <a:ext cx="4351013"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Children as Being from God</a:t>
            </a:r>
          </a:p>
        </p:txBody>
      </p:sp>
      <p:sp>
        <p:nvSpPr>
          <p:cNvPr id="6" name="TextBox 5"/>
          <p:cNvSpPr txBox="1"/>
          <p:nvPr/>
        </p:nvSpPr>
        <p:spPr>
          <a:xfrm>
            <a:off x="4655673" y="-61452"/>
            <a:ext cx="4412127"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a:t>
            </a:r>
          </a:p>
          <a:p>
            <a:pPr algn="ctr"/>
            <a:r>
              <a:rPr lang="es-ES" sz="2400" b="1" dirty="0">
                <a:solidFill>
                  <a:schemeClr val="bg1"/>
                </a:solidFill>
                <a:effectLst>
                  <a:outerShdw blurRad="38100" dist="38100" dir="2700000" algn="tl">
                    <a:srgbClr val="000000">
                      <a:alpha val="43137"/>
                    </a:srgbClr>
                  </a:outerShdw>
                </a:effectLst>
              </a:rPr>
              <a:t>de los Niños como Seres de Dios</a:t>
            </a:r>
            <a:endParaRPr lang="en-US" sz="2400" dirty="0">
              <a:solidFill>
                <a:schemeClr val="bg1"/>
              </a:solidFill>
            </a:endParaRPr>
          </a:p>
        </p:txBody>
      </p:sp>
      <p:sp>
        <p:nvSpPr>
          <p:cNvPr id="8" name="TextBox 7"/>
          <p:cNvSpPr txBox="1"/>
          <p:nvPr/>
        </p:nvSpPr>
        <p:spPr>
          <a:xfrm>
            <a:off x="4655673" y="838200"/>
            <a:ext cx="4412127" cy="1938992"/>
          </a:xfrm>
          <a:prstGeom prst="rect">
            <a:avLst/>
          </a:prstGeom>
          <a:noFill/>
        </p:spPr>
        <p:txBody>
          <a:bodyPr wrap="square" rtlCol="0">
            <a:spAutoFit/>
          </a:bodyPr>
          <a:lstStyle/>
          <a:p>
            <a:r>
              <a:rPr lang="es-ES" sz="2400" b="1" dirty="0"/>
              <a:t>Dios es llamado "el padre de los espíritus"</a:t>
            </a:r>
          </a:p>
          <a:p>
            <a:endParaRPr lang="es-ES" sz="2400" b="1" dirty="0"/>
          </a:p>
          <a:p>
            <a:r>
              <a:rPr lang="es-ES" sz="2400" b="1" dirty="0"/>
              <a:t>¿Cuándo se convierte el niño en un espíritu viviente?</a:t>
            </a:r>
            <a:endParaRPr lang="es-ES" sz="2300" i="1" dirty="0"/>
          </a:p>
        </p:txBody>
      </p:sp>
      <p:sp>
        <p:nvSpPr>
          <p:cNvPr id="9" name="TextBox 8"/>
          <p:cNvSpPr txBox="1"/>
          <p:nvPr/>
        </p:nvSpPr>
        <p:spPr>
          <a:xfrm>
            <a:off x="76200" y="2804279"/>
            <a:ext cx="4412127" cy="3108543"/>
          </a:xfrm>
          <a:prstGeom prst="rect">
            <a:avLst/>
          </a:prstGeom>
          <a:noFill/>
        </p:spPr>
        <p:txBody>
          <a:bodyPr wrap="square" rtlCol="0">
            <a:spAutoFit/>
          </a:bodyPr>
          <a:lstStyle/>
          <a:p>
            <a:r>
              <a:rPr lang="en-US" sz="2000" dirty="0"/>
              <a:t>Can I prove a living spirit from that moment?</a:t>
            </a:r>
          </a:p>
          <a:p>
            <a:pPr marL="342900" indent="-342900">
              <a:buFont typeface="Arial" panose="020B0604020202020204" pitchFamily="34" charset="0"/>
              <a:buChar char="•"/>
            </a:pPr>
            <a:r>
              <a:rPr lang="en-US" sz="2000" dirty="0"/>
              <a:t>No</a:t>
            </a:r>
          </a:p>
          <a:p>
            <a:pPr marL="342900" indent="-342900">
              <a:buFont typeface="Arial" panose="020B0604020202020204" pitchFamily="34" charset="0"/>
              <a:buChar char="•"/>
            </a:pPr>
            <a:r>
              <a:rPr lang="en-US" sz="2000" dirty="0"/>
              <a:t>if not then, when?</a:t>
            </a:r>
          </a:p>
          <a:p>
            <a:pPr marL="342900" indent="-342900">
              <a:buFont typeface="Arial" panose="020B0604020202020204" pitchFamily="34" charset="0"/>
              <a:buChar char="•"/>
            </a:pPr>
            <a:r>
              <a:rPr lang="en-US" sz="2000" dirty="0"/>
              <a:t>a difference in attitude…</a:t>
            </a:r>
          </a:p>
          <a:p>
            <a:pPr lvl="1" algn="ctr"/>
            <a:endParaRPr lang="en-US" sz="2400" i="1" dirty="0"/>
          </a:p>
          <a:p>
            <a:pPr lvl="1" algn="ctr"/>
            <a:r>
              <a:rPr lang="en-US" sz="2400" i="1" dirty="0"/>
              <a:t>life as owed to God</a:t>
            </a:r>
          </a:p>
          <a:p>
            <a:pPr lvl="1" algn="ctr"/>
            <a:r>
              <a:rPr lang="en-US" sz="2400" i="1" dirty="0"/>
              <a:t>vs.</a:t>
            </a:r>
          </a:p>
          <a:p>
            <a:pPr lvl="1" algn="ctr"/>
            <a:r>
              <a:rPr lang="en-US" sz="2400" i="1" dirty="0"/>
              <a:t>doing as I please</a:t>
            </a:r>
          </a:p>
        </p:txBody>
      </p:sp>
      <p:sp>
        <p:nvSpPr>
          <p:cNvPr id="10" name="TextBox 9"/>
          <p:cNvSpPr txBox="1"/>
          <p:nvPr/>
        </p:nvSpPr>
        <p:spPr>
          <a:xfrm>
            <a:off x="4655673" y="2804160"/>
            <a:ext cx="4412127" cy="3108543"/>
          </a:xfrm>
          <a:prstGeom prst="rect">
            <a:avLst/>
          </a:prstGeom>
          <a:noFill/>
        </p:spPr>
        <p:txBody>
          <a:bodyPr wrap="square" rtlCol="0">
            <a:spAutoFit/>
          </a:bodyPr>
          <a:lstStyle/>
          <a:p>
            <a:r>
              <a:rPr lang="es-ES" sz="2000" dirty="0"/>
              <a:t>¿Puedo probar un espíritu vivo desde ese momento?</a:t>
            </a:r>
          </a:p>
          <a:p>
            <a:pPr marL="342900" indent="-342900">
              <a:buFont typeface="Arial" panose="020B0604020202020204" pitchFamily="34" charset="0"/>
              <a:buChar char="•"/>
            </a:pPr>
            <a:r>
              <a:rPr lang="es-ES" sz="2000" dirty="0"/>
              <a:t>No</a:t>
            </a:r>
          </a:p>
          <a:p>
            <a:pPr marL="342900" indent="-342900">
              <a:buFont typeface="Arial" panose="020B0604020202020204" pitchFamily="34" charset="0"/>
              <a:buChar char="•"/>
            </a:pPr>
            <a:r>
              <a:rPr lang="es-ES" sz="2000" dirty="0"/>
              <a:t>si no entonces, cuando?</a:t>
            </a:r>
          </a:p>
          <a:p>
            <a:pPr marL="342900" indent="-342900">
              <a:buFont typeface="Arial" panose="020B0604020202020204" pitchFamily="34" charset="0"/>
              <a:buChar char="•"/>
            </a:pPr>
            <a:r>
              <a:rPr lang="es-ES" sz="2000" dirty="0"/>
              <a:t>una diferencia de actitud…</a:t>
            </a:r>
          </a:p>
          <a:p>
            <a:pPr marL="114300" lvl="1" algn="ctr"/>
            <a:endParaRPr lang="es-ES" sz="2400" i="1" dirty="0"/>
          </a:p>
          <a:p>
            <a:pPr marL="114300" lvl="1" algn="ctr"/>
            <a:r>
              <a:rPr lang="es-ES" sz="2400" i="1" dirty="0"/>
              <a:t>La vida como se le debe a Dios</a:t>
            </a:r>
          </a:p>
          <a:p>
            <a:pPr marL="114300" lvl="1" algn="ctr"/>
            <a:r>
              <a:rPr lang="es-ES" sz="2400" i="1" dirty="0"/>
              <a:t>vs.</a:t>
            </a:r>
          </a:p>
          <a:p>
            <a:pPr marL="114300" lvl="1" algn="ctr"/>
            <a:r>
              <a:rPr lang="es-ES" sz="2400" i="1" dirty="0"/>
              <a:t>Hacer lo que me plazca</a:t>
            </a:r>
            <a:endParaRPr lang="en-US" sz="2400" i="1" dirty="0"/>
          </a:p>
        </p:txBody>
      </p:sp>
    </p:spTree>
    <p:extLst>
      <p:ext uri="{BB962C8B-B14F-4D97-AF65-F5344CB8AC3E}">
        <p14:creationId xmlns:p14="http://schemas.microsoft.com/office/powerpoint/2010/main" val="299233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147935"/>
            <a:ext cx="3955466"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Justifications of Abortion</a:t>
            </a:r>
            <a:endParaRPr lang="en-US" sz="2400" dirty="0">
              <a:solidFill>
                <a:schemeClr val="bg1"/>
              </a:solidFill>
            </a:endParaRPr>
          </a:p>
        </p:txBody>
      </p:sp>
      <p:sp>
        <p:nvSpPr>
          <p:cNvPr id="7" name="TextBox 6"/>
          <p:cNvSpPr txBox="1"/>
          <p:nvPr/>
        </p:nvSpPr>
        <p:spPr>
          <a:xfrm>
            <a:off x="4883734" y="152400"/>
            <a:ext cx="3955466" cy="461665"/>
          </a:xfrm>
          <a:prstGeom prst="rect">
            <a:avLst/>
          </a:prstGeom>
          <a:noFill/>
        </p:spPr>
        <p:txBody>
          <a:bodyPr wrap="square" rtlCol="0">
            <a:spAutoFit/>
          </a:bodyPr>
          <a:lstStyle/>
          <a:p>
            <a:pPr fontAlgn="t"/>
            <a:r>
              <a:rPr lang="en-US" sz="2400" b="1" dirty="0" err="1">
                <a:solidFill>
                  <a:schemeClr val="bg1"/>
                </a:solidFill>
                <a:effectLst>
                  <a:outerShdw blurRad="38100" dist="38100" dir="2700000" algn="tl">
                    <a:srgbClr val="000000">
                      <a:alpha val="43137"/>
                    </a:srgbClr>
                  </a:outerShdw>
                </a:effectLst>
              </a:rPr>
              <a:t>Justificaciones</a:t>
            </a:r>
            <a:r>
              <a:rPr lang="en-US" sz="2400" b="1" dirty="0">
                <a:solidFill>
                  <a:schemeClr val="bg1"/>
                </a:solidFill>
                <a:effectLst>
                  <a:outerShdw blurRad="38100" dist="38100" dir="2700000" algn="tl">
                    <a:srgbClr val="000000">
                      <a:alpha val="43137"/>
                    </a:srgbClr>
                  </a:outerShdw>
                </a:effectLst>
              </a:rPr>
              <a:t> del </a:t>
            </a:r>
            <a:r>
              <a:rPr lang="en-US" sz="2400" b="1" dirty="0" err="1">
                <a:solidFill>
                  <a:schemeClr val="bg1"/>
                </a:solidFill>
                <a:effectLst>
                  <a:outerShdw blurRad="38100" dist="38100" dir="2700000" algn="tl">
                    <a:srgbClr val="000000">
                      <a:alpha val="43137"/>
                    </a:srgbClr>
                  </a:outerShdw>
                </a:effectLst>
              </a:rPr>
              <a:t>Aborto</a:t>
            </a:r>
            <a:endParaRPr lang="en-US" sz="2400" b="1" dirty="0">
              <a:solidFill>
                <a:schemeClr val="bg1"/>
              </a:solidFill>
              <a:effectLst>
                <a:outerShdw blurRad="38100" dist="38100" dir="2700000" algn="tl">
                  <a:srgbClr val="000000">
                    <a:alpha val="43137"/>
                  </a:srgbClr>
                </a:outerShdw>
              </a:effectLst>
            </a:endParaRPr>
          </a:p>
        </p:txBody>
      </p:sp>
      <p:sp>
        <p:nvSpPr>
          <p:cNvPr id="8" name="Rectangle 7"/>
          <p:cNvSpPr/>
          <p:nvPr/>
        </p:nvSpPr>
        <p:spPr>
          <a:xfrm>
            <a:off x="152400" y="1028343"/>
            <a:ext cx="4156364" cy="5139869"/>
          </a:xfrm>
          <a:prstGeom prst="rect">
            <a:avLst/>
          </a:prstGeom>
        </p:spPr>
        <p:txBody>
          <a:bodyPr>
            <a:spAutoFit/>
          </a:bodyPr>
          <a:lstStyle/>
          <a:p>
            <a:r>
              <a:rPr lang="en-US" sz="2400" b="1" dirty="0"/>
              <a:t>“my body, my right”</a:t>
            </a:r>
          </a:p>
          <a:p>
            <a:pPr marL="342900" indent="-342900">
              <a:buFont typeface="Arial" panose="020B0604020202020204" pitchFamily="34" charset="0"/>
              <a:buChar char="•"/>
            </a:pPr>
            <a:r>
              <a:rPr lang="en-US" sz="2400" dirty="0"/>
              <a:t>The obvious reply</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dirty="0"/>
              <a:t>1 Corinthians 6</a:t>
            </a:r>
          </a:p>
          <a:p>
            <a:endParaRPr lang="en-US" sz="2400" b="1" baseline="30000" dirty="0"/>
          </a:p>
          <a:p>
            <a:pPr lvl="1"/>
            <a:r>
              <a:rPr lang="en-US" sz="2400" b="1" i="1" baseline="30000" dirty="0"/>
              <a:t>19 </a:t>
            </a:r>
            <a:r>
              <a:rPr lang="en-US" sz="2400" i="1" dirty="0"/>
              <a:t>Or do you not know that your body is a temple of the Holy Spirit who is in you, whom you have from God, and that you are not your own? </a:t>
            </a:r>
            <a:r>
              <a:rPr lang="en-US" sz="2400" b="1" i="1" baseline="30000" dirty="0"/>
              <a:t>20 </a:t>
            </a:r>
            <a:r>
              <a:rPr lang="en-US" sz="2400" i="1" dirty="0"/>
              <a:t>For you have been bought with a price: there- fore glorify God in your body.</a:t>
            </a:r>
          </a:p>
        </p:txBody>
      </p:sp>
      <p:sp>
        <p:nvSpPr>
          <p:cNvPr id="9" name="Rectangle 8"/>
          <p:cNvSpPr/>
          <p:nvPr/>
        </p:nvSpPr>
        <p:spPr>
          <a:xfrm>
            <a:off x="4759036" y="1034844"/>
            <a:ext cx="4156364" cy="5878532"/>
          </a:xfrm>
          <a:prstGeom prst="rect">
            <a:avLst/>
          </a:prstGeom>
        </p:spPr>
        <p:txBody>
          <a:bodyPr>
            <a:spAutoFit/>
          </a:bodyPr>
          <a:lstStyle/>
          <a:p>
            <a:r>
              <a:rPr lang="es-ES" sz="2400" b="1" dirty="0"/>
              <a:t>"Mi cuerpo, mi derecho"</a:t>
            </a:r>
          </a:p>
          <a:p>
            <a:pPr marL="342900" indent="-342900">
              <a:buFont typeface="Arial" panose="020B0604020202020204" pitchFamily="34" charset="0"/>
              <a:buChar char="•"/>
            </a:pPr>
            <a:r>
              <a:rPr lang="es-ES" sz="2400" dirty="0"/>
              <a:t>La respuesta obvia</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a:t>1 Corintios 6</a:t>
            </a:r>
          </a:p>
          <a:p>
            <a:endParaRPr lang="en-US" sz="2400" baseline="30000" dirty="0"/>
          </a:p>
          <a:p>
            <a:pPr lvl="1"/>
            <a:r>
              <a:rPr lang="es-ES" sz="2400" b="1" i="1" baseline="30000" dirty="0"/>
              <a:t>19 </a:t>
            </a:r>
            <a:r>
              <a:rPr lang="es-ES" sz="2400" i="1" dirty="0"/>
              <a:t>¿O ignoráis que vuestro cuerpo es templo del Espíritu Santo, el cual está en vosotros, el cual habéis recibido de Dios, y que no sois vuestros?, </a:t>
            </a:r>
            <a:r>
              <a:rPr lang="es-ES" sz="2400" b="1" i="1" baseline="30000" dirty="0"/>
              <a:t>20 </a:t>
            </a:r>
            <a:r>
              <a:rPr lang="es-ES" sz="2400" i="1" dirty="0"/>
              <a:t>pues habéis sido comprados por precio; glorificad, pues, a Dios en vuestro cuerpo y en vuestro espíritu, los cuales son de Dios.</a:t>
            </a:r>
            <a:endParaRPr lang="en-US" sz="2400" i="1" dirty="0"/>
          </a:p>
        </p:txBody>
      </p:sp>
    </p:spTree>
    <p:extLst>
      <p:ext uri="{BB962C8B-B14F-4D97-AF65-F5344CB8AC3E}">
        <p14:creationId xmlns:p14="http://schemas.microsoft.com/office/powerpoint/2010/main" val="301723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147935"/>
            <a:ext cx="3955466"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Justifications of Abortion</a:t>
            </a:r>
            <a:endParaRPr lang="en-US" sz="2400" dirty="0">
              <a:solidFill>
                <a:schemeClr val="bg1"/>
              </a:solidFill>
            </a:endParaRPr>
          </a:p>
        </p:txBody>
      </p:sp>
      <p:sp>
        <p:nvSpPr>
          <p:cNvPr id="7" name="TextBox 6"/>
          <p:cNvSpPr txBox="1"/>
          <p:nvPr/>
        </p:nvSpPr>
        <p:spPr>
          <a:xfrm>
            <a:off x="4883734" y="152400"/>
            <a:ext cx="3955466" cy="461665"/>
          </a:xfrm>
          <a:prstGeom prst="rect">
            <a:avLst/>
          </a:prstGeom>
          <a:noFill/>
        </p:spPr>
        <p:txBody>
          <a:bodyPr wrap="square" rtlCol="0">
            <a:spAutoFit/>
          </a:bodyPr>
          <a:lstStyle/>
          <a:p>
            <a:pPr fontAlgn="t"/>
            <a:r>
              <a:rPr lang="en-US" sz="2400" b="1" dirty="0" err="1">
                <a:solidFill>
                  <a:schemeClr val="bg1"/>
                </a:solidFill>
                <a:effectLst>
                  <a:outerShdw blurRad="38100" dist="38100" dir="2700000" algn="tl">
                    <a:srgbClr val="000000">
                      <a:alpha val="43137"/>
                    </a:srgbClr>
                  </a:outerShdw>
                </a:effectLst>
              </a:rPr>
              <a:t>Justificaciones</a:t>
            </a:r>
            <a:r>
              <a:rPr lang="en-US" sz="2400" b="1" dirty="0">
                <a:solidFill>
                  <a:schemeClr val="bg1"/>
                </a:solidFill>
                <a:effectLst>
                  <a:outerShdw blurRad="38100" dist="38100" dir="2700000" algn="tl">
                    <a:srgbClr val="000000">
                      <a:alpha val="43137"/>
                    </a:srgbClr>
                  </a:outerShdw>
                </a:effectLst>
              </a:rPr>
              <a:t> del </a:t>
            </a:r>
            <a:r>
              <a:rPr lang="en-US" sz="2400" b="1" dirty="0" err="1">
                <a:solidFill>
                  <a:schemeClr val="bg1"/>
                </a:solidFill>
                <a:effectLst>
                  <a:outerShdw blurRad="38100" dist="38100" dir="2700000" algn="tl">
                    <a:srgbClr val="000000">
                      <a:alpha val="43137"/>
                    </a:srgbClr>
                  </a:outerShdw>
                </a:effectLst>
              </a:rPr>
              <a:t>Aborto</a:t>
            </a:r>
            <a:endParaRPr lang="en-US" sz="2400" b="1" dirty="0">
              <a:solidFill>
                <a:schemeClr val="bg1"/>
              </a:solidFill>
              <a:effectLst>
                <a:outerShdw blurRad="38100" dist="38100" dir="2700000" algn="tl">
                  <a:srgbClr val="000000">
                    <a:alpha val="43137"/>
                  </a:srgbClr>
                </a:outerShdw>
              </a:effectLst>
            </a:endParaRPr>
          </a:p>
        </p:txBody>
      </p:sp>
      <p:sp>
        <p:nvSpPr>
          <p:cNvPr id="8" name="Rectangle 7"/>
          <p:cNvSpPr/>
          <p:nvPr/>
        </p:nvSpPr>
        <p:spPr>
          <a:xfrm>
            <a:off x="152400" y="1028343"/>
            <a:ext cx="4156364" cy="830997"/>
          </a:xfrm>
          <a:prstGeom prst="rect">
            <a:avLst/>
          </a:prstGeom>
        </p:spPr>
        <p:txBody>
          <a:bodyPr>
            <a:spAutoFit/>
          </a:bodyPr>
          <a:lstStyle/>
          <a:p>
            <a:pPr algn="ctr"/>
            <a:r>
              <a:rPr lang="en-US" sz="2400" b="1" dirty="0"/>
              <a:t>“men aren’t burdened/held accountable”</a:t>
            </a:r>
          </a:p>
        </p:txBody>
      </p:sp>
      <p:sp>
        <p:nvSpPr>
          <p:cNvPr id="9" name="Rectangle 8"/>
          <p:cNvSpPr/>
          <p:nvPr/>
        </p:nvSpPr>
        <p:spPr>
          <a:xfrm>
            <a:off x="4759036" y="1034844"/>
            <a:ext cx="4156364" cy="830997"/>
          </a:xfrm>
          <a:prstGeom prst="rect">
            <a:avLst/>
          </a:prstGeom>
        </p:spPr>
        <p:txBody>
          <a:bodyPr>
            <a:spAutoFit/>
          </a:bodyPr>
          <a:lstStyle/>
          <a:p>
            <a:pPr algn="ctr"/>
            <a:r>
              <a:rPr lang="en-US" sz="2400" b="1" dirty="0"/>
              <a:t>"Los hombres no son </a:t>
            </a:r>
            <a:r>
              <a:rPr lang="en-US" sz="2400" b="1" dirty="0" err="1"/>
              <a:t>agobiados</a:t>
            </a:r>
            <a:r>
              <a:rPr lang="en-US" sz="2400" b="1" dirty="0"/>
              <a:t> / </a:t>
            </a:r>
            <a:r>
              <a:rPr lang="en-US" sz="2400" b="1" dirty="0" err="1"/>
              <a:t>responsabilizados</a:t>
            </a:r>
            <a:r>
              <a:rPr lang="en-US" sz="2400" b="1" dirty="0"/>
              <a:t>"</a:t>
            </a:r>
          </a:p>
        </p:txBody>
      </p:sp>
    </p:spTree>
    <p:extLst>
      <p:ext uri="{BB962C8B-B14F-4D97-AF65-F5344CB8AC3E}">
        <p14:creationId xmlns:p14="http://schemas.microsoft.com/office/powerpoint/2010/main" val="328569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147935"/>
            <a:ext cx="3955466"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Justifications of Abortion</a:t>
            </a:r>
            <a:endParaRPr lang="en-US" sz="2400" dirty="0">
              <a:solidFill>
                <a:schemeClr val="bg1"/>
              </a:solidFill>
            </a:endParaRPr>
          </a:p>
        </p:txBody>
      </p:sp>
      <p:sp>
        <p:nvSpPr>
          <p:cNvPr id="7" name="TextBox 6"/>
          <p:cNvSpPr txBox="1"/>
          <p:nvPr/>
        </p:nvSpPr>
        <p:spPr>
          <a:xfrm>
            <a:off x="4883734" y="152400"/>
            <a:ext cx="3955466" cy="461665"/>
          </a:xfrm>
          <a:prstGeom prst="rect">
            <a:avLst/>
          </a:prstGeom>
          <a:noFill/>
        </p:spPr>
        <p:txBody>
          <a:bodyPr wrap="square" rtlCol="0">
            <a:spAutoFit/>
          </a:bodyPr>
          <a:lstStyle/>
          <a:p>
            <a:pPr fontAlgn="t"/>
            <a:r>
              <a:rPr lang="en-US" sz="2400" b="1" dirty="0" err="1">
                <a:solidFill>
                  <a:schemeClr val="bg1"/>
                </a:solidFill>
                <a:effectLst>
                  <a:outerShdw blurRad="38100" dist="38100" dir="2700000" algn="tl">
                    <a:srgbClr val="000000">
                      <a:alpha val="43137"/>
                    </a:srgbClr>
                  </a:outerShdw>
                </a:effectLst>
              </a:rPr>
              <a:t>Justificaciones</a:t>
            </a:r>
            <a:r>
              <a:rPr lang="en-US" sz="2400" b="1" dirty="0">
                <a:solidFill>
                  <a:schemeClr val="bg1"/>
                </a:solidFill>
                <a:effectLst>
                  <a:outerShdw blurRad="38100" dist="38100" dir="2700000" algn="tl">
                    <a:srgbClr val="000000">
                      <a:alpha val="43137"/>
                    </a:srgbClr>
                  </a:outerShdw>
                </a:effectLst>
              </a:rPr>
              <a:t> del </a:t>
            </a:r>
            <a:r>
              <a:rPr lang="en-US" sz="2400" b="1" dirty="0" err="1">
                <a:solidFill>
                  <a:schemeClr val="bg1"/>
                </a:solidFill>
                <a:effectLst>
                  <a:outerShdw blurRad="38100" dist="38100" dir="2700000" algn="tl">
                    <a:srgbClr val="000000">
                      <a:alpha val="43137"/>
                    </a:srgbClr>
                  </a:outerShdw>
                </a:effectLst>
              </a:rPr>
              <a:t>Aborto</a:t>
            </a:r>
            <a:endParaRPr lang="en-US" sz="2400" b="1" dirty="0">
              <a:solidFill>
                <a:schemeClr val="bg1"/>
              </a:solidFill>
              <a:effectLst>
                <a:outerShdw blurRad="38100" dist="38100" dir="2700000" algn="tl">
                  <a:srgbClr val="000000">
                    <a:alpha val="43137"/>
                  </a:srgbClr>
                </a:outerShdw>
              </a:effectLst>
            </a:endParaRPr>
          </a:p>
        </p:txBody>
      </p:sp>
      <p:sp>
        <p:nvSpPr>
          <p:cNvPr id="8" name="Rectangle 7"/>
          <p:cNvSpPr/>
          <p:nvPr/>
        </p:nvSpPr>
        <p:spPr>
          <a:xfrm>
            <a:off x="152400" y="1028343"/>
            <a:ext cx="4156364" cy="830997"/>
          </a:xfrm>
          <a:prstGeom prst="rect">
            <a:avLst/>
          </a:prstGeom>
        </p:spPr>
        <p:txBody>
          <a:bodyPr>
            <a:spAutoFit/>
          </a:bodyPr>
          <a:lstStyle/>
          <a:p>
            <a:pPr algn="ctr"/>
            <a:r>
              <a:rPr lang="en-US" sz="2400" b="1" dirty="0"/>
              <a:t>“men aren’t burdened/held accountable”</a:t>
            </a:r>
          </a:p>
        </p:txBody>
      </p:sp>
      <p:sp>
        <p:nvSpPr>
          <p:cNvPr id="9" name="Rectangle 8"/>
          <p:cNvSpPr/>
          <p:nvPr/>
        </p:nvSpPr>
        <p:spPr>
          <a:xfrm>
            <a:off x="4759036" y="1034844"/>
            <a:ext cx="4156364" cy="830997"/>
          </a:xfrm>
          <a:prstGeom prst="rect">
            <a:avLst/>
          </a:prstGeom>
        </p:spPr>
        <p:txBody>
          <a:bodyPr>
            <a:spAutoFit/>
          </a:bodyPr>
          <a:lstStyle/>
          <a:p>
            <a:pPr algn="ctr"/>
            <a:r>
              <a:rPr lang="en-US" sz="2400" b="1" dirty="0"/>
              <a:t>"Los hombres no son </a:t>
            </a:r>
            <a:r>
              <a:rPr lang="en-US" sz="2400" b="1" dirty="0" err="1"/>
              <a:t>agobiados</a:t>
            </a:r>
            <a:r>
              <a:rPr lang="en-US" sz="2400" b="1" dirty="0"/>
              <a:t> / </a:t>
            </a:r>
            <a:r>
              <a:rPr lang="en-US" sz="2400" b="1" dirty="0" err="1"/>
              <a:t>responsabilizados</a:t>
            </a:r>
            <a:r>
              <a:rPr lang="en-US" sz="2400" b="1" dirty="0"/>
              <a:t>"</a:t>
            </a:r>
          </a:p>
        </p:txBody>
      </p: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975" t="10888" r="18711" b="6249"/>
          <a:stretch/>
        </p:blipFill>
        <p:spPr bwMode="auto">
          <a:xfrm>
            <a:off x="609600" y="762000"/>
            <a:ext cx="8107680" cy="606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752600" y="2286000"/>
            <a:ext cx="4419600" cy="4572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551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147935"/>
            <a:ext cx="3955466"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Justifications of Abortion</a:t>
            </a:r>
            <a:endParaRPr lang="en-US" sz="2400" dirty="0">
              <a:solidFill>
                <a:schemeClr val="bg1"/>
              </a:solidFill>
            </a:endParaRPr>
          </a:p>
        </p:txBody>
      </p:sp>
      <p:sp>
        <p:nvSpPr>
          <p:cNvPr id="7" name="TextBox 6"/>
          <p:cNvSpPr txBox="1"/>
          <p:nvPr/>
        </p:nvSpPr>
        <p:spPr>
          <a:xfrm>
            <a:off x="4883734" y="152400"/>
            <a:ext cx="3955466" cy="461665"/>
          </a:xfrm>
          <a:prstGeom prst="rect">
            <a:avLst/>
          </a:prstGeom>
          <a:noFill/>
        </p:spPr>
        <p:txBody>
          <a:bodyPr wrap="square" rtlCol="0">
            <a:spAutoFit/>
          </a:bodyPr>
          <a:lstStyle/>
          <a:p>
            <a:pPr fontAlgn="t"/>
            <a:r>
              <a:rPr lang="en-US" sz="2400" b="1" dirty="0" err="1">
                <a:solidFill>
                  <a:schemeClr val="bg1"/>
                </a:solidFill>
                <a:effectLst>
                  <a:outerShdw blurRad="38100" dist="38100" dir="2700000" algn="tl">
                    <a:srgbClr val="000000">
                      <a:alpha val="43137"/>
                    </a:srgbClr>
                  </a:outerShdw>
                </a:effectLst>
              </a:rPr>
              <a:t>Justificaciones</a:t>
            </a:r>
            <a:r>
              <a:rPr lang="en-US" sz="2400" b="1" dirty="0">
                <a:solidFill>
                  <a:schemeClr val="bg1"/>
                </a:solidFill>
                <a:effectLst>
                  <a:outerShdw blurRad="38100" dist="38100" dir="2700000" algn="tl">
                    <a:srgbClr val="000000">
                      <a:alpha val="43137"/>
                    </a:srgbClr>
                  </a:outerShdw>
                </a:effectLst>
              </a:rPr>
              <a:t> del </a:t>
            </a:r>
            <a:r>
              <a:rPr lang="en-US" sz="2400" b="1" dirty="0" err="1">
                <a:solidFill>
                  <a:schemeClr val="bg1"/>
                </a:solidFill>
                <a:effectLst>
                  <a:outerShdw blurRad="38100" dist="38100" dir="2700000" algn="tl">
                    <a:srgbClr val="000000">
                      <a:alpha val="43137"/>
                    </a:srgbClr>
                  </a:outerShdw>
                </a:effectLst>
              </a:rPr>
              <a:t>Aborto</a:t>
            </a:r>
            <a:endParaRPr lang="en-US" sz="2400" b="1" dirty="0">
              <a:solidFill>
                <a:schemeClr val="bg1"/>
              </a:solidFill>
              <a:effectLst>
                <a:outerShdw blurRad="38100" dist="38100" dir="2700000" algn="tl">
                  <a:srgbClr val="000000">
                    <a:alpha val="43137"/>
                  </a:srgbClr>
                </a:outerShdw>
              </a:effectLst>
            </a:endParaRPr>
          </a:p>
        </p:txBody>
      </p:sp>
      <p:sp>
        <p:nvSpPr>
          <p:cNvPr id="8" name="Rectangle 7"/>
          <p:cNvSpPr/>
          <p:nvPr/>
        </p:nvSpPr>
        <p:spPr>
          <a:xfrm>
            <a:off x="152400" y="1028343"/>
            <a:ext cx="4156364" cy="830997"/>
          </a:xfrm>
          <a:prstGeom prst="rect">
            <a:avLst/>
          </a:prstGeom>
        </p:spPr>
        <p:txBody>
          <a:bodyPr>
            <a:spAutoFit/>
          </a:bodyPr>
          <a:lstStyle/>
          <a:p>
            <a:pPr algn="ctr"/>
            <a:r>
              <a:rPr lang="en-US" sz="2400" b="1" dirty="0"/>
              <a:t>“men aren’t burdened/held accountable”</a:t>
            </a:r>
          </a:p>
        </p:txBody>
      </p:sp>
      <p:sp>
        <p:nvSpPr>
          <p:cNvPr id="9" name="Rectangle 8"/>
          <p:cNvSpPr/>
          <p:nvPr/>
        </p:nvSpPr>
        <p:spPr>
          <a:xfrm>
            <a:off x="4759036" y="1034844"/>
            <a:ext cx="4156364" cy="830997"/>
          </a:xfrm>
          <a:prstGeom prst="rect">
            <a:avLst/>
          </a:prstGeom>
        </p:spPr>
        <p:txBody>
          <a:bodyPr>
            <a:spAutoFit/>
          </a:bodyPr>
          <a:lstStyle/>
          <a:p>
            <a:pPr algn="ctr"/>
            <a:r>
              <a:rPr lang="en-US" sz="2400" b="1" dirty="0"/>
              <a:t>"Los hombres no son </a:t>
            </a:r>
            <a:r>
              <a:rPr lang="en-US" sz="2400" b="1" dirty="0" err="1"/>
              <a:t>agobiados</a:t>
            </a:r>
            <a:r>
              <a:rPr lang="en-US" sz="2400" b="1" dirty="0"/>
              <a:t> / </a:t>
            </a:r>
            <a:r>
              <a:rPr lang="en-US" sz="2400" b="1" dirty="0" err="1"/>
              <a:t>responsabilizados</a:t>
            </a:r>
            <a:r>
              <a:rPr lang="en-US" sz="2400" b="1" dirty="0"/>
              <a:t>"</a:t>
            </a:r>
          </a:p>
        </p:txBody>
      </p:sp>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363" t="17742" r="26677" b="37709"/>
          <a:stretch/>
        </p:blipFill>
        <p:spPr bwMode="auto">
          <a:xfrm>
            <a:off x="1371600" y="152400"/>
            <a:ext cx="6370320" cy="3258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4383" t="24496" r="27443" b="22681"/>
          <a:stretch/>
        </p:blipFill>
        <p:spPr bwMode="auto">
          <a:xfrm>
            <a:off x="1351936" y="2765322"/>
            <a:ext cx="6268064" cy="3864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584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147935"/>
            <a:ext cx="3955466"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Justifications of Abortion</a:t>
            </a:r>
            <a:endParaRPr lang="en-US" sz="2400" dirty="0">
              <a:solidFill>
                <a:schemeClr val="bg1"/>
              </a:solidFill>
            </a:endParaRPr>
          </a:p>
        </p:txBody>
      </p:sp>
      <p:sp>
        <p:nvSpPr>
          <p:cNvPr id="7" name="TextBox 6"/>
          <p:cNvSpPr txBox="1"/>
          <p:nvPr/>
        </p:nvSpPr>
        <p:spPr>
          <a:xfrm>
            <a:off x="4883734" y="152400"/>
            <a:ext cx="3955466" cy="461665"/>
          </a:xfrm>
          <a:prstGeom prst="rect">
            <a:avLst/>
          </a:prstGeom>
          <a:noFill/>
        </p:spPr>
        <p:txBody>
          <a:bodyPr wrap="square" rtlCol="0">
            <a:spAutoFit/>
          </a:bodyPr>
          <a:lstStyle/>
          <a:p>
            <a:pPr fontAlgn="t"/>
            <a:r>
              <a:rPr lang="en-US" sz="2400" b="1" dirty="0" err="1">
                <a:solidFill>
                  <a:schemeClr val="bg1"/>
                </a:solidFill>
                <a:effectLst>
                  <a:outerShdw blurRad="38100" dist="38100" dir="2700000" algn="tl">
                    <a:srgbClr val="000000">
                      <a:alpha val="43137"/>
                    </a:srgbClr>
                  </a:outerShdw>
                </a:effectLst>
              </a:rPr>
              <a:t>Justificaciones</a:t>
            </a:r>
            <a:r>
              <a:rPr lang="en-US" sz="2400" b="1" dirty="0">
                <a:solidFill>
                  <a:schemeClr val="bg1"/>
                </a:solidFill>
                <a:effectLst>
                  <a:outerShdw blurRad="38100" dist="38100" dir="2700000" algn="tl">
                    <a:srgbClr val="000000">
                      <a:alpha val="43137"/>
                    </a:srgbClr>
                  </a:outerShdw>
                </a:effectLst>
              </a:rPr>
              <a:t> del </a:t>
            </a:r>
            <a:r>
              <a:rPr lang="en-US" sz="2400" b="1" dirty="0" err="1">
                <a:solidFill>
                  <a:schemeClr val="bg1"/>
                </a:solidFill>
                <a:effectLst>
                  <a:outerShdw blurRad="38100" dist="38100" dir="2700000" algn="tl">
                    <a:srgbClr val="000000">
                      <a:alpha val="43137"/>
                    </a:srgbClr>
                  </a:outerShdw>
                </a:effectLst>
              </a:rPr>
              <a:t>Aborto</a:t>
            </a:r>
            <a:endParaRPr lang="en-US" sz="2400" b="1" dirty="0">
              <a:solidFill>
                <a:schemeClr val="bg1"/>
              </a:solidFill>
              <a:effectLst>
                <a:outerShdw blurRad="38100" dist="38100" dir="2700000" algn="tl">
                  <a:srgbClr val="000000">
                    <a:alpha val="43137"/>
                  </a:srgbClr>
                </a:outerShdw>
              </a:effectLst>
            </a:endParaRPr>
          </a:p>
        </p:txBody>
      </p:sp>
      <p:sp>
        <p:nvSpPr>
          <p:cNvPr id="8" name="Rectangle 7"/>
          <p:cNvSpPr/>
          <p:nvPr/>
        </p:nvSpPr>
        <p:spPr>
          <a:xfrm>
            <a:off x="152400" y="1028343"/>
            <a:ext cx="4156364" cy="830997"/>
          </a:xfrm>
          <a:prstGeom prst="rect">
            <a:avLst/>
          </a:prstGeom>
        </p:spPr>
        <p:txBody>
          <a:bodyPr>
            <a:spAutoFit/>
          </a:bodyPr>
          <a:lstStyle/>
          <a:p>
            <a:pPr algn="ctr"/>
            <a:r>
              <a:rPr lang="en-US" sz="2400" b="1" dirty="0"/>
              <a:t>“men aren’t burdened/held accountable”</a:t>
            </a:r>
          </a:p>
        </p:txBody>
      </p:sp>
      <p:sp>
        <p:nvSpPr>
          <p:cNvPr id="9" name="Rectangle 8"/>
          <p:cNvSpPr/>
          <p:nvPr/>
        </p:nvSpPr>
        <p:spPr>
          <a:xfrm>
            <a:off x="4759036" y="1034844"/>
            <a:ext cx="4156364" cy="830997"/>
          </a:xfrm>
          <a:prstGeom prst="rect">
            <a:avLst/>
          </a:prstGeom>
        </p:spPr>
        <p:txBody>
          <a:bodyPr>
            <a:spAutoFit/>
          </a:bodyPr>
          <a:lstStyle/>
          <a:p>
            <a:pPr algn="ctr"/>
            <a:r>
              <a:rPr lang="en-US" sz="2400" b="1" dirty="0"/>
              <a:t>"Los hombres no son </a:t>
            </a:r>
            <a:r>
              <a:rPr lang="en-US" sz="2400" b="1" dirty="0" err="1"/>
              <a:t>agobiados</a:t>
            </a:r>
            <a:r>
              <a:rPr lang="en-US" sz="2400" b="1" dirty="0"/>
              <a:t> / </a:t>
            </a:r>
            <a:r>
              <a:rPr lang="en-US" sz="2400" b="1" dirty="0" err="1"/>
              <a:t>responsabilizados</a:t>
            </a:r>
            <a:r>
              <a:rPr lang="en-US" sz="2400" b="1" dirty="0"/>
              <a:t>"</a:t>
            </a:r>
          </a:p>
        </p:txBody>
      </p:sp>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363" t="17742" r="26677" b="37709"/>
          <a:stretch/>
        </p:blipFill>
        <p:spPr bwMode="auto">
          <a:xfrm>
            <a:off x="1371600" y="152400"/>
            <a:ext cx="6370320" cy="3258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84" t="25000" r="28082" b="34375"/>
          <a:stretch/>
        </p:blipFill>
        <p:spPr bwMode="auto">
          <a:xfrm>
            <a:off x="1448292" y="2895600"/>
            <a:ext cx="6171708"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0707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147935"/>
            <a:ext cx="3955466" cy="461665"/>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Justifications of Abortion</a:t>
            </a:r>
            <a:endParaRPr lang="en-US" sz="2400" dirty="0">
              <a:solidFill>
                <a:schemeClr val="bg1"/>
              </a:solidFill>
            </a:endParaRPr>
          </a:p>
        </p:txBody>
      </p:sp>
      <p:sp>
        <p:nvSpPr>
          <p:cNvPr id="7" name="TextBox 6"/>
          <p:cNvSpPr txBox="1"/>
          <p:nvPr/>
        </p:nvSpPr>
        <p:spPr>
          <a:xfrm>
            <a:off x="4883734" y="152400"/>
            <a:ext cx="3955466" cy="461665"/>
          </a:xfrm>
          <a:prstGeom prst="rect">
            <a:avLst/>
          </a:prstGeom>
          <a:noFill/>
        </p:spPr>
        <p:txBody>
          <a:bodyPr wrap="square" rtlCol="0">
            <a:spAutoFit/>
          </a:bodyPr>
          <a:lstStyle/>
          <a:p>
            <a:pPr fontAlgn="t"/>
            <a:r>
              <a:rPr lang="en-US" sz="2400" b="1" dirty="0" err="1">
                <a:solidFill>
                  <a:schemeClr val="bg1"/>
                </a:solidFill>
                <a:effectLst>
                  <a:outerShdw blurRad="38100" dist="38100" dir="2700000" algn="tl">
                    <a:srgbClr val="000000">
                      <a:alpha val="43137"/>
                    </a:srgbClr>
                  </a:outerShdw>
                </a:effectLst>
              </a:rPr>
              <a:t>Justificaciones</a:t>
            </a:r>
            <a:r>
              <a:rPr lang="en-US" sz="2400" b="1" dirty="0">
                <a:solidFill>
                  <a:schemeClr val="bg1"/>
                </a:solidFill>
                <a:effectLst>
                  <a:outerShdw blurRad="38100" dist="38100" dir="2700000" algn="tl">
                    <a:srgbClr val="000000">
                      <a:alpha val="43137"/>
                    </a:srgbClr>
                  </a:outerShdw>
                </a:effectLst>
              </a:rPr>
              <a:t> del </a:t>
            </a:r>
            <a:r>
              <a:rPr lang="en-US" sz="2400" b="1" dirty="0" err="1">
                <a:solidFill>
                  <a:schemeClr val="bg1"/>
                </a:solidFill>
                <a:effectLst>
                  <a:outerShdw blurRad="38100" dist="38100" dir="2700000" algn="tl">
                    <a:srgbClr val="000000">
                      <a:alpha val="43137"/>
                    </a:srgbClr>
                  </a:outerShdw>
                </a:effectLst>
              </a:rPr>
              <a:t>Aborto</a:t>
            </a:r>
            <a:endParaRPr lang="en-US" sz="2400" b="1" dirty="0">
              <a:solidFill>
                <a:schemeClr val="bg1"/>
              </a:solidFill>
              <a:effectLst>
                <a:outerShdw blurRad="38100" dist="38100" dir="2700000" algn="tl">
                  <a:srgbClr val="000000">
                    <a:alpha val="43137"/>
                  </a:srgbClr>
                </a:outerShdw>
              </a:effectLst>
            </a:endParaRPr>
          </a:p>
        </p:txBody>
      </p:sp>
      <p:sp>
        <p:nvSpPr>
          <p:cNvPr id="8" name="Rectangle 7"/>
          <p:cNvSpPr/>
          <p:nvPr/>
        </p:nvSpPr>
        <p:spPr>
          <a:xfrm>
            <a:off x="152400" y="1028343"/>
            <a:ext cx="4156364" cy="830997"/>
          </a:xfrm>
          <a:prstGeom prst="rect">
            <a:avLst/>
          </a:prstGeom>
        </p:spPr>
        <p:txBody>
          <a:bodyPr>
            <a:spAutoFit/>
          </a:bodyPr>
          <a:lstStyle/>
          <a:p>
            <a:pPr algn="ctr"/>
            <a:r>
              <a:rPr lang="en-US" sz="2400" b="1" dirty="0"/>
              <a:t>“men aren’t burdened/held accountable”</a:t>
            </a:r>
          </a:p>
        </p:txBody>
      </p:sp>
      <p:sp>
        <p:nvSpPr>
          <p:cNvPr id="9" name="Rectangle 8"/>
          <p:cNvSpPr/>
          <p:nvPr/>
        </p:nvSpPr>
        <p:spPr>
          <a:xfrm>
            <a:off x="4759036" y="1034844"/>
            <a:ext cx="4156364" cy="830997"/>
          </a:xfrm>
          <a:prstGeom prst="rect">
            <a:avLst/>
          </a:prstGeom>
        </p:spPr>
        <p:txBody>
          <a:bodyPr>
            <a:spAutoFit/>
          </a:bodyPr>
          <a:lstStyle/>
          <a:p>
            <a:pPr algn="ctr"/>
            <a:r>
              <a:rPr lang="en-US" sz="2400" b="1" dirty="0"/>
              <a:t>"Los hombres no son </a:t>
            </a:r>
            <a:r>
              <a:rPr lang="en-US" sz="2400" b="1" dirty="0" err="1"/>
              <a:t>agobiados</a:t>
            </a:r>
            <a:r>
              <a:rPr lang="en-US" sz="2400" b="1" dirty="0"/>
              <a:t> / </a:t>
            </a:r>
            <a:r>
              <a:rPr lang="en-US" sz="2400" b="1" dirty="0" err="1"/>
              <a:t>responsabilizados</a:t>
            </a:r>
            <a:r>
              <a:rPr lang="en-US" sz="2400" b="1" dirty="0"/>
              <a:t>"</a:t>
            </a:r>
          </a:p>
        </p:txBody>
      </p:sp>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363" t="17742" r="26677" b="37709"/>
          <a:stretch/>
        </p:blipFill>
        <p:spPr bwMode="auto">
          <a:xfrm>
            <a:off x="1371600" y="152400"/>
            <a:ext cx="6370320" cy="3258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84" t="25000" r="28082" b="48267"/>
          <a:stretch/>
        </p:blipFill>
        <p:spPr bwMode="auto">
          <a:xfrm>
            <a:off x="228600" y="2743200"/>
            <a:ext cx="8703691" cy="2757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a:off x="4556760" y="4191000"/>
            <a:ext cx="413004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4572000"/>
            <a:ext cx="23313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733800" y="4953000"/>
            <a:ext cx="310296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185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458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57200"/>
            <a:ext cx="8229600" cy="6463308"/>
          </a:xfrm>
          <a:prstGeom prst="rect">
            <a:avLst/>
          </a:prstGeom>
          <a:noFill/>
        </p:spPr>
        <p:txBody>
          <a:bodyPr wrap="square" rtlCol="0">
            <a:spAutoFit/>
          </a:bodyPr>
          <a:lstStyle/>
          <a:p>
            <a:r>
              <a:rPr lang="en-US" dirty="0"/>
              <a:t>Two mindsets</a:t>
            </a:r>
          </a:p>
          <a:p>
            <a:endParaRPr lang="en-US" dirty="0"/>
          </a:p>
          <a:p>
            <a:endParaRPr lang="en-US" dirty="0"/>
          </a:p>
          <a:p>
            <a:r>
              <a:rPr lang="en-US" dirty="0"/>
              <a:t>Justifications</a:t>
            </a:r>
          </a:p>
          <a:p>
            <a:r>
              <a:rPr lang="en-US" dirty="0"/>
              <a:t>	not a human life (briefly answer and dismiss)</a:t>
            </a:r>
          </a:p>
          <a:p>
            <a:r>
              <a:rPr lang="en-US" dirty="0"/>
              <a:t>	my body my right, 1 Cor. 6 (note context: fornication)</a:t>
            </a:r>
          </a:p>
          <a:p>
            <a:r>
              <a:rPr lang="en-US" dirty="0"/>
              <a:t>	men don’t have to deal with this</a:t>
            </a:r>
          </a:p>
          <a:p>
            <a:pPr lvl="3"/>
            <a:r>
              <a:rPr lang="en-US" dirty="0"/>
              <a:t>presupposes that this is outside of marriage, right there is the problem in this world!</a:t>
            </a:r>
          </a:p>
          <a:p>
            <a:pPr lvl="3"/>
            <a:r>
              <a:rPr lang="en-US" dirty="0"/>
              <a:t>But there’s a point to be made: note the survey- how many abortions come about because of the father’s influence</a:t>
            </a:r>
          </a:p>
          <a:p>
            <a:pPr lvl="3"/>
            <a:r>
              <a:rPr lang="en-US" dirty="0"/>
              <a:t>Get the quotes from the journal article “father didn’t want the baby”</a:t>
            </a:r>
          </a:p>
          <a:p>
            <a:pPr lvl="3"/>
            <a:r>
              <a:rPr lang="en-US" dirty="0"/>
              <a:t>Solution is God’s way</a:t>
            </a:r>
          </a:p>
          <a:p>
            <a:pPr lvl="3"/>
            <a:r>
              <a:rPr lang="en-US" dirty="0"/>
              <a:t>But if I make a mistake, whether male or female, accept the consequences</a:t>
            </a:r>
          </a:p>
          <a:p>
            <a:pPr lvl="3"/>
            <a:endParaRPr lang="en-US" dirty="0"/>
          </a:p>
          <a:p>
            <a:r>
              <a:rPr lang="en-US" dirty="0"/>
              <a:t>Abortion comes about because of following the lusts of men rather than will of God, whether it’s the lust that led to relations outside of marriage, or the desire to avoid responsibilities and burden of children on the part of a married couple, or the lust or hatred of a rapist – wait why should I suffer for the wrong that another does to me? But you know what, that was part of being the Christ , and that’s part of being a Christian.	</a:t>
            </a:r>
          </a:p>
          <a:p>
            <a:r>
              <a:rPr lang="en-US" dirty="0"/>
              <a:t>FORGIVENESS</a:t>
            </a:r>
          </a:p>
        </p:txBody>
      </p:sp>
    </p:spTree>
    <p:extLst>
      <p:ext uri="{BB962C8B-B14F-4D97-AF65-F5344CB8AC3E}">
        <p14:creationId xmlns:p14="http://schemas.microsoft.com/office/powerpoint/2010/main" val="3098090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975" t="10888" r="18711" b="6249"/>
          <a:stretch/>
        </p:blipFill>
        <p:spPr bwMode="auto">
          <a:xfrm>
            <a:off x="609600" y="457200"/>
            <a:ext cx="8107680" cy="606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179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Forgiveness				</a:t>
            </a:r>
            <a:r>
              <a:rPr lang="en-US" sz="3200" b="1" dirty="0" err="1">
                <a:effectLst>
                  <a:outerShdw blurRad="38100" dist="38100" dir="2700000" algn="tl">
                    <a:srgbClr val="000000">
                      <a:alpha val="43137"/>
                    </a:srgbClr>
                  </a:outerShdw>
                </a:effectLst>
              </a:rPr>
              <a:t>Perdón</a:t>
            </a:r>
            <a:endParaRPr lang="en-US" sz="3200" b="1" dirty="0">
              <a:effectLst>
                <a:outerShdw blurRad="38100" dist="38100" dir="2700000" algn="tl">
                  <a:srgbClr val="000000">
                    <a:alpha val="43137"/>
                  </a:srgbClr>
                </a:outerShdw>
              </a:effectLst>
            </a:endParaRPr>
          </a:p>
        </p:txBody>
      </p:sp>
      <p:sp>
        <p:nvSpPr>
          <p:cNvPr id="3" name="Rectangle 2"/>
          <p:cNvSpPr/>
          <p:nvPr/>
        </p:nvSpPr>
        <p:spPr>
          <a:xfrm>
            <a:off x="76200" y="762000"/>
            <a:ext cx="4419600" cy="6186309"/>
          </a:xfrm>
          <a:prstGeom prst="rect">
            <a:avLst/>
          </a:prstGeom>
        </p:spPr>
        <p:txBody>
          <a:bodyPr wrap="square">
            <a:spAutoFit/>
          </a:bodyPr>
          <a:lstStyle/>
          <a:p>
            <a:r>
              <a:rPr lang="en-US" sz="2200" b="1" dirty="0"/>
              <a:t>2 Chronicles 33 </a:t>
            </a:r>
            <a:r>
              <a:rPr lang="en-US" sz="2200" b="1" baseline="30000" dirty="0"/>
              <a:t>6 </a:t>
            </a:r>
            <a:r>
              <a:rPr lang="en-US" sz="2200" dirty="0"/>
              <a:t>He made </a:t>
            </a:r>
            <a:r>
              <a:rPr lang="en-US" sz="2200" b="1" u="sng" dirty="0"/>
              <a:t>his sons pass through the fire</a:t>
            </a:r>
          </a:p>
          <a:p>
            <a:endParaRPr lang="en-US" sz="2200" b="1" u="sng" dirty="0"/>
          </a:p>
          <a:p>
            <a:r>
              <a:rPr lang="en-US" sz="2200" b="1" dirty="0"/>
              <a:t>2 Kings 21 </a:t>
            </a:r>
            <a:r>
              <a:rPr lang="en-US" sz="2200" b="1" baseline="30000" dirty="0"/>
              <a:t>16 </a:t>
            </a:r>
            <a:r>
              <a:rPr lang="en-US" sz="2200" dirty="0"/>
              <a:t>Moreover, Manasseh </a:t>
            </a:r>
            <a:r>
              <a:rPr lang="en-US" sz="2200" b="1" u="sng" dirty="0"/>
              <a:t>shed very much innocent blood</a:t>
            </a:r>
            <a:r>
              <a:rPr lang="en-US" sz="2200" dirty="0"/>
              <a:t> until he had filled Jerusalem from one end to another</a:t>
            </a:r>
          </a:p>
          <a:p>
            <a:endParaRPr lang="en-US" sz="2200" dirty="0"/>
          </a:p>
          <a:p>
            <a:r>
              <a:rPr lang="en-US" sz="2200" b="1" dirty="0"/>
              <a:t>2 Chronicles 33 </a:t>
            </a:r>
            <a:r>
              <a:rPr lang="en-US" sz="2200" b="1" baseline="30000" dirty="0"/>
              <a:t>12 </a:t>
            </a:r>
            <a:r>
              <a:rPr lang="en-US" sz="2200" dirty="0"/>
              <a:t>When he was in distress, he entreated the </a:t>
            </a:r>
            <a:r>
              <a:rPr lang="en-US" sz="2200" cap="small" dirty="0"/>
              <a:t>Lord</a:t>
            </a:r>
            <a:r>
              <a:rPr lang="en-US" sz="2200" dirty="0"/>
              <a:t> his God and humbled himself greatly before the God of his fathers. </a:t>
            </a:r>
          </a:p>
          <a:p>
            <a:r>
              <a:rPr lang="en-US" sz="2200" b="1" baseline="30000" dirty="0"/>
              <a:t>13 </a:t>
            </a:r>
            <a:r>
              <a:rPr lang="en-US" sz="2200" b="1" u="sng" dirty="0"/>
              <a:t>When he prayed to Him, He was moved by his entreaty and heard his supplication</a:t>
            </a:r>
            <a:r>
              <a:rPr lang="en-US" sz="2200" dirty="0"/>
              <a:t>, and brought him again to Jerusalem to his kingdom. Then Manasseh knew that the </a:t>
            </a:r>
            <a:r>
              <a:rPr lang="en-US" sz="2200" cap="small" dirty="0"/>
              <a:t>Lord </a:t>
            </a:r>
            <a:r>
              <a:rPr lang="en-US" sz="2200" dirty="0"/>
              <a:t>was God.</a:t>
            </a:r>
          </a:p>
        </p:txBody>
      </p:sp>
      <p:sp>
        <p:nvSpPr>
          <p:cNvPr id="4" name="Rectangle 3"/>
          <p:cNvSpPr/>
          <p:nvPr/>
        </p:nvSpPr>
        <p:spPr>
          <a:xfrm>
            <a:off x="4648200" y="762000"/>
            <a:ext cx="4495800" cy="5847755"/>
          </a:xfrm>
          <a:prstGeom prst="rect">
            <a:avLst/>
          </a:prstGeom>
        </p:spPr>
        <p:txBody>
          <a:bodyPr wrap="square">
            <a:spAutoFit/>
          </a:bodyPr>
          <a:lstStyle/>
          <a:p>
            <a:r>
              <a:rPr lang="es-ES" sz="2200" b="1" dirty="0"/>
              <a:t>2 Crónicas 33 </a:t>
            </a:r>
            <a:r>
              <a:rPr lang="es-ES" sz="2200" b="1" baseline="30000" dirty="0"/>
              <a:t>6 </a:t>
            </a:r>
            <a:r>
              <a:rPr lang="es-ES" sz="2200" dirty="0"/>
              <a:t>Pasó </a:t>
            </a:r>
            <a:r>
              <a:rPr lang="es-ES" sz="2200" b="1" u="sng" dirty="0"/>
              <a:t>sus hijos por fuego</a:t>
            </a:r>
          </a:p>
          <a:p>
            <a:endParaRPr lang="es-ES" sz="2200" b="1" u="sng" dirty="0"/>
          </a:p>
          <a:p>
            <a:r>
              <a:rPr lang="es-ES" sz="2200" b="1" dirty="0"/>
              <a:t>2 Reyes 21</a:t>
            </a:r>
            <a:r>
              <a:rPr lang="es-ES" sz="2200" b="1" baseline="30000" dirty="0"/>
              <a:t>16 </a:t>
            </a:r>
            <a:r>
              <a:rPr lang="es-ES" sz="2200" dirty="0"/>
              <a:t>Además, Manasés </a:t>
            </a:r>
            <a:r>
              <a:rPr lang="es-ES" sz="2200" b="1" u="sng" dirty="0"/>
              <a:t>derramó tal cantidad de sangre inocente</a:t>
            </a:r>
            <a:r>
              <a:rPr lang="es-ES" sz="2200" dirty="0"/>
              <a:t> que llenó a Jerusalén de extremo a extremo</a:t>
            </a:r>
          </a:p>
          <a:p>
            <a:endParaRPr lang="es-ES" sz="2200" dirty="0"/>
          </a:p>
          <a:p>
            <a:r>
              <a:rPr lang="es-ES" sz="2200" b="1" dirty="0"/>
              <a:t>2 Crónicas 33 </a:t>
            </a:r>
            <a:r>
              <a:rPr lang="es-ES" sz="2200" b="1" baseline="30000" dirty="0"/>
              <a:t>12 </a:t>
            </a:r>
            <a:r>
              <a:rPr lang="es-ES" sz="2200" dirty="0"/>
              <a:t>Pero cuando se vio en angustia, oró a Jehová, su Dios, y se humilló profundamente en la presencia del Dios de sus padres.</a:t>
            </a:r>
          </a:p>
          <a:p>
            <a:r>
              <a:rPr lang="es-ES" sz="2200" b="1" baseline="30000" dirty="0"/>
              <a:t>13 </a:t>
            </a:r>
            <a:r>
              <a:rPr lang="es-ES" sz="2200" b="1" u="sng" dirty="0"/>
              <a:t>Oró a él, y fue atendido; pues Dios oyó su oración</a:t>
            </a:r>
            <a:r>
              <a:rPr lang="es-ES" sz="2200" dirty="0"/>
              <a:t> y lo hizo retornar a su reino en Jerusalén. Entonces reconoció Manasés que Jehová era Dios.</a:t>
            </a:r>
            <a:endParaRPr lang="es-ES" sz="2200" b="1" u="sng" dirty="0"/>
          </a:p>
        </p:txBody>
      </p:sp>
      <p:cxnSp>
        <p:nvCxnSpPr>
          <p:cNvPr id="7" name="Straight Connector 6"/>
          <p:cNvCxnSpPr>
            <a:stCxn id="2"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10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363" t="17742" r="26677" b="37709"/>
          <a:stretch/>
        </p:blipFill>
        <p:spPr bwMode="auto">
          <a:xfrm>
            <a:off x="1371600" y="152400"/>
            <a:ext cx="6370320" cy="3258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4383" t="24496" r="27443" b="22681"/>
          <a:stretch/>
        </p:blipFill>
        <p:spPr bwMode="auto">
          <a:xfrm>
            <a:off x="1351936" y="2765322"/>
            <a:ext cx="6268064" cy="3864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304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363" t="17742" r="26677" b="37709"/>
          <a:stretch/>
        </p:blipFill>
        <p:spPr bwMode="auto">
          <a:xfrm>
            <a:off x="1371600" y="152400"/>
            <a:ext cx="6370320" cy="3258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84" t="25000" r="28082" b="34375"/>
          <a:stretch/>
        </p:blipFill>
        <p:spPr bwMode="auto">
          <a:xfrm>
            <a:off x="1448292" y="2895600"/>
            <a:ext cx="6171708"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0086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363" t="17742" r="26677" b="37709"/>
          <a:stretch/>
        </p:blipFill>
        <p:spPr bwMode="auto">
          <a:xfrm>
            <a:off x="1371600" y="152400"/>
            <a:ext cx="6370320" cy="3258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84" t="25000" r="28082" b="48267"/>
          <a:stretch/>
        </p:blipFill>
        <p:spPr bwMode="auto">
          <a:xfrm>
            <a:off x="228600" y="2743200"/>
            <a:ext cx="8703691" cy="2757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0595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59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Forgiveness				</a:t>
            </a:r>
            <a:r>
              <a:rPr lang="en-US" sz="3200" b="1" dirty="0" err="1">
                <a:effectLst>
                  <a:outerShdw blurRad="38100" dist="38100" dir="2700000" algn="tl">
                    <a:srgbClr val="000000">
                      <a:alpha val="43137"/>
                    </a:srgbClr>
                  </a:outerShdw>
                </a:effectLst>
              </a:rPr>
              <a:t>Perdón</a:t>
            </a:r>
            <a:endParaRPr lang="en-US" sz="3200" b="1" dirty="0">
              <a:effectLst>
                <a:outerShdw blurRad="38100" dist="38100" dir="2700000" algn="tl">
                  <a:srgbClr val="000000">
                    <a:alpha val="43137"/>
                  </a:srgbClr>
                </a:outerShdw>
              </a:effectLst>
            </a:endParaRPr>
          </a:p>
        </p:txBody>
      </p:sp>
      <p:sp>
        <p:nvSpPr>
          <p:cNvPr id="3" name="Rectangle 2"/>
          <p:cNvSpPr/>
          <p:nvPr/>
        </p:nvSpPr>
        <p:spPr>
          <a:xfrm>
            <a:off x="76200" y="762000"/>
            <a:ext cx="4419600" cy="5909310"/>
          </a:xfrm>
          <a:prstGeom prst="rect">
            <a:avLst/>
          </a:prstGeom>
        </p:spPr>
        <p:txBody>
          <a:bodyPr wrap="square">
            <a:spAutoFit/>
          </a:bodyPr>
          <a:lstStyle/>
          <a:p>
            <a:r>
              <a:rPr lang="en-US" sz="2100" b="1" dirty="0"/>
              <a:t>Ezekiel 16</a:t>
            </a:r>
          </a:p>
          <a:p>
            <a:r>
              <a:rPr lang="en-US" sz="2100" b="1" baseline="30000" dirty="0"/>
              <a:t>20 </a:t>
            </a:r>
            <a:r>
              <a:rPr lang="en-US" sz="2100" dirty="0"/>
              <a:t>Moreover, you took your sons and daughters whom you had borne to Me and sacrificed them to idols to be devoured. Were your harlotries so small a matter? </a:t>
            </a:r>
            <a:r>
              <a:rPr lang="en-US" sz="2100" b="1" baseline="30000" dirty="0"/>
              <a:t>21 </a:t>
            </a:r>
            <a:r>
              <a:rPr lang="en-US" sz="2100" dirty="0"/>
              <a:t>You slaughtered My children and offered them up to idols by causing them to pass through the fire.</a:t>
            </a:r>
          </a:p>
          <a:p>
            <a:endParaRPr lang="en-US" sz="2100" b="1" dirty="0"/>
          </a:p>
          <a:p>
            <a:r>
              <a:rPr lang="en-US" sz="2100" b="1" baseline="30000" dirty="0"/>
              <a:t>62 </a:t>
            </a:r>
            <a:r>
              <a:rPr lang="en-US" sz="2100" dirty="0"/>
              <a:t>Thus I will establish My covenant with you, and you shall know that I am the </a:t>
            </a:r>
            <a:r>
              <a:rPr lang="en-US" sz="2100" cap="small" dirty="0"/>
              <a:t>Lord</a:t>
            </a:r>
            <a:r>
              <a:rPr lang="en-US" sz="2100" dirty="0"/>
              <a:t>, </a:t>
            </a:r>
            <a:r>
              <a:rPr lang="en-US" sz="2100" b="1" baseline="30000" dirty="0"/>
              <a:t>63 </a:t>
            </a:r>
            <a:r>
              <a:rPr lang="en-US" sz="2100" dirty="0"/>
              <a:t>so that you may remember and be ashamed and never open your mouth anymore because of your humiliation, when I have forgiven you for all that you have done,” the Lord </a:t>
            </a:r>
            <a:r>
              <a:rPr lang="en-US" sz="2100" cap="small" dirty="0"/>
              <a:t>God</a:t>
            </a:r>
            <a:r>
              <a:rPr lang="en-US" sz="2100" dirty="0"/>
              <a:t> declares.</a:t>
            </a:r>
          </a:p>
        </p:txBody>
      </p:sp>
      <p:sp>
        <p:nvSpPr>
          <p:cNvPr id="4" name="Rectangle 3"/>
          <p:cNvSpPr/>
          <p:nvPr/>
        </p:nvSpPr>
        <p:spPr>
          <a:xfrm>
            <a:off x="4648200" y="762000"/>
            <a:ext cx="4495800" cy="5586145"/>
          </a:xfrm>
          <a:prstGeom prst="rect">
            <a:avLst/>
          </a:prstGeom>
        </p:spPr>
        <p:txBody>
          <a:bodyPr wrap="square">
            <a:spAutoFit/>
          </a:bodyPr>
          <a:lstStyle/>
          <a:p>
            <a:r>
              <a:rPr lang="es-ES" sz="2100" b="1" dirty="0"/>
              <a:t>Ezequiel 16</a:t>
            </a:r>
          </a:p>
          <a:p>
            <a:r>
              <a:rPr lang="es-ES" sz="2100" b="1" baseline="30000" dirty="0"/>
              <a:t>20 </a:t>
            </a:r>
            <a:r>
              <a:rPr lang="es-ES" sz="2100" dirty="0"/>
              <a:t>Tomaste además a tus hijos y a tus hijas que habías dado a luz para mí, y se los sacrificaste como alimento. ¿Acaso eran poca cosa tus prostituciones, </a:t>
            </a:r>
            <a:r>
              <a:rPr lang="es-ES" sz="2100" b="1" baseline="30000" dirty="0"/>
              <a:t>21 </a:t>
            </a:r>
            <a:r>
              <a:rPr lang="es-ES" sz="2100" dirty="0"/>
              <a:t>para que mataras a mis hijos y se los ofrecieras haciéndolos pasar por fuego? </a:t>
            </a:r>
          </a:p>
          <a:p>
            <a:endParaRPr lang="es-ES" sz="2100" b="1" u="sng" dirty="0"/>
          </a:p>
          <a:p>
            <a:r>
              <a:rPr lang="es-ES" sz="2100" dirty="0"/>
              <a:t> </a:t>
            </a:r>
          </a:p>
          <a:p>
            <a:r>
              <a:rPr lang="es-ES" sz="2100" b="1" baseline="30000" dirty="0"/>
              <a:t>62 </a:t>
            </a:r>
            <a:r>
              <a:rPr lang="es-ES" sz="2100" dirty="0"/>
              <a:t>Estableceré mi pacto contigo; y sabrás que yo soy el </a:t>
            </a:r>
            <a:r>
              <a:rPr lang="es-ES" sz="2100" cap="small" dirty="0"/>
              <a:t>Señor</a:t>
            </a:r>
            <a:r>
              <a:rPr lang="es-ES" sz="2100" dirty="0"/>
              <a:t>; </a:t>
            </a:r>
            <a:r>
              <a:rPr lang="es-ES" sz="2100" b="1" baseline="30000" dirty="0"/>
              <a:t>63 </a:t>
            </a:r>
            <a:r>
              <a:rPr lang="es-ES" sz="2100" dirty="0"/>
              <a:t>para que recuerdes y te avergüences, y nunca más abras la boca a causa de tu humillación, cuando yo te haya perdonado por todo lo que has hecho —declara el Señor </a:t>
            </a:r>
            <a:r>
              <a:rPr lang="es-ES" sz="2100" cap="small" dirty="0"/>
              <a:t>Dios.</a:t>
            </a:r>
            <a:endParaRPr lang="es-ES" sz="2100" b="1" u="sng" dirty="0"/>
          </a:p>
        </p:txBody>
      </p:sp>
      <p:cxnSp>
        <p:nvCxnSpPr>
          <p:cNvPr id="7" name="Straight Connector 6"/>
          <p:cNvCxnSpPr>
            <a:stCxn id="2"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75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021407"/>
            <a:ext cx="4412127" cy="5047536"/>
          </a:xfrm>
          <a:prstGeom prst="rect">
            <a:avLst/>
          </a:prstGeom>
          <a:noFill/>
        </p:spPr>
        <p:txBody>
          <a:bodyPr wrap="square" rtlCol="0">
            <a:spAutoFit/>
          </a:bodyPr>
          <a:lstStyle/>
          <a:p>
            <a:r>
              <a:rPr lang="en-US" sz="2300" b="1" dirty="0"/>
              <a:t>Luke 1</a:t>
            </a:r>
          </a:p>
          <a:p>
            <a:r>
              <a:rPr lang="en-US" sz="2300" b="1" baseline="30000" dirty="0"/>
              <a:t>41 </a:t>
            </a:r>
            <a:r>
              <a:rPr lang="en-US" sz="2300" dirty="0"/>
              <a:t>When Elizabeth heard Mary’s greeting, the baby leaped in her womb; and Elizabeth was filled with the Holy Spirit. </a:t>
            </a:r>
            <a:r>
              <a:rPr lang="en-US" sz="2300" b="1" baseline="30000" dirty="0"/>
              <a:t>42 </a:t>
            </a:r>
            <a:r>
              <a:rPr lang="en-US" sz="2300" dirty="0"/>
              <a:t>And she cried out with a loud voice and said, “Blessed are you among women, and blessed is the fruit of your womb! </a:t>
            </a:r>
            <a:r>
              <a:rPr lang="en-US" sz="2300" b="1" baseline="30000" dirty="0"/>
              <a:t>43 </a:t>
            </a:r>
            <a:r>
              <a:rPr lang="en-US" sz="2300" dirty="0"/>
              <a:t>And how has it happened to me, that the mother of my Lord would come to me? </a:t>
            </a:r>
            <a:r>
              <a:rPr lang="en-US" sz="2300" b="1" baseline="30000" dirty="0"/>
              <a:t>44 </a:t>
            </a:r>
            <a:r>
              <a:rPr lang="en-US" sz="2300" dirty="0"/>
              <a:t>For behold, when the sound of your greeting reached my ears, the baby leaped in my womb for joy.”</a:t>
            </a:r>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57841"/>
            <a:ext cx="3955466"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a Child in the Womb</a:t>
            </a:r>
            <a:endParaRPr lang="en-US" sz="2400" dirty="0">
              <a:solidFill>
                <a:schemeClr val="bg1"/>
              </a:solidFill>
            </a:endParaRPr>
          </a:p>
        </p:txBody>
      </p:sp>
      <p:sp>
        <p:nvSpPr>
          <p:cNvPr id="6" name="TextBox 5"/>
          <p:cNvSpPr txBox="1"/>
          <p:nvPr/>
        </p:nvSpPr>
        <p:spPr>
          <a:xfrm>
            <a:off x="4883734" y="-61452"/>
            <a:ext cx="3955466"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 de un Niño en el Útero</a:t>
            </a:r>
            <a:endParaRPr lang="en-US" sz="2400" dirty="0">
              <a:solidFill>
                <a:schemeClr val="bg1"/>
              </a:solidFill>
            </a:endParaRPr>
          </a:p>
        </p:txBody>
      </p:sp>
      <p:sp>
        <p:nvSpPr>
          <p:cNvPr id="7" name="TextBox 6"/>
          <p:cNvSpPr txBox="1"/>
          <p:nvPr/>
        </p:nvSpPr>
        <p:spPr>
          <a:xfrm>
            <a:off x="4648200" y="1022556"/>
            <a:ext cx="4412127" cy="5047536"/>
          </a:xfrm>
          <a:prstGeom prst="rect">
            <a:avLst/>
          </a:prstGeom>
          <a:noFill/>
        </p:spPr>
        <p:txBody>
          <a:bodyPr wrap="square" rtlCol="0">
            <a:spAutoFit/>
          </a:bodyPr>
          <a:lstStyle/>
          <a:p>
            <a:r>
              <a:rPr lang="en-US" sz="2300" b="1" dirty="0"/>
              <a:t>Lucas 1</a:t>
            </a:r>
          </a:p>
          <a:p>
            <a:r>
              <a:rPr lang="es-ES" sz="2300" b="1" baseline="30000" dirty="0"/>
              <a:t>41 </a:t>
            </a:r>
            <a:r>
              <a:rPr lang="es-ES" sz="2300" dirty="0"/>
              <a:t>Y aconteció que cuando oyó </a:t>
            </a:r>
            <a:r>
              <a:rPr lang="es-ES" sz="2300" dirty="0" err="1"/>
              <a:t>Elisabet</a:t>
            </a:r>
            <a:r>
              <a:rPr lang="es-ES" sz="2300" dirty="0"/>
              <a:t> la salutación de María, la criatura saltó en su vientre, y </a:t>
            </a:r>
            <a:r>
              <a:rPr lang="es-ES" sz="2300" dirty="0" err="1"/>
              <a:t>Elisabet</a:t>
            </a:r>
            <a:r>
              <a:rPr lang="es-ES" sz="2300" dirty="0"/>
              <a:t>, llena del Espíritu Santo, </a:t>
            </a:r>
            <a:r>
              <a:rPr lang="es-ES" sz="2300" b="1" baseline="30000" dirty="0"/>
              <a:t>42 </a:t>
            </a:r>
            <a:r>
              <a:rPr lang="es-ES" sz="2300" dirty="0"/>
              <a:t>exclamó a gran voz:</a:t>
            </a:r>
          </a:p>
          <a:p>
            <a:r>
              <a:rPr lang="es-ES" sz="2300" dirty="0"/>
              <a:t>—Bendita tú entre las mujeres y bendito el fruto de tu vientre. </a:t>
            </a:r>
            <a:r>
              <a:rPr lang="es-ES" sz="2300" b="1" baseline="30000" dirty="0"/>
              <a:t>43 </a:t>
            </a:r>
            <a:r>
              <a:rPr lang="es-ES" sz="2300" dirty="0"/>
              <a:t>¿Por qué se me concede esto a mí, que la madre de mi Señor venga a mí?, </a:t>
            </a:r>
            <a:r>
              <a:rPr lang="es-ES" sz="2300" b="1" baseline="30000" dirty="0"/>
              <a:t>44 </a:t>
            </a:r>
            <a:r>
              <a:rPr lang="es-ES" sz="2300" dirty="0"/>
              <a:t>porque tan pronto como llegó la voz de tu salutación a mis oídos, la criatura saltó de alegría en mi vientre. </a:t>
            </a:r>
          </a:p>
        </p:txBody>
      </p:sp>
    </p:spTree>
    <p:extLst>
      <p:ext uri="{BB962C8B-B14F-4D97-AF65-F5344CB8AC3E}">
        <p14:creationId xmlns:p14="http://schemas.microsoft.com/office/powerpoint/2010/main" val="251642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412127" cy="6109365"/>
          </a:xfrm>
          <a:prstGeom prst="rect">
            <a:avLst/>
          </a:prstGeom>
          <a:noFill/>
        </p:spPr>
        <p:txBody>
          <a:bodyPr wrap="square" rtlCol="0">
            <a:spAutoFit/>
          </a:bodyPr>
          <a:lstStyle/>
          <a:p>
            <a:r>
              <a:rPr lang="en-US" sz="2300" b="1" dirty="0"/>
              <a:t>Genesis 25</a:t>
            </a:r>
          </a:p>
          <a:p>
            <a:r>
              <a:rPr lang="en-US" sz="2300" b="1" baseline="30000" dirty="0"/>
              <a:t>21 </a:t>
            </a:r>
            <a:r>
              <a:rPr lang="en-US" sz="2300" dirty="0"/>
              <a:t>Isaac prayed to the </a:t>
            </a:r>
            <a:r>
              <a:rPr lang="en-US" sz="2300" cap="small" dirty="0"/>
              <a:t>Lord</a:t>
            </a:r>
            <a:r>
              <a:rPr lang="en-US" sz="2300" dirty="0"/>
              <a:t> on behalf of his wife, because she was barren; and the </a:t>
            </a:r>
            <a:r>
              <a:rPr lang="en-US" sz="2300" cap="small" dirty="0"/>
              <a:t>Lord </a:t>
            </a:r>
            <a:r>
              <a:rPr lang="en-US" sz="2300" dirty="0"/>
              <a:t>answered him and Rebekah his wife conceived. </a:t>
            </a:r>
            <a:r>
              <a:rPr lang="en-US" sz="2300" b="1" baseline="30000" dirty="0"/>
              <a:t>22 </a:t>
            </a:r>
            <a:r>
              <a:rPr lang="en-US" sz="2300" dirty="0"/>
              <a:t>But the children struggled together within her; and she said, “If it is so, why then am I this way?” So she went to inquire of the </a:t>
            </a:r>
            <a:r>
              <a:rPr lang="en-US" sz="2300" cap="small" dirty="0"/>
              <a:t>Lord</a:t>
            </a:r>
            <a:r>
              <a:rPr lang="en-US" sz="2300" dirty="0"/>
              <a:t>. </a:t>
            </a:r>
            <a:r>
              <a:rPr lang="en-US" sz="2300" b="1" baseline="30000" dirty="0"/>
              <a:t>23 </a:t>
            </a:r>
            <a:r>
              <a:rPr lang="en-US" sz="2300" dirty="0"/>
              <a:t>The </a:t>
            </a:r>
            <a:r>
              <a:rPr lang="en-US" sz="2300" cap="small" dirty="0"/>
              <a:t>Lord </a:t>
            </a:r>
            <a:r>
              <a:rPr lang="en-US" sz="2300" dirty="0"/>
              <a:t>said to her,</a:t>
            </a:r>
          </a:p>
          <a:p>
            <a:r>
              <a:rPr lang="en-US" sz="2300" i="1" dirty="0"/>
              <a:t>“Two nations are in your womb;</a:t>
            </a:r>
            <a:br>
              <a:rPr lang="en-US" sz="2300" i="1" dirty="0"/>
            </a:br>
            <a:r>
              <a:rPr lang="en-US" sz="2300" i="1" dirty="0"/>
              <a:t>And two peoples will be separated from your body;</a:t>
            </a:r>
            <a:br>
              <a:rPr lang="en-US" sz="2300" i="1" dirty="0"/>
            </a:br>
            <a:r>
              <a:rPr lang="en-US" sz="2300" i="1" dirty="0"/>
              <a:t>And one people shall be stronger than the other;</a:t>
            </a:r>
            <a:br>
              <a:rPr lang="en-US" sz="2300" i="1" dirty="0"/>
            </a:br>
            <a:r>
              <a:rPr lang="en-US" sz="2300" i="1" dirty="0"/>
              <a:t>And the older shall serve the younger.”</a:t>
            </a:r>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57841"/>
            <a:ext cx="3955466"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a Child in the Womb</a:t>
            </a:r>
            <a:endParaRPr lang="en-US" sz="2400" dirty="0">
              <a:solidFill>
                <a:schemeClr val="bg1"/>
              </a:solidFill>
            </a:endParaRPr>
          </a:p>
        </p:txBody>
      </p:sp>
      <p:sp>
        <p:nvSpPr>
          <p:cNvPr id="6" name="TextBox 5"/>
          <p:cNvSpPr txBox="1"/>
          <p:nvPr/>
        </p:nvSpPr>
        <p:spPr>
          <a:xfrm>
            <a:off x="4883734" y="-61452"/>
            <a:ext cx="3955466"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 de un Niño en el Útero</a:t>
            </a:r>
            <a:endParaRPr lang="en-US" sz="2400" dirty="0">
              <a:solidFill>
                <a:schemeClr val="bg1"/>
              </a:solidFill>
            </a:endParaRPr>
          </a:p>
        </p:txBody>
      </p:sp>
      <p:sp>
        <p:nvSpPr>
          <p:cNvPr id="8" name="TextBox 7"/>
          <p:cNvSpPr txBox="1"/>
          <p:nvPr/>
        </p:nvSpPr>
        <p:spPr>
          <a:xfrm>
            <a:off x="4655673" y="838200"/>
            <a:ext cx="4412127" cy="5401479"/>
          </a:xfrm>
          <a:prstGeom prst="rect">
            <a:avLst/>
          </a:prstGeom>
          <a:noFill/>
        </p:spPr>
        <p:txBody>
          <a:bodyPr wrap="square" rtlCol="0">
            <a:spAutoFit/>
          </a:bodyPr>
          <a:lstStyle/>
          <a:p>
            <a:r>
              <a:rPr lang="en-US" sz="2300" b="1" dirty="0" err="1"/>
              <a:t>Génesis</a:t>
            </a:r>
            <a:r>
              <a:rPr lang="en-US" sz="2300" b="1" dirty="0"/>
              <a:t> 25</a:t>
            </a:r>
          </a:p>
          <a:p>
            <a:r>
              <a:rPr lang="es-ES" sz="2300" b="1" baseline="30000" dirty="0"/>
              <a:t>21 </a:t>
            </a:r>
            <a:r>
              <a:rPr lang="es-ES" sz="2300" dirty="0"/>
              <a:t>Isaac oró a Jehová por su mujer, Rebeca, que era estéril; lo aceptó Jehová, y Rebeca concibió. </a:t>
            </a:r>
            <a:r>
              <a:rPr lang="es-ES" sz="2300" b="1" baseline="30000" dirty="0"/>
              <a:t>22 </a:t>
            </a:r>
            <a:r>
              <a:rPr lang="es-ES" sz="2300" dirty="0"/>
              <a:t>Pero como los hijos luchaban dentro de ella, Rebeca pensó: «Si es así,</a:t>
            </a:r>
          </a:p>
          <a:p>
            <a:r>
              <a:rPr lang="es-ES" sz="2300" dirty="0"/>
              <a:t>¿para qué vivo yo?» Y fue a consultar a Jehová; </a:t>
            </a:r>
            <a:r>
              <a:rPr lang="es-ES" sz="2300" b="1" baseline="30000" dirty="0"/>
              <a:t>23 </a:t>
            </a:r>
            <a:r>
              <a:rPr lang="es-ES" sz="2300" dirty="0"/>
              <a:t>y Jehová le respondió:</a:t>
            </a:r>
          </a:p>
          <a:p>
            <a:r>
              <a:rPr lang="es-ES" sz="2300" i="1" dirty="0"/>
              <a:t>«Dos naciones hay en tu seno,</a:t>
            </a:r>
            <a:br>
              <a:rPr lang="es-ES" sz="2300" i="1" dirty="0"/>
            </a:br>
            <a:r>
              <a:rPr lang="es-ES" sz="2300" i="1" dirty="0"/>
              <a:t>dos pueblos divididos desde tus entrañas.</a:t>
            </a:r>
            <a:br>
              <a:rPr lang="es-ES" sz="2300" i="1" dirty="0"/>
            </a:br>
            <a:r>
              <a:rPr lang="es-ES" sz="2300" i="1" dirty="0"/>
              <a:t>Un pueblo será más fuerte que el otro pueblo,</a:t>
            </a:r>
            <a:br>
              <a:rPr lang="es-ES" sz="2300" i="1" dirty="0"/>
            </a:br>
            <a:r>
              <a:rPr lang="es-ES" sz="2300" i="1" dirty="0"/>
              <a:t>y el mayor servirá al menor.»</a:t>
            </a:r>
          </a:p>
        </p:txBody>
      </p:sp>
    </p:spTree>
    <p:extLst>
      <p:ext uri="{BB962C8B-B14F-4D97-AF65-F5344CB8AC3E}">
        <p14:creationId xmlns:p14="http://schemas.microsoft.com/office/powerpoint/2010/main" val="213325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412127" cy="6109365"/>
          </a:xfrm>
          <a:prstGeom prst="rect">
            <a:avLst/>
          </a:prstGeom>
          <a:noFill/>
        </p:spPr>
        <p:txBody>
          <a:bodyPr wrap="square" rtlCol="0">
            <a:spAutoFit/>
          </a:bodyPr>
          <a:lstStyle/>
          <a:p>
            <a:r>
              <a:rPr lang="en-US" sz="2300" b="1" dirty="0"/>
              <a:t>Genesis 25</a:t>
            </a:r>
          </a:p>
          <a:p>
            <a:r>
              <a:rPr lang="en-US" sz="2300" b="1" baseline="30000" dirty="0"/>
              <a:t>21 </a:t>
            </a:r>
            <a:r>
              <a:rPr lang="en-US" sz="2300" dirty="0"/>
              <a:t>Isaac prayed to the </a:t>
            </a:r>
            <a:r>
              <a:rPr lang="en-US" sz="2300" cap="small" dirty="0"/>
              <a:t>Lord</a:t>
            </a:r>
            <a:r>
              <a:rPr lang="en-US" sz="2300" dirty="0"/>
              <a:t> on behalf of his wife, because she was barren; and the </a:t>
            </a:r>
            <a:r>
              <a:rPr lang="en-US" sz="2300" cap="small" dirty="0"/>
              <a:t>Lord </a:t>
            </a:r>
            <a:r>
              <a:rPr lang="en-US" sz="2300" dirty="0"/>
              <a:t>answered him and Rebekah his wife conceived. </a:t>
            </a:r>
            <a:r>
              <a:rPr lang="en-US" sz="2300" b="1" baseline="30000" dirty="0"/>
              <a:t>22 </a:t>
            </a:r>
            <a:r>
              <a:rPr lang="en-US" sz="2300" dirty="0"/>
              <a:t>But </a:t>
            </a:r>
            <a:r>
              <a:rPr lang="en-US" sz="2300" b="1" dirty="0"/>
              <a:t>the children struggled together within her</a:t>
            </a:r>
            <a:r>
              <a:rPr lang="en-US" sz="2300" dirty="0"/>
              <a:t>; and she said, “If it is so, why then am I this way?” So she went to inquire of the </a:t>
            </a:r>
            <a:r>
              <a:rPr lang="en-US" sz="2300" cap="small" dirty="0"/>
              <a:t>Lord</a:t>
            </a:r>
            <a:r>
              <a:rPr lang="en-US" sz="2300" dirty="0"/>
              <a:t>. </a:t>
            </a:r>
            <a:r>
              <a:rPr lang="en-US" sz="2300" b="1" baseline="30000" dirty="0"/>
              <a:t>23 </a:t>
            </a:r>
            <a:r>
              <a:rPr lang="en-US" sz="2300" dirty="0"/>
              <a:t>The </a:t>
            </a:r>
            <a:r>
              <a:rPr lang="en-US" sz="2300" cap="small" dirty="0"/>
              <a:t>Lord </a:t>
            </a:r>
            <a:r>
              <a:rPr lang="en-US" sz="2300" dirty="0"/>
              <a:t>said to her,</a:t>
            </a:r>
          </a:p>
          <a:p>
            <a:r>
              <a:rPr lang="en-US" sz="2300" i="1" dirty="0"/>
              <a:t>“Two nations are in your womb;</a:t>
            </a:r>
            <a:br>
              <a:rPr lang="en-US" sz="2300" i="1" dirty="0"/>
            </a:br>
            <a:r>
              <a:rPr lang="en-US" sz="2300" i="1" dirty="0"/>
              <a:t>And two peoples will be separated from your body;</a:t>
            </a:r>
            <a:br>
              <a:rPr lang="en-US" sz="2300" i="1" dirty="0"/>
            </a:br>
            <a:r>
              <a:rPr lang="en-US" sz="2300" i="1" dirty="0"/>
              <a:t>And one people shall be stronger than the other;</a:t>
            </a:r>
            <a:br>
              <a:rPr lang="en-US" sz="2300" i="1" dirty="0"/>
            </a:br>
            <a:r>
              <a:rPr lang="en-US" sz="2300" i="1" dirty="0"/>
              <a:t>And the older shall serve the younger.”</a:t>
            </a:r>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57841"/>
            <a:ext cx="3955466"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a Child in the Womb</a:t>
            </a:r>
            <a:endParaRPr lang="en-US" sz="2400" dirty="0">
              <a:solidFill>
                <a:schemeClr val="bg1"/>
              </a:solidFill>
            </a:endParaRPr>
          </a:p>
        </p:txBody>
      </p:sp>
      <p:sp>
        <p:nvSpPr>
          <p:cNvPr id="6" name="TextBox 5"/>
          <p:cNvSpPr txBox="1"/>
          <p:nvPr/>
        </p:nvSpPr>
        <p:spPr>
          <a:xfrm>
            <a:off x="4883734" y="-61452"/>
            <a:ext cx="3955466"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 de un Niño en el Útero</a:t>
            </a:r>
            <a:endParaRPr lang="en-US" sz="2400" dirty="0">
              <a:solidFill>
                <a:schemeClr val="bg1"/>
              </a:solidFill>
            </a:endParaRPr>
          </a:p>
        </p:txBody>
      </p:sp>
      <p:sp>
        <p:nvSpPr>
          <p:cNvPr id="8" name="TextBox 7"/>
          <p:cNvSpPr txBox="1"/>
          <p:nvPr/>
        </p:nvSpPr>
        <p:spPr>
          <a:xfrm>
            <a:off x="4655673" y="838200"/>
            <a:ext cx="4412127" cy="5401479"/>
          </a:xfrm>
          <a:prstGeom prst="rect">
            <a:avLst/>
          </a:prstGeom>
          <a:noFill/>
        </p:spPr>
        <p:txBody>
          <a:bodyPr wrap="square" rtlCol="0">
            <a:spAutoFit/>
          </a:bodyPr>
          <a:lstStyle/>
          <a:p>
            <a:r>
              <a:rPr lang="en-US" sz="2300" b="1" dirty="0" err="1"/>
              <a:t>Génesis</a:t>
            </a:r>
            <a:r>
              <a:rPr lang="en-US" sz="2300" b="1" dirty="0"/>
              <a:t> 25</a:t>
            </a:r>
          </a:p>
          <a:p>
            <a:r>
              <a:rPr lang="es-ES" sz="2300" b="1" baseline="30000" dirty="0"/>
              <a:t>21 </a:t>
            </a:r>
            <a:r>
              <a:rPr lang="es-ES" sz="2300" dirty="0"/>
              <a:t>Isaac oró a Jehová por su mujer, Rebeca, que era estéril; lo aceptó Jehová, y Rebeca concibió. </a:t>
            </a:r>
            <a:r>
              <a:rPr lang="es-ES" sz="2300" b="1" baseline="30000" dirty="0"/>
              <a:t>22 </a:t>
            </a:r>
            <a:r>
              <a:rPr lang="es-ES" sz="2300" dirty="0"/>
              <a:t>Pero como </a:t>
            </a:r>
            <a:r>
              <a:rPr lang="es-ES" sz="2300" b="1" dirty="0"/>
              <a:t>los hijos luchaban dentro de ella</a:t>
            </a:r>
            <a:r>
              <a:rPr lang="es-ES" sz="2300" dirty="0"/>
              <a:t>, Rebeca pensó: «Si es así, ¿para qué vivo yo?» Y fue a consultar a Jehová; </a:t>
            </a:r>
            <a:r>
              <a:rPr lang="es-ES" sz="2300" b="1" baseline="30000" dirty="0"/>
              <a:t>23 </a:t>
            </a:r>
            <a:r>
              <a:rPr lang="es-ES" sz="2300" dirty="0"/>
              <a:t>y Jehová le respondió:</a:t>
            </a:r>
          </a:p>
          <a:p>
            <a:r>
              <a:rPr lang="es-ES" sz="2300" i="1" dirty="0"/>
              <a:t>«Dos naciones hay en tu seno,</a:t>
            </a:r>
            <a:br>
              <a:rPr lang="es-ES" sz="2300" i="1" dirty="0"/>
            </a:br>
            <a:r>
              <a:rPr lang="es-ES" sz="2300" i="1" dirty="0"/>
              <a:t>dos pueblos divididos desde tus entrañas.</a:t>
            </a:r>
            <a:br>
              <a:rPr lang="es-ES" sz="2300" i="1" dirty="0"/>
            </a:br>
            <a:r>
              <a:rPr lang="es-ES" sz="2300" i="1" dirty="0"/>
              <a:t>Un pueblo será más fuerte que el otro pueblo,</a:t>
            </a:r>
            <a:br>
              <a:rPr lang="es-ES" sz="2300" i="1" dirty="0"/>
            </a:br>
            <a:r>
              <a:rPr lang="es-ES" sz="2300" i="1" dirty="0"/>
              <a:t>y el mayor servirá al menor.»</a:t>
            </a:r>
          </a:p>
        </p:txBody>
      </p:sp>
    </p:spTree>
    <p:extLst>
      <p:ext uri="{BB962C8B-B14F-4D97-AF65-F5344CB8AC3E}">
        <p14:creationId xmlns:p14="http://schemas.microsoft.com/office/powerpoint/2010/main" val="90032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412127" cy="5047536"/>
          </a:xfrm>
          <a:prstGeom prst="rect">
            <a:avLst/>
          </a:prstGeom>
          <a:noFill/>
        </p:spPr>
        <p:txBody>
          <a:bodyPr wrap="square" rtlCol="0">
            <a:spAutoFit/>
          </a:bodyPr>
          <a:lstStyle/>
          <a:p>
            <a:r>
              <a:rPr lang="en-US" sz="2300" b="1" dirty="0"/>
              <a:t>Exodus 21</a:t>
            </a:r>
          </a:p>
          <a:p>
            <a:r>
              <a:rPr lang="en-US" sz="2300" b="1" baseline="30000" dirty="0"/>
              <a:t>22 </a:t>
            </a:r>
            <a:r>
              <a:rPr lang="en-US" sz="2300" dirty="0"/>
              <a:t>“If men struggle with each other and strike a woman with child so that she gives birth prematurely, yet there is no injury, he shall surely be fined as the woman’s husband may demand of him, and he shall pay as the judges decide.</a:t>
            </a:r>
          </a:p>
          <a:p>
            <a:r>
              <a:rPr lang="en-US" sz="2300" b="1" baseline="30000" dirty="0"/>
              <a:t>23 </a:t>
            </a:r>
            <a:r>
              <a:rPr lang="en-US" sz="2300" dirty="0"/>
              <a:t>But if there is any further injury, then you shall appoint as a penalty </a:t>
            </a:r>
            <a:r>
              <a:rPr lang="en-US" sz="2300" b="1" dirty="0"/>
              <a:t>life for life</a:t>
            </a:r>
            <a:r>
              <a:rPr lang="en-US" sz="2300" dirty="0"/>
              <a:t>, </a:t>
            </a:r>
            <a:r>
              <a:rPr lang="en-US" sz="2300" b="1" baseline="30000" dirty="0"/>
              <a:t>24 </a:t>
            </a:r>
            <a:r>
              <a:rPr lang="en-US" sz="2300" dirty="0"/>
              <a:t>eye for eye, tooth for tooth, hand for hand, foot for foot, </a:t>
            </a:r>
            <a:r>
              <a:rPr lang="en-US" sz="2300" b="1" baseline="30000" dirty="0"/>
              <a:t>25 </a:t>
            </a:r>
            <a:r>
              <a:rPr lang="en-US" sz="2300" dirty="0"/>
              <a:t>burn for burn, wound for wound, bruise for bruise.</a:t>
            </a:r>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1734" y="-57841"/>
            <a:ext cx="3955466"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a Child in the Womb</a:t>
            </a:r>
            <a:endParaRPr lang="en-US" sz="2400" dirty="0">
              <a:solidFill>
                <a:schemeClr val="bg1"/>
              </a:solidFill>
            </a:endParaRPr>
          </a:p>
        </p:txBody>
      </p:sp>
      <p:sp>
        <p:nvSpPr>
          <p:cNvPr id="6" name="TextBox 5"/>
          <p:cNvSpPr txBox="1"/>
          <p:nvPr/>
        </p:nvSpPr>
        <p:spPr>
          <a:xfrm>
            <a:off x="4883734" y="-61452"/>
            <a:ext cx="3955466"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 de un Niño en el Útero</a:t>
            </a:r>
            <a:endParaRPr lang="en-US" sz="2400" dirty="0">
              <a:solidFill>
                <a:schemeClr val="bg1"/>
              </a:solidFill>
            </a:endParaRPr>
          </a:p>
        </p:txBody>
      </p:sp>
      <p:sp>
        <p:nvSpPr>
          <p:cNvPr id="8" name="TextBox 7"/>
          <p:cNvSpPr txBox="1"/>
          <p:nvPr/>
        </p:nvSpPr>
        <p:spPr>
          <a:xfrm>
            <a:off x="4655673" y="838200"/>
            <a:ext cx="4412127" cy="4708981"/>
          </a:xfrm>
          <a:prstGeom prst="rect">
            <a:avLst/>
          </a:prstGeom>
          <a:noFill/>
        </p:spPr>
        <p:txBody>
          <a:bodyPr wrap="square" rtlCol="0">
            <a:spAutoFit/>
          </a:bodyPr>
          <a:lstStyle/>
          <a:p>
            <a:r>
              <a:rPr lang="en-US" sz="2400" b="1" dirty="0" err="1"/>
              <a:t>Éxodo</a:t>
            </a:r>
            <a:r>
              <a:rPr lang="en-US" sz="2300" b="1" dirty="0"/>
              <a:t> 21</a:t>
            </a:r>
          </a:p>
          <a:p>
            <a:r>
              <a:rPr lang="es-ES" sz="2300" b="1" baseline="30000" dirty="0"/>
              <a:t>22 </a:t>
            </a:r>
            <a:r>
              <a:rPr lang="es-ES" sz="2300" dirty="0"/>
              <a:t>Si algunos riñen y hieren a una mujer embarazada, y ésta aborta, pero sin causarle ningún otro daño, serán penados conforme a lo que les imponga el marido de la mujer y juzguen los jueces. </a:t>
            </a:r>
          </a:p>
          <a:p>
            <a:r>
              <a:rPr lang="es-ES" sz="2300" b="1" baseline="30000" dirty="0"/>
              <a:t>23 </a:t>
            </a:r>
            <a:r>
              <a:rPr lang="es-ES" sz="2300" dirty="0"/>
              <a:t>Pero si le causan otro daño, entonces pagarás </a:t>
            </a:r>
            <a:r>
              <a:rPr lang="es-ES" sz="2300" b="1" dirty="0"/>
              <a:t>vida por vida</a:t>
            </a:r>
            <a:r>
              <a:rPr lang="es-ES" sz="2300" dirty="0"/>
              <a:t>, </a:t>
            </a:r>
            <a:r>
              <a:rPr lang="es-ES" sz="2300" b="1" baseline="30000" dirty="0"/>
              <a:t>24 </a:t>
            </a:r>
            <a:r>
              <a:rPr lang="es-ES" sz="2300" dirty="0"/>
              <a:t>ojo por ojo, diente por diente, mano por mano, pie por pie, </a:t>
            </a:r>
            <a:r>
              <a:rPr lang="es-ES" sz="2300" b="1" baseline="30000" dirty="0"/>
              <a:t>25 </a:t>
            </a:r>
            <a:r>
              <a:rPr lang="es-ES" sz="2300" dirty="0"/>
              <a:t>quemadura por quemadura, herida por herida, golpe por golpe.</a:t>
            </a:r>
            <a:endParaRPr lang="es-ES" sz="2300" i="1" dirty="0"/>
          </a:p>
        </p:txBody>
      </p:sp>
      <p:sp>
        <p:nvSpPr>
          <p:cNvPr id="7" name="Rectangle 6"/>
          <p:cNvSpPr/>
          <p:nvPr/>
        </p:nvSpPr>
        <p:spPr>
          <a:xfrm>
            <a:off x="7315200" y="1553496"/>
            <a:ext cx="1818126" cy="430887"/>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none">
            <a:spAutoFit/>
          </a:bodyPr>
          <a:lstStyle/>
          <a:p>
            <a:r>
              <a:rPr lang="en-US" sz="2200" dirty="0" err="1"/>
              <a:t>sus</a:t>
            </a:r>
            <a:r>
              <a:rPr lang="en-US" sz="2200" dirty="0"/>
              <a:t> </a:t>
            </a:r>
            <a:r>
              <a:rPr lang="en-US" sz="2200" dirty="0" err="1"/>
              <a:t>hijos</a:t>
            </a:r>
            <a:r>
              <a:rPr lang="en-US" sz="2200" dirty="0"/>
              <a:t> </a:t>
            </a:r>
            <a:r>
              <a:rPr lang="en-US" sz="2200" dirty="0" err="1"/>
              <a:t>salen</a:t>
            </a:r>
            <a:endParaRPr lang="en-US" sz="2200" dirty="0"/>
          </a:p>
        </p:txBody>
      </p:sp>
      <p:sp>
        <p:nvSpPr>
          <p:cNvPr id="9" name="Rectangle 8"/>
          <p:cNvSpPr/>
          <p:nvPr/>
        </p:nvSpPr>
        <p:spPr>
          <a:xfrm>
            <a:off x="5334000" y="457200"/>
            <a:ext cx="3733599" cy="769441"/>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r>
              <a:rPr lang="es-ES" sz="2200" i="1" dirty="0"/>
              <a:t>La Biblia de las Américas tiene una nota que literalmente…</a:t>
            </a:r>
          </a:p>
        </p:txBody>
      </p:sp>
    </p:spTree>
    <p:extLst>
      <p:ext uri="{BB962C8B-B14F-4D97-AF65-F5344CB8AC3E}">
        <p14:creationId xmlns:p14="http://schemas.microsoft.com/office/powerpoint/2010/main" val="357511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412127" cy="4057521"/>
          </a:xfrm>
          <a:prstGeom prst="rect">
            <a:avLst/>
          </a:prstGeom>
          <a:noFill/>
        </p:spPr>
        <p:txBody>
          <a:bodyPr wrap="square" rtlCol="0">
            <a:spAutoFit/>
          </a:bodyPr>
          <a:lstStyle/>
          <a:p>
            <a:r>
              <a:rPr lang="en-US" sz="2300" b="1" dirty="0"/>
              <a:t>Psalm 127</a:t>
            </a:r>
          </a:p>
          <a:p>
            <a:br>
              <a:rPr lang="en-US" sz="2200" b="1" baseline="30000" dirty="0"/>
            </a:br>
            <a:r>
              <a:rPr lang="en-US" sz="2200" b="1" baseline="30000" dirty="0"/>
              <a:t>3 </a:t>
            </a:r>
            <a:r>
              <a:rPr lang="en-US" sz="2200" dirty="0"/>
              <a:t>Behold, children are a gift of the </a:t>
            </a:r>
            <a:r>
              <a:rPr lang="en-US" sz="2200" cap="small" dirty="0"/>
              <a:t>Lord</a:t>
            </a:r>
            <a:r>
              <a:rPr lang="en-US" sz="2200" dirty="0"/>
              <a:t>,</a:t>
            </a:r>
            <a:br>
              <a:rPr lang="en-US" sz="2200" dirty="0"/>
            </a:br>
            <a:r>
              <a:rPr lang="en-US" sz="2200" dirty="0"/>
              <a:t>The fruit of the womb is a reward.</a:t>
            </a:r>
            <a:br>
              <a:rPr lang="en-US" sz="2200" dirty="0"/>
            </a:br>
            <a:r>
              <a:rPr lang="en-US" sz="2200" b="1" baseline="30000" dirty="0"/>
              <a:t>4 </a:t>
            </a:r>
            <a:r>
              <a:rPr lang="en-US" sz="2200" dirty="0"/>
              <a:t>Like arrows in the hand of a warrior,</a:t>
            </a:r>
            <a:br>
              <a:rPr lang="en-US" sz="2200" dirty="0"/>
            </a:br>
            <a:r>
              <a:rPr lang="en-US" sz="2200" dirty="0"/>
              <a:t>So are the children of one’s youth.</a:t>
            </a:r>
            <a:br>
              <a:rPr lang="en-US" sz="2200" dirty="0"/>
            </a:br>
            <a:r>
              <a:rPr lang="en-US" sz="2200" b="1" baseline="30000" dirty="0"/>
              <a:t>5 </a:t>
            </a:r>
            <a:r>
              <a:rPr lang="en-US" sz="2200" dirty="0"/>
              <a:t>How blessed is the man whose quiver is full of them;</a:t>
            </a:r>
            <a:br>
              <a:rPr lang="en-US" sz="2200" dirty="0"/>
            </a:br>
            <a:r>
              <a:rPr lang="en-US" sz="2200" dirty="0"/>
              <a:t>They will not be ashamed</a:t>
            </a:r>
            <a:br>
              <a:rPr lang="en-US" sz="2200" dirty="0"/>
            </a:br>
            <a:r>
              <a:rPr lang="en-US" sz="2200" dirty="0"/>
              <a:t>When they speak with their enemies in the gate.</a:t>
            </a:r>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3961" y="-57841"/>
            <a:ext cx="4351013"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Children as Being from God</a:t>
            </a:r>
          </a:p>
        </p:txBody>
      </p:sp>
      <p:sp>
        <p:nvSpPr>
          <p:cNvPr id="6" name="TextBox 5"/>
          <p:cNvSpPr txBox="1"/>
          <p:nvPr/>
        </p:nvSpPr>
        <p:spPr>
          <a:xfrm>
            <a:off x="4655673" y="-61452"/>
            <a:ext cx="4412127"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a:t>
            </a:r>
          </a:p>
          <a:p>
            <a:pPr algn="ctr"/>
            <a:r>
              <a:rPr lang="es-ES" sz="2400" b="1" dirty="0">
                <a:solidFill>
                  <a:schemeClr val="bg1"/>
                </a:solidFill>
                <a:effectLst>
                  <a:outerShdw blurRad="38100" dist="38100" dir="2700000" algn="tl">
                    <a:srgbClr val="000000">
                      <a:alpha val="43137"/>
                    </a:srgbClr>
                  </a:outerShdw>
                </a:effectLst>
              </a:rPr>
              <a:t>de los Niños como Seres de Dios</a:t>
            </a:r>
            <a:endParaRPr lang="en-US" sz="2400" dirty="0">
              <a:solidFill>
                <a:schemeClr val="bg1"/>
              </a:solidFill>
            </a:endParaRPr>
          </a:p>
        </p:txBody>
      </p:sp>
      <p:sp>
        <p:nvSpPr>
          <p:cNvPr id="8" name="TextBox 7"/>
          <p:cNvSpPr txBox="1"/>
          <p:nvPr/>
        </p:nvSpPr>
        <p:spPr>
          <a:xfrm>
            <a:off x="4655673" y="838200"/>
            <a:ext cx="4412127" cy="4083169"/>
          </a:xfrm>
          <a:prstGeom prst="rect">
            <a:avLst/>
          </a:prstGeom>
          <a:noFill/>
        </p:spPr>
        <p:txBody>
          <a:bodyPr wrap="square" rtlCol="0">
            <a:spAutoFit/>
          </a:bodyPr>
          <a:lstStyle/>
          <a:p>
            <a:r>
              <a:rPr lang="en-US" sz="2400" b="1" dirty="0" err="1"/>
              <a:t>Salmos</a:t>
            </a:r>
            <a:r>
              <a:rPr lang="en-US" sz="2300" b="1" dirty="0"/>
              <a:t> 127</a:t>
            </a:r>
          </a:p>
          <a:p>
            <a:endParaRPr lang="es-ES" sz="2300" b="1" baseline="30000" dirty="0"/>
          </a:p>
          <a:p>
            <a:r>
              <a:rPr lang="es-ES" sz="2200" b="1" baseline="30000" dirty="0"/>
              <a:t>3 </a:t>
            </a:r>
            <a:r>
              <a:rPr lang="es-ES" sz="2200" dirty="0"/>
              <a:t>Herencia de Jehová son los hijos;</a:t>
            </a:r>
            <a:br>
              <a:rPr lang="es-ES" sz="2200" dirty="0"/>
            </a:br>
            <a:r>
              <a:rPr lang="es-ES" sz="2200" dirty="0"/>
              <a:t>cosa de estima el fruto del vientre.</a:t>
            </a:r>
            <a:br>
              <a:rPr lang="es-ES" sz="2200" dirty="0"/>
            </a:br>
            <a:r>
              <a:rPr lang="es-ES" sz="2200" b="1" baseline="30000" dirty="0"/>
              <a:t>4 </a:t>
            </a:r>
            <a:r>
              <a:rPr lang="es-ES" sz="2200" dirty="0"/>
              <a:t>Como saetas en manos del valiente,</a:t>
            </a:r>
            <a:br>
              <a:rPr lang="es-ES" sz="2200" dirty="0"/>
            </a:br>
            <a:r>
              <a:rPr lang="es-ES" sz="2200" dirty="0"/>
              <a:t>así son los hijos tenidos en la juventud.</a:t>
            </a:r>
            <a:br>
              <a:rPr lang="es-ES" sz="2200" dirty="0"/>
            </a:br>
            <a:r>
              <a:rPr lang="es-ES" sz="2200" b="1" baseline="30000" dirty="0"/>
              <a:t>5 </a:t>
            </a:r>
            <a:r>
              <a:rPr lang="es-ES" sz="2200" dirty="0"/>
              <a:t>¡Bienaventurado el hombre</a:t>
            </a:r>
            <a:br>
              <a:rPr lang="es-ES" sz="2200" dirty="0"/>
            </a:br>
            <a:r>
              <a:rPr lang="es-ES" sz="2200" dirty="0"/>
              <a:t>que llenó su aljaba de ellos!</a:t>
            </a:r>
            <a:br>
              <a:rPr lang="es-ES" sz="2200" dirty="0"/>
            </a:br>
            <a:r>
              <a:rPr lang="es-ES" sz="2200" dirty="0"/>
              <a:t>No será avergonzado</a:t>
            </a:r>
            <a:br>
              <a:rPr lang="es-ES" sz="2200" dirty="0"/>
            </a:br>
            <a:r>
              <a:rPr lang="es-ES" sz="2200" dirty="0"/>
              <a:t>cuando hable en la puerta con los enemigos.</a:t>
            </a:r>
            <a:endParaRPr lang="es-ES" sz="2200" i="1" dirty="0"/>
          </a:p>
        </p:txBody>
      </p:sp>
    </p:spTree>
    <p:extLst>
      <p:ext uri="{BB962C8B-B14F-4D97-AF65-F5344CB8AC3E}">
        <p14:creationId xmlns:p14="http://schemas.microsoft.com/office/powerpoint/2010/main" val="363962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412127" cy="1508105"/>
          </a:xfrm>
          <a:prstGeom prst="rect">
            <a:avLst/>
          </a:prstGeom>
          <a:noFill/>
        </p:spPr>
        <p:txBody>
          <a:bodyPr wrap="square" rtlCol="0">
            <a:spAutoFit/>
          </a:bodyPr>
          <a:lstStyle/>
          <a:p>
            <a:r>
              <a:rPr lang="en-US" sz="2300" b="1" dirty="0"/>
              <a:t>Psalm 139</a:t>
            </a:r>
          </a:p>
          <a:p>
            <a:r>
              <a:rPr lang="en-US" sz="2300" b="1" baseline="30000" dirty="0"/>
              <a:t>13 </a:t>
            </a:r>
            <a:r>
              <a:rPr lang="en-US" sz="2300" dirty="0"/>
              <a:t>For You formed my inward parts;</a:t>
            </a:r>
            <a:br>
              <a:rPr lang="en-US" sz="2300" dirty="0"/>
            </a:br>
            <a:r>
              <a:rPr lang="en-US" sz="2300" dirty="0"/>
              <a:t>You wove me in my mother’s womb.</a:t>
            </a:r>
          </a:p>
        </p:txBody>
      </p:sp>
      <p:sp>
        <p:nvSpPr>
          <p:cNvPr id="3" name="Rectangle 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effectLst>
                <a:outerShdw blurRad="38100" dist="38100" dir="2700000" algn="tl">
                  <a:srgbClr val="000000">
                    <a:alpha val="43137"/>
                  </a:srgbClr>
                </a:outerShdw>
              </a:effectLst>
            </a:endParaRPr>
          </a:p>
        </p:txBody>
      </p:sp>
      <p:cxnSp>
        <p:nvCxnSpPr>
          <p:cNvPr id="4" name="Straight Connector 3"/>
          <p:cNvCxnSpPr>
            <a:stCxn id="3" idx="2"/>
          </p:cNvCxnSpPr>
          <p:nvPr/>
        </p:nvCxnSpPr>
        <p:spPr>
          <a:xfrm>
            <a:off x="4572000" y="685800"/>
            <a:ext cx="0" cy="6096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3961" y="-57841"/>
            <a:ext cx="4351013"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The Biblical Portrayal</a:t>
            </a:r>
          </a:p>
          <a:p>
            <a:pPr algn="ctr"/>
            <a:r>
              <a:rPr lang="en-US" sz="2400" b="1" dirty="0">
                <a:solidFill>
                  <a:schemeClr val="bg1"/>
                </a:solidFill>
                <a:effectLst>
                  <a:outerShdw blurRad="38100" dist="38100" dir="2700000" algn="tl">
                    <a:srgbClr val="000000">
                      <a:alpha val="43137"/>
                    </a:srgbClr>
                  </a:outerShdw>
                </a:effectLst>
              </a:rPr>
              <a:t>of Children as Being from God</a:t>
            </a:r>
          </a:p>
        </p:txBody>
      </p:sp>
      <p:sp>
        <p:nvSpPr>
          <p:cNvPr id="6" name="TextBox 5"/>
          <p:cNvSpPr txBox="1"/>
          <p:nvPr/>
        </p:nvSpPr>
        <p:spPr>
          <a:xfrm>
            <a:off x="4655673" y="-61452"/>
            <a:ext cx="4412127" cy="830997"/>
          </a:xfrm>
          <a:prstGeom prst="rect">
            <a:avLst/>
          </a:prstGeom>
          <a:noFill/>
        </p:spPr>
        <p:txBody>
          <a:bodyPr wrap="square" rtlCol="0">
            <a:spAutoFit/>
          </a:bodyPr>
          <a:lstStyle/>
          <a:p>
            <a:pPr algn="ctr"/>
            <a:r>
              <a:rPr lang="es-ES" sz="2400" b="1" dirty="0">
                <a:solidFill>
                  <a:schemeClr val="bg1"/>
                </a:solidFill>
                <a:effectLst>
                  <a:outerShdw blurRad="38100" dist="38100" dir="2700000" algn="tl">
                    <a:srgbClr val="000000">
                      <a:alpha val="43137"/>
                    </a:srgbClr>
                  </a:outerShdw>
                </a:effectLst>
              </a:rPr>
              <a:t>La Representación Bíblica</a:t>
            </a:r>
          </a:p>
          <a:p>
            <a:pPr algn="ctr"/>
            <a:r>
              <a:rPr lang="es-ES" sz="2400" b="1" dirty="0">
                <a:solidFill>
                  <a:schemeClr val="bg1"/>
                </a:solidFill>
                <a:effectLst>
                  <a:outerShdw blurRad="38100" dist="38100" dir="2700000" algn="tl">
                    <a:srgbClr val="000000">
                      <a:alpha val="43137"/>
                    </a:srgbClr>
                  </a:outerShdw>
                </a:effectLst>
              </a:rPr>
              <a:t>de los Niños como Seres de Dios</a:t>
            </a:r>
            <a:endParaRPr lang="en-US" sz="2400" dirty="0">
              <a:solidFill>
                <a:schemeClr val="bg1"/>
              </a:solidFill>
            </a:endParaRPr>
          </a:p>
        </p:txBody>
      </p:sp>
      <p:sp>
        <p:nvSpPr>
          <p:cNvPr id="8" name="TextBox 7"/>
          <p:cNvSpPr txBox="1"/>
          <p:nvPr/>
        </p:nvSpPr>
        <p:spPr>
          <a:xfrm>
            <a:off x="4655673" y="838200"/>
            <a:ext cx="4412127" cy="1523494"/>
          </a:xfrm>
          <a:prstGeom prst="rect">
            <a:avLst/>
          </a:prstGeom>
          <a:noFill/>
        </p:spPr>
        <p:txBody>
          <a:bodyPr wrap="square" rtlCol="0">
            <a:spAutoFit/>
          </a:bodyPr>
          <a:lstStyle/>
          <a:p>
            <a:r>
              <a:rPr lang="en-US" sz="2400" b="1" dirty="0" err="1"/>
              <a:t>Salmos</a:t>
            </a:r>
            <a:r>
              <a:rPr lang="en-US" sz="2300" b="1" dirty="0"/>
              <a:t> 139</a:t>
            </a:r>
          </a:p>
          <a:p>
            <a:r>
              <a:rPr lang="es-ES" sz="2300" b="1" baseline="30000" dirty="0"/>
              <a:t>13 </a:t>
            </a:r>
            <a:r>
              <a:rPr lang="es-ES" sz="2300" dirty="0"/>
              <a:t>Tú formaste mis entrañas;</a:t>
            </a:r>
            <a:br>
              <a:rPr lang="es-ES" sz="2300" dirty="0"/>
            </a:br>
            <a:r>
              <a:rPr lang="es-ES" sz="2300" dirty="0"/>
              <a:t>me hiciste en el vientre de mi madre.</a:t>
            </a:r>
            <a:endParaRPr lang="es-ES" sz="2300" i="1" dirty="0"/>
          </a:p>
        </p:txBody>
      </p:sp>
      <p:sp>
        <p:nvSpPr>
          <p:cNvPr id="9" name="TextBox 8"/>
          <p:cNvSpPr txBox="1"/>
          <p:nvPr/>
        </p:nvSpPr>
        <p:spPr>
          <a:xfrm>
            <a:off x="76200" y="2438400"/>
            <a:ext cx="4412127" cy="3139321"/>
          </a:xfrm>
          <a:prstGeom prst="rect">
            <a:avLst/>
          </a:prstGeom>
          <a:noFill/>
        </p:spPr>
        <p:txBody>
          <a:bodyPr wrap="square" rtlCol="0">
            <a:spAutoFit/>
          </a:bodyPr>
          <a:lstStyle/>
          <a:p>
            <a:r>
              <a:rPr lang="en-US" sz="2300" i="1" dirty="0"/>
              <a:t>An interesting parallel…</a:t>
            </a:r>
          </a:p>
          <a:p>
            <a:r>
              <a:rPr lang="en-US" sz="2300" b="1" dirty="0"/>
              <a:t>Isaiah 44</a:t>
            </a:r>
          </a:p>
          <a:p>
            <a:r>
              <a:rPr lang="en-US" sz="2300" b="1" baseline="30000" dirty="0"/>
              <a:t>24 </a:t>
            </a:r>
            <a:r>
              <a:rPr lang="en-US" sz="2300" dirty="0"/>
              <a:t>Thus says the </a:t>
            </a:r>
            <a:r>
              <a:rPr lang="en-US" sz="2300" cap="small" dirty="0"/>
              <a:t>Lord</a:t>
            </a:r>
            <a:r>
              <a:rPr lang="en-US" sz="2300" dirty="0"/>
              <a:t>, your Redeemer, and the one who formed you from the womb</a:t>
            </a:r>
          </a:p>
          <a:p>
            <a:endParaRPr lang="en-US" sz="2300" dirty="0"/>
          </a:p>
          <a:p>
            <a:r>
              <a:rPr lang="en-US" sz="2000" b="1" dirty="0"/>
              <a:t>Genesis 12</a:t>
            </a:r>
            <a:br>
              <a:rPr lang="en-US" sz="2000" dirty="0"/>
            </a:br>
            <a:r>
              <a:rPr lang="en-US" sz="2000" b="1" baseline="30000" dirty="0"/>
              <a:t>3 </a:t>
            </a:r>
            <a:r>
              <a:rPr lang="en-US" sz="2000" dirty="0"/>
              <a:t>And I will bless those who bless you,</a:t>
            </a:r>
            <a:br>
              <a:rPr lang="en-US" sz="2000" dirty="0"/>
            </a:br>
            <a:r>
              <a:rPr lang="en-US" sz="2000" dirty="0"/>
              <a:t>And the one who curses you I will curse.</a:t>
            </a:r>
          </a:p>
        </p:txBody>
      </p:sp>
      <p:sp>
        <p:nvSpPr>
          <p:cNvPr id="11" name="TextBox 10"/>
          <p:cNvSpPr txBox="1"/>
          <p:nvPr/>
        </p:nvSpPr>
        <p:spPr>
          <a:xfrm>
            <a:off x="4648200" y="2438400"/>
            <a:ext cx="4412127" cy="3021340"/>
          </a:xfrm>
          <a:prstGeom prst="rect">
            <a:avLst/>
          </a:prstGeom>
          <a:noFill/>
        </p:spPr>
        <p:txBody>
          <a:bodyPr wrap="square" rtlCol="0">
            <a:spAutoFit/>
          </a:bodyPr>
          <a:lstStyle/>
          <a:p>
            <a:r>
              <a:rPr lang="en-US" sz="2300" i="1" dirty="0"/>
              <a:t>Un </a:t>
            </a:r>
            <a:r>
              <a:rPr lang="en-US" sz="2300" i="1" dirty="0" err="1"/>
              <a:t>paralelo</a:t>
            </a:r>
            <a:r>
              <a:rPr lang="en-US" sz="2300" i="1" dirty="0"/>
              <a:t> </a:t>
            </a:r>
            <a:r>
              <a:rPr lang="en-US" sz="2300" i="1" dirty="0" err="1"/>
              <a:t>interesante</a:t>
            </a:r>
            <a:r>
              <a:rPr lang="en-US" sz="2300" i="1" dirty="0"/>
              <a:t> ...</a:t>
            </a:r>
          </a:p>
          <a:p>
            <a:r>
              <a:rPr lang="en-US" sz="2300" b="1" dirty="0" err="1"/>
              <a:t>Isaías</a:t>
            </a:r>
            <a:r>
              <a:rPr lang="en-US" sz="2300" b="1" dirty="0"/>
              <a:t> 44</a:t>
            </a:r>
          </a:p>
          <a:p>
            <a:br>
              <a:rPr lang="es-ES" sz="2300" b="1" baseline="30000" dirty="0"/>
            </a:br>
            <a:r>
              <a:rPr lang="es-ES" sz="2300" b="1" baseline="30000" dirty="0"/>
              <a:t>24 </a:t>
            </a:r>
            <a:r>
              <a:rPr lang="es-ES" sz="2300" dirty="0"/>
              <a:t>Así dice Jehová, tu Redentor,</a:t>
            </a:r>
            <a:br>
              <a:rPr lang="es-ES" sz="2300" dirty="0"/>
            </a:br>
            <a:r>
              <a:rPr lang="es-ES" sz="2300" dirty="0"/>
              <a:t>que te formó desde el vientre</a:t>
            </a:r>
          </a:p>
          <a:p>
            <a:endParaRPr lang="es-ES" sz="2300" dirty="0"/>
          </a:p>
          <a:p>
            <a:r>
              <a:rPr lang="en-US" sz="2000" b="1" dirty="0" err="1"/>
              <a:t>Génesis</a:t>
            </a:r>
            <a:r>
              <a:rPr lang="en-US" sz="2000" b="1" dirty="0"/>
              <a:t> 12</a:t>
            </a:r>
          </a:p>
          <a:p>
            <a:r>
              <a:rPr lang="es-ES" sz="2000" b="1" baseline="30000" dirty="0"/>
              <a:t>3 </a:t>
            </a:r>
            <a:r>
              <a:rPr lang="es-ES" sz="2000" dirty="0"/>
              <a:t>Bendeciré a los que te bendigan, y a los que te maldigan maldeciré;</a:t>
            </a:r>
          </a:p>
        </p:txBody>
      </p:sp>
    </p:spTree>
    <p:extLst>
      <p:ext uri="{BB962C8B-B14F-4D97-AF65-F5344CB8AC3E}">
        <p14:creationId xmlns:p14="http://schemas.microsoft.com/office/powerpoint/2010/main" val="80179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1780</TotalTime>
  <Words>498</Words>
  <Application>Microsoft Office PowerPoint</Application>
  <PresentationFormat>On-screen Show (4:3)</PresentationFormat>
  <Paragraphs>177</Paragraphs>
  <Slides>23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dc:title>
  <dc:creator>Jeff Smelser</dc:creator>
  <cp:lastModifiedBy>Jeff Smelser</cp:lastModifiedBy>
  <cp:revision>21</cp:revision>
  <dcterms:created xsi:type="dcterms:W3CDTF">2019-05-23T22:44:02Z</dcterms:created>
  <dcterms:modified xsi:type="dcterms:W3CDTF">2019-05-26T13:34:37Z</dcterms:modified>
</cp:coreProperties>
</file>