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02" r:id="rId3"/>
    <p:sldId id="290" r:id="rId4"/>
    <p:sldId id="296" r:id="rId5"/>
    <p:sldId id="278" r:id="rId6"/>
    <p:sldId id="297" r:id="rId7"/>
    <p:sldId id="303" r:id="rId8"/>
    <p:sldId id="299" r:id="rId9"/>
    <p:sldId id="300" r:id="rId10"/>
    <p:sldId id="301" r:id="rId11"/>
    <p:sldId id="29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4D9DA7-E663-4C50-BC90-836B90C2289F}"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D9DA7-E663-4C50-BC90-836B90C2289F}"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D9DA7-E663-4C50-BC90-836B90C2289F}"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D9DA7-E663-4C50-BC90-836B90C2289F}"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D9DA7-E663-4C50-BC90-836B90C2289F}"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4D9DA7-E663-4C50-BC90-836B90C2289F}"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4D9DA7-E663-4C50-BC90-836B90C2289F}" type="datetimeFigureOut">
              <a:rPr lang="en-US" smtClean="0"/>
              <a:pPr/>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D9DA7-E663-4C50-BC90-836B90C2289F}" type="datetimeFigureOut">
              <a:rPr lang="en-US" smtClean="0"/>
              <a:pPr/>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D9DA7-E663-4C50-BC90-836B90C2289F}" type="datetimeFigureOut">
              <a:rPr lang="en-US" smtClean="0"/>
              <a:pPr/>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D9DA7-E663-4C50-BC90-836B90C2289F}"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D9DA7-E663-4C50-BC90-836B90C2289F}"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91D79-DDC5-42D8-A868-7FE7190112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D9DA7-E663-4C50-BC90-836B90C2289F}" type="datetimeFigureOut">
              <a:rPr lang="en-US" smtClean="0"/>
              <a:pPr/>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91D79-DDC5-42D8-A868-7FE7190112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C8616-7B35-4AD5-B6F2-DD45055DC5F9}"/>
              </a:ext>
            </a:extLst>
          </p:cNvPr>
          <p:cNvSpPr txBox="1"/>
          <p:nvPr/>
        </p:nvSpPr>
        <p:spPr>
          <a:xfrm>
            <a:off x="2438400" y="2152471"/>
            <a:ext cx="3962400" cy="1200329"/>
          </a:xfrm>
          <a:prstGeom prst="rect">
            <a:avLst/>
          </a:prstGeom>
          <a:noFill/>
        </p:spPr>
        <p:txBody>
          <a:bodyPr wrap="square" rtlCol="0">
            <a:spAutoFit/>
          </a:bodyPr>
          <a:lstStyle/>
          <a:p>
            <a:pPr algn="ctr"/>
            <a:r>
              <a:rPr lang="en-US" sz="2400" dirty="0"/>
              <a:t>Exton</a:t>
            </a:r>
          </a:p>
          <a:p>
            <a:pPr algn="ctr"/>
            <a:r>
              <a:rPr lang="en-US" sz="2400" dirty="0"/>
              <a:t>Sunday  11 am</a:t>
            </a:r>
          </a:p>
          <a:p>
            <a:pPr algn="ctr"/>
            <a:r>
              <a:rPr lang="en-US" sz="2400" dirty="0"/>
              <a:t>April 21,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152400"/>
            <a:ext cx="6096000" cy="652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495869"/>
            <a:ext cx="6096000"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 name="Rectangle 7"/>
          <p:cNvSpPr/>
          <p:nvPr/>
        </p:nvSpPr>
        <p:spPr>
          <a:xfrm>
            <a:off x="152400" y="2858069"/>
            <a:ext cx="6096000"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6524863"/>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10</a:t>
            </a:r>
            <a:r>
              <a:rPr lang="en-US" sz="2200" dirty="0"/>
              <a:t>But the L</a:t>
            </a:r>
            <a:r>
              <a:rPr lang="en-US" dirty="0"/>
              <a:t>ORD</a:t>
            </a:r>
            <a:r>
              <a:rPr lang="en-US" sz="2200" dirty="0"/>
              <a:t> was pleased To crush Him, putting Him to grief;</a:t>
            </a:r>
          </a:p>
          <a:p>
            <a:r>
              <a:rPr lang="en-US" sz="2200" dirty="0"/>
              <a:t>If He would render Himself as a guilt offering ,</a:t>
            </a:r>
          </a:p>
          <a:p>
            <a:r>
              <a:rPr lang="en-US" sz="2200" dirty="0"/>
              <a:t>He will see His offspring, </a:t>
            </a:r>
          </a:p>
          <a:p>
            <a:r>
              <a:rPr lang="en-US" sz="2200" dirty="0"/>
              <a:t>He will prolong His days, </a:t>
            </a:r>
          </a:p>
          <a:p>
            <a:r>
              <a:rPr lang="en-US" sz="2200" dirty="0"/>
              <a:t>And the good pleasure of the L</a:t>
            </a:r>
            <a:r>
              <a:rPr lang="en-US" dirty="0"/>
              <a:t>ORD</a:t>
            </a:r>
            <a:r>
              <a:rPr lang="en-US" sz="2200" dirty="0"/>
              <a:t> will prosper in His hand.</a:t>
            </a:r>
          </a:p>
          <a:p>
            <a:r>
              <a:rPr lang="en-US" sz="2200" baseline="30000" dirty="0"/>
              <a:t>11</a:t>
            </a:r>
            <a:r>
              <a:rPr lang="en-US" sz="2200" dirty="0"/>
              <a:t>As a result of the anguish of His soul,</a:t>
            </a:r>
          </a:p>
          <a:p>
            <a:r>
              <a:rPr lang="en-US" sz="2200" dirty="0"/>
              <a:t>He will see it and be satisfied;</a:t>
            </a:r>
          </a:p>
          <a:p>
            <a:r>
              <a:rPr lang="en-US" sz="2200" dirty="0"/>
              <a:t>By His knowledge the Righteous One,</a:t>
            </a:r>
          </a:p>
          <a:p>
            <a:r>
              <a:rPr lang="en-US" sz="2200" dirty="0"/>
              <a:t>My Servant, will justify the many,</a:t>
            </a:r>
          </a:p>
          <a:p>
            <a:r>
              <a:rPr lang="en-US" sz="2200" dirty="0"/>
              <a:t>As He will bear their iniquities. </a:t>
            </a:r>
          </a:p>
          <a:p>
            <a:r>
              <a:rPr lang="en-US" sz="2200" baseline="30000" dirty="0"/>
              <a:t>12</a:t>
            </a:r>
            <a:r>
              <a:rPr lang="en-US" sz="2200" dirty="0"/>
              <a:t>Therefore, I will allot Him a portion with the great, </a:t>
            </a:r>
          </a:p>
          <a:p>
            <a:r>
              <a:rPr lang="en-US" sz="2200" dirty="0"/>
              <a:t>And He will divide the booty with the strong; Because He poured out Himself to death, </a:t>
            </a:r>
          </a:p>
          <a:p>
            <a:r>
              <a:rPr lang="en-US" sz="2200" dirty="0"/>
              <a:t>And was numbered with the transgressors;</a:t>
            </a:r>
          </a:p>
          <a:p>
            <a:r>
              <a:rPr lang="en-US" sz="2200" dirty="0"/>
              <a:t>Yet He Himself bore the sin of many,</a:t>
            </a:r>
          </a:p>
          <a:p>
            <a:r>
              <a:rPr lang="en-US" sz="2200" dirty="0"/>
              <a:t>And interceded for the transgressors.</a:t>
            </a:r>
          </a:p>
        </p:txBody>
      </p:sp>
      <p:sp>
        <p:nvSpPr>
          <p:cNvPr id="11" name="Rectangle 10"/>
          <p:cNvSpPr/>
          <p:nvPr/>
        </p:nvSpPr>
        <p:spPr>
          <a:xfrm>
            <a:off x="6774133" y="152400"/>
            <a:ext cx="1713994" cy="769441"/>
          </a:xfrm>
          <a:prstGeom prst="rect">
            <a:avLst/>
          </a:prstGeom>
          <a:noFill/>
        </p:spPr>
        <p:txBody>
          <a:bodyPr wrap="non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Justice</a:t>
            </a:r>
          </a:p>
        </p:txBody>
      </p:sp>
    </p:spTree>
    <p:extLst>
      <p:ext uri="{BB962C8B-B14F-4D97-AF65-F5344CB8AC3E}">
        <p14:creationId xmlns:p14="http://schemas.microsoft.com/office/powerpoint/2010/main" val="36679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76200" y="76200"/>
            <a:ext cx="4429125" cy="4990204"/>
          </a:xfrm>
          <a:prstGeom prst="rect">
            <a:avLst/>
          </a:prstGeom>
          <a:noFill/>
          <a:ln w="9525">
            <a:solidFill>
              <a:schemeClr val="tx1"/>
            </a:solidFill>
            <a:miter lim="800000"/>
            <a:headEnd/>
            <a:tailEnd/>
          </a:ln>
          <a:effectLst>
            <a:outerShdw blurRad="50800" dist="101600" dir="13500000" algn="br" rotWithShape="0">
              <a:prstClr val="black">
                <a:alpha val="40000"/>
              </a:prstClr>
            </a:outerShdw>
          </a:effectLst>
        </p:spPr>
      </p:pic>
      <p:sp>
        <p:nvSpPr>
          <p:cNvPr id="12" name="Rectangle 11"/>
          <p:cNvSpPr/>
          <p:nvPr/>
        </p:nvSpPr>
        <p:spPr>
          <a:xfrm>
            <a:off x="2743200" y="76200"/>
            <a:ext cx="6096000" cy="4524315"/>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127000" dir="13500000" algn="br" rotWithShape="0">
              <a:prstClr val="black">
                <a:alpha val="40000"/>
              </a:prstClr>
            </a:outerShdw>
          </a:effectLst>
        </p:spPr>
        <p:txBody>
          <a:bodyPr wrap="square">
            <a:spAutoFit/>
          </a:bodyPr>
          <a:lstStyle/>
          <a:p>
            <a:r>
              <a:rPr lang="en-US" sz="2400" b="1" u="sng" dirty="0"/>
              <a:t>Acts 8</a:t>
            </a:r>
          </a:p>
          <a:p>
            <a:r>
              <a:rPr lang="en-US" sz="2400" baseline="30000" dirty="0"/>
              <a:t>36</a:t>
            </a:r>
            <a:r>
              <a:rPr lang="en-US" sz="2400" dirty="0"/>
              <a:t>As they went along the road they came to some water; and the eunuch said, "Look! Water! What prevents me from being baptized?" </a:t>
            </a:r>
          </a:p>
          <a:p>
            <a:endParaRPr lang="en-US" sz="2400" dirty="0"/>
          </a:p>
          <a:p>
            <a:r>
              <a:rPr lang="en-US" sz="2400" baseline="30000" dirty="0"/>
              <a:t>38</a:t>
            </a:r>
            <a:r>
              <a:rPr lang="en-US" sz="2400" dirty="0"/>
              <a:t>And he ordered the chariot to stop; and they both went down into the water, Philip as well as the eunuch, and he baptized him. </a:t>
            </a:r>
            <a:r>
              <a:rPr lang="en-US" sz="2400" baseline="30000" dirty="0"/>
              <a:t>39</a:t>
            </a:r>
            <a:r>
              <a:rPr lang="en-US" sz="2400" dirty="0"/>
              <a:t>When they came up out of the water, the Spirit of the Lord snatched Philip away; and the eunuch no longer saw him, but went on his way rejoicing. </a:t>
            </a:r>
          </a:p>
        </p:txBody>
      </p:sp>
      <p:sp>
        <p:nvSpPr>
          <p:cNvPr id="4" name="Rectangle 3"/>
          <p:cNvSpPr/>
          <p:nvPr/>
        </p:nvSpPr>
        <p:spPr>
          <a:xfrm>
            <a:off x="2743200" y="4734342"/>
            <a:ext cx="6096000" cy="2123658"/>
          </a:xfrm>
          <a:prstGeom prst="rect">
            <a:avLst/>
          </a:prstGeom>
          <a:solidFill>
            <a:schemeClr val="bg1"/>
          </a:solidFill>
          <a:ln>
            <a:solidFill>
              <a:schemeClr val="tx1"/>
            </a:solidFill>
          </a:ln>
          <a:effectLst>
            <a:outerShdw blurRad="50800" dist="127000" dir="13500000" algn="br" rotWithShape="0">
              <a:prstClr val="black">
                <a:alpha val="40000"/>
              </a:prstClr>
            </a:outerShdw>
          </a:effectLst>
        </p:spPr>
        <p:txBody>
          <a:bodyPr wrap="square">
            <a:spAutoFit/>
          </a:bodyPr>
          <a:lstStyle/>
          <a:p>
            <a:r>
              <a:rPr lang="en-US" sz="2200" b="1" u="sng" dirty="0"/>
              <a:t>Deuteronomy 23:1</a:t>
            </a:r>
          </a:p>
          <a:p>
            <a:r>
              <a:rPr lang="en-US" sz="2200" dirty="0"/>
              <a:t>No one who is emasculated, or has his male organ cut off, shall enter the assembly of the L</a:t>
            </a:r>
            <a:r>
              <a:rPr lang="en-US" dirty="0"/>
              <a:t>ORD</a:t>
            </a:r>
            <a:r>
              <a:rPr lang="en-US" sz="2200" dirty="0"/>
              <a:t>.</a:t>
            </a:r>
          </a:p>
          <a:p>
            <a:endParaRPr lang="en-US" sz="2200" dirty="0"/>
          </a:p>
          <a:p>
            <a:r>
              <a:rPr lang="en-US" sz="2200" b="1" u="sng"/>
              <a:t>Isaiah 56:3-5</a:t>
            </a:r>
            <a:endParaRPr lang="en-US" sz="2200" b="1" u="sng" dirty="0"/>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4" grpId="0" uiExpand="1" build="p" bldLvl="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4743"/>
            <a:ext cx="7639529" cy="670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20548436">
            <a:off x="3914757" y="4187986"/>
            <a:ext cx="1566454" cy="584775"/>
          </a:xfrm>
          <a:prstGeom prst="rect">
            <a:avLst/>
          </a:prstGeom>
          <a:noFill/>
        </p:spPr>
        <p:txBody>
          <a:bodyPr wrap="none" lIns="91440" tIns="45720" rIns="91440" bIns="45720">
            <a:spAutoFit/>
          </a:bodyPr>
          <a:lstStyle/>
          <a:p>
            <a:pPr algn="ctr"/>
            <a:r>
              <a:rPr lang="en-US" sz="32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Samaria</a:t>
            </a:r>
          </a:p>
        </p:txBody>
      </p:sp>
      <p:sp>
        <p:nvSpPr>
          <p:cNvPr id="3" name="Left Arrow 2"/>
          <p:cNvSpPr/>
          <p:nvPr/>
        </p:nvSpPr>
        <p:spPr>
          <a:xfrm rot="18417670">
            <a:off x="3554364" y="5153403"/>
            <a:ext cx="1290386" cy="533400"/>
          </a:xfrm>
          <a:prstGeom prst="leftArrow">
            <a:avLst/>
          </a:prstGeom>
          <a:solidFill>
            <a:schemeClr val="bg1"/>
          </a:solidFill>
          <a:ln>
            <a:noFill/>
          </a:ln>
          <a:effectLst>
            <a:outerShdw blurRad="50800" dist="762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15488" y="5737123"/>
            <a:ext cx="2469466" cy="906438"/>
          </a:xfrm>
          <a:custGeom>
            <a:avLst/>
            <a:gdLst>
              <a:gd name="connsiteX0" fmla="*/ 2469466 w 2469466"/>
              <a:gd name="connsiteY0" fmla="*/ 0 h 906438"/>
              <a:gd name="connsiteX1" fmla="*/ 1260098 w 2469466"/>
              <a:gd name="connsiteY1" fmla="*/ 339213 h 906438"/>
              <a:gd name="connsiteX2" fmla="*/ 743904 w 2469466"/>
              <a:gd name="connsiteY2" fmla="*/ 619433 h 906438"/>
              <a:gd name="connsiteX3" fmla="*/ 80227 w 2469466"/>
              <a:gd name="connsiteY3" fmla="*/ 870155 h 906438"/>
              <a:gd name="connsiteX4" fmla="*/ 35982 w 2469466"/>
              <a:gd name="connsiteY4" fmla="*/ 899652 h 90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6" h="906438">
                <a:moveTo>
                  <a:pt x="2469466" y="0"/>
                </a:moveTo>
                <a:cubicBezTo>
                  <a:pt x="2008579" y="117987"/>
                  <a:pt x="1547692" y="235974"/>
                  <a:pt x="1260098" y="339213"/>
                </a:cubicBezTo>
                <a:cubicBezTo>
                  <a:pt x="972504" y="442452"/>
                  <a:pt x="940549" y="530943"/>
                  <a:pt x="743904" y="619433"/>
                </a:cubicBezTo>
                <a:cubicBezTo>
                  <a:pt x="547259" y="707923"/>
                  <a:pt x="198214" y="823452"/>
                  <a:pt x="80227" y="870155"/>
                </a:cubicBezTo>
                <a:cubicBezTo>
                  <a:pt x="-37760" y="916858"/>
                  <a:pt x="-889" y="908255"/>
                  <a:pt x="35982" y="899652"/>
                </a:cubicBezTo>
              </a:path>
            </a:pathLst>
          </a:custGeom>
          <a:noFill/>
          <a:ln w="508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6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6" presetClass="emph" presetSubtype="0" fill="hold" nodeType="withEffect">
                                  <p:stCondLst>
                                    <p:cond delay="0"/>
                                  </p:stCondLst>
                                  <p:childTnLst>
                                    <p:animScale>
                                      <p:cBhvr>
                                        <p:cTn id="26" dur="500" fill="hold"/>
                                        <p:tgtEl>
                                          <p:spTgt spid="1026"/>
                                        </p:tgtEl>
                                      </p:cBhvr>
                                      <p:by x="25000" y="25000"/>
                                    </p:animScale>
                                  </p:childTnLst>
                                </p:cTn>
                              </p:par>
                              <p:par>
                                <p:cTn id="27" presetID="56" presetClass="path" presetSubtype="0" accel="50000" decel="50000" fill="hold" nodeType="withEffect">
                                  <p:stCondLst>
                                    <p:cond delay="0"/>
                                  </p:stCondLst>
                                  <p:childTnLst>
                                    <p:animMotion origin="layout" path="M -1.66667E-6 1.48148E-6 L 0.04063 -0.21088 " pathEditMode="relative" rAng="0" ptsTypes="AA">
                                      <p:cBhvr>
                                        <p:cTn id="28" dur="2000" fill="hold"/>
                                        <p:tgtEl>
                                          <p:spTgt spid="1026"/>
                                        </p:tgtEl>
                                        <p:attrNameLst>
                                          <p:attrName>ppt_x</p:attrName>
                                          <p:attrName>ppt_y</p:attrName>
                                        </p:attrNameLst>
                                      </p:cBhvr>
                                      <p:rCtr x="2031" y="-1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19485" y="0"/>
            <a:ext cx="5305031" cy="6858000"/>
          </a:xfrm>
          <a:prstGeom prst="rect">
            <a:avLst/>
          </a:prstGeom>
          <a:noFill/>
          <a:ln w="9525">
            <a:noFill/>
            <a:miter lim="800000"/>
            <a:headEnd/>
            <a:tailEnd/>
          </a:ln>
        </p:spPr>
      </p:pic>
      <p:sp>
        <p:nvSpPr>
          <p:cNvPr id="18" name="Down Arrow 17"/>
          <p:cNvSpPr/>
          <p:nvPr/>
        </p:nvSpPr>
        <p:spPr>
          <a:xfrm rot="21268645">
            <a:off x="4283211" y="5623753"/>
            <a:ext cx="622636" cy="12954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800" y="1447800"/>
            <a:ext cx="1295400" cy="369332"/>
          </a:xfrm>
          <a:prstGeom prst="rect">
            <a:avLst/>
          </a:prstGeom>
          <a:noFill/>
        </p:spPr>
        <p:txBody>
          <a:bodyPr wrap="square" rtlCol="0">
            <a:spAutoFit/>
          </a:bodyPr>
          <a:lstStyle/>
          <a:p>
            <a:r>
              <a:rPr lang="en-US" dirty="0"/>
              <a:t>Jerusalem</a:t>
            </a:r>
          </a:p>
        </p:txBody>
      </p:sp>
      <p:sp>
        <p:nvSpPr>
          <p:cNvPr id="15" name="Oval 14"/>
          <p:cNvSpPr/>
          <p:nvPr/>
        </p:nvSpPr>
        <p:spPr>
          <a:xfrm>
            <a:off x="4953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8200" y="1524000"/>
            <a:ext cx="5334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962275" y="152400"/>
            <a:ext cx="4429125" cy="4990204"/>
          </a:xfrm>
          <a:prstGeom prst="rect">
            <a:avLst/>
          </a:prstGeom>
          <a:noFill/>
          <a:ln w="9525">
            <a:solidFill>
              <a:schemeClr val="tx1"/>
            </a:solidFill>
            <a:miter lim="800000"/>
            <a:headEnd/>
            <a:tailEnd/>
          </a:ln>
          <a:effectLst>
            <a:outerShdw blurRad="50800" dist="101600" dir="13500000" algn="br" rotWithShape="0">
              <a:prstClr val="black">
                <a:alpha val="40000"/>
              </a:prstClr>
            </a:outerShdw>
          </a:effectLst>
        </p:spPr>
      </p:pic>
      <p:sp>
        <p:nvSpPr>
          <p:cNvPr id="17" name="TextBox 16"/>
          <p:cNvSpPr txBox="1"/>
          <p:nvPr/>
        </p:nvSpPr>
        <p:spPr>
          <a:xfrm>
            <a:off x="3886200" y="6211669"/>
            <a:ext cx="2209800" cy="646331"/>
          </a:xfrm>
          <a:prstGeom prst="rect">
            <a:avLst/>
          </a:prstGeom>
          <a:noFill/>
        </p:spPr>
        <p:txBody>
          <a:bodyPr wrap="square" rtlCol="0">
            <a:spAutoFit/>
          </a:bodyPr>
          <a:lstStyle/>
          <a:p>
            <a:r>
              <a:rPr lang="en-US" dirty="0"/>
              <a:t>Realm of Candace</a:t>
            </a:r>
          </a:p>
          <a:p>
            <a:r>
              <a:rPr lang="en-US" b="1" dirty="0"/>
              <a:t>Ancient “ETHIOPIA”</a:t>
            </a:r>
          </a:p>
        </p:txBody>
      </p:sp>
      <p:sp>
        <p:nvSpPr>
          <p:cNvPr id="9" name="Rectangle 8"/>
          <p:cNvSpPr/>
          <p:nvPr/>
        </p:nvSpPr>
        <p:spPr>
          <a:xfrm>
            <a:off x="381000" y="3342144"/>
            <a:ext cx="6705600" cy="2677656"/>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127000" dir="13500000" algn="br" rotWithShape="0">
              <a:prstClr val="black">
                <a:alpha val="40000"/>
              </a:prstClr>
            </a:outerShdw>
          </a:effectLst>
        </p:spPr>
        <p:txBody>
          <a:bodyPr wrap="square">
            <a:spAutoFit/>
          </a:bodyPr>
          <a:lstStyle/>
          <a:p>
            <a:r>
              <a:rPr lang="en-US" sz="2400" b="1" u="sng" dirty="0"/>
              <a:t>Isaiah 53</a:t>
            </a:r>
          </a:p>
          <a:p>
            <a:r>
              <a:rPr lang="en-US" sz="2400" dirty="0"/>
              <a:t>Like a lamb that is led to slaughter,</a:t>
            </a:r>
            <a:br>
              <a:rPr lang="en-US" sz="2400" dirty="0"/>
            </a:br>
            <a:r>
              <a:rPr lang="en-US" sz="2400" dirty="0"/>
              <a:t>And like a sheep that is silent before its shearers,</a:t>
            </a:r>
            <a:br>
              <a:rPr lang="en-US" sz="2400" dirty="0"/>
            </a:br>
            <a:r>
              <a:rPr lang="en-US" sz="2400" dirty="0"/>
              <a:t>So He did not open His mouth. </a:t>
            </a:r>
            <a:br>
              <a:rPr lang="en-US" sz="2400" dirty="0"/>
            </a:br>
            <a:r>
              <a:rPr lang="en-US" sz="2400" dirty="0"/>
              <a:t>By oppression and judgment He was taken away;</a:t>
            </a:r>
            <a:br>
              <a:rPr lang="en-US" sz="2400" dirty="0"/>
            </a:br>
            <a:r>
              <a:rPr lang="en-US" sz="2400" dirty="0"/>
              <a:t>And as for His generation, who considered</a:t>
            </a:r>
            <a:br>
              <a:rPr lang="en-US" sz="2400" dirty="0"/>
            </a:br>
            <a:r>
              <a:rPr lang="en-US" sz="2400" dirty="0"/>
              <a:t>That He was cut off out of the land of the living</a:t>
            </a:r>
          </a:p>
        </p:txBody>
      </p:sp>
      <p:sp>
        <p:nvSpPr>
          <p:cNvPr id="10" name="Left Arrow 9"/>
          <p:cNvSpPr/>
          <p:nvPr/>
        </p:nvSpPr>
        <p:spPr>
          <a:xfrm rot="20308658">
            <a:off x="4583447" y="2669844"/>
            <a:ext cx="1577306" cy="362183"/>
          </a:xfrm>
          <a:prstGeom prst="lef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80299" y="1219200"/>
            <a:ext cx="791801"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4473476"/>
            <a:ext cx="6705600" cy="2308324"/>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127000" dir="13500000" algn="br" rotWithShape="0">
              <a:prstClr val="black">
                <a:alpha val="40000"/>
              </a:prstClr>
            </a:outerShdw>
          </a:effectLst>
        </p:spPr>
        <p:txBody>
          <a:bodyPr wrap="square">
            <a:spAutoFit/>
          </a:bodyPr>
          <a:lstStyle/>
          <a:p>
            <a:r>
              <a:rPr lang="en-US" sz="2400" b="1" u="sng" dirty="0"/>
              <a:t>Acts 8</a:t>
            </a:r>
          </a:p>
          <a:p>
            <a:r>
              <a:rPr lang="en-US" sz="2400" baseline="30000" dirty="0"/>
              <a:t>34</a:t>
            </a:r>
            <a:r>
              <a:rPr lang="en-US" sz="2400" dirty="0"/>
              <a:t>The eunuch answered Philip and said, "Please tell me, of whom does the prophet say this? Of himself or of someone else?" </a:t>
            </a:r>
          </a:p>
          <a:p>
            <a:r>
              <a:rPr lang="en-US" sz="2400" dirty="0"/>
              <a:t> </a:t>
            </a:r>
            <a:r>
              <a:rPr lang="en-US" sz="2400" baseline="30000" dirty="0"/>
              <a:t>35</a:t>
            </a:r>
            <a:r>
              <a:rPr lang="en-US" sz="2400" dirty="0"/>
              <a:t>Then Philip opened his mouth, and beginning from this Scripture he preached Jesus to him. </a:t>
            </a:r>
          </a:p>
        </p:txBody>
      </p:sp>
      <p:pic>
        <p:nvPicPr>
          <p:cNvPr id="19" name="Picture 5" descr="C:\Documents and Settings\Jeff Smelser\My Documents\wp\sermons\Thayer Street\timelinewhole.JPG"/>
          <p:cNvPicPr>
            <a:picLocks noChangeAspect="1" noChangeArrowheads="1"/>
          </p:cNvPicPr>
          <p:nvPr/>
        </p:nvPicPr>
        <p:blipFill>
          <a:blip r:embed="rId4" cstate="print"/>
          <a:srcRect/>
          <a:stretch>
            <a:fillRect/>
          </a:stretch>
        </p:blipFill>
        <p:spPr bwMode="auto">
          <a:xfrm>
            <a:off x="840943" y="304800"/>
            <a:ext cx="7478712" cy="1362075"/>
          </a:xfrm>
          <a:prstGeom prst="rect">
            <a:avLst/>
          </a:prstGeom>
          <a:noFill/>
          <a:ln w="9525">
            <a:solidFill>
              <a:schemeClr val="tx1"/>
            </a:solidFill>
            <a:miter lim="800000"/>
            <a:headEnd/>
            <a:tailEnd/>
          </a:ln>
          <a:effectLst>
            <a:outerShdw blurRad="50800" dist="101600" dir="13500000" algn="br" rotWithShape="0">
              <a:prstClr val="black">
                <a:alpha val="40000"/>
              </a:prstClr>
            </a:outerShdw>
          </a:effectLst>
        </p:spPr>
      </p:pic>
      <p:sp>
        <p:nvSpPr>
          <p:cNvPr id="20" name="Up Arrow 19"/>
          <p:cNvSpPr/>
          <p:nvPr/>
        </p:nvSpPr>
        <p:spPr>
          <a:xfrm rot="159602">
            <a:off x="5657753" y="1079609"/>
            <a:ext cx="609600" cy="2481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Isaiah</a:t>
            </a:r>
          </a:p>
        </p:txBody>
      </p:sp>
      <p:sp>
        <p:nvSpPr>
          <p:cNvPr id="2" name="Rectangle 1"/>
          <p:cNvSpPr/>
          <p:nvPr/>
        </p:nvSpPr>
        <p:spPr>
          <a:xfrm>
            <a:off x="7710055" y="304799"/>
            <a:ext cx="609600" cy="13620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sz="2400" b="1" dirty="0">
                <a:solidFill>
                  <a:srgbClr val="FF0000"/>
                </a:solidFill>
              </a:rPr>
              <a:t>NT</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9" presetClass="emph" presetSubtype="0" nodeType="withEffect">
                                  <p:stCondLst>
                                    <p:cond delay="0"/>
                                  </p:stCondLst>
                                  <p:childTnLst>
                                    <p:set>
                                      <p:cBhvr rctx="PPT">
                                        <p:cTn id="22" dur="indefinite"/>
                                        <p:tgtEl>
                                          <p:spTgt spid="1026"/>
                                        </p:tgtEl>
                                        <p:attrNameLst>
                                          <p:attrName>style.opacity</p:attrName>
                                        </p:attrNameLst>
                                      </p:cBhvr>
                                      <p:to>
                                        <p:strVal val="0.65"/>
                                      </p:to>
                                    </p:set>
                                    <p:animEffect filter="image" prLst="opacity: 0.65">
                                      <p:cBhvr rctx="IE">
                                        <p:cTn id="23" dur="indefinite"/>
                                        <p:tgtEl>
                                          <p:spTgt spid="1026"/>
                                        </p:tgtEl>
                                      </p:cBhvr>
                                    </p:animEffect>
                                  </p:childTnLst>
                                </p:cTn>
                              </p:par>
                              <p:par>
                                <p:cTn id="24" presetID="23" presetClass="entr" presetSubtype="16"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p:cTn id="26" dur="500" fill="hold"/>
                                        <p:tgtEl>
                                          <p:spTgt spid="1027"/>
                                        </p:tgtEl>
                                        <p:attrNameLst>
                                          <p:attrName>ppt_w</p:attrName>
                                        </p:attrNameLst>
                                      </p:cBhvr>
                                      <p:tavLst>
                                        <p:tav tm="0">
                                          <p:val>
                                            <p:fltVal val="0"/>
                                          </p:val>
                                        </p:tav>
                                        <p:tav tm="100000">
                                          <p:val>
                                            <p:strVal val="#ppt_w"/>
                                          </p:val>
                                        </p:tav>
                                      </p:tavLst>
                                    </p:anim>
                                    <p:anim calcmode="lin" valueType="num">
                                      <p:cBhvr>
                                        <p:cTn id="27"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6" grpId="1" animBg="1"/>
      <p:bldP spid="17" grpId="0"/>
      <p:bldP spid="9" grpId="0" animBg="1"/>
      <p:bldP spid="10" grpId="0" animBg="1"/>
      <p:bldP spid="13" grpId="1" animBg="1"/>
      <p:bldP spid="12" grpId="0" uiExpand="1" build="p" animBg="1"/>
      <p:bldP spid="2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152400"/>
            <a:ext cx="6096000" cy="618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19050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ectangle 6"/>
          <p:cNvSpPr/>
          <p:nvPr/>
        </p:nvSpPr>
        <p:spPr>
          <a:xfrm>
            <a:off x="152400" y="25146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angle 9"/>
          <p:cNvSpPr/>
          <p:nvPr/>
        </p:nvSpPr>
        <p:spPr>
          <a:xfrm>
            <a:off x="152400" y="4571999"/>
            <a:ext cx="6096000" cy="17667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6186309"/>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4</a:t>
            </a:r>
            <a:r>
              <a:rPr lang="en-US" sz="2200" dirty="0"/>
              <a:t>Surely our </a:t>
            </a:r>
            <a:r>
              <a:rPr lang="en-US" sz="2200" dirty="0" err="1"/>
              <a:t>griefs</a:t>
            </a:r>
            <a:r>
              <a:rPr lang="en-US" sz="2200" dirty="0"/>
              <a:t> He Himself bore,</a:t>
            </a:r>
            <a:br>
              <a:rPr lang="en-US" sz="2200" dirty="0"/>
            </a:br>
            <a:r>
              <a:rPr lang="en-US" sz="2200" dirty="0"/>
              <a:t>And our sorrows He carried;</a:t>
            </a:r>
            <a:br>
              <a:rPr lang="en-US" sz="2200" dirty="0"/>
            </a:br>
            <a:r>
              <a:rPr lang="en-US" sz="2200" dirty="0"/>
              <a:t>Yet we ourselves esteemed Him stricken,</a:t>
            </a:r>
            <a:br>
              <a:rPr lang="en-US" sz="2200" dirty="0"/>
            </a:br>
            <a:r>
              <a:rPr lang="en-US" sz="2200" dirty="0"/>
              <a:t>Smitten of God, and afflicted. </a:t>
            </a:r>
            <a:br>
              <a:rPr lang="en-US" sz="2200" dirty="0"/>
            </a:br>
            <a:r>
              <a:rPr lang="en-US" sz="2200" baseline="30000" dirty="0"/>
              <a:t>5</a:t>
            </a:r>
            <a:r>
              <a:rPr lang="en-US" sz="2200" dirty="0"/>
              <a:t>But He was pierced through for our transgressions,</a:t>
            </a:r>
            <a:br>
              <a:rPr lang="en-US" sz="2200" dirty="0"/>
            </a:br>
            <a:r>
              <a:rPr lang="en-US" sz="2200" dirty="0"/>
              <a:t>He was crushed for our iniquities;</a:t>
            </a:r>
            <a:br>
              <a:rPr lang="en-US" sz="2200" dirty="0"/>
            </a:br>
            <a:r>
              <a:rPr lang="en-US" sz="2200" dirty="0"/>
              <a:t>The chastening for our well-being fell upon Him,</a:t>
            </a:r>
            <a:br>
              <a:rPr lang="en-US" sz="2200" dirty="0"/>
            </a:br>
            <a:r>
              <a:rPr lang="en-US" sz="2200" dirty="0"/>
              <a:t>And by His scourging we are healed. </a:t>
            </a:r>
          </a:p>
          <a:p>
            <a:r>
              <a:rPr lang="en-US" sz="2200" baseline="30000" dirty="0"/>
              <a:t>6</a:t>
            </a:r>
            <a:r>
              <a:rPr lang="en-US" sz="2200" dirty="0"/>
              <a:t>All of us like sheep have gone astray,</a:t>
            </a:r>
          </a:p>
          <a:p>
            <a:r>
              <a:rPr lang="en-US" sz="2200" dirty="0"/>
              <a:t>Each of us has turned to his own way;</a:t>
            </a:r>
          </a:p>
          <a:p>
            <a:r>
              <a:rPr lang="en-US" sz="2200" dirty="0"/>
              <a:t>But the L</a:t>
            </a:r>
            <a:r>
              <a:rPr lang="en-US" dirty="0"/>
              <a:t>ORD</a:t>
            </a:r>
            <a:r>
              <a:rPr lang="en-US" sz="2200" dirty="0"/>
              <a:t> has caused the iniquity of us all </a:t>
            </a:r>
          </a:p>
          <a:p>
            <a:r>
              <a:rPr lang="en-US" sz="2200" dirty="0"/>
              <a:t>To fall on Him</a:t>
            </a:r>
          </a:p>
          <a:p>
            <a:r>
              <a:rPr lang="en-US" sz="2200" baseline="30000" dirty="0"/>
              <a:t>7</a:t>
            </a:r>
            <a:r>
              <a:rPr lang="en-US" sz="2200" dirty="0"/>
              <a:t>He was oppressed and He was afflicted,</a:t>
            </a:r>
          </a:p>
          <a:p>
            <a:r>
              <a:rPr lang="en-US" sz="2200" dirty="0"/>
              <a:t>Yet He did not open His mouth;</a:t>
            </a:r>
          </a:p>
          <a:p>
            <a:r>
              <a:rPr lang="en-US" sz="2200" dirty="0"/>
              <a:t>Like a lamb that is led to slaughter,</a:t>
            </a:r>
            <a:br>
              <a:rPr lang="en-US" sz="2200" dirty="0"/>
            </a:br>
            <a:r>
              <a:rPr lang="en-US" sz="2200" dirty="0"/>
              <a:t>And like a sheep that is silent before its shearers,</a:t>
            </a:r>
            <a:br>
              <a:rPr lang="en-US" sz="2200" dirty="0"/>
            </a:br>
            <a:r>
              <a:rPr lang="en-US" sz="2200" dirty="0"/>
              <a:t>So He did not open His mouth. </a:t>
            </a:r>
          </a:p>
        </p:txBody>
      </p:sp>
      <p:sp>
        <p:nvSpPr>
          <p:cNvPr id="4" name="Rectangle 3"/>
          <p:cNvSpPr/>
          <p:nvPr/>
        </p:nvSpPr>
        <p:spPr>
          <a:xfrm>
            <a:off x="6956456" y="152400"/>
            <a:ext cx="1349344" cy="769441"/>
          </a:xfrm>
          <a:prstGeom prst="rect">
            <a:avLst/>
          </a:prstGeom>
          <a:noFill/>
        </p:spPr>
        <p:txBody>
          <a:bodyPr wrap="non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Facts</a:t>
            </a:r>
          </a:p>
        </p:txBody>
      </p:sp>
      <p:sp>
        <p:nvSpPr>
          <p:cNvPr id="11" name="Rectangle 10"/>
          <p:cNvSpPr/>
          <p:nvPr/>
        </p:nvSpPr>
        <p:spPr>
          <a:xfrm>
            <a:off x="5257800" y="881896"/>
            <a:ext cx="3733800" cy="1785104"/>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38100" dir="13500000" algn="br" rotWithShape="0">
              <a:prstClr val="black">
                <a:alpha val="40000"/>
              </a:prstClr>
            </a:outerShdw>
          </a:effectLst>
        </p:spPr>
        <p:txBody>
          <a:bodyPr wrap="square">
            <a:spAutoFit/>
          </a:bodyPr>
          <a:lstStyle/>
          <a:p>
            <a:r>
              <a:rPr lang="en-US" sz="2200" b="1" u="sng" dirty="0"/>
              <a:t>Matthew 27:26</a:t>
            </a:r>
            <a:endParaRPr lang="en-US" sz="2200" dirty="0"/>
          </a:p>
          <a:p>
            <a:r>
              <a:rPr lang="en-US" sz="2200" dirty="0"/>
              <a:t>Then he released Barabbas for them; but Jesus he scourged and delivered over to be crucified.</a:t>
            </a:r>
          </a:p>
        </p:txBody>
      </p:sp>
      <p:sp>
        <p:nvSpPr>
          <p:cNvPr id="12" name="Rectangle 11"/>
          <p:cNvSpPr/>
          <p:nvPr/>
        </p:nvSpPr>
        <p:spPr>
          <a:xfrm>
            <a:off x="5257800" y="2743200"/>
            <a:ext cx="3733800" cy="2800767"/>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38100" dir="13500000" algn="br" rotWithShape="0">
              <a:prstClr val="black">
                <a:alpha val="40000"/>
              </a:prstClr>
            </a:outerShdw>
          </a:effectLst>
        </p:spPr>
        <p:txBody>
          <a:bodyPr wrap="square">
            <a:spAutoFit/>
          </a:bodyPr>
          <a:lstStyle/>
          <a:p>
            <a:r>
              <a:rPr lang="en-US" sz="2200" b="1" u="sng"/>
              <a:t>Mark 14:60-61a</a:t>
            </a:r>
            <a:endParaRPr lang="en-US" sz="2200" dirty="0"/>
          </a:p>
          <a:p>
            <a:r>
              <a:rPr lang="en-US" sz="2200" dirty="0"/>
              <a:t>And the high priest arose and came forward and questioned Jesus, saying, “Do You make no answer to what these men are testifying against You?” But He kept silent, and made no answer.”</a:t>
            </a:r>
          </a:p>
        </p:txBody>
      </p:sp>
    </p:spTree>
    <p:extLst>
      <p:ext uri="{BB962C8B-B14F-4D97-AF65-F5344CB8AC3E}">
        <p14:creationId xmlns:p14="http://schemas.microsoft.com/office/powerpoint/2010/main" val="28755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0" grpId="0" animBg="1"/>
      <p:bldP spid="11" grpId="0" animBg="1"/>
      <p:bldP spid="11"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152400" y="152400"/>
            <a:ext cx="6096000" cy="347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2209801"/>
            <a:ext cx="6096000" cy="14204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3477875"/>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8</a:t>
            </a:r>
            <a:r>
              <a:rPr lang="en-US" sz="2200" dirty="0"/>
              <a:t>By oppression and judgment He was taken away;</a:t>
            </a:r>
            <a:br>
              <a:rPr lang="en-US" sz="2200" dirty="0"/>
            </a:br>
            <a:r>
              <a:rPr lang="en-US" sz="2200" dirty="0"/>
              <a:t>And as for His generation, who considered</a:t>
            </a:r>
            <a:br>
              <a:rPr lang="en-US" sz="2200" dirty="0"/>
            </a:br>
            <a:r>
              <a:rPr lang="en-US" sz="2200" dirty="0"/>
              <a:t>That He was cut off out of the land of the living,</a:t>
            </a:r>
          </a:p>
          <a:p>
            <a:r>
              <a:rPr lang="en-US" sz="2200" dirty="0"/>
              <a:t>For the transgression of my people to whom the stroke was due?</a:t>
            </a:r>
          </a:p>
          <a:p>
            <a:r>
              <a:rPr lang="en-US" sz="2200" baseline="30000" dirty="0"/>
              <a:t>9</a:t>
            </a:r>
            <a:r>
              <a:rPr lang="en-US" sz="2200" dirty="0"/>
              <a:t>His grave was assigned to be with wicked men, </a:t>
            </a:r>
          </a:p>
          <a:p>
            <a:r>
              <a:rPr lang="en-US" sz="2200" dirty="0"/>
              <a:t>Yet with a rich man in His death;</a:t>
            </a:r>
          </a:p>
          <a:p>
            <a:r>
              <a:rPr lang="en-US" sz="2200" dirty="0"/>
              <a:t>Although He had done no violence,</a:t>
            </a:r>
          </a:p>
          <a:p>
            <a:r>
              <a:rPr lang="en-US" sz="2200" dirty="0"/>
              <a:t>Nor was there any deceit in His mouth.</a:t>
            </a:r>
          </a:p>
        </p:txBody>
      </p:sp>
      <p:sp>
        <p:nvSpPr>
          <p:cNvPr id="11" name="Rectangle 10"/>
          <p:cNvSpPr/>
          <p:nvPr/>
        </p:nvSpPr>
        <p:spPr>
          <a:xfrm>
            <a:off x="6956456" y="152400"/>
            <a:ext cx="1349344" cy="769441"/>
          </a:xfrm>
          <a:prstGeom prst="rect">
            <a:avLst/>
          </a:prstGeom>
          <a:noFill/>
        </p:spPr>
        <p:txBody>
          <a:bodyPr wrap="non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Facts</a:t>
            </a:r>
          </a:p>
        </p:txBody>
      </p:sp>
      <p:sp>
        <p:nvSpPr>
          <p:cNvPr id="12" name="Rectangle 11"/>
          <p:cNvSpPr/>
          <p:nvPr/>
        </p:nvSpPr>
        <p:spPr>
          <a:xfrm>
            <a:off x="4953000" y="925354"/>
            <a:ext cx="4038600" cy="5170646"/>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38100" dir="13500000" algn="br" rotWithShape="0">
              <a:prstClr val="black">
                <a:alpha val="40000"/>
              </a:prstClr>
            </a:outerShdw>
          </a:effectLst>
        </p:spPr>
        <p:txBody>
          <a:bodyPr wrap="square">
            <a:spAutoFit/>
          </a:bodyPr>
          <a:lstStyle/>
          <a:p>
            <a:r>
              <a:rPr lang="en-US" sz="2200" b="1" u="sng" dirty="0"/>
              <a:t>Matthew 27:57-60</a:t>
            </a:r>
            <a:endParaRPr lang="en-US" sz="2200" dirty="0"/>
          </a:p>
          <a:p>
            <a:r>
              <a:rPr lang="en-US" sz="2200" dirty="0"/>
              <a:t>And when it was evening, there came </a:t>
            </a:r>
            <a:r>
              <a:rPr lang="en-US" sz="2200" u="sng" dirty="0"/>
              <a:t>a rich man from </a:t>
            </a:r>
            <a:r>
              <a:rPr lang="en-US" sz="2200" u="sng" dirty="0" err="1"/>
              <a:t>Arimathea</a:t>
            </a:r>
            <a:r>
              <a:rPr lang="en-US" sz="2200" u="sng" dirty="0"/>
              <a:t>, named Joseph</a:t>
            </a:r>
            <a:r>
              <a:rPr lang="en-US" sz="2200" dirty="0"/>
              <a:t>, who himself had also become a disciple of Jesus. This man came to Pilate and asked for the body of Jesus. Then Pilate ordered it to be given over to him. </a:t>
            </a:r>
            <a:r>
              <a:rPr lang="en-US" sz="2200" u="sng" dirty="0"/>
              <a:t>And Joseph took the body and wrapped it in a clean linen cloth, and laid it in his own new tomb</a:t>
            </a:r>
            <a:r>
              <a:rPr lang="en-US" sz="2200" dirty="0"/>
              <a:t>, which he had hewn out in the rock and he rolled a large stone against the entrance of the tomb and went away.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152400"/>
            <a:ext cx="6096000" cy="652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181600"/>
            <a:ext cx="6096000"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6524863"/>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10</a:t>
            </a:r>
            <a:r>
              <a:rPr lang="en-US" sz="2200" dirty="0"/>
              <a:t>But the L</a:t>
            </a:r>
            <a:r>
              <a:rPr lang="en-US" dirty="0"/>
              <a:t>ORD</a:t>
            </a:r>
            <a:r>
              <a:rPr lang="en-US" sz="2200" dirty="0"/>
              <a:t> was pleased To crush Him, putting Him to grief;</a:t>
            </a:r>
          </a:p>
          <a:p>
            <a:r>
              <a:rPr lang="en-US" sz="2200" dirty="0"/>
              <a:t>If He would render Himself as a guilt offering ,</a:t>
            </a:r>
          </a:p>
          <a:p>
            <a:r>
              <a:rPr lang="en-US" sz="2200" dirty="0"/>
              <a:t>He will see His offspring, </a:t>
            </a:r>
          </a:p>
          <a:p>
            <a:r>
              <a:rPr lang="en-US" sz="2200" dirty="0"/>
              <a:t>He will prolong His days, </a:t>
            </a:r>
          </a:p>
          <a:p>
            <a:r>
              <a:rPr lang="en-US" sz="2200" dirty="0"/>
              <a:t>And the good pleasure of the L</a:t>
            </a:r>
            <a:r>
              <a:rPr lang="en-US" dirty="0"/>
              <a:t>ORD</a:t>
            </a:r>
            <a:r>
              <a:rPr lang="en-US" sz="2200" dirty="0"/>
              <a:t> will prosper in His hand.</a:t>
            </a:r>
          </a:p>
          <a:p>
            <a:r>
              <a:rPr lang="en-US" sz="2200" baseline="30000" dirty="0"/>
              <a:t>11</a:t>
            </a:r>
            <a:r>
              <a:rPr lang="en-US" sz="2200" dirty="0"/>
              <a:t>As a result of the anguish of His soul,</a:t>
            </a:r>
          </a:p>
          <a:p>
            <a:r>
              <a:rPr lang="en-US" sz="2200" dirty="0"/>
              <a:t>He will see it and be satisfied;</a:t>
            </a:r>
          </a:p>
          <a:p>
            <a:r>
              <a:rPr lang="en-US" sz="2200" dirty="0"/>
              <a:t>By His knowledge the Righteous One,</a:t>
            </a:r>
          </a:p>
          <a:p>
            <a:r>
              <a:rPr lang="en-US" sz="2200" dirty="0"/>
              <a:t>My Servant, will justify the many,</a:t>
            </a:r>
          </a:p>
          <a:p>
            <a:r>
              <a:rPr lang="en-US" sz="2200" dirty="0"/>
              <a:t>As He will bear their iniquities. </a:t>
            </a:r>
          </a:p>
          <a:p>
            <a:r>
              <a:rPr lang="en-US" sz="2200" baseline="30000" dirty="0"/>
              <a:t>12</a:t>
            </a:r>
            <a:r>
              <a:rPr lang="en-US" sz="2200" dirty="0"/>
              <a:t>Therefore, I will allot Him a portion with the great, </a:t>
            </a:r>
          </a:p>
          <a:p>
            <a:r>
              <a:rPr lang="en-US" sz="2200" dirty="0"/>
              <a:t>And He will divide the booty with the strong; Because He poured out Himself to death, </a:t>
            </a:r>
          </a:p>
          <a:p>
            <a:r>
              <a:rPr lang="en-US" sz="2200" dirty="0"/>
              <a:t>And was numbered with the transgressors;</a:t>
            </a:r>
          </a:p>
          <a:p>
            <a:r>
              <a:rPr lang="en-US" sz="2200" dirty="0"/>
              <a:t>Yet He Himself bore the sin of many,</a:t>
            </a:r>
          </a:p>
          <a:p>
            <a:r>
              <a:rPr lang="en-US" sz="2200" dirty="0"/>
              <a:t>And interceded for the transgressors.</a:t>
            </a:r>
          </a:p>
        </p:txBody>
      </p:sp>
      <p:sp>
        <p:nvSpPr>
          <p:cNvPr id="14" name="Rectangle 13"/>
          <p:cNvSpPr/>
          <p:nvPr/>
        </p:nvSpPr>
        <p:spPr>
          <a:xfrm>
            <a:off x="6956456" y="152400"/>
            <a:ext cx="1349344" cy="769441"/>
          </a:xfrm>
          <a:prstGeom prst="rect">
            <a:avLst/>
          </a:prstGeom>
          <a:noFill/>
        </p:spPr>
        <p:txBody>
          <a:bodyPr wrap="non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Facts</a:t>
            </a:r>
          </a:p>
        </p:txBody>
      </p:sp>
    </p:spTree>
    <p:extLst>
      <p:ext uri="{BB962C8B-B14F-4D97-AF65-F5344CB8AC3E}">
        <p14:creationId xmlns:p14="http://schemas.microsoft.com/office/powerpoint/2010/main" val="381575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3" name="Rectangle 22"/>
          <p:cNvSpPr/>
          <p:nvPr/>
        </p:nvSpPr>
        <p:spPr>
          <a:xfrm>
            <a:off x="6261117" y="1671697"/>
            <a:ext cx="2740044" cy="2062103"/>
          </a:xfrm>
          <a:prstGeom prst="rect">
            <a:avLst/>
          </a:prstGeom>
          <a:noFill/>
        </p:spPr>
        <p:txBody>
          <a:bodyPr wrap="none" lIns="91440" tIns="45720" rIns="91440" bIns="45720">
            <a:spAutoFit/>
          </a:bodyPr>
          <a:lstStyle/>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Transfer of sin</a:t>
            </a:r>
          </a:p>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&amp;</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Substitutionary</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Punishment</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152400" y="152400"/>
            <a:ext cx="6096000" cy="618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5334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Rectangle 1"/>
          <p:cNvSpPr/>
          <p:nvPr/>
        </p:nvSpPr>
        <p:spPr>
          <a:xfrm>
            <a:off x="152400" y="19050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ectangle 6"/>
          <p:cNvSpPr/>
          <p:nvPr/>
        </p:nvSpPr>
        <p:spPr>
          <a:xfrm>
            <a:off x="152400" y="25146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 name="Rectangle 7"/>
          <p:cNvSpPr/>
          <p:nvPr/>
        </p:nvSpPr>
        <p:spPr>
          <a:xfrm>
            <a:off x="152400" y="32004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ectangle 8"/>
          <p:cNvSpPr/>
          <p:nvPr/>
        </p:nvSpPr>
        <p:spPr>
          <a:xfrm>
            <a:off x="152400" y="3886200"/>
            <a:ext cx="6096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6186309"/>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4</a:t>
            </a:r>
            <a:r>
              <a:rPr lang="en-US" sz="2200" dirty="0"/>
              <a:t>Surely our </a:t>
            </a:r>
            <a:r>
              <a:rPr lang="en-US" sz="2200" dirty="0" err="1"/>
              <a:t>griefs</a:t>
            </a:r>
            <a:r>
              <a:rPr lang="en-US" sz="2200" dirty="0"/>
              <a:t> He Himself bore,</a:t>
            </a:r>
            <a:br>
              <a:rPr lang="en-US" sz="2200" dirty="0"/>
            </a:br>
            <a:r>
              <a:rPr lang="en-US" sz="2200" dirty="0"/>
              <a:t>And our sorrows He carried;</a:t>
            </a:r>
            <a:br>
              <a:rPr lang="en-US" sz="2200" dirty="0"/>
            </a:br>
            <a:r>
              <a:rPr lang="en-US" sz="2200" dirty="0"/>
              <a:t>Yet we ourselves esteemed Him stricken,</a:t>
            </a:r>
            <a:br>
              <a:rPr lang="en-US" sz="2200" dirty="0"/>
            </a:br>
            <a:r>
              <a:rPr lang="en-US" sz="2200" dirty="0"/>
              <a:t>Smitten of God, and afflicted. </a:t>
            </a:r>
            <a:br>
              <a:rPr lang="en-US" sz="2200" dirty="0"/>
            </a:br>
            <a:r>
              <a:rPr lang="en-US" sz="2200" baseline="30000" dirty="0"/>
              <a:t>5</a:t>
            </a:r>
            <a:r>
              <a:rPr lang="en-US" sz="2200" dirty="0"/>
              <a:t>But He was pierced through for our transgressions,</a:t>
            </a:r>
            <a:br>
              <a:rPr lang="en-US" sz="2200" dirty="0"/>
            </a:br>
            <a:r>
              <a:rPr lang="en-US" sz="2200" dirty="0"/>
              <a:t>He was crushed for our iniquities;</a:t>
            </a:r>
            <a:br>
              <a:rPr lang="en-US" sz="2200" dirty="0"/>
            </a:br>
            <a:r>
              <a:rPr lang="en-US" sz="2200" dirty="0"/>
              <a:t>The chastening for our well-being fell upon Him,</a:t>
            </a:r>
            <a:br>
              <a:rPr lang="en-US" sz="2200" dirty="0"/>
            </a:br>
            <a:r>
              <a:rPr lang="en-US" sz="2200" dirty="0"/>
              <a:t>And by His scourging we are healed. </a:t>
            </a:r>
          </a:p>
          <a:p>
            <a:r>
              <a:rPr lang="en-US" sz="2200" baseline="30000" dirty="0"/>
              <a:t>6</a:t>
            </a:r>
            <a:r>
              <a:rPr lang="en-US" sz="2200" dirty="0"/>
              <a:t>All of us like sheep have gone astray,</a:t>
            </a:r>
          </a:p>
          <a:p>
            <a:r>
              <a:rPr lang="en-US" sz="2200" dirty="0"/>
              <a:t>Each of us has turned to his own way;</a:t>
            </a:r>
          </a:p>
          <a:p>
            <a:r>
              <a:rPr lang="en-US" sz="2200" dirty="0"/>
              <a:t>But the L</a:t>
            </a:r>
            <a:r>
              <a:rPr lang="en-US" dirty="0"/>
              <a:t>ORD</a:t>
            </a:r>
            <a:r>
              <a:rPr lang="en-US" sz="2200" dirty="0"/>
              <a:t> has caused the iniquity of us all </a:t>
            </a:r>
          </a:p>
          <a:p>
            <a:r>
              <a:rPr lang="en-US" sz="2200" dirty="0"/>
              <a:t>To fall on Him</a:t>
            </a:r>
          </a:p>
          <a:p>
            <a:r>
              <a:rPr lang="en-US" sz="2200" baseline="30000" dirty="0"/>
              <a:t>7</a:t>
            </a:r>
            <a:r>
              <a:rPr lang="en-US" sz="2200" dirty="0"/>
              <a:t>He was oppressed and He was afflicted,</a:t>
            </a:r>
          </a:p>
          <a:p>
            <a:r>
              <a:rPr lang="en-US" sz="2200" dirty="0"/>
              <a:t>Yet He did not open His mouth;</a:t>
            </a:r>
          </a:p>
          <a:p>
            <a:r>
              <a:rPr lang="en-US" sz="2200" dirty="0"/>
              <a:t>Like a lamb that is led to slaughter,</a:t>
            </a:r>
            <a:br>
              <a:rPr lang="en-US" sz="2200" dirty="0"/>
            </a:br>
            <a:r>
              <a:rPr lang="en-US" sz="2200" dirty="0"/>
              <a:t>And like a sheep that is silent before its shearers,</a:t>
            </a:r>
            <a:br>
              <a:rPr lang="en-US" sz="2200" dirty="0"/>
            </a:br>
            <a:r>
              <a:rPr lang="en-US" sz="2200" dirty="0"/>
              <a:t>So He did not open His mouth. </a:t>
            </a:r>
          </a:p>
        </p:txBody>
      </p:sp>
      <p:sp>
        <p:nvSpPr>
          <p:cNvPr id="12" name="Rectangle 11"/>
          <p:cNvSpPr/>
          <p:nvPr/>
        </p:nvSpPr>
        <p:spPr>
          <a:xfrm>
            <a:off x="4953000" y="911499"/>
            <a:ext cx="4038600" cy="5847755"/>
          </a:xfrm>
          <a:prstGeom prst="rect">
            <a:avLst/>
          </a:prstGeom>
          <a:gradFill>
            <a:gsLst>
              <a:gs pos="0">
                <a:srgbClr val="FFEFD1"/>
              </a:gs>
              <a:gs pos="64999">
                <a:srgbClr val="F0EBD5"/>
              </a:gs>
              <a:gs pos="100000">
                <a:srgbClr val="D1C39F"/>
              </a:gs>
            </a:gsLst>
            <a:lin ang="5400000" scaled="0"/>
          </a:gradFill>
          <a:ln>
            <a:solidFill>
              <a:schemeClr val="tx1"/>
            </a:solidFill>
          </a:ln>
          <a:effectLst>
            <a:outerShdw blurRad="50800" dist="38100" dir="13500000" algn="br" rotWithShape="0">
              <a:prstClr val="black">
                <a:alpha val="40000"/>
              </a:prstClr>
            </a:outerShdw>
          </a:effectLst>
        </p:spPr>
        <p:txBody>
          <a:bodyPr wrap="square">
            <a:spAutoFit/>
          </a:bodyPr>
          <a:lstStyle/>
          <a:p>
            <a:r>
              <a:rPr lang="en-US" sz="2200" b="1" u="sng" dirty="0"/>
              <a:t>1 Peter 2</a:t>
            </a:r>
          </a:p>
          <a:p>
            <a:r>
              <a:rPr lang="en-US" sz="2200" baseline="30000" dirty="0"/>
              <a:t>22 </a:t>
            </a:r>
            <a:r>
              <a:rPr lang="en-US" sz="2200" dirty="0"/>
              <a:t>Who committed no sin, nor was any deceit found in His mouth;    </a:t>
            </a:r>
            <a:r>
              <a:rPr lang="en-US" sz="2200" baseline="30000" dirty="0"/>
              <a:t>23 </a:t>
            </a:r>
            <a:r>
              <a:rPr lang="en-US" sz="2200" dirty="0"/>
              <a:t>and while being reviled, He did not revile in return, while suffering, He uttered no threats, but kept entrusting Himself to Him who judges righteously;        </a:t>
            </a:r>
            <a:r>
              <a:rPr lang="en-US" sz="2200" baseline="30000" dirty="0"/>
              <a:t>24 </a:t>
            </a:r>
            <a:r>
              <a:rPr lang="en-US" sz="2200" dirty="0"/>
              <a:t>and He Himself bore our sins in His body on the cross, that we might die to sin and live to righteousness; for by His wounds you were healed. </a:t>
            </a:r>
            <a:r>
              <a:rPr lang="en-US" sz="2200" baseline="30000" dirty="0"/>
              <a:t>25 </a:t>
            </a:r>
            <a:r>
              <a:rPr lang="en-US" sz="2200" u="sng" dirty="0">
                <a:effectLst>
                  <a:outerShdw blurRad="38100" dist="38100" dir="2700000" algn="tl">
                    <a:srgbClr val="000000">
                      <a:alpha val="43137"/>
                    </a:srgbClr>
                  </a:outerShdw>
                </a:effectLst>
              </a:rPr>
              <a:t>For you were continually straying like sheep</a:t>
            </a:r>
            <a:r>
              <a:rPr lang="en-US" sz="2200" dirty="0"/>
              <a:t>, but now you are returned to the Shepherd and Guardian of your souls.</a:t>
            </a:r>
          </a:p>
        </p:txBody>
      </p:sp>
      <p:sp>
        <p:nvSpPr>
          <p:cNvPr id="13" name="Rectangle 12"/>
          <p:cNvSpPr/>
          <p:nvPr/>
        </p:nvSpPr>
        <p:spPr>
          <a:xfrm>
            <a:off x="4953000" y="914400"/>
            <a:ext cx="4038600" cy="5847755"/>
          </a:xfrm>
          <a:prstGeom prst="rect">
            <a:avLst/>
          </a:prstGeom>
          <a:gradFill>
            <a:gsLst>
              <a:gs pos="0">
                <a:srgbClr val="FFEFD1"/>
              </a:gs>
              <a:gs pos="64999">
                <a:srgbClr val="F0EBD5"/>
              </a:gs>
              <a:gs pos="100000">
                <a:srgbClr val="D1C39F"/>
              </a:gs>
            </a:gsLst>
            <a:lin ang="5400000" scaled="0"/>
          </a:gradFill>
          <a:ln>
            <a:solidFill>
              <a:schemeClr val="tx1"/>
            </a:solidFill>
          </a:ln>
          <a:effectLst/>
        </p:spPr>
        <p:txBody>
          <a:bodyPr wrap="square">
            <a:spAutoFit/>
          </a:bodyPr>
          <a:lstStyle/>
          <a:p>
            <a:r>
              <a:rPr lang="en-US" sz="2200" b="1" u="sng" dirty="0"/>
              <a:t>1 Peter 2</a:t>
            </a:r>
          </a:p>
          <a:p>
            <a:r>
              <a:rPr lang="en-US" sz="2200" baseline="30000" dirty="0"/>
              <a:t>22 </a:t>
            </a:r>
            <a:r>
              <a:rPr lang="en-US" sz="2200" u="sng" dirty="0">
                <a:effectLst>
                  <a:outerShdw blurRad="38100" dist="38100" dir="2700000" algn="tl">
                    <a:srgbClr val="000000">
                      <a:alpha val="43137"/>
                    </a:srgbClr>
                  </a:outerShdw>
                </a:effectLst>
              </a:rPr>
              <a:t>Who committed no sin, nor was any deceit found in His mouth</a:t>
            </a:r>
            <a:r>
              <a:rPr lang="en-US" sz="2200" dirty="0"/>
              <a:t>;    </a:t>
            </a:r>
            <a:r>
              <a:rPr lang="en-US" sz="2200" baseline="30000" dirty="0"/>
              <a:t>23 </a:t>
            </a:r>
            <a:r>
              <a:rPr lang="en-US" sz="2200" dirty="0"/>
              <a:t>and while being reviled, He did not revile in return, while suffering, He uttered no threats, but kept entrusting Himself to Him who judges righteously;        </a:t>
            </a:r>
            <a:r>
              <a:rPr lang="en-US" sz="2200" baseline="30000" dirty="0"/>
              <a:t>24 </a:t>
            </a:r>
            <a:r>
              <a:rPr lang="en-US" sz="2200" dirty="0"/>
              <a:t>and He Himself bore our sins in His body on the cross, that we might die to sin and live to righteousness; for by His wounds you were healed. </a:t>
            </a:r>
            <a:r>
              <a:rPr lang="en-US" sz="2200" baseline="30000" dirty="0"/>
              <a:t>25 </a:t>
            </a:r>
            <a:r>
              <a:rPr lang="en-US" sz="2200" dirty="0"/>
              <a:t>For you were continually straying like sheep, but now you are returned to the Shepherd and Guardian of your souls.</a:t>
            </a:r>
          </a:p>
        </p:txBody>
      </p:sp>
      <p:sp>
        <p:nvSpPr>
          <p:cNvPr id="14" name="Rectangle 13"/>
          <p:cNvSpPr/>
          <p:nvPr/>
        </p:nvSpPr>
        <p:spPr>
          <a:xfrm>
            <a:off x="4953000" y="914400"/>
            <a:ext cx="4038600" cy="5847755"/>
          </a:xfrm>
          <a:prstGeom prst="rect">
            <a:avLst/>
          </a:prstGeom>
          <a:gradFill>
            <a:gsLst>
              <a:gs pos="0">
                <a:srgbClr val="FFEFD1"/>
              </a:gs>
              <a:gs pos="64999">
                <a:srgbClr val="F0EBD5"/>
              </a:gs>
              <a:gs pos="100000">
                <a:srgbClr val="D1C39F"/>
              </a:gs>
            </a:gsLst>
            <a:lin ang="5400000" scaled="0"/>
          </a:gradFill>
          <a:ln>
            <a:solidFill>
              <a:schemeClr val="tx1"/>
            </a:solidFill>
          </a:ln>
          <a:effectLst/>
        </p:spPr>
        <p:txBody>
          <a:bodyPr wrap="square">
            <a:spAutoFit/>
          </a:bodyPr>
          <a:lstStyle/>
          <a:p>
            <a:r>
              <a:rPr lang="en-US" sz="2200" b="1" u="sng" dirty="0"/>
              <a:t>1 Peter 2</a:t>
            </a:r>
          </a:p>
          <a:p>
            <a:r>
              <a:rPr lang="en-US" sz="2200" baseline="30000" dirty="0"/>
              <a:t>22 </a:t>
            </a:r>
            <a:r>
              <a:rPr lang="en-US" sz="2200" dirty="0"/>
              <a:t>Who committed no sin, nor was any deceit found in His mouth;    </a:t>
            </a:r>
            <a:r>
              <a:rPr lang="en-US" sz="2200" baseline="30000" dirty="0"/>
              <a:t>23 </a:t>
            </a:r>
            <a:r>
              <a:rPr lang="en-US" sz="2200" u="sng" dirty="0">
                <a:effectLst>
                  <a:outerShdw blurRad="38100" dist="38100" dir="2700000" algn="tl">
                    <a:srgbClr val="000000">
                      <a:alpha val="43137"/>
                    </a:srgbClr>
                  </a:outerShdw>
                </a:effectLst>
              </a:rPr>
              <a:t>and while being reviled, He did not revile in return, while suffering, He uttered no threats</a:t>
            </a:r>
            <a:r>
              <a:rPr lang="en-US" sz="2200" dirty="0"/>
              <a:t>, but kept entrusting Himself to Him who judges righteously;        </a:t>
            </a:r>
            <a:r>
              <a:rPr lang="en-US" sz="2200" baseline="30000" dirty="0"/>
              <a:t>24 </a:t>
            </a:r>
            <a:r>
              <a:rPr lang="en-US" sz="2200" dirty="0"/>
              <a:t>and He Himself bore our sins in His body on the cross, that we might die to sin and live to righteousness; for by His wounds you were healed. </a:t>
            </a:r>
            <a:r>
              <a:rPr lang="en-US" sz="2200" baseline="30000" dirty="0"/>
              <a:t>25 </a:t>
            </a:r>
            <a:r>
              <a:rPr lang="en-US" sz="2200" dirty="0"/>
              <a:t>For you were continually straying like sheep, but now you are returned to the Shepherd and Guardian of your souls.</a:t>
            </a:r>
          </a:p>
        </p:txBody>
      </p:sp>
      <p:sp>
        <p:nvSpPr>
          <p:cNvPr id="15" name="Rectangle 14"/>
          <p:cNvSpPr/>
          <p:nvPr/>
        </p:nvSpPr>
        <p:spPr>
          <a:xfrm>
            <a:off x="4953000" y="914400"/>
            <a:ext cx="4038600" cy="5847755"/>
          </a:xfrm>
          <a:prstGeom prst="rect">
            <a:avLst/>
          </a:prstGeom>
          <a:gradFill>
            <a:gsLst>
              <a:gs pos="0">
                <a:srgbClr val="FFEFD1"/>
              </a:gs>
              <a:gs pos="64999">
                <a:srgbClr val="F0EBD5"/>
              </a:gs>
              <a:gs pos="100000">
                <a:srgbClr val="D1C39F"/>
              </a:gs>
            </a:gsLst>
            <a:lin ang="5400000" scaled="0"/>
          </a:gradFill>
          <a:ln>
            <a:solidFill>
              <a:schemeClr val="tx1"/>
            </a:solidFill>
          </a:ln>
          <a:effectLst/>
        </p:spPr>
        <p:txBody>
          <a:bodyPr wrap="square">
            <a:spAutoFit/>
          </a:bodyPr>
          <a:lstStyle/>
          <a:p>
            <a:r>
              <a:rPr lang="en-US" sz="2200" b="1" u="sng" dirty="0"/>
              <a:t>1 Peter 2</a:t>
            </a:r>
          </a:p>
          <a:p>
            <a:r>
              <a:rPr lang="en-US" sz="2200" baseline="30000" dirty="0"/>
              <a:t>22 </a:t>
            </a:r>
            <a:r>
              <a:rPr lang="en-US" sz="2200" dirty="0"/>
              <a:t>Who committed no sin, nor was any deceit found in His mouth;    </a:t>
            </a:r>
            <a:r>
              <a:rPr lang="en-US" sz="2200" baseline="30000" dirty="0"/>
              <a:t>23 </a:t>
            </a:r>
            <a:r>
              <a:rPr lang="en-US" sz="2200" dirty="0"/>
              <a:t>and while being reviled, He did not revile in return, while suffering, He uttered no threats, but kept entrusting Himself to Him who judges righteously;        </a:t>
            </a:r>
            <a:r>
              <a:rPr lang="en-US" sz="2200" baseline="30000" dirty="0"/>
              <a:t>24 </a:t>
            </a:r>
            <a:r>
              <a:rPr lang="en-US" sz="2200" dirty="0"/>
              <a:t>and He Himself bore our sins in His body on the cross, that we might die to sin and live to righteousness; </a:t>
            </a:r>
            <a:r>
              <a:rPr lang="en-US" sz="2200" u="sng" dirty="0">
                <a:effectLst>
                  <a:outerShdw blurRad="38100" dist="38100" dir="2700000" algn="tl">
                    <a:srgbClr val="000000">
                      <a:alpha val="43137"/>
                    </a:srgbClr>
                  </a:outerShdw>
                </a:effectLst>
              </a:rPr>
              <a:t>for by His wounds you were healed</a:t>
            </a:r>
            <a:r>
              <a:rPr lang="en-US" sz="2200" dirty="0"/>
              <a:t>. </a:t>
            </a:r>
            <a:r>
              <a:rPr lang="en-US" sz="2200" baseline="30000" dirty="0"/>
              <a:t>25 </a:t>
            </a:r>
            <a:r>
              <a:rPr lang="en-US" sz="2200" dirty="0"/>
              <a:t>For you were continually straying like sheep, but now you are returned to the Shepherd and Guardian of your souls.</a:t>
            </a:r>
          </a:p>
        </p:txBody>
      </p:sp>
      <p:sp>
        <p:nvSpPr>
          <p:cNvPr id="16" name="Rectangle 15"/>
          <p:cNvSpPr/>
          <p:nvPr/>
        </p:nvSpPr>
        <p:spPr>
          <a:xfrm>
            <a:off x="4953000" y="914400"/>
            <a:ext cx="4038600" cy="5847755"/>
          </a:xfrm>
          <a:prstGeom prst="rect">
            <a:avLst/>
          </a:prstGeom>
          <a:gradFill>
            <a:gsLst>
              <a:gs pos="0">
                <a:srgbClr val="FFEFD1"/>
              </a:gs>
              <a:gs pos="64999">
                <a:srgbClr val="F0EBD5"/>
              </a:gs>
              <a:gs pos="100000">
                <a:srgbClr val="D1C39F"/>
              </a:gs>
            </a:gsLst>
            <a:lin ang="5400000" scaled="0"/>
          </a:gradFill>
          <a:ln>
            <a:solidFill>
              <a:schemeClr val="tx1"/>
            </a:solidFill>
          </a:ln>
          <a:effectLst/>
        </p:spPr>
        <p:txBody>
          <a:bodyPr wrap="square">
            <a:spAutoFit/>
          </a:bodyPr>
          <a:lstStyle/>
          <a:p>
            <a:r>
              <a:rPr lang="en-US" sz="2200" b="1" u="sng" dirty="0"/>
              <a:t>1 Peter 2</a:t>
            </a:r>
          </a:p>
          <a:p>
            <a:r>
              <a:rPr lang="en-US" sz="2200" baseline="30000" dirty="0"/>
              <a:t>22 </a:t>
            </a:r>
            <a:r>
              <a:rPr lang="en-US" sz="2200" dirty="0"/>
              <a:t>Who committed no sin, nor was any deceit found in His mouth;    </a:t>
            </a:r>
            <a:r>
              <a:rPr lang="en-US" sz="2200" baseline="30000" dirty="0"/>
              <a:t>23 </a:t>
            </a:r>
            <a:r>
              <a:rPr lang="en-US" sz="2200" dirty="0"/>
              <a:t>and while being reviled, He did not revile in return, while suffering, He uttered no threats, but kept entrusting Himself to Him who judges righteously;        </a:t>
            </a:r>
            <a:r>
              <a:rPr lang="en-US" sz="2200" u="sng" baseline="30000" dirty="0">
                <a:effectLst>
                  <a:outerShdw blurRad="38100" dist="38100" dir="2700000" algn="tl">
                    <a:srgbClr val="000000">
                      <a:alpha val="43137"/>
                    </a:srgbClr>
                  </a:outerShdw>
                </a:effectLst>
              </a:rPr>
              <a:t>24 </a:t>
            </a:r>
            <a:r>
              <a:rPr lang="en-US" sz="2200" u="sng" dirty="0">
                <a:effectLst>
                  <a:outerShdw blurRad="38100" dist="38100" dir="2700000" algn="tl">
                    <a:srgbClr val="000000">
                      <a:alpha val="43137"/>
                    </a:srgbClr>
                  </a:outerShdw>
                </a:effectLst>
              </a:rPr>
              <a:t>and He Himself bore our sins in His body on the cross</a:t>
            </a:r>
            <a:r>
              <a:rPr lang="en-US" sz="2200" dirty="0"/>
              <a:t>, that we might die to sin and live to righteousness; for by His wounds you were healed. </a:t>
            </a:r>
            <a:r>
              <a:rPr lang="en-US" sz="2200" baseline="30000" dirty="0"/>
              <a:t>25 </a:t>
            </a:r>
            <a:r>
              <a:rPr lang="en-US" sz="2200" dirty="0"/>
              <a:t>For you were continually straying like sheep, but now you are returned to the Shepherd and Guardian of your souls.</a:t>
            </a:r>
          </a:p>
        </p:txBody>
      </p:sp>
      <p:pic>
        <p:nvPicPr>
          <p:cNvPr id="17"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840943" y="304800"/>
            <a:ext cx="7478712" cy="1362075"/>
          </a:xfrm>
          <a:prstGeom prst="rect">
            <a:avLst/>
          </a:prstGeom>
          <a:noFill/>
          <a:ln w="9525">
            <a:solidFill>
              <a:schemeClr val="tx1"/>
            </a:solidFill>
            <a:miter lim="800000"/>
            <a:headEnd/>
            <a:tailEnd/>
          </a:ln>
          <a:effectLst>
            <a:outerShdw blurRad="50800" dist="101600" dir="13500000" algn="br" rotWithShape="0">
              <a:prstClr val="black">
                <a:alpha val="40000"/>
              </a:prstClr>
            </a:outerShdw>
          </a:effectLst>
        </p:spPr>
      </p:pic>
      <p:sp>
        <p:nvSpPr>
          <p:cNvPr id="18" name="Rectangle 17"/>
          <p:cNvSpPr/>
          <p:nvPr/>
        </p:nvSpPr>
        <p:spPr>
          <a:xfrm>
            <a:off x="7710055" y="304799"/>
            <a:ext cx="609600" cy="13620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sz="2400" b="1" dirty="0">
                <a:solidFill>
                  <a:srgbClr val="FF0000"/>
                </a:solidFill>
              </a:rPr>
              <a:t>NT</a:t>
            </a:r>
            <a:endParaRPr lang="en-US" b="1" dirty="0">
              <a:solidFill>
                <a:srgbClr val="FF0000"/>
              </a:solidFill>
            </a:endParaRPr>
          </a:p>
        </p:txBody>
      </p:sp>
      <p:sp>
        <p:nvSpPr>
          <p:cNvPr id="4" name="Oval 3"/>
          <p:cNvSpPr/>
          <p:nvPr/>
        </p:nvSpPr>
        <p:spPr>
          <a:xfrm>
            <a:off x="2313710" y="228600"/>
            <a:ext cx="609600" cy="1600201"/>
          </a:xfrm>
          <a:prstGeom prst="ellipse">
            <a:avLst/>
          </a:prstGeom>
          <a:solidFill>
            <a:srgbClr val="FF0000">
              <a:alpha val="25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58490" y="228600"/>
            <a:ext cx="609600" cy="1600201"/>
          </a:xfrm>
          <a:prstGeom prst="ellipse">
            <a:avLst/>
          </a:prstGeom>
          <a:solidFill>
            <a:srgbClr val="FF0000">
              <a:alpha val="25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89373" y="5301004"/>
            <a:ext cx="623455" cy="335756"/>
          </a:xfrm>
          <a:prstGeom prst="rect">
            <a:avLst/>
          </a:prstGeom>
          <a:solidFill>
            <a:srgbClr val="FFFF00"/>
          </a:solidFill>
          <a:ln>
            <a:solidFill>
              <a:schemeClr val="tx1"/>
            </a:solidFill>
          </a:ln>
        </p:spPr>
        <p:txBody>
          <a:bodyPr wrap="square" rtlCol="0">
            <a:spAutoFit/>
          </a:bodyPr>
          <a:lstStyle/>
          <a:p>
            <a:pPr algn="ctr"/>
            <a:r>
              <a:rPr lang="en-US" b="1" dirty="0"/>
              <a:t>53:6</a:t>
            </a:r>
          </a:p>
        </p:txBody>
      </p:sp>
      <p:sp>
        <p:nvSpPr>
          <p:cNvPr id="20" name="TextBox 19"/>
          <p:cNvSpPr txBox="1"/>
          <p:nvPr/>
        </p:nvSpPr>
        <p:spPr>
          <a:xfrm>
            <a:off x="8534400" y="1600200"/>
            <a:ext cx="623455" cy="369332"/>
          </a:xfrm>
          <a:prstGeom prst="rect">
            <a:avLst/>
          </a:prstGeom>
          <a:solidFill>
            <a:srgbClr val="FFFF00"/>
          </a:solidFill>
          <a:ln>
            <a:solidFill>
              <a:schemeClr val="tx1"/>
            </a:solidFill>
          </a:ln>
        </p:spPr>
        <p:txBody>
          <a:bodyPr wrap="square" rtlCol="0">
            <a:spAutoFit/>
          </a:bodyPr>
          <a:lstStyle/>
          <a:p>
            <a:pPr algn="ctr"/>
            <a:r>
              <a:rPr lang="en-US" b="1" dirty="0"/>
              <a:t>53:9</a:t>
            </a:r>
          </a:p>
        </p:txBody>
      </p:sp>
      <p:sp>
        <p:nvSpPr>
          <p:cNvPr id="21" name="TextBox 20"/>
          <p:cNvSpPr txBox="1"/>
          <p:nvPr/>
        </p:nvSpPr>
        <p:spPr>
          <a:xfrm>
            <a:off x="8063345" y="2297668"/>
            <a:ext cx="623455" cy="369332"/>
          </a:xfrm>
          <a:prstGeom prst="rect">
            <a:avLst/>
          </a:prstGeom>
          <a:solidFill>
            <a:srgbClr val="FFFF00"/>
          </a:solidFill>
          <a:ln>
            <a:solidFill>
              <a:schemeClr val="tx1"/>
            </a:solidFill>
          </a:ln>
        </p:spPr>
        <p:txBody>
          <a:bodyPr wrap="square" rtlCol="0">
            <a:spAutoFit/>
          </a:bodyPr>
          <a:lstStyle/>
          <a:p>
            <a:pPr algn="ctr"/>
            <a:r>
              <a:rPr lang="en-US" b="1" dirty="0"/>
              <a:t>53:7</a:t>
            </a:r>
          </a:p>
        </p:txBody>
      </p:sp>
      <p:sp>
        <p:nvSpPr>
          <p:cNvPr id="22" name="TextBox 21"/>
          <p:cNvSpPr txBox="1"/>
          <p:nvPr/>
        </p:nvSpPr>
        <p:spPr>
          <a:xfrm>
            <a:off x="7010400" y="4964668"/>
            <a:ext cx="623455" cy="369332"/>
          </a:xfrm>
          <a:prstGeom prst="rect">
            <a:avLst/>
          </a:prstGeom>
          <a:solidFill>
            <a:srgbClr val="FFFF00"/>
          </a:solidFill>
          <a:ln>
            <a:solidFill>
              <a:schemeClr val="tx1"/>
            </a:solidFill>
          </a:ln>
        </p:spPr>
        <p:txBody>
          <a:bodyPr wrap="square" rtlCol="0">
            <a:spAutoFit/>
          </a:bodyPr>
          <a:lstStyle/>
          <a:p>
            <a:pPr algn="ctr"/>
            <a:r>
              <a:rPr lang="en-US" b="1" dirty="0"/>
              <a:t>53:5</a:t>
            </a:r>
          </a:p>
        </p:txBody>
      </p:sp>
    </p:spTree>
    <p:extLst>
      <p:ext uri="{BB962C8B-B14F-4D97-AF65-F5344CB8AC3E}">
        <p14:creationId xmlns:p14="http://schemas.microsoft.com/office/powerpoint/2010/main" val="335994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2"/>
                                        </p:tgtEl>
                                        <p:attrNameLst>
                                          <p:attrName>style.visibility</p:attrName>
                                        </p:attrNameLst>
                                      </p:cBhvr>
                                      <p:to>
                                        <p:strVal val="hidden"/>
                                      </p:to>
                                    </p:set>
                                  </p:childTnLst>
                                </p:cTn>
                              </p:par>
                            </p:childTnLst>
                          </p:cTn>
                        </p:par>
                        <p:par>
                          <p:cTn id="87" fill="hold">
                            <p:stCondLst>
                              <p:cond delay="0"/>
                            </p:stCondLst>
                            <p:childTnLst>
                              <p:par>
                                <p:cTn id="88" presetID="1" presetClass="exit" presetSubtype="0" fill="hold" grpId="1" nodeType="afterEffect">
                                  <p:stCondLst>
                                    <p:cond delay="0"/>
                                  </p:stCondLst>
                                  <p:childTnLst>
                                    <p:set>
                                      <p:cBhvr>
                                        <p:cTn id="89" dur="1" fill="hold">
                                          <p:stCondLst>
                                            <p:cond delay="0"/>
                                          </p:stCondLst>
                                        </p:cTn>
                                        <p:tgtEl>
                                          <p:spTgt spid="13"/>
                                        </p:tgtEl>
                                        <p:attrNameLst>
                                          <p:attrName>style.visibility</p:attrName>
                                        </p:attrNameLst>
                                      </p:cBhvr>
                                      <p:to>
                                        <p:strVal val="hidden"/>
                                      </p:to>
                                    </p:set>
                                  </p:childTnLst>
                                </p:cTn>
                              </p:par>
                            </p:childTnLst>
                          </p:cTn>
                        </p:par>
                        <p:par>
                          <p:cTn id="90" fill="hold">
                            <p:stCondLst>
                              <p:cond delay="0"/>
                            </p:stCondLst>
                            <p:childTnLst>
                              <p:par>
                                <p:cTn id="91" presetID="1" presetClass="exit" presetSubtype="0" fill="hold" grpId="1" nodeType="afterEffect">
                                  <p:stCondLst>
                                    <p:cond delay="0"/>
                                  </p:stCondLst>
                                  <p:childTnLst>
                                    <p:set>
                                      <p:cBhvr>
                                        <p:cTn id="92" dur="1" fill="hold">
                                          <p:stCondLst>
                                            <p:cond delay="0"/>
                                          </p:stCondLst>
                                        </p:cTn>
                                        <p:tgtEl>
                                          <p:spTgt spid="14"/>
                                        </p:tgtEl>
                                        <p:attrNameLst>
                                          <p:attrName>style.visibility</p:attrName>
                                        </p:attrNameLst>
                                      </p:cBhvr>
                                      <p:to>
                                        <p:strVal val="hidden"/>
                                      </p:to>
                                    </p:set>
                                  </p:childTnLst>
                                </p:cTn>
                              </p:par>
                            </p:childTnLst>
                          </p:cTn>
                        </p:par>
                        <p:par>
                          <p:cTn id="93" fill="hold">
                            <p:stCondLst>
                              <p:cond delay="0"/>
                            </p:stCondLst>
                            <p:childTnLst>
                              <p:par>
                                <p:cTn id="94" presetID="1" presetClass="exit" presetSubtype="0" fill="hold" grpId="1" nodeType="afterEffect">
                                  <p:stCondLst>
                                    <p:cond delay="0"/>
                                  </p:stCondLst>
                                  <p:childTnLst>
                                    <p:set>
                                      <p:cBhvr>
                                        <p:cTn id="95" dur="1" fill="hold">
                                          <p:stCondLst>
                                            <p:cond delay="0"/>
                                          </p:stCondLst>
                                        </p:cTn>
                                        <p:tgtEl>
                                          <p:spTgt spid="15"/>
                                        </p:tgtEl>
                                        <p:attrNameLst>
                                          <p:attrName>style.visibility</p:attrName>
                                        </p:attrNameLst>
                                      </p:cBhvr>
                                      <p:to>
                                        <p:strVal val="hidden"/>
                                      </p:to>
                                    </p:set>
                                  </p:childTnLst>
                                </p:cTn>
                              </p:par>
                            </p:childTnLst>
                          </p:cTn>
                        </p:par>
                        <p:par>
                          <p:cTn id="96" fill="hold">
                            <p:stCondLst>
                              <p:cond delay="0"/>
                            </p:stCondLst>
                            <p:childTnLst>
                              <p:par>
                                <p:cTn id="97" presetID="1" presetClass="exit" presetSubtype="0" fill="hold" grpId="1" nodeType="afterEffect">
                                  <p:stCondLst>
                                    <p:cond delay="0"/>
                                  </p:stCondLst>
                                  <p:childTnLst>
                                    <p:set>
                                      <p:cBhvr>
                                        <p:cTn id="98" dur="1" fill="hold">
                                          <p:stCondLst>
                                            <p:cond delay="0"/>
                                          </p:stCondLst>
                                        </p:cTn>
                                        <p:tgtEl>
                                          <p:spTgt spid="1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8"/>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P spid="7" grpId="0" animBg="1"/>
      <p:bldP spid="7" grpId="1" animBg="1"/>
      <p:bldP spid="8" grpId="0" animBg="1"/>
      <p:bldP spid="8" grpId="1" animBg="1"/>
      <p:bldP spid="9" grpId="0" animBg="1"/>
      <p:bldP spid="5"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4" grpId="0" animBg="1"/>
      <p:bldP spid="19" grpId="0" animBg="1"/>
      <p:bldP spid="10"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152400" y="152400"/>
            <a:ext cx="6096000" cy="347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1219200"/>
            <a:ext cx="6096000" cy="990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3477875"/>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8</a:t>
            </a:r>
            <a:r>
              <a:rPr lang="en-US" sz="2200" dirty="0"/>
              <a:t>By oppression and judgment He was taken away;</a:t>
            </a:r>
            <a:br>
              <a:rPr lang="en-US" sz="2200" dirty="0"/>
            </a:br>
            <a:r>
              <a:rPr lang="en-US" sz="2200" dirty="0"/>
              <a:t>And as for His generation, who considered</a:t>
            </a:r>
            <a:br>
              <a:rPr lang="en-US" sz="2200" dirty="0"/>
            </a:br>
            <a:r>
              <a:rPr lang="en-US" sz="2200" dirty="0"/>
              <a:t>That He was cut off out of the land of the living,</a:t>
            </a:r>
          </a:p>
          <a:p>
            <a:r>
              <a:rPr lang="en-US" sz="2200" dirty="0"/>
              <a:t>For the transgression of my people to whom the stroke was due?</a:t>
            </a:r>
          </a:p>
          <a:p>
            <a:r>
              <a:rPr lang="en-US" sz="2200" baseline="30000" dirty="0"/>
              <a:t>9</a:t>
            </a:r>
            <a:r>
              <a:rPr lang="en-US" sz="2200" dirty="0"/>
              <a:t>His grave was assigned to be with wicked men, </a:t>
            </a:r>
          </a:p>
          <a:p>
            <a:r>
              <a:rPr lang="en-US" sz="2200" dirty="0"/>
              <a:t>Yet with a rich man in His death;</a:t>
            </a:r>
          </a:p>
          <a:p>
            <a:r>
              <a:rPr lang="en-US" sz="2200" dirty="0"/>
              <a:t>Although He had done no violence,</a:t>
            </a:r>
          </a:p>
          <a:p>
            <a:r>
              <a:rPr lang="en-US" sz="2200" dirty="0"/>
              <a:t>Nor was there any deceit in His mouth.</a:t>
            </a:r>
          </a:p>
        </p:txBody>
      </p:sp>
      <p:sp>
        <p:nvSpPr>
          <p:cNvPr id="8" name="Rectangle 7"/>
          <p:cNvSpPr/>
          <p:nvPr/>
        </p:nvSpPr>
        <p:spPr>
          <a:xfrm>
            <a:off x="6261117" y="1671697"/>
            <a:ext cx="2740044" cy="2062103"/>
          </a:xfrm>
          <a:prstGeom prst="rect">
            <a:avLst/>
          </a:prstGeom>
          <a:noFill/>
        </p:spPr>
        <p:txBody>
          <a:bodyPr wrap="none" lIns="91440" tIns="45720" rIns="91440" bIns="45720">
            <a:spAutoFit/>
          </a:bodyPr>
          <a:lstStyle/>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Transfer of sin</a:t>
            </a:r>
          </a:p>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&amp;</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Substitutionary</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Punishment</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6429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152400"/>
            <a:ext cx="6096000" cy="652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581400"/>
            <a:ext cx="6096000" cy="990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11"/>
          <p:cNvSpPr/>
          <p:nvPr/>
        </p:nvSpPr>
        <p:spPr>
          <a:xfrm>
            <a:off x="152400" y="5906069"/>
            <a:ext cx="6096000"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4"/>
          <p:cNvSpPr/>
          <p:nvPr/>
        </p:nvSpPr>
        <p:spPr>
          <a:xfrm>
            <a:off x="152400" y="152400"/>
            <a:ext cx="6096000" cy="6524863"/>
          </a:xfrm>
          <a:prstGeom prst="rect">
            <a:avLst/>
          </a:prstGeom>
          <a:noFill/>
          <a:ln>
            <a:solidFill>
              <a:schemeClr val="tx1"/>
            </a:solidFill>
          </a:ln>
          <a:effectLst/>
        </p:spPr>
        <p:txBody>
          <a:bodyPr wrap="square">
            <a:spAutoFit/>
          </a:bodyPr>
          <a:lstStyle/>
          <a:p>
            <a:r>
              <a:rPr lang="en-US" sz="2200" b="1" u="sng" dirty="0"/>
              <a:t>Isaiah 53</a:t>
            </a:r>
          </a:p>
          <a:p>
            <a:r>
              <a:rPr lang="en-US" sz="2200" baseline="30000" dirty="0"/>
              <a:t>10</a:t>
            </a:r>
            <a:r>
              <a:rPr lang="en-US" sz="2200" dirty="0"/>
              <a:t>But the L</a:t>
            </a:r>
            <a:r>
              <a:rPr lang="en-US" dirty="0"/>
              <a:t>ORD</a:t>
            </a:r>
            <a:r>
              <a:rPr lang="en-US" sz="2200" dirty="0"/>
              <a:t> was pleased To crush Him, putting Him to grief;</a:t>
            </a:r>
          </a:p>
          <a:p>
            <a:r>
              <a:rPr lang="en-US" sz="2200" dirty="0"/>
              <a:t>If He would render Himself as a guilt offering ,</a:t>
            </a:r>
          </a:p>
          <a:p>
            <a:r>
              <a:rPr lang="en-US" sz="2200" dirty="0"/>
              <a:t>He will see His offspring, </a:t>
            </a:r>
          </a:p>
          <a:p>
            <a:r>
              <a:rPr lang="en-US" sz="2200" dirty="0"/>
              <a:t>He will prolong His days, </a:t>
            </a:r>
          </a:p>
          <a:p>
            <a:r>
              <a:rPr lang="en-US" sz="2200" dirty="0"/>
              <a:t>And the good pleasure of the L</a:t>
            </a:r>
            <a:r>
              <a:rPr lang="en-US" dirty="0"/>
              <a:t>ORD</a:t>
            </a:r>
            <a:r>
              <a:rPr lang="en-US" sz="2200" dirty="0"/>
              <a:t> will prosper in His hand.</a:t>
            </a:r>
          </a:p>
          <a:p>
            <a:r>
              <a:rPr lang="en-US" sz="2200" baseline="30000" dirty="0"/>
              <a:t>11</a:t>
            </a:r>
            <a:r>
              <a:rPr lang="en-US" sz="2200" dirty="0"/>
              <a:t>As a result of the anguish of His soul,</a:t>
            </a:r>
          </a:p>
          <a:p>
            <a:r>
              <a:rPr lang="en-US" sz="2200" dirty="0"/>
              <a:t>He will see it and be satisfied;</a:t>
            </a:r>
          </a:p>
          <a:p>
            <a:r>
              <a:rPr lang="en-US" sz="2200" dirty="0"/>
              <a:t>By His knowledge the Righteous One,</a:t>
            </a:r>
          </a:p>
          <a:p>
            <a:r>
              <a:rPr lang="en-US" sz="2200" dirty="0"/>
              <a:t>My Servant, will justify the many,</a:t>
            </a:r>
          </a:p>
          <a:p>
            <a:r>
              <a:rPr lang="en-US" sz="2200" dirty="0"/>
              <a:t>As He will bear their iniquities. </a:t>
            </a:r>
          </a:p>
          <a:p>
            <a:r>
              <a:rPr lang="en-US" sz="2200" baseline="30000" dirty="0"/>
              <a:t>12</a:t>
            </a:r>
            <a:r>
              <a:rPr lang="en-US" sz="2200" dirty="0"/>
              <a:t>Therefore, I will allot Him a portion with the great, </a:t>
            </a:r>
          </a:p>
          <a:p>
            <a:r>
              <a:rPr lang="en-US" sz="2200" dirty="0"/>
              <a:t>And He will divide the booty with the strong; Because He poured out Himself to death, </a:t>
            </a:r>
          </a:p>
          <a:p>
            <a:r>
              <a:rPr lang="en-US" sz="2200" dirty="0"/>
              <a:t>And was numbered with the transgressors;</a:t>
            </a:r>
          </a:p>
          <a:p>
            <a:r>
              <a:rPr lang="en-US" sz="2200" dirty="0"/>
              <a:t>Yet He Himself bore the sin of many,</a:t>
            </a:r>
          </a:p>
          <a:p>
            <a:r>
              <a:rPr lang="en-US" sz="2200" dirty="0"/>
              <a:t>And interceded for the transgressors.</a:t>
            </a:r>
          </a:p>
        </p:txBody>
      </p:sp>
      <p:sp>
        <p:nvSpPr>
          <p:cNvPr id="7" name="Rectangle 6"/>
          <p:cNvSpPr/>
          <p:nvPr/>
        </p:nvSpPr>
        <p:spPr>
          <a:xfrm>
            <a:off x="6261117" y="1671697"/>
            <a:ext cx="2740044" cy="2062103"/>
          </a:xfrm>
          <a:prstGeom prst="rect">
            <a:avLst/>
          </a:prstGeom>
          <a:noFill/>
        </p:spPr>
        <p:txBody>
          <a:bodyPr wrap="none" lIns="91440" tIns="45720" rIns="91440" bIns="45720">
            <a:spAutoFit/>
          </a:bodyPr>
          <a:lstStyle/>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Transfer of sin</a:t>
            </a:r>
          </a:p>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&amp;</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Substitutionary</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Punishment</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158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1360</Words>
  <Application>Microsoft Office PowerPoint</Application>
  <PresentationFormat>On-screen Show (4:3)</PresentationFormat>
  <Paragraphs>145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Preached Jesus</dc:title>
  <dc:creator>Jeff Smelser</dc:creator>
  <cp:lastModifiedBy>Jeff Smelser</cp:lastModifiedBy>
  <cp:revision>78</cp:revision>
  <dcterms:created xsi:type="dcterms:W3CDTF">2011-03-11T23:39:18Z</dcterms:created>
  <dcterms:modified xsi:type="dcterms:W3CDTF">2019-04-21T12:34:25Z</dcterms:modified>
</cp:coreProperties>
</file>