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63" r:id="rId3"/>
    <p:sldId id="258" r:id="rId4"/>
    <p:sldId id="259" r:id="rId5"/>
    <p:sldId id="260" r:id="rId6"/>
    <p:sldId id="257" r:id="rId7"/>
    <p:sldId id="261" r:id="rId8"/>
    <p:sldId id="262" r:id="rId9"/>
    <p:sldId id="264" r:id="rId10"/>
    <p:sldId id="269" r:id="rId11"/>
    <p:sldId id="265" r:id="rId12"/>
    <p:sldId id="268" r:id="rId13"/>
    <p:sldId id="266"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21" autoAdjust="0"/>
    <p:restoredTop sz="94660"/>
  </p:normalViewPr>
  <p:slideViewPr>
    <p:cSldViewPr snapToGrid="0">
      <p:cViewPr>
        <p:scale>
          <a:sx n="77" d="100"/>
          <a:sy n="77" d="100"/>
        </p:scale>
        <p:origin x="108"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74FECD-D94A-4C59-A271-33F0505550F4}"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0937F-C4EC-467A-B982-8B586A14FEBB}" type="slidenum">
              <a:rPr lang="en-US" smtClean="0"/>
              <a:t>‹#›</a:t>
            </a:fld>
            <a:endParaRPr lang="en-US"/>
          </a:p>
        </p:txBody>
      </p:sp>
    </p:spTree>
    <p:extLst>
      <p:ext uri="{BB962C8B-B14F-4D97-AF65-F5344CB8AC3E}">
        <p14:creationId xmlns:p14="http://schemas.microsoft.com/office/powerpoint/2010/main" val="367667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74FECD-D94A-4C59-A271-33F0505550F4}"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0937F-C4EC-467A-B982-8B586A14FEBB}" type="slidenum">
              <a:rPr lang="en-US" smtClean="0"/>
              <a:t>‹#›</a:t>
            </a:fld>
            <a:endParaRPr lang="en-US"/>
          </a:p>
        </p:txBody>
      </p:sp>
    </p:spTree>
    <p:extLst>
      <p:ext uri="{BB962C8B-B14F-4D97-AF65-F5344CB8AC3E}">
        <p14:creationId xmlns:p14="http://schemas.microsoft.com/office/powerpoint/2010/main" val="22050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74FECD-D94A-4C59-A271-33F0505550F4}"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0937F-C4EC-467A-B982-8B586A14FEBB}" type="slidenum">
              <a:rPr lang="en-US" smtClean="0"/>
              <a:t>‹#›</a:t>
            </a:fld>
            <a:endParaRPr lang="en-US"/>
          </a:p>
        </p:txBody>
      </p:sp>
    </p:spTree>
    <p:extLst>
      <p:ext uri="{BB962C8B-B14F-4D97-AF65-F5344CB8AC3E}">
        <p14:creationId xmlns:p14="http://schemas.microsoft.com/office/powerpoint/2010/main" val="958295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74FECD-D94A-4C59-A271-33F0505550F4}"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0937F-C4EC-467A-B982-8B586A14FEBB}" type="slidenum">
              <a:rPr lang="en-US" smtClean="0"/>
              <a:t>‹#›</a:t>
            </a:fld>
            <a:endParaRPr lang="en-US"/>
          </a:p>
        </p:txBody>
      </p:sp>
    </p:spTree>
    <p:extLst>
      <p:ext uri="{BB962C8B-B14F-4D97-AF65-F5344CB8AC3E}">
        <p14:creationId xmlns:p14="http://schemas.microsoft.com/office/powerpoint/2010/main" val="1484769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74FECD-D94A-4C59-A271-33F0505550F4}"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0937F-C4EC-467A-B982-8B586A14FEBB}" type="slidenum">
              <a:rPr lang="en-US" smtClean="0"/>
              <a:t>‹#›</a:t>
            </a:fld>
            <a:endParaRPr lang="en-US"/>
          </a:p>
        </p:txBody>
      </p:sp>
    </p:spTree>
    <p:extLst>
      <p:ext uri="{BB962C8B-B14F-4D97-AF65-F5344CB8AC3E}">
        <p14:creationId xmlns:p14="http://schemas.microsoft.com/office/powerpoint/2010/main" val="166150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74FECD-D94A-4C59-A271-33F0505550F4}" type="datetimeFigureOut">
              <a:rPr lang="en-US" smtClean="0"/>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0937F-C4EC-467A-B982-8B586A14FEBB}" type="slidenum">
              <a:rPr lang="en-US" smtClean="0"/>
              <a:t>‹#›</a:t>
            </a:fld>
            <a:endParaRPr lang="en-US"/>
          </a:p>
        </p:txBody>
      </p:sp>
    </p:spTree>
    <p:extLst>
      <p:ext uri="{BB962C8B-B14F-4D97-AF65-F5344CB8AC3E}">
        <p14:creationId xmlns:p14="http://schemas.microsoft.com/office/powerpoint/2010/main" val="119186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74FECD-D94A-4C59-A271-33F0505550F4}" type="datetimeFigureOut">
              <a:rPr lang="en-US" smtClean="0"/>
              <a:t>4/27/2019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0937F-C4EC-467A-B982-8B586A14FEBB}" type="slidenum">
              <a:rPr lang="en-US" smtClean="0"/>
              <a:t>‹#›</a:t>
            </a:fld>
            <a:endParaRPr lang="en-US"/>
          </a:p>
        </p:txBody>
      </p:sp>
    </p:spTree>
    <p:extLst>
      <p:ext uri="{BB962C8B-B14F-4D97-AF65-F5344CB8AC3E}">
        <p14:creationId xmlns:p14="http://schemas.microsoft.com/office/powerpoint/2010/main" val="355256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74FECD-D94A-4C59-A271-33F0505550F4}" type="datetimeFigureOut">
              <a:rPr lang="en-US" smtClean="0"/>
              <a:t>4/27/2019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0937F-C4EC-467A-B982-8B586A14FEBB}" type="slidenum">
              <a:rPr lang="en-US" smtClean="0"/>
              <a:t>‹#›</a:t>
            </a:fld>
            <a:endParaRPr lang="en-US"/>
          </a:p>
        </p:txBody>
      </p:sp>
    </p:spTree>
    <p:extLst>
      <p:ext uri="{BB962C8B-B14F-4D97-AF65-F5344CB8AC3E}">
        <p14:creationId xmlns:p14="http://schemas.microsoft.com/office/powerpoint/2010/main" val="267685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4FECD-D94A-4C59-A271-33F0505550F4}" type="datetimeFigureOut">
              <a:rPr lang="en-US" smtClean="0"/>
              <a:t>4/27/2019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0937F-C4EC-467A-B982-8B586A14FEBB}" type="slidenum">
              <a:rPr lang="en-US" smtClean="0"/>
              <a:t>‹#›</a:t>
            </a:fld>
            <a:endParaRPr lang="en-US"/>
          </a:p>
        </p:txBody>
      </p:sp>
    </p:spTree>
    <p:extLst>
      <p:ext uri="{BB962C8B-B14F-4D97-AF65-F5344CB8AC3E}">
        <p14:creationId xmlns:p14="http://schemas.microsoft.com/office/powerpoint/2010/main" val="132841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4FECD-D94A-4C59-A271-33F0505550F4}" type="datetimeFigureOut">
              <a:rPr lang="en-US" smtClean="0"/>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0937F-C4EC-467A-B982-8B586A14FEBB}" type="slidenum">
              <a:rPr lang="en-US" smtClean="0"/>
              <a:t>‹#›</a:t>
            </a:fld>
            <a:endParaRPr lang="en-US"/>
          </a:p>
        </p:txBody>
      </p:sp>
    </p:spTree>
    <p:extLst>
      <p:ext uri="{BB962C8B-B14F-4D97-AF65-F5344CB8AC3E}">
        <p14:creationId xmlns:p14="http://schemas.microsoft.com/office/powerpoint/2010/main" val="1336081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4FECD-D94A-4C59-A271-33F0505550F4}" type="datetimeFigureOut">
              <a:rPr lang="en-US" smtClean="0"/>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0937F-C4EC-467A-B982-8B586A14FEBB}" type="slidenum">
              <a:rPr lang="en-US" smtClean="0"/>
              <a:t>‹#›</a:t>
            </a:fld>
            <a:endParaRPr lang="en-US"/>
          </a:p>
        </p:txBody>
      </p:sp>
    </p:spTree>
    <p:extLst>
      <p:ext uri="{BB962C8B-B14F-4D97-AF65-F5344CB8AC3E}">
        <p14:creationId xmlns:p14="http://schemas.microsoft.com/office/powerpoint/2010/main" val="222971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74FECD-D94A-4C59-A271-33F0505550F4}" type="datetimeFigureOut">
              <a:rPr lang="en-US" smtClean="0"/>
              <a:t>4/27/2019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0937F-C4EC-467A-B982-8B586A14FEBB}" type="slidenum">
              <a:rPr lang="en-US" smtClean="0"/>
              <a:t>‹#›</a:t>
            </a:fld>
            <a:endParaRPr lang="en-US"/>
          </a:p>
        </p:txBody>
      </p:sp>
    </p:spTree>
    <p:extLst>
      <p:ext uri="{BB962C8B-B14F-4D97-AF65-F5344CB8AC3E}">
        <p14:creationId xmlns:p14="http://schemas.microsoft.com/office/powerpoint/2010/main" val="72309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Biblical_literalism" TargetMode="External"/><Relationship Id="rId2" Type="http://schemas.openxmlformats.org/officeDocument/2006/relationships/hyperlink" Target="https://en.wikipedia.org/wiki/The_Gallup_Organizatio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6602" y="2734883"/>
            <a:ext cx="8254183" cy="769441"/>
          </a:xfrm>
          <a:prstGeom prst="rect">
            <a:avLst/>
          </a:prstGeom>
        </p:spPr>
        <p:txBody>
          <a:bodyPr wrap="none">
            <a:spAutoFit/>
          </a:bodyPr>
          <a:lstStyle/>
          <a:p>
            <a:r>
              <a:rPr lang="en-US" sz="4400" dirty="0">
                <a:solidFill>
                  <a:schemeClr val="accent5">
                    <a:lumMod val="50000"/>
                  </a:schemeClr>
                </a:solidFill>
                <a:latin typeface="Palatino Linotype" panose="02040502050505030304" pitchFamily="18" charset="0"/>
                <a:ea typeface="Calibri" panose="020F0502020204030204" pitchFamily="34" charset="0"/>
                <a:cs typeface="Times New Roman" panose="02020603050405020304" pitchFamily="18" charset="0"/>
              </a:rPr>
              <a:t>The Inspiration of the Scriptures</a:t>
            </a:r>
            <a:endParaRPr lang="en-US" sz="4400" dirty="0">
              <a:solidFill>
                <a:schemeClr val="accent5">
                  <a:lumMod val="50000"/>
                </a:schemeClr>
              </a:solidFill>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7872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331" y="1156791"/>
            <a:ext cx="10659291" cy="3785652"/>
          </a:xfrm>
          <a:prstGeom prst="rect">
            <a:avLst/>
          </a:prstGeom>
        </p:spPr>
        <p:txBody>
          <a:bodyPr wrap="square">
            <a:spAutoFit/>
          </a:bodyPr>
          <a:lstStyle/>
          <a:p>
            <a:r>
              <a:rPr lang="en-US" sz="4000" dirty="0" smtClean="0">
                <a:latin typeface="Palatino Linotype" panose="02040502050505030304" pitchFamily="18" charset="0"/>
                <a:ea typeface="Calibri" panose="020F0502020204030204" pitchFamily="34" charset="0"/>
                <a:cs typeface="Times New Roman" panose="02020603050405020304" pitchFamily="18" charset="0"/>
              </a:rPr>
              <a:t> </a:t>
            </a:r>
            <a:r>
              <a:rPr lang="en-US" sz="4000" dirty="0">
                <a:latin typeface="Palatino Linotype" panose="02040502050505030304" pitchFamily="18" charset="0"/>
                <a:ea typeface="Calibri" panose="020F0502020204030204" pitchFamily="34" charset="0"/>
                <a:cs typeface="Times New Roman" panose="02020603050405020304" pitchFamily="18" charset="0"/>
              </a:rPr>
              <a:t>Some things We Will See:  </a:t>
            </a:r>
            <a:endParaRPr lang="en-US" sz="4000" dirty="0" smtClean="0">
              <a:latin typeface="Palatino Linotype" panose="02040502050505030304" pitchFamily="18" charset="0"/>
              <a:ea typeface="Calibri" panose="020F0502020204030204" pitchFamily="34" charset="0"/>
              <a:cs typeface="Times New Roman" panose="02020603050405020304" pitchFamily="18" charset="0"/>
            </a:endParaRPr>
          </a:p>
          <a:p>
            <a:endParaRPr lang="en-US" sz="4000" dirty="0">
              <a:latin typeface="Palatino Linotype" panose="02040502050505030304" pitchFamily="18" charset="0"/>
              <a:ea typeface="Calibri" panose="020F0502020204030204" pitchFamily="34" charset="0"/>
              <a:cs typeface="Times New Roman" panose="02020603050405020304" pitchFamily="18" charset="0"/>
            </a:endParaRPr>
          </a:p>
          <a:p>
            <a:r>
              <a:rPr lang="en-US" sz="4000" dirty="0">
                <a:latin typeface="Palatino Linotype" panose="02040502050505030304" pitchFamily="18" charset="0"/>
                <a:ea typeface="Calibri" panose="020F0502020204030204" pitchFamily="34" charset="0"/>
                <a:cs typeface="Times New Roman" panose="02020603050405020304" pitchFamily="18" charset="0"/>
              </a:rPr>
              <a:t> </a:t>
            </a:r>
            <a:r>
              <a:rPr lang="en-US" sz="4000" dirty="0" smtClean="0">
                <a:latin typeface="Palatino Linotype" panose="02040502050505030304" pitchFamily="18" charset="0"/>
                <a:ea typeface="Calibri" panose="020F0502020204030204" pitchFamily="34" charset="0"/>
                <a:cs typeface="Times New Roman" panose="02020603050405020304" pitchFamily="18" charset="0"/>
              </a:rPr>
              <a:t>Scriptures </a:t>
            </a:r>
            <a:r>
              <a:rPr lang="en-US" sz="4000" dirty="0">
                <a:latin typeface="Palatino Linotype" panose="02040502050505030304" pitchFamily="18" charset="0"/>
                <a:ea typeface="Calibri" panose="020F0502020204030204" pitchFamily="34" charset="0"/>
                <a:cs typeface="Times New Roman" panose="02020603050405020304" pitchFamily="18" charset="0"/>
              </a:rPr>
              <a:t>claim </a:t>
            </a:r>
            <a:r>
              <a:rPr lang="en-US" sz="4000" dirty="0" smtClean="0">
                <a:latin typeface="Palatino Linotype" panose="02040502050505030304" pitchFamily="18" charset="0"/>
                <a:ea typeface="Calibri" panose="020F0502020204030204" pitchFamily="34" charset="0"/>
                <a:cs typeface="Times New Roman" panose="02020603050405020304" pitchFamily="18" charset="0"/>
              </a:rPr>
              <a:t>to be from </a:t>
            </a:r>
            <a:r>
              <a:rPr lang="en-US" sz="4000" dirty="0">
                <a:latin typeface="Palatino Linotype" panose="02040502050505030304" pitchFamily="18" charset="0"/>
                <a:ea typeface="Calibri" panose="020F0502020204030204" pitchFamily="34" charset="0"/>
                <a:cs typeface="Times New Roman" panose="02020603050405020304" pitchFamily="18" charset="0"/>
              </a:rPr>
              <a:t>God</a:t>
            </a:r>
          </a:p>
          <a:p>
            <a:r>
              <a:rPr lang="en-US" sz="4000" dirty="0">
                <a:latin typeface="Palatino Linotype" panose="02040502050505030304" pitchFamily="18" charset="0"/>
                <a:ea typeface="Calibri" panose="020F0502020204030204" pitchFamily="34" charset="0"/>
                <a:cs typeface="Times New Roman" panose="02020603050405020304" pitchFamily="18" charset="0"/>
              </a:rPr>
              <a:t> </a:t>
            </a:r>
            <a:r>
              <a:rPr lang="en-US" sz="4000" dirty="0" smtClean="0">
                <a:latin typeface="Palatino Linotype" panose="02040502050505030304" pitchFamily="18" charset="0"/>
                <a:ea typeface="Calibri" panose="020F0502020204030204" pitchFamily="34" charset="0"/>
                <a:cs typeface="Times New Roman" panose="02020603050405020304" pitchFamily="18" charset="0"/>
              </a:rPr>
              <a:t>Claim to be the word of God, </a:t>
            </a:r>
            <a:r>
              <a:rPr lang="en-US" sz="4000" dirty="0">
                <a:latin typeface="Palatino Linotype" panose="02040502050505030304" pitchFamily="18" charset="0"/>
                <a:ea typeface="Calibri" panose="020F0502020204030204" pitchFamily="34" charset="0"/>
                <a:cs typeface="Times New Roman" panose="02020603050405020304" pitchFamily="18" charset="0"/>
              </a:rPr>
              <a:t>verbally</a:t>
            </a:r>
            <a:r>
              <a:rPr lang="en-US" sz="4000" dirty="0" smtClean="0">
                <a:latin typeface="Palatino Linotype" panose="02040502050505030304" pitchFamily="18" charset="0"/>
                <a:ea typeface="Calibri" panose="020F0502020204030204" pitchFamily="34" charset="0"/>
                <a:cs typeface="Times New Roman" panose="02020603050405020304" pitchFamily="18" charset="0"/>
              </a:rPr>
              <a:t> </a:t>
            </a:r>
          </a:p>
          <a:p>
            <a:r>
              <a:rPr lang="en-US" sz="4000" dirty="0">
                <a:latin typeface="Palatino Linotype" panose="02040502050505030304" pitchFamily="18" charset="0"/>
                <a:ea typeface="Calibri" panose="020F0502020204030204" pitchFamily="34" charset="0"/>
                <a:cs typeface="Times New Roman" panose="02020603050405020304" pitchFamily="18" charset="0"/>
              </a:rPr>
              <a:t> </a:t>
            </a:r>
            <a:r>
              <a:rPr lang="en-US" sz="4000" dirty="0" smtClean="0">
                <a:latin typeface="Palatino Linotype" panose="02040502050505030304" pitchFamily="18" charset="0"/>
                <a:ea typeface="Calibri" panose="020F0502020204030204" pitchFamily="34" charset="0"/>
                <a:cs typeface="Times New Roman" panose="02020603050405020304" pitchFamily="18" charset="0"/>
              </a:rPr>
              <a:t>Holy </a:t>
            </a:r>
            <a:r>
              <a:rPr lang="en-US" sz="4000" dirty="0">
                <a:latin typeface="Palatino Linotype" panose="02040502050505030304" pitchFamily="18" charset="0"/>
                <a:ea typeface="Calibri" panose="020F0502020204030204" pitchFamily="34" charset="0"/>
                <a:cs typeface="Times New Roman" panose="02020603050405020304" pitchFamily="18" charset="0"/>
              </a:rPr>
              <a:t>Spirit is Deity, included in name of God, </a:t>
            </a:r>
            <a:r>
              <a:rPr lang="en-US" sz="4000" dirty="0" smtClean="0">
                <a:latin typeface="Palatino Linotype" panose="02040502050505030304" pitchFamily="18" charset="0"/>
                <a:ea typeface="Calibri" panose="020F0502020204030204" pitchFamily="34" charset="0"/>
                <a:cs typeface="Times New Roman" panose="02020603050405020304" pitchFamily="18" charset="0"/>
              </a:rPr>
              <a:t>    	</a:t>
            </a:r>
            <a:r>
              <a:rPr lang="en-US" sz="4000" b="1" dirty="0" err="1" smtClean="0">
                <a:solidFill>
                  <a:srgbClr val="FF0000"/>
                </a:solidFill>
                <a:latin typeface="Palatino Linotype" panose="02040502050505030304" pitchFamily="18" charset="0"/>
                <a:ea typeface="Calibri" panose="020F0502020204030204" pitchFamily="34" charset="0"/>
                <a:cs typeface="Times New Roman" panose="02020603050405020304" pitchFamily="18" charset="0"/>
              </a:rPr>
              <a:t>Yaweh</a:t>
            </a:r>
            <a:endParaRPr lang="en-US" sz="4000" b="1" dirty="0">
              <a:solidFill>
                <a:srgbClr val="FF0000"/>
              </a:solidFill>
            </a:endParaRPr>
          </a:p>
        </p:txBody>
      </p:sp>
    </p:spTree>
    <p:extLst>
      <p:ext uri="{BB962C8B-B14F-4D97-AF65-F5344CB8AC3E}">
        <p14:creationId xmlns:p14="http://schemas.microsoft.com/office/powerpoint/2010/main" val="816338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1478" y="1021860"/>
            <a:ext cx="9011479" cy="5016758"/>
          </a:xfrm>
          <a:prstGeom prst="rect">
            <a:avLst/>
          </a:prstGeom>
        </p:spPr>
        <p:txBody>
          <a:bodyPr wrap="square">
            <a:spAutoFit/>
          </a:bodyPr>
          <a:lstStyle/>
          <a:p>
            <a:r>
              <a:rPr lang="en-US" sz="4000" dirty="0">
                <a:latin typeface="Palatino Linotype" panose="02040502050505030304" pitchFamily="18" charset="0"/>
                <a:ea typeface="Calibri" panose="020F0502020204030204" pitchFamily="34" charset="0"/>
                <a:cs typeface="Times New Roman" panose="02020603050405020304" pitchFamily="18" charset="0"/>
              </a:rPr>
              <a:t>Timothy from babe: </a:t>
            </a:r>
            <a:r>
              <a:rPr lang="en-US" sz="4000" dirty="0" err="1">
                <a:latin typeface="Palatino Linotype" panose="02040502050505030304" pitchFamily="18" charset="0"/>
                <a:ea typeface="Calibri" panose="020F0502020204030204" pitchFamily="34" charset="0"/>
                <a:cs typeface="Times New Roman" panose="02020603050405020304" pitchFamily="18" charset="0"/>
              </a:rPr>
              <a:t>hiera</a:t>
            </a:r>
            <a:r>
              <a:rPr lang="en-US" sz="4000" dirty="0">
                <a:latin typeface="Palatino Linotype" panose="02040502050505030304" pitchFamily="18" charset="0"/>
                <a:ea typeface="Calibri" panose="020F0502020204030204" pitchFamily="34" charset="0"/>
                <a:cs typeface="Times New Roman" panose="02020603050405020304" pitchFamily="18" charset="0"/>
              </a:rPr>
              <a:t>’ (sacred, related to God) </a:t>
            </a:r>
            <a:r>
              <a:rPr lang="en-US" sz="4000" dirty="0" err="1">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gram’mata</a:t>
            </a:r>
            <a:r>
              <a:rPr lang="en-US" sz="4000" dirty="0">
                <a:latin typeface="Palatino Linotype" panose="02040502050505030304" pitchFamily="18" charset="0"/>
                <a:ea typeface="Calibri" panose="020F0502020204030204" pitchFamily="34" charset="0"/>
                <a:cs typeface="Times New Roman" panose="02020603050405020304" pitchFamily="18" charset="0"/>
              </a:rPr>
              <a:t> (writings)</a:t>
            </a:r>
          </a:p>
          <a:p>
            <a:r>
              <a:rPr lang="en-US" sz="4000" dirty="0">
                <a:latin typeface="Palatino Linotype" panose="02040502050505030304" pitchFamily="18" charset="0"/>
                <a:ea typeface="Calibri" panose="020F0502020204030204" pitchFamily="34" charset="0"/>
                <a:cs typeface="Times New Roman" panose="02020603050405020304" pitchFamily="18" charset="0"/>
              </a:rPr>
              <a:t> </a:t>
            </a:r>
          </a:p>
          <a:p>
            <a:r>
              <a:rPr lang="en-US" sz="4000" dirty="0">
                <a:latin typeface="Palatino Linotype" panose="02040502050505030304" pitchFamily="18" charset="0"/>
                <a:ea typeface="Calibri" panose="020F0502020204030204" pitchFamily="34" charset="0"/>
                <a:cs typeface="Times New Roman" panose="02020603050405020304" pitchFamily="18" charset="0"/>
              </a:rPr>
              <a:t>They and every: </a:t>
            </a:r>
            <a:r>
              <a:rPr lang="en-US" sz="4000" dirty="0" err="1">
                <a:latin typeface="Palatino Linotype" panose="02040502050505030304" pitchFamily="18" charset="0"/>
                <a:ea typeface="Calibri" panose="020F0502020204030204" pitchFamily="34" charset="0"/>
                <a:cs typeface="Times New Roman" panose="02020603050405020304" pitchFamily="18" charset="0"/>
              </a:rPr>
              <a:t>graph`e</a:t>
            </a:r>
            <a:r>
              <a:rPr lang="en-US" sz="4000" dirty="0">
                <a:latin typeface="Palatino Linotype" panose="02040502050505030304" pitchFamily="18" charset="0"/>
                <a:ea typeface="Calibri" panose="020F0502020204030204" pitchFamily="34" charset="0"/>
                <a:cs typeface="Times New Roman" panose="02020603050405020304" pitchFamily="18" charset="0"/>
              </a:rPr>
              <a:t> (</a:t>
            </a:r>
            <a:r>
              <a:rPr lang="en-US" sz="4000" dirty="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scripture</a:t>
            </a:r>
            <a:r>
              <a:rPr lang="en-US" sz="4000" dirty="0">
                <a:latin typeface="Palatino Linotype" panose="02040502050505030304" pitchFamily="18" charset="0"/>
                <a:ea typeface="Calibri" panose="020F0502020204030204" pitchFamily="34" charset="0"/>
                <a:cs typeface="Times New Roman" panose="02020603050405020304" pitchFamily="18" charset="0"/>
              </a:rPr>
              <a:t>) [is] </a:t>
            </a:r>
            <a:r>
              <a:rPr lang="en-US" sz="4000" dirty="0" err="1">
                <a:latin typeface="Palatino Linotype" panose="02040502050505030304" pitchFamily="18" charset="0"/>
                <a:ea typeface="Calibri" panose="020F0502020204030204" pitchFamily="34" charset="0"/>
                <a:cs typeface="Times New Roman" panose="02020603050405020304" pitchFamily="18" charset="0"/>
              </a:rPr>
              <a:t>Theo</a:t>
            </a:r>
            <a:r>
              <a:rPr lang="en-US" sz="4000" dirty="0" err="1">
                <a:latin typeface="Times New Roman" panose="02020603050405020304" pitchFamily="18" charset="0"/>
                <a:ea typeface="Calibri" panose="020F0502020204030204" pitchFamily="34" charset="0"/>
                <a:cs typeface="Times New Roman" panose="02020603050405020304" pitchFamily="18" charset="0"/>
              </a:rPr>
              <a:t>ʹ</a:t>
            </a:r>
            <a:r>
              <a:rPr lang="en-US" sz="4000" dirty="0" err="1">
                <a:latin typeface="Palatino Linotype" panose="02040502050505030304" pitchFamily="18" charset="0"/>
                <a:ea typeface="Calibri" panose="020F0502020204030204" pitchFamily="34" charset="0"/>
                <a:cs typeface="Times New Roman" panose="02020603050405020304" pitchFamily="18" charset="0"/>
              </a:rPr>
              <a:t>pneustos</a:t>
            </a:r>
            <a:r>
              <a:rPr lang="en-US" sz="4000" dirty="0">
                <a:latin typeface="Palatino Linotype" panose="02040502050505030304" pitchFamily="18" charset="0"/>
                <a:ea typeface="Calibri" panose="020F0502020204030204" pitchFamily="34" charset="0"/>
                <a:cs typeface="Times New Roman" panose="02020603050405020304" pitchFamily="18" charset="0"/>
              </a:rPr>
              <a:t> (God breathed, inspired)</a:t>
            </a:r>
          </a:p>
          <a:p>
            <a:r>
              <a:rPr lang="en-US" sz="4000" dirty="0">
                <a:latin typeface="Palatino Linotype" panose="02040502050505030304" pitchFamily="18" charset="0"/>
                <a:ea typeface="Calibri" panose="020F0502020204030204" pitchFamily="34" charset="0"/>
                <a:cs typeface="Times New Roman" panose="02020603050405020304" pitchFamily="18" charset="0"/>
              </a:rPr>
              <a:t> </a:t>
            </a:r>
          </a:p>
          <a:p>
            <a:r>
              <a:rPr lang="en-US" sz="4000" dirty="0" err="1">
                <a:latin typeface="Palatino Linotype" panose="02040502050505030304" pitchFamily="18" charset="0"/>
                <a:ea typeface="Calibri" panose="020F0502020204030204" pitchFamily="34" charset="0"/>
                <a:cs typeface="Times New Roman" panose="02020603050405020304" pitchFamily="18" charset="0"/>
              </a:rPr>
              <a:t>graph`e</a:t>
            </a:r>
            <a:r>
              <a:rPr lang="en-US" sz="4000" dirty="0">
                <a:latin typeface="Palatino Linotype" panose="02040502050505030304" pitchFamily="18" charset="0"/>
                <a:ea typeface="Calibri" panose="020F0502020204030204" pitchFamily="34" charset="0"/>
                <a:cs typeface="Times New Roman" panose="02020603050405020304" pitchFamily="18" charset="0"/>
              </a:rPr>
              <a:t> also used of N.T. writings. </a:t>
            </a:r>
            <a:endParaRPr lang="en-US" sz="40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6762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60901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3582" y="723038"/>
            <a:ext cx="11304105" cy="5016758"/>
          </a:xfrm>
          <a:prstGeom prst="rect">
            <a:avLst/>
          </a:prstGeom>
        </p:spPr>
        <p:txBody>
          <a:bodyPr wrap="square">
            <a:spAutoFit/>
          </a:bodyPr>
          <a:lstStyle/>
          <a:p>
            <a:r>
              <a:rPr lang="en-US" sz="4000" dirty="0">
                <a:latin typeface="Palatino Linotype" panose="02040502050505030304" pitchFamily="18" charset="0"/>
                <a:ea typeface="Calibri" panose="020F0502020204030204" pitchFamily="34" charset="0"/>
                <a:cs typeface="Times New Roman" panose="02020603050405020304" pitchFamily="18" charset="0"/>
              </a:rPr>
              <a:t>The words of </a:t>
            </a:r>
            <a:r>
              <a:rPr lang="en-US" sz="4000" dirty="0" err="1">
                <a:latin typeface="Palatino Linotype" panose="02040502050505030304" pitchFamily="18" charset="0"/>
                <a:ea typeface="Calibri" panose="020F0502020204030204" pitchFamily="34" charset="0"/>
                <a:cs typeface="Times New Roman" panose="02020603050405020304" pitchFamily="18" charset="0"/>
              </a:rPr>
              <a:t>Yaweh</a:t>
            </a:r>
            <a:r>
              <a:rPr lang="en-US" sz="4000" dirty="0">
                <a:latin typeface="Palatino Linotype" panose="02040502050505030304" pitchFamily="18" charset="0"/>
                <a:ea typeface="Calibri" panose="020F0502020204030204" pitchFamily="34" charset="0"/>
                <a:cs typeface="Times New Roman" panose="02020603050405020304" pitchFamily="18" charset="0"/>
              </a:rPr>
              <a:t> in mouth of Jeremiah </a:t>
            </a:r>
            <a:r>
              <a:rPr lang="en-US" sz="4000" dirty="0" smtClean="0">
                <a:latin typeface="Palatino Linotype" panose="02040502050505030304" pitchFamily="18" charset="0"/>
                <a:ea typeface="Calibri" panose="020F0502020204030204" pitchFamily="34" charset="0"/>
                <a:cs typeface="Times New Roman" panose="02020603050405020304" pitchFamily="18" charset="0"/>
              </a:rPr>
              <a:t>1:9</a:t>
            </a:r>
          </a:p>
          <a:p>
            <a:endParaRPr lang="en-US" sz="4000" dirty="0">
              <a:latin typeface="Palatino Linotype" panose="02040502050505030304" pitchFamily="18" charset="0"/>
              <a:ea typeface="Calibri" panose="020F0502020204030204" pitchFamily="34" charset="0"/>
              <a:cs typeface="Times New Roman" panose="02020603050405020304" pitchFamily="18" charset="0"/>
            </a:endParaRPr>
          </a:p>
          <a:p>
            <a:r>
              <a:rPr lang="en-US" sz="4000" dirty="0" err="1">
                <a:latin typeface="Palatino Linotype" panose="02040502050505030304" pitchFamily="18" charset="0"/>
                <a:ea typeface="Calibri" panose="020F0502020204030204" pitchFamily="34" charset="0"/>
                <a:cs typeface="Times New Roman" panose="02020603050405020304" pitchFamily="18" charset="0"/>
              </a:rPr>
              <a:t>Yaweh</a:t>
            </a:r>
            <a:r>
              <a:rPr lang="en-US" sz="4000" dirty="0">
                <a:latin typeface="Palatino Linotype" panose="02040502050505030304" pitchFamily="18" charset="0"/>
                <a:ea typeface="Calibri" panose="020F0502020204030204" pitchFamily="34" charset="0"/>
                <a:cs typeface="Times New Roman" panose="02020603050405020304" pitchFamily="18" charset="0"/>
              </a:rPr>
              <a:t> said “Harden not you hearts”  </a:t>
            </a:r>
            <a:r>
              <a:rPr lang="en-US" sz="4000" dirty="0" err="1">
                <a:latin typeface="Palatino Linotype" panose="02040502050505030304" pitchFamily="18" charset="0"/>
                <a:ea typeface="Calibri" panose="020F0502020204030204" pitchFamily="34" charset="0"/>
                <a:cs typeface="Times New Roman" panose="02020603050405020304" pitchFamily="18" charset="0"/>
              </a:rPr>
              <a:t>etc</a:t>
            </a:r>
            <a:r>
              <a:rPr lang="en-US" sz="4000" dirty="0">
                <a:latin typeface="Palatino Linotype" panose="02040502050505030304" pitchFamily="18" charset="0"/>
                <a:ea typeface="Calibri" panose="020F0502020204030204" pitchFamily="34" charset="0"/>
                <a:cs typeface="Times New Roman" panose="02020603050405020304" pitchFamily="18" charset="0"/>
              </a:rPr>
              <a:t>, </a:t>
            </a:r>
          </a:p>
          <a:p>
            <a:r>
              <a:rPr lang="en-US" sz="4000" dirty="0">
                <a:latin typeface="Palatino Linotype" panose="02040502050505030304" pitchFamily="18" charset="0"/>
                <a:ea typeface="Calibri" panose="020F0502020204030204" pitchFamily="34" charset="0"/>
                <a:cs typeface="Times New Roman" panose="02020603050405020304" pitchFamily="18" charset="0"/>
              </a:rPr>
              <a:t>When </a:t>
            </a:r>
            <a:r>
              <a:rPr lang="en-US" sz="4000" i="1" u="sng" dirty="0">
                <a:latin typeface="Palatino Linotype" panose="02040502050505030304" pitchFamily="18" charset="0"/>
                <a:ea typeface="Calibri" panose="020F0502020204030204" pitchFamily="34" charset="0"/>
                <a:cs typeface="Times New Roman" panose="02020603050405020304" pitchFamily="18" charset="0"/>
              </a:rPr>
              <a:t>words of </a:t>
            </a:r>
            <a:r>
              <a:rPr lang="en-US" sz="4000" i="1" u="sng" dirty="0" err="1">
                <a:latin typeface="Palatino Linotype" panose="02040502050505030304" pitchFamily="18" charset="0"/>
                <a:ea typeface="Calibri" panose="020F0502020204030204" pitchFamily="34" charset="0"/>
                <a:cs typeface="Times New Roman" panose="02020603050405020304" pitchFamily="18" charset="0"/>
              </a:rPr>
              <a:t>Yaweh</a:t>
            </a:r>
            <a:r>
              <a:rPr lang="en-US" sz="4000" i="1" u="sng" dirty="0">
                <a:latin typeface="Palatino Linotype" panose="02040502050505030304" pitchFamily="18" charset="0"/>
                <a:ea typeface="Calibri" panose="020F0502020204030204" pitchFamily="34" charset="0"/>
                <a:cs typeface="Times New Roman" panose="02020603050405020304" pitchFamily="18" charset="0"/>
              </a:rPr>
              <a:t> </a:t>
            </a:r>
            <a:r>
              <a:rPr lang="en-US" sz="4000" dirty="0">
                <a:latin typeface="Palatino Linotype" panose="02040502050505030304" pitchFamily="18" charset="0"/>
                <a:ea typeface="Calibri" panose="020F0502020204030204" pitchFamily="34" charset="0"/>
                <a:cs typeface="Times New Roman" panose="02020603050405020304" pitchFamily="18" charset="0"/>
              </a:rPr>
              <a:t>from Jeremiah quoted in Hebrews, </a:t>
            </a:r>
            <a:r>
              <a:rPr lang="en-US" sz="4000" i="1" u="sng" dirty="0">
                <a:latin typeface="Palatino Linotype" panose="02040502050505030304" pitchFamily="18" charset="0"/>
                <a:ea typeface="Calibri" panose="020F0502020204030204" pitchFamily="34" charset="0"/>
                <a:cs typeface="Times New Roman" panose="02020603050405020304" pitchFamily="18" charset="0"/>
              </a:rPr>
              <a:t>attributed to Holy </a:t>
            </a:r>
            <a:r>
              <a:rPr lang="en-US" sz="4000" i="1" u="sng" dirty="0" smtClean="0">
                <a:latin typeface="Palatino Linotype" panose="02040502050505030304" pitchFamily="18" charset="0"/>
                <a:ea typeface="Calibri" panose="020F0502020204030204" pitchFamily="34" charset="0"/>
                <a:cs typeface="Times New Roman" panose="02020603050405020304" pitchFamily="18" charset="0"/>
              </a:rPr>
              <a:t>Spirit</a:t>
            </a:r>
          </a:p>
          <a:p>
            <a:endParaRPr lang="en-US" sz="4000" dirty="0">
              <a:latin typeface="Palatino Linotype" panose="02040502050505030304" pitchFamily="18" charset="0"/>
              <a:ea typeface="Calibri" panose="020F0502020204030204" pitchFamily="34" charset="0"/>
              <a:cs typeface="Times New Roman" panose="02020603050405020304" pitchFamily="18" charset="0"/>
            </a:endParaRPr>
          </a:p>
          <a:p>
            <a:r>
              <a:rPr lang="en-US" sz="4000" dirty="0">
                <a:latin typeface="Palatino Linotype" panose="02040502050505030304" pitchFamily="18" charset="0"/>
                <a:ea typeface="Calibri" panose="020F0502020204030204" pitchFamily="34" charset="0"/>
                <a:cs typeface="Times New Roman" panose="02020603050405020304" pitchFamily="18" charset="0"/>
              </a:rPr>
              <a:t>Holy Spirit shares Deity with Father, Son who is also </a:t>
            </a:r>
            <a:r>
              <a:rPr lang="en-US" sz="4000" dirty="0" err="1">
                <a:latin typeface="Palatino Linotype" panose="02040502050505030304" pitchFamily="18" charset="0"/>
                <a:ea typeface="Calibri" panose="020F0502020204030204" pitchFamily="34" charset="0"/>
                <a:cs typeface="Times New Roman" panose="02020603050405020304" pitchFamily="18" charset="0"/>
              </a:rPr>
              <a:t>Yaweh</a:t>
            </a:r>
            <a:r>
              <a:rPr lang="en-US" sz="4000" dirty="0">
                <a:latin typeface="Palatino Linotype" panose="02040502050505030304" pitchFamily="18" charset="0"/>
                <a:ea typeface="Calibri" panose="020F0502020204030204" pitchFamily="34" charset="0"/>
                <a:cs typeface="Times New Roman" panose="02020603050405020304" pitchFamily="18" charset="0"/>
              </a:rPr>
              <a:t>.</a:t>
            </a:r>
            <a:endParaRPr lang="en-US" sz="40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0690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9536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5786199"/>
          </a:xfrm>
          <a:prstGeom prst="rect">
            <a:avLst/>
          </a:prstGeom>
          <a:noFill/>
        </p:spPr>
        <p:txBody>
          <a:bodyPr wrap="square" rtlCol="0">
            <a:spAutoFit/>
          </a:bodyPr>
          <a:lstStyle/>
          <a:p>
            <a:endParaRPr lang="en-US" sz="4000" dirty="0" smtClean="0">
              <a:effectLst/>
              <a:latin typeface="Palatino Linotype" panose="02040502050505030304" pitchFamily="18" charset="0"/>
              <a:ea typeface="Calibri" panose="020F0502020204030204" pitchFamily="34" charset="0"/>
              <a:cs typeface="Times New Roman" panose="02020603050405020304" pitchFamily="18" charset="0"/>
            </a:endParaRPr>
          </a:p>
          <a:p>
            <a:r>
              <a:rPr lang="en-US" sz="4000" dirty="0">
                <a:latin typeface="Palatino Linotype" panose="02040502050505030304" pitchFamily="18" charset="0"/>
                <a:ea typeface="Calibri" panose="020F0502020204030204" pitchFamily="34" charset="0"/>
                <a:cs typeface="Times New Roman" panose="02020603050405020304" pitchFamily="18" charset="0"/>
              </a:rPr>
              <a:t> </a:t>
            </a:r>
            <a:r>
              <a:rPr lang="en-US" sz="4000" dirty="0" smtClean="0">
                <a:latin typeface="Palatino Linotype" panose="02040502050505030304" pitchFamily="18" charset="0"/>
                <a:ea typeface="Calibri" panose="020F0502020204030204" pitchFamily="34" charset="0"/>
                <a:cs typeface="Times New Roman" panose="02020603050405020304" pitchFamily="18" charset="0"/>
              </a:rPr>
              <a:t>      </a:t>
            </a:r>
            <a:r>
              <a:rPr lang="en-US" sz="4000" b="1" dirty="0" smtClean="0">
                <a:solidFill>
                  <a:schemeClr val="accent6">
                    <a:lumMod val="75000"/>
                  </a:schemeClr>
                </a:solidFill>
                <a:latin typeface="Palatino Linotype" panose="02040502050505030304" pitchFamily="18" charset="0"/>
                <a:ea typeface="Calibri" panose="020F0502020204030204" pitchFamily="34" charset="0"/>
                <a:cs typeface="Times New Roman" panose="02020603050405020304" pitchFamily="18" charset="0"/>
              </a:rPr>
              <a:t>Natural Inspiration</a:t>
            </a:r>
          </a:p>
          <a:p>
            <a:endParaRPr lang="en-US" b="1" dirty="0" smtClean="0">
              <a:solidFill>
                <a:schemeClr val="accent6">
                  <a:lumMod val="75000"/>
                </a:schemeClr>
              </a:solidFill>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smtClean="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	Spiritual Illumination</a:t>
            </a:r>
          </a:p>
          <a:p>
            <a:endParaRPr lang="en-US" b="1" dirty="0" smtClean="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a:solidFill>
                  <a:schemeClr val="accent6">
                    <a:lumMod val="75000"/>
                  </a:schemeClr>
                </a:solidFill>
                <a:latin typeface="Palatino Linotype" panose="02040502050505030304" pitchFamily="18" charset="0"/>
                <a:ea typeface="Calibri" panose="020F0502020204030204" pitchFamily="34" charset="0"/>
                <a:cs typeface="Times New Roman" panose="02020603050405020304" pitchFamily="18" charset="0"/>
              </a:rPr>
              <a:t>	</a:t>
            </a:r>
            <a:r>
              <a:rPr lang="en-US" sz="4000" b="1" dirty="0" smtClean="0">
                <a:solidFill>
                  <a:schemeClr val="accent6">
                    <a:lumMod val="75000"/>
                  </a:schemeClr>
                </a:solidFill>
                <a:latin typeface="Palatino Linotype" panose="02040502050505030304" pitchFamily="18" charset="0"/>
                <a:ea typeface="Calibri" panose="020F0502020204030204" pitchFamily="34" charset="0"/>
                <a:cs typeface="Times New Roman" panose="02020603050405020304" pitchFamily="18" charset="0"/>
              </a:rPr>
              <a:t>Partial or Conceptual Inspiration</a:t>
            </a:r>
          </a:p>
          <a:p>
            <a:endParaRPr lang="en-US" b="1" dirty="0" smtClean="0">
              <a:solidFill>
                <a:schemeClr val="accent6">
                  <a:lumMod val="75000"/>
                </a:schemeClr>
              </a:solidFill>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n-US" sz="4000" b="1" dirty="0" smtClean="0">
                <a:solidFill>
                  <a:schemeClr val="accent6">
                    <a:lumMod val="75000"/>
                  </a:schemeClr>
                </a:solidFill>
                <a:latin typeface="Palatino Linotype" panose="02040502050505030304" pitchFamily="18" charset="0"/>
                <a:ea typeface="Calibri" panose="020F0502020204030204" pitchFamily="34" charset="0"/>
                <a:cs typeface="Times New Roman" panose="02020603050405020304" pitchFamily="18" charset="0"/>
              </a:rPr>
              <a:t>Personal Inspiration</a:t>
            </a:r>
          </a:p>
          <a:p>
            <a:endParaRPr lang="en-US" b="1" dirty="0" smtClean="0">
              <a:solidFill>
                <a:schemeClr val="accent6">
                  <a:lumMod val="75000"/>
                </a:schemeClr>
              </a:solidFill>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n-US" sz="4000" b="1" dirty="0" smtClean="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Verbal Plenary (Full) Inspiration</a:t>
            </a:r>
          </a:p>
          <a:p>
            <a:endParaRPr lang="en-US" b="1" dirty="0" smtClean="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a:solidFill>
                  <a:schemeClr val="accent6">
                    <a:lumMod val="75000"/>
                  </a:schemeClr>
                </a:solidFill>
                <a:latin typeface="Palatino Linotype" panose="02040502050505030304" pitchFamily="18" charset="0"/>
                <a:ea typeface="Calibri" panose="020F0502020204030204" pitchFamily="34" charset="0"/>
                <a:cs typeface="Times New Roman" panose="02020603050405020304" pitchFamily="18" charset="0"/>
              </a:rPr>
              <a:t>	</a:t>
            </a:r>
            <a:r>
              <a:rPr lang="en-US" sz="4000" b="1" dirty="0" smtClean="0">
                <a:solidFill>
                  <a:schemeClr val="accent6">
                    <a:lumMod val="75000"/>
                  </a:schemeClr>
                </a:solidFill>
                <a:latin typeface="Palatino Linotype" panose="02040502050505030304" pitchFamily="18" charset="0"/>
                <a:ea typeface="Calibri" panose="020F0502020204030204" pitchFamily="34" charset="0"/>
                <a:cs typeface="Times New Roman" panose="02020603050405020304" pitchFamily="18" charset="0"/>
              </a:rPr>
              <a:t>Verbal Dictation</a:t>
            </a:r>
            <a:r>
              <a:rPr lang="en-US" sz="4000" b="1" dirty="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423671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5217" y="1272354"/>
            <a:ext cx="9435548" cy="4401205"/>
          </a:xfrm>
          <a:prstGeom prst="rect">
            <a:avLst/>
          </a:prstGeom>
        </p:spPr>
        <p:txBody>
          <a:bodyPr wrap="square">
            <a:spAutoFit/>
          </a:bodyPr>
          <a:lstStyle/>
          <a:p>
            <a:pPr algn="ctr"/>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Natural Inspiration</a:t>
            </a:r>
            <a:endParaRPr lang="en-US" sz="4000"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No Direct supernatural influence from God. Spiritually inclined men wrote books and letters. Over time, their writings have come to be held in appreciation by “Christendom” for their spiritual content. </a:t>
            </a:r>
            <a:endParaRPr lang="en-US" sz="4000" b="1" dirty="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4406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5131" y="611042"/>
            <a:ext cx="10588488" cy="5632311"/>
          </a:xfrm>
          <a:prstGeom prst="rect">
            <a:avLst/>
          </a:prstGeom>
        </p:spPr>
        <p:txBody>
          <a:bodyPr wrap="square">
            <a:spAutoFit/>
          </a:bodyPr>
          <a:lstStyle/>
          <a:p>
            <a:pPr algn="ctr"/>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Spiritual Illumination</a:t>
            </a:r>
            <a:endParaRPr lang="en-US" sz="4000"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Men in tune with God were inspired (motivated) to record their thoughts. Thus it the men who were inspired, not the writings themselves which were just the result of their spiritual illumination they were moved to share. Likewise people still today may record their spiritual thoughts changing or progressing understanding of God. </a:t>
            </a:r>
            <a:endParaRPr lang="en-US" sz="4000" b="1" dirty="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171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3669" y="677302"/>
            <a:ext cx="10508974" cy="5632311"/>
          </a:xfrm>
          <a:prstGeom prst="rect">
            <a:avLst/>
          </a:prstGeom>
        </p:spPr>
        <p:txBody>
          <a:bodyPr wrap="square">
            <a:spAutoFit/>
          </a:bodyPr>
          <a:lstStyle/>
          <a:p>
            <a:pPr algn="ctr"/>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Partial or Conceptual Inspiration</a:t>
            </a:r>
            <a:endParaRPr lang="en-US" sz="4000"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The higher spiritual ideas were revealed to authors who then passed these on in their own words. These were interspersed with contemporary information about history, culture, and contemporary concepts of science, which are not to be considered eternal truths, and may be changed as life discoveries occur. </a:t>
            </a:r>
            <a:endParaRPr lang="en-US" sz="4000" b="1" dirty="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274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8139" y="1345889"/>
            <a:ext cx="10071652" cy="4401205"/>
          </a:xfrm>
          <a:prstGeom prst="rect">
            <a:avLst/>
          </a:prstGeom>
        </p:spPr>
        <p:txBody>
          <a:bodyPr wrap="square">
            <a:spAutoFit/>
          </a:bodyPr>
          <a:lstStyle/>
          <a:p>
            <a:pPr algn="ctr"/>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Personal Revelation</a:t>
            </a:r>
            <a:endParaRPr lang="en-US" sz="4000"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The Bible itself is not the Word of God where facts are revealed about God. </a:t>
            </a:r>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But </a:t>
            </a:r>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it can become the word of God as Christians read it and encounter the Christ there, the true word of God, responding to him as they are inspired to. (Post-Modernism</a:t>
            </a:r>
            <a:r>
              <a:rPr lang="en-US" sz="4000" dirty="0" smtClean="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4000"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50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7409" y="1041089"/>
            <a:ext cx="10177669" cy="4401205"/>
          </a:xfrm>
          <a:prstGeom prst="rect">
            <a:avLst/>
          </a:prstGeom>
        </p:spPr>
        <p:txBody>
          <a:bodyPr wrap="square">
            <a:spAutoFit/>
          </a:bodyPr>
          <a:lstStyle/>
          <a:p>
            <a:pPr algn="ctr"/>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Verbal Plenary Inspiration</a:t>
            </a:r>
            <a:endParaRPr lang="en-US" sz="4000"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The entirely of the scriptures were imparted to men, the inspiration applying even to the words they used as they wrote as carried along by the Holy Spirit, the result being indeed the WORD of God (I Thess. 2:13; II Tim. 3:15-17), inerrant.</a:t>
            </a:r>
            <a:endParaRPr lang="en-US" sz="4000" b="1" dirty="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4806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9688" y="1272353"/>
            <a:ext cx="9766852" cy="3785652"/>
          </a:xfrm>
          <a:prstGeom prst="rect">
            <a:avLst/>
          </a:prstGeom>
        </p:spPr>
        <p:txBody>
          <a:bodyPr wrap="square">
            <a:spAutoFit/>
          </a:bodyPr>
          <a:lstStyle/>
          <a:p>
            <a:pPr algn="ctr"/>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Verbal Dictation</a:t>
            </a:r>
            <a:endParaRPr lang="en-US" sz="4000"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smtClean="0">
                <a:solidFill>
                  <a:srgbClr val="002060"/>
                </a:solidFill>
                <a:effectLst/>
                <a:latin typeface="Palatino Linotype" panose="02040502050505030304" pitchFamily="18" charset="0"/>
                <a:ea typeface="Calibri" panose="020F0502020204030204" pitchFamily="34" charset="0"/>
                <a:cs typeface="Times New Roman" panose="02020603050405020304" pitchFamily="18" charset="0"/>
              </a:rPr>
              <a:t>God dictated the words of Scripture to the authors, who mechanically recorded them in a passive manner one at a time, much as a secretary might only write the words they were told to write</a:t>
            </a:r>
            <a:r>
              <a:rPr lang="en-US" sz="4000" b="1" dirty="0" smtClean="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4000" b="1"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3388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6520" y="886744"/>
            <a:ext cx="8613913" cy="5016758"/>
          </a:xfrm>
          <a:prstGeom prst="rect">
            <a:avLst/>
          </a:prstGeom>
        </p:spPr>
        <p:txBody>
          <a:bodyPr wrap="square">
            <a:spAutoFit/>
          </a:bodyPr>
          <a:lstStyle/>
          <a:p>
            <a:r>
              <a:rPr lang="en-US" sz="4000" b="1" dirty="0" smtClean="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A 2011 </a:t>
            </a:r>
            <a:r>
              <a:rPr lang="en-US" sz="4000" b="1" u="sng" dirty="0" smtClean="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hlinkClick r:id="rId2" tooltip="The Gallup Organization"/>
              </a:rPr>
              <a:t>Gallup</a:t>
            </a:r>
            <a:r>
              <a:rPr lang="en-US" sz="4000" b="1" dirty="0" smtClean="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 survey reports, "A 49% plurality of Americans say the Bible is the inspired word of God but that it should not be taken </a:t>
            </a:r>
            <a:r>
              <a:rPr lang="en-US" sz="4000" b="1" u="sng" dirty="0" smtClean="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hlinkClick r:id="rId3" tooltip="Biblical literalism"/>
              </a:rPr>
              <a:t>literally</a:t>
            </a:r>
            <a:r>
              <a:rPr lang="en-US" sz="4000" b="1" u="sng" dirty="0" smtClean="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a:t>
            </a:r>
          </a:p>
          <a:p>
            <a:endParaRPr lang="en-US" sz="4000" b="1" u="sng" dirty="0">
              <a:solidFill>
                <a:schemeClr val="accent6">
                  <a:lumMod val="75000"/>
                </a:schemeClr>
              </a:solidFill>
              <a:latin typeface="Palatino Linotype" panose="02040502050505030304" pitchFamily="18" charset="0"/>
              <a:ea typeface="Calibri" panose="020F0502020204030204" pitchFamily="34" charset="0"/>
              <a:cs typeface="Times New Roman" panose="02020603050405020304" pitchFamily="18" charset="0"/>
            </a:endParaRPr>
          </a:p>
          <a:p>
            <a:r>
              <a:rPr lang="en-US" sz="4000" b="1" dirty="0">
                <a:solidFill>
                  <a:schemeClr val="accent6">
                    <a:lumMod val="75000"/>
                  </a:schemeClr>
                </a:solidFill>
              </a:rPr>
              <a:t>So, has God said anything definitively, and thoroughly instructive, or </a:t>
            </a:r>
            <a:r>
              <a:rPr lang="en-US" sz="4000" b="1" dirty="0" smtClean="0">
                <a:solidFill>
                  <a:schemeClr val="accent6">
                    <a:lumMod val="75000"/>
                  </a:schemeClr>
                </a:solidFill>
              </a:rPr>
              <a:t>not ?</a:t>
            </a:r>
            <a:endParaRPr lang="en-US" sz="4000" b="1" u="sng" dirty="0" smtClean="0">
              <a:solidFill>
                <a:schemeClr val="accent6">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36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412</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Dale Smelser</dc:creator>
  <cp:lastModifiedBy>Dale Smelser</cp:lastModifiedBy>
  <cp:revision>12</cp:revision>
  <dcterms:created xsi:type="dcterms:W3CDTF">2019-04-27T02:17:45Z</dcterms:created>
  <dcterms:modified xsi:type="dcterms:W3CDTF">2019-04-28T02:17:24Z</dcterms:modified>
</cp:coreProperties>
</file>