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6" r:id="rId3"/>
    <p:sldId id="258" r:id="rId4"/>
    <p:sldId id="257" r:id="rId5"/>
    <p:sldId id="259" r:id="rId6"/>
    <p:sldId id="260" r:id="rId7"/>
    <p:sldId id="261" r:id="rId8"/>
    <p:sldId id="264" r:id="rId9"/>
    <p:sldId id="265" r:id="rId10"/>
    <p:sldId id="263" r:id="rId11"/>
    <p:sldId id="262" r:id="rId12"/>
    <p:sldId id="267" r:id="rId13"/>
    <p:sldId id="268" r:id="rId14"/>
    <p:sldId id="269" r:id="rId15"/>
    <p:sldId id="270" r:id="rId16"/>
    <p:sldId id="271" r:id="rId17"/>
    <p:sldId id="272" r:id="rId18"/>
    <p:sldId id="273" r:id="rId19"/>
    <p:sldId id="274" r:id="rId20"/>
    <p:sldId id="26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02" y="6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BDBCCB8-F831-4E60-8434-CC91829C96A8}" type="datetimeFigureOut">
              <a:rPr lang="en-US" smtClean="0"/>
              <a:t>3/10/2019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B46EB-CFA2-44B4-BCDB-E47250102C16}" type="slidenum">
              <a:rPr lang="en-US" smtClean="0"/>
              <a:t>‹#›</a:t>
            </a:fld>
            <a:endParaRPr lang="en-US"/>
          </a:p>
        </p:txBody>
      </p:sp>
    </p:spTree>
    <p:extLst>
      <p:ext uri="{BB962C8B-B14F-4D97-AF65-F5344CB8AC3E}">
        <p14:creationId xmlns:p14="http://schemas.microsoft.com/office/powerpoint/2010/main" val="3770904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DBCCB8-F831-4E60-8434-CC91829C96A8}" type="datetimeFigureOut">
              <a:rPr lang="en-US" smtClean="0"/>
              <a:t>3/10/2019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B46EB-CFA2-44B4-BCDB-E47250102C16}" type="slidenum">
              <a:rPr lang="en-US" smtClean="0"/>
              <a:t>‹#›</a:t>
            </a:fld>
            <a:endParaRPr lang="en-US"/>
          </a:p>
        </p:txBody>
      </p:sp>
    </p:spTree>
    <p:extLst>
      <p:ext uri="{BB962C8B-B14F-4D97-AF65-F5344CB8AC3E}">
        <p14:creationId xmlns:p14="http://schemas.microsoft.com/office/powerpoint/2010/main" val="1492216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DBCCB8-F831-4E60-8434-CC91829C96A8}" type="datetimeFigureOut">
              <a:rPr lang="en-US" smtClean="0"/>
              <a:t>3/10/2019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B46EB-CFA2-44B4-BCDB-E47250102C16}" type="slidenum">
              <a:rPr lang="en-US" smtClean="0"/>
              <a:t>‹#›</a:t>
            </a:fld>
            <a:endParaRPr lang="en-US"/>
          </a:p>
        </p:txBody>
      </p:sp>
    </p:spTree>
    <p:extLst>
      <p:ext uri="{BB962C8B-B14F-4D97-AF65-F5344CB8AC3E}">
        <p14:creationId xmlns:p14="http://schemas.microsoft.com/office/powerpoint/2010/main" val="3530983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DBCCB8-F831-4E60-8434-CC91829C96A8}" type="datetimeFigureOut">
              <a:rPr lang="en-US" smtClean="0"/>
              <a:t>3/10/2019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B46EB-CFA2-44B4-BCDB-E47250102C16}" type="slidenum">
              <a:rPr lang="en-US" smtClean="0"/>
              <a:t>‹#›</a:t>
            </a:fld>
            <a:endParaRPr lang="en-US"/>
          </a:p>
        </p:txBody>
      </p:sp>
    </p:spTree>
    <p:extLst>
      <p:ext uri="{BB962C8B-B14F-4D97-AF65-F5344CB8AC3E}">
        <p14:creationId xmlns:p14="http://schemas.microsoft.com/office/powerpoint/2010/main" val="1800349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DBCCB8-F831-4E60-8434-CC91829C96A8}" type="datetimeFigureOut">
              <a:rPr lang="en-US" smtClean="0"/>
              <a:t>3/10/2019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B46EB-CFA2-44B4-BCDB-E47250102C16}" type="slidenum">
              <a:rPr lang="en-US" smtClean="0"/>
              <a:t>‹#›</a:t>
            </a:fld>
            <a:endParaRPr lang="en-US"/>
          </a:p>
        </p:txBody>
      </p:sp>
    </p:spTree>
    <p:extLst>
      <p:ext uri="{BB962C8B-B14F-4D97-AF65-F5344CB8AC3E}">
        <p14:creationId xmlns:p14="http://schemas.microsoft.com/office/powerpoint/2010/main" val="941102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DBCCB8-F831-4E60-8434-CC91829C96A8}" type="datetimeFigureOut">
              <a:rPr lang="en-US" smtClean="0"/>
              <a:t>3/10/2019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B46EB-CFA2-44B4-BCDB-E47250102C16}" type="slidenum">
              <a:rPr lang="en-US" smtClean="0"/>
              <a:t>‹#›</a:t>
            </a:fld>
            <a:endParaRPr lang="en-US"/>
          </a:p>
        </p:txBody>
      </p:sp>
    </p:spTree>
    <p:extLst>
      <p:ext uri="{BB962C8B-B14F-4D97-AF65-F5344CB8AC3E}">
        <p14:creationId xmlns:p14="http://schemas.microsoft.com/office/powerpoint/2010/main" val="483592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DBCCB8-F831-4E60-8434-CC91829C96A8}" type="datetimeFigureOut">
              <a:rPr lang="en-US" smtClean="0"/>
              <a:t>3/10/2019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AB46EB-CFA2-44B4-BCDB-E47250102C16}" type="slidenum">
              <a:rPr lang="en-US" smtClean="0"/>
              <a:t>‹#›</a:t>
            </a:fld>
            <a:endParaRPr lang="en-US"/>
          </a:p>
        </p:txBody>
      </p:sp>
    </p:spTree>
    <p:extLst>
      <p:ext uri="{BB962C8B-B14F-4D97-AF65-F5344CB8AC3E}">
        <p14:creationId xmlns:p14="http://schemas.microsoft.com/office/powerpoint/2010/main" val="2748685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DBCCB8-F831-4E60-8434-CC91829C96A8}" type="datetimeFigureOut">
              <a:rPr lang="en-US" smtClean="0"/>
              <a:t>3/10/2019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AB46EB-CFA2-44B4-BCDB-E47250102C16}" type="slidenum">
              <a:rPr lang="en-US" smtClean="0"/>
              <a:t>‹#›</a:t>
            </a:fld>
            <a:endParaRPr lang="en-US"/>
          </a:p>
        </p:txBody>
      </p:sp>
    </p:spTree>
    <p:extLst>
      <p:ext uri="{BB962C8B-B14F-4D97-AF65-F5344CB8AC3E}">
        <p14:creationId xmlns:p14="http://schemas.microsoft.com/office/powerpoint/2010/main" val="1414456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DBCCB8-F831-4E60-8434-CC91829C96A8}" type="datetimeFigureOut">
              <a:rPr lang="en-US" smtClean="0"/>
              <a:t>3/10/2019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AB46EB-CFA2-44B4-BCDB-E47250102C16}" type="slidenum">
              <a:rPr lang="en-US" smtClean="0"/>
              <a:t>‹#›</a:t>
            </a:fld>
            <a:endParaRPr lang="en-US"/>
          </a:p>
        </p:txBody>
      </p:sp>
    </p:spTree>
    <p:extLst>
      <p:ext uri="{BB962C8B-B14F-4D97-AF65-F5344CB8AC3E}">
        <p14:creationId xmlns:p14="http://schemas.microsoft.com/office/powerpoint/2010/main" val="646746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DBCCB8-F831-4E60-8434-CC91829C96A8}" type="datetimeFigureOut">
              <a:rPr lang="en-US" smtClean="0"/>
              <a:t>3/10/2019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B46EB-CFA2-44B4-BCDB-E47250102C16}" type="slidenum">
              <a:rPr lang="en-US" smtClean="0"/>
              <a:t>‹#›</a:t>
            </a:fld>
            <a:endParaRPr lang="en-US"/>
          </a:p>
        </p:txBody>
      </p:sp>
    </p:spTree>
    <p:extLst>
      <p:ext uri="{BB962C8B-B14F-4D97-AF65-F5344CB8AC3E}">
        <p14:creationId xmlns:p14="http://schemas.microsoft.com/office/powerpoint/2010/main" val="4082713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DBCCB8-F831-4E60-8434-CC91829C96A8}" type="datetimeFigureOut">
              <a:rPr lang="en-US" smtClean="0"/>
              <a:t>3/10/2019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B46EB-CFA2-44B4-BCDB-E47250102C16}" type="slidenum">
              <a:rPr lang="en-US" smtClean="0"/>
              <a:t>‹#›</a:t>
            </a:fld>
            <a:endParaRPr lang="en-US"/>
          </a:p>
        </p:txBody>
      </p:sp>
    </p:spTree>
    <p:extLst>
      <p:ext uri="{BB962C8B-B14F-4D97-AF65-F5344CB8AC3E}">
        <p14:creationId xmlns:p14="http://schemas.microsoft.com/office/powerpoint/2010/main" val="3103503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DBCCB8-F831-4E60-8434-CC91829C96A8}" type="datetimeFigureOut">
              <a:rPr lang="en-US" smtClean="0"/>
              <a:t>3/10/2019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AB46EB-CFA2-44B4-BCDB-E47250102C16}" type="slidenum">
              <a:rPr lang="en-US" smtClean="0"/>
              <a:t>‹#›</a:t>
            </a:fld>
            <a:endParaRPr lang="en-US"/>
          </a:p>
        </p:txBody>
      </p:sp>
    </p:spTree>
    <p:extLst>
      <p:ext uri="{BB962C8B-B14F-4D97-AF65-F5344CB8AC3E}">
        <p14:creationId xmlns:p14="http://schemas.microsoft.com/office/powerpoint/2010/main" val="3837119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C1B78-51E1-43F5-9377-6E97BB4FA852}"/>
              </a:ext>
            </a:extLst>
          </p:cNvPr>
          <p:cNvSpPr>
            <a:spLocks noGrp="1"/>
          </p:cNvSpPr>
          <p:nvPr>
            <p:ph type="ctrTitle"/>
          </p:nvPr>
        </p:nvSpPr>
        <p:spPr/>
        <p:txBody>
          <a:bodyPr>
            <a:normAutofit fontScale="90000"/>
          </a:bodyPr>
          <a:lstStyle/>
          <a:p>
            <a:r>
              <a:rPr lang="en-US" dirty="0"/>
              <a:t>BUILDING HOUSES</a:t>
            </a:r>
            <a:br>
              <a:rPr lang="en-US" dirty="0"/>
            </a:br>
            <a:br>
              <a:rPr lang="en-US" dirty="0"/>
            </a:br>
            <a:r>
              <a:rPr lang="en-US" dirty="0"/>
              <a:t>Exton</a:t>
            </a:r>
            <a:br>
              <a:rPr lang="en-US" dirty="0"/>
            </a:br>
            <a:r>
              <a:rPr lang="en-US" dirty="0"/>
              <a:t>Sunday, 11 a.m.</a:t>
            </a:r>
            <a:br>
              <a:rPr lang="en-US" dirty="0"/>
            </a:br>
            <a:r>
              <a:rPr lang="en-US" dirty="0"/>
              <a:t>March 10, 2019</a:t>
            </a:r>
          </a:p>
        </p:txBody>
      </p:sp>
    </p:spTree>
    <p:extLst>
      <p:ext uri="{BB962C8B-B14F-4D97-AF65-F5344CB8AC3E}">
        <p14:creationId xmlns:p14="http://schemas.microsoft.com/office/powerpoint/2010/main" val="1629786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5068" y="2590800"/>
            <a:ext cx="7614132" cy="1569660"/>
          </a:xfrm>
          <a:prstGeom prst="rect">
            <a:avLst/>
          </a:prstGeom>
        </p:spPr>
        <p:txBody>
          <a:bodyPr wrap="square">
            <a:spAutoFit/>
          </a:bodyPr>
          <a:lstStyle/>
          <a:p>
            <a:r>
              <a:rPr lang="en-US" sz="2400" b="1" dirty="0"/>
              <a:t>1 Corinthians 16</a:t>
            </a:r>
          </a:p>
          <a:p>
            <a:r>
              <a:rPr lang="en-US" sz="2400" b="1" baseline="30000" dirty="0"/>
              <a:t>15 </a:t>
            </a:r>
            <a:r>
              <a:rPr lang="en-US" sz="2400" dirty="0"/>
              <a:t>…(you know </a:t>
            </a:r>
            <a:r>
              <a:rPr lang="en-US" sz="2400" b="1" u="sng" dirty="0"/>
              <a:t>the household of </a:t>
            </a:r>
            <a:r>
              <a:rPr lang="en-US" sz="2400" b="1" u="sng" dirty="0" err="1"/>
              <a:t>Stephanas</a:t>
            </a:r>
            <a:r>
              <a:rPr lang="en-US" sz="2400" dirty="0"/>
              <a:t>, that they were the first fruits of Achaia, and that they have devoted themselves for ministry to the saints) </a:t>
            </a:r>
          </a:p>
        </p:txBody>
      </p:sp>
      <p:pic>
        <p:nvPicPr>
          <p:cNvPr id="5" name="Picture 4" descr="C:\Workdirs\wp\Class\timelin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6834"/>
            <a:ext cx="9144000" cy="1075765"/>
          </a:xfrm>
          <a:prstGeom prst="rect">
            <a:avLst/>
          </a:prstGeom>
          <a:noFill/>
          <a:extLst>
            <a:ext uri="{909E8E84-426E-40DD-AFC4-6F175D3DCCD1}">
              <a14:hiddenFill xmlns:a14="http://schemas.microsoft.com/office/drawing/2010/main">
                <a:solidFill>
                  <a:srgbClr val="FFFFFF"/>
                </a:solidFill>
              </a14:hiddenFill>
            </a:ext>
          </a:extLst>
        </p:spPr>
      </p:pic>
      <p:sp>
        <p:nvSpPr>
          <p:cNvPr id="6" name="Up Arrow 5"/>
          <p:cNvSpPr/>
          <p:nvPr/>
        </p:nvSpPr>
        <p:spPr>
          <a:xfrm>
            <a:off x="8305800" y="1536470"/>
            <a:ext cx="523682" cy="658582"/>
          </a:xfrm>
          <a:prstGeom prst="upArrow">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328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5068" y="2590800"/>
            <a:ext cx="7614132" cy="2677656"/>
          </a:xfrm>
          <a:prstGeom prst="rect">
            <a:avLst/>
          </a:prstGeom>
        </p:spPr>
        <p:txBody>
          <a:bodyPr wrap="square">
            <a:spAutoFit/>
          </a:bodyPr>
          <a:lstStyle/>
          <a:p>
            <a:r>
              <a:rPr lang="en-US" sz="2400" b="1" dirty="0"/>
              <a:t>2 John 1</a:t>
            </a:r>
          </a:p>
          <a:p>
            <a:r>
              <a:rPr lang="en-US" sz="2400" b="1" baseline="30000" dirty="0"/>
              <a:t>1 </a:t>
            </a:r>
            <a:r>
              <a:rPr lang="en-US" sz="2400" dirty="0"/>
              <a:t>The elder to the chosen lady and her children</a:t>
            </a:r>
          </a:p>
          <a:p>
            <a:endParaRPr lang="en-US" sz="2400" dirty="0"/>
          </a:p>
          <a:p>
            <a:r>
              <a:rPr lang="en-US" sz="2400" b="1" baseline="30000" dirty="0"/>
              <a:t>4 </a:t>
            </a:r>
            <a:r>
              <a:rPr lang="en-US" sz="2400" dirty="0"/>
              <a:t>I was very glad to find </a:t>
            </a:r>
            <a:r>
              <a:rPr lang="en-US" sz="2400" i="1" dirty="0"/>
              <a:t>some</a:t>
            </a:r>
            <a:r>
              <a:rPr lang="en-US" sz="2400" dirty="0"/>
              <a:t> of your children walking in truth</a:t>
            </a:r>
          </a:p>
          <a:p>
            <a:endParaRPr lang="en-US" sz="2400" dirty="0"/>
          </a:p>
          <a:p>
            <a:endParaRPr lang="en-US" sz="2400" dirty="0"/>
          </a:p>
        </p:txBody>
      </p:sp>
      <p:pic>
        <p:nvPicPr>
          <p:cNvPr id="5" name="Picture 4" descr="C:\Workdirs\wp\Class\timelin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6834"/>
            <a:ext cx="9144000" cy="1075765"/>
          </a:xfrm>
          <a:prstGeom prst="rect">
            <a:avLst/>
          </a:prstGeom>
          <a:noFill/>
          <a:extLst>
            <a:ext uri="{909E8E84-426E-40DD-AFC4-6F175D3DCCD1}">
              <a14:hiddenFill xmlns:a14="http://schemas.microsoft.com/office/drawing/2010/main">
                <a:solidFill>
                  <a:srgbClr val="FFFFFF"/>
                </a:solidFill>
              </a14:hiddenFill>
            </a:ext>
          </a:extLst>
        </p:spPr>
      </p:pic>
      <p:sp>
        <p:nvSpPr>
          <p:cNvPr id="6" name="Up Arrow 5"/>
          <p:cNvSpPr/>
          <p:nvPr/>
        </p:nvSpPr>
        <p:spPr>
          <a:xfrm>
            <a:off x="8467918" y="1536470"/>
            <a:ext cx="523682" cy="658582"/>
          </a:xfrm>
          <a:prstGeom prst="upArrow">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663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566663" y="5263293"/>
            <a:ext cx="871441" cy="276606"/>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2400" y="1828800"/>
            <a:ext cx="8915400" cy="4493538"/>
          </a:xfrm>
          <a:prstGeom prst="rect">
            <a:avLst/>
          </a:prstGeom>
        </p:spPr>
        <p:txBody>
          <a:bodyPr wrap="square">
            <a:spAutoFit/>
          </a:bodyPr>
          <a:lstStyle/>
          <a:p>
            <a:r>
              <a:rPr lang="en-US" sz="2200" b="1" dirty="0" err="1"/>
              <a:t>Shaphan</a:t>
            </a:r>
            <a:endParaRPr lang="en-US" sz="2200" b="1" dirty="0"/>
          </a:p>
          <a:p>
            <a:r>
              <a:rPr lang="en-US" sz="2200" b="1" dirty="0"/>
              <a:t>1 Kings 22</a:t>
            </a:r>
          </a:p>
          <a:p>
            <a:r>
              <a:rPr lang="en-US" sz="2200" b="1" baseline="30000" dirty="0"/>
              <a:t>3 </a:t>
            </a:r>
            <a:r>
              <a:rPr lang="en-US" sz="2200" dirty="0"/>
              <a:t>Now in the eighteenth year of King Josiah, the king sent </a:t>
            </a:r>
            <a:r>
              <a:rPr lang="en-US" sz="2200" b="1" dirty="0" err="1"/>
              <a:t>Shaphan</a:t>
            </a:r>
            <a:r>
              <a:rPr lang="en-US" sz="2200" dirty="0"/>
              <a:t>…</a:t>
            </a:r>
          </a:p>
          <a:p>
            <a:r>
              <a:rPr lang="en-US" sz="2200" b="1" baseline="30000" dirty="0"/>
              <a:t>8 </a:t>
            </a:r>
            <a:r>
              <a:rPr lang="en-US" sz="2200" dirty="0"/>
              <a:t>Then </a:t>
            </a:r>
            <a:r>
              <a:rPr lang="en-US" sz="2200" dirty="0" err="1"/>
              <a:t>Hilkiah</a:t>
            </a:r>
            <a:r>
              <a:rPr lang="en-US" sz="2200" dirty="0"/>
              <a:t> the high priest said to </a:t>
            </a:r>
            <a:r>
              <a:rPr lang="en-US" sz="2200" b="1" dirty="0" err="1"/>
              <a:t>Shaphan</a:t>
            </a:r>
            <a:r>
              <a:rPr lang="en-US" sz="2200" dirty="0"/>
              <a:t> the scribe, “I have found the book of the law in the house of the </a:t>
            </a:r>
            <a:r>
              <a:rPr lang="en-US" sz="2200" cap="small" dirty="0"/>
              <a:t>Lord</a:t>
            </a:r>
            <a:r>
              <a:rPr lang="en-US" sz="2200" dirty="0"/>
              <a:t>.” And </a:t>
            </a:r>
            <a:r>
              <a:rPr lang="en-US" sz="2200" dirty="0" err="1"/>
              <a:t>Hilkiah</a:t>
            </a:r>
            <a:r>
              <a:rPr lang="en-US" sz="2200" dirty="0"/>
              <a:t> gave the book to </a:t>
            </a:r>
            <a:r>
              <a:rPr lang="en-US" sz="2200" b="1" dirty="0" err="1"/>
              <a:t>Shaphan</a:t>
            </a:r>
            <a:r>
              <a:rPr lang="en-US" sz="2200" dirty="0"/>
              <a:t> who read it.</a:t>
            </a:r>
          </a:p>
          <a:p>
            <a:r>
              <a:rPr lang="en-US" sz="2200" b="1" baseline="30000" dirty="0"/>
              <a:t>9 </a:t>
            </a:r>
            <a:r>
              <a:rPr lang="en-US" sz="2200" b="1" dirty="0" err="1"/>
              <a:t>Shaphan</a:t>
            </a:r>
            <a:r>
              <a:rPr lang="en-US" sz="2200" dirty="0"/>
              <a:t> the scribe came to the king</a:t>
            </a:r>
          </a:p>
          <a:p>
            <a:r>
              <a:rPr lang="en-US" sz="2200" b="1" baseline="30000" dirty="0"/>
              <a:t>10 </a:t>
            </a:r>
            <a:r>
              <a:rPr lang="en-US" sz="2200" dirty="0"/>
              <a:t>…</a:t>
            </a:r>
            <a:r>
              <a:rPr lang="en-US" sz="2200" b="1" dirty="0" err="1"/>
              <a:t>Shaphan</a:t>
            </a:r>
            <a:r>
              <a:rPr lang="en-US" sz="2200" dirty="0"/>
              <a:t> the scribe told the king saying, “</a:t>
            </a:r>
            <a:r>
              <a:rPr lang="en-US" sz="2200" dirty="0" err="1"/>
              <a:t>Hilkiah</a:t>
            </a:r>
            <a:r>
              <a:rPr lang="en-US" sz="2200" dirty="0"/>
              <a:t> the priest has given me a book.” And </a:t>
            </a:r>
            <a:r>
              <a:rPr lang="en-US" sz="2200" b="1" dirty="0" err="1"/>
              <a:t>Shaphan</a:t>
            </a:r>
            <a:r>
              <a:rPr lang="en-US" sz="2200" b="1" dirty="0"/>
              <a:t> read it in the presence of the king</a:t>
            </a:r>
            <a:r>
              <a:rPr lang="en-US" sz="2200" dirty="0"/>
              <a:t>.</a:t>
            </a:r>
          </a:p>
          <a:p>
            <a:r>
              <a:rPr lang="en-US" sz="2200" b="1" baseline="30000" dirty="0"/>
              <a:t>11 </a:t>
            </a:r>
            <a:r>
              <a:rPr lang="en-US" sz="2200" dirty="0"/>
              <a:t>When the king heard the words of the book of the law, he tore his clothes. </a:t>
            </a:r>
            <a:r>
              <a:rPr lang="en-US" sz="2200" b="1" baseline="30000" dirty="0"/>
              <a:t>12 </a:t>
            </a:r>
            <a:r>
              <a:rPr lang="en-US" sz="2200" dirty="0"/>
              <a:t>Then the king commanded </a:t>
            </a:r>
            <a:r>
              <a:rPr lang="en-US" sz="2200" dirty="0" err="1"/>
              <a:t>Hilkiah</a:t>
            </a:r>
            <a:r>
              <a:rPr lang="en-US" sz="2200" dirty="0"/>
              <a:t> the priest, </a:t>
            </a:r>
            <a:r>
              <a:rPr lang="en-US" sz="2200" dirty="0" err="1"/>
              <a:t>Ahikam</a:t>
            </a:r>
            <a:r>
              <a:rPr lang="en-US" sz="2200" dirty="0"/>
              <a:t> the son of </a:t>
            </a:r>
            <a:r>
              <a:rPr lang="en-US" sz="2200" dirty="0" err="1"/>
              <a:t>Shaphan</a:t>
            </a:r>
            <a:r>
              <a:rPr lang="en-US" sz="2200" dirty="0"/>
              <a:t>, </a:t>
            </a:r>
            <a:r>
              <a:rPr lang="en-US" sz="2200" dirty="0" err="1"/>
              <a:t>Achbor</a:t>
            </a:r>
            <a:r>
              <a:rPr lang="en-US" sz="2200" dirty="0"/>
              <a:t> the son of Micaiah, </a:t>
            </a:r>
            <a:r>
              <a:rPr lang="en-US" sz="2200" b="1" dirty="0" err="1"/>
              <a:t>Shaphan</a:t>
            </a:r>
            <a:r>
              <a:rPr lang="en-US" sz="2200" b="1" dirty="0"/>
              <a:t> the scribe</a:t>
            </a:r>
            <a:r>
              <a:rPr lang="en-US" sz="2200" dirty="0"/>
              <a:t>, and </a:t>
            </a:r>
            <a:r>
              <a:rPr lang="en-US" sz="2200" dirty="0" err="1"/>
              <a:t>Asaiah</a:t>
            </a:r>
            <a:r>
              <a:rPr lang="en-US" sz="2200" dirty="0"/>
              <a:t> the king’s servant saying, </a:t>
            </a:r>
            <a:r>
              <a:rPr lang="en-US" sz="2200" b="1" baseline="30000" dirty="0"/>
              <a:t>13 </a:t>
            </a:r>
            <a:r>
              <a:rPr lang="en-US" sz="2200" dirty="0"/>
              <a:t>“Go, inquire of the </a:t>
            </a:r>
            <a:r>
              <a:rPr lang="en-US" sz="2200" cap="small" dirty="0"/>
              <a:t>Lord</a:t>
            </a:r>
            <a:r>
              <a:rPr lang="en-US" sz="2200" dirty="0"/>
              <a:t> for me</a:t>
            </a:r>
          </a:p>
        </p:txBody>
      </p:sp>
      <p:pic>
        <p:nvPicPr>
          <p:cNvPr id="5" name="Picture 4" descr="C:\Workdirs\wp\Class\timelin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6834"/>
            <a:ext cx="9144000" cy="1075765"/>
          </a:xfrm>
          <a:prstGeom prst="rect">
            <a:avLst/>
          </a:prstGeom>
          <a:noFill/>
          <a:extLst>
            <a:ext uri="{909E8E84-426E-40DD-AFC4-6F175D3DCCD1}">
              <a14:hiddenFill xmlns:a14="http://schemas.microsoft.com/office/drawing/2010/main">
                <a:solidFill>
                  <a:srgbClr val="FFFFFF"/>
                </a:solidFill>
              </a14:hiddenFill>
            </a:ext>
          </a:extLst>
        </p:spPr>
      </p:pic>
      <p:sp>
        <p:nvSpPr>
          <p:cNvPr id="6" name="Up Arrow 5"/>
          <p:cNvSpPr/>
          <p:nvPr/>
        </p:nvSpPr>
        <p:spPr>
          <a:xfrm>
            <a:off x="6334318" y="1536470"/>
            <a:ext cx="523682" cy="658582"/>
          </a:xfrm>
          <a:prstGeom prst="upArrow">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825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828800"/>
            <a:ext cx="8153400" cy="2585323"/>
          </a:xfrm>
          <a:prstGeom prst="rect">
            <a:avLst/>
          </a:prstGeom>
        </p:spPr>
        <p:txBody>
          <a:bodyPr wrap="square">
            <a:spAutoFit/>
          </a:bodyPr>
          <a:lstStyle/>
          <a:p>
            <a:r>
              <a:rPr lang="en-US" sz="2200" b="1" dirty="0" err="1"/>
              <a:t>Shaphan</a:t>
            </a:r>
            <a:endParaRPr lang="en-US" sz="2200" b="1" dirty="0"/>
          </a:p>
          <a:p>
            <a:pPr marL="342900" indent="-342900">
              <a:buFont typeface="Arial" panose="020B0604020202020204" pitchFamily="34" charset="0"/>
              <a:buChar char="•"/>
            </a:pPr>
            <a:r>
              <a:rPr lang="en-US" sz="2200" b="1" dirty="0"/>
              <a:t>his son </a:t>
            </a:r>
            <a:r>
              <a:rPr lang="en-US" sz="2200" b="1" dirty="0" err="1"/>
              <a:t>Ahikam</a:t>
            </a:r>
            <a:endParaRPr lang="en-US" sz="2200" b="1" dirty="0"/>
          </a:p>
          <a:p>
            <a:endParaRPr lang="en-US" sz="2200" b="1" dirty="0"/>
          </a:p>
          <a:p>
            <a:r>
              <a:rPr lang="en-US" sz="2400" b="1" dirty="0"/>
              <a:t>Jeremiah 26</a:t>
            </a:r>
            <a:endParaRPr lang="en-US" sz="2400" b="1" baseline="30000" dirty="0"/>
          </a:p>
          <a:p>
            <a:r>
              <a:rPr lang="en-US" sz="2400" b="1" baseline="30000" dirty="0"/>
              <a:t>24 </a:t>
            </a:r>
            <a:r>
              <a:rPr lang="en-US" sz="2400" dirty="0"/>
              <a:t>But the hand of </a:t>
            </a:r>
            <a:r>
              <a:rPr lang="en-US" sz="2400" b="1" u="sng" dirty="0" err="1"/>
              <a:t>Ahikam</a:t>
            </a:r>
            <a:r>
              <a:rPr lang="en-US" sz="2400" b="1" u="sng" dirty="0"/>
              <a:t> the son of </a:t>
            </a:r>
            <a:r>
              <a:rPr lang="en-US" sz="2400" b="1" u="sng" dirty="0" err="1"/>
              <a:t>Shaphan</a:t>
            </a:r>
            <a:r>
              <a:rPr lang="en-US" sz="2400" dirty="0"/>
              <a:t> was with Jeremiah, so that he was not given into the hands of the people to put him to death.</a:t>
            </a:r>
            <a:endParaRPr lang="en-US" sz="2200" dirty="0"/>
          </a:p>
        </p:txBody>
      </p:sp>
      <p:pic>
        <p:nvPicPr>
          <p:cNvPr id="5" name="Picture 4" descr="C:\Workdirs\wp\Class\timelin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6834"/>
            <a:ext cx="9144000" cy="1075765"/>
          </a:xfrm>
          <a:prstGeom prst="rect">
            <a:avLst/>
          </a:prstGeom>
          <a:noFill/>
          <a:extLst>
            <a:ext uri="{909E8E84-426E-40DD-AFC4-6F175D3DCCD1}">
              <a14:hiddenFill xmlns:a14="http://schemas.microsoft.com/office/drawing/2010/main">
                <a:solidFill>
                  <a:srgbClr val="FFFFFF"/>
                </a:solidFill>
              </a14:hiddenFill>
            </a:ext>
          </a:extLst>
        </p:spPr>
      </p:pic>
      <p:sp>
        <p:nvSpPr>
          <p:cNvPr id="6" name="Up Arrow 5"/>
          <p:cNvSpPr/>
          <p:nvPr/>
        </p:nvSpPr>
        <p:spPr>
          <a:xfrm>
            <a:off x="6334318" y="1536470"/>
            <a:ext cx="523682" cy="658582"/>
          </a:xfrm>
          <a:prstGeom prst="upArrow">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6698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828800"/>
            <a:ext cx="8153400" cy="4647426"/>
          </a:xfrm>
          <a:prstGeom prst="rect">
            <a:avLst/>
          </a:prstGeom>
        </p:spPr>
        <p:txBody>
          <a:bodyPr wrap="square">
            <a:spAutoFit/>
          </a:bodyPr>
          <a:lstStyle/>
          <a:p>
            <a:r>
              <a:rPr lang="en-US" sz="2200" b="1" dirty="0" err="1"/>
              <a:t>Shaphan</a:t>
            </a:r>
            <a:endParaRPr lang="en-US" sz="2200" b="1" dirty="0"/>
          </a:p>
          <a:p>
            <a:pPr marL="342900" indent="-342900">
              <a:buFont typeface="Arial" panose="020B0604020202020204" pitchFamily="34" charset="0"/>
              <a:buChar char="•"/>
            </a:pPr>
            <a:r>
              <a:rPr lang="en-US" sz="2200" b="1" dirty="0"/>
              <a:t>his son </a:t>
            </a:r>
            <a:r>
              <a:rPr lang="en-US" sz="2200" b="1" dirty="0" err="1"/>
              <a:t>Ahikam</a:t>
            </a:r>
            <a:endParaRPr lang="en-US" sz="2200" b="1" dirty="0"/>
          </a:p>
          <a:p>
            <a:pPr marL="342900" indent="-342900">
              <a:buFont typeface="Arial" panose="020B0604020202020204" pitchFamily="34" charset="0"/>
              <a:buChar char="•"/>
            </a:pPr>
            <a:r>
              <a:rPr lang="en-US" sz="2200" b="1" dirty="0"/>
              <a:t>his son </a:t>
            </a:r>
            <a:r>
              <a:rPr lang="en-US" sz="2200" b="1" dirty="0" err="1"/>
              <a:t>Gemariah</a:t>
            </a:r>
            <a:endParaRPr lang="en-US" sz="2200" b="1" dirty="0"/>
          </a:p>
          <a:p>
            <a:endParaRPr lang="en-US" sz="2200" b="1" dirty="0"/>
          </a:p>
          <a:p>
            <a:r>
              <a:rPr lang="en-US" sz="2400" b="1" dirty="0"/>
              <a:t>Jeremiah 36</a:t>
            </a:r>
            <a:endParaRPr lang="en-US" sz="2400" b="1" baseline="30000" dirty="0"/>
          </a:p>
          <a:p>
            <a:r>
              <a:rPr lang="en-US" sz="2400" b="1" baseline="30000" dirty="0"/>
              <a:t>4 </a:t>
            </a:r>
            <a:r>
              <a:rPr lang="en-US" sz="2400" dirty="0"/>
              <a:t>Then Jeremiah called Baruch the son of </a:t>
            </a:r>
            <a:r>
              <a:rPr lang="en-US" sz="2400" dirty="0" err="1"/>
              <a:t>Neriah</a:t>
            </a:r>
            <a:r>
              <a:rPr lang="en-US" sz="2400" dirty="0"/>
              <a:t>, and Baruch wrote on a scroll at the dictation of Jeremiah all the words of the </a:t>
            </a:r>
            <a:r>
              <a:rPr lang="en-US" sz="2400" cap="small" dirty="0"/>
              <a:t>Lord</a:t>
            </a:r>
            <a:r>
              <a:rPr lang="en-US" sz="2400" dirty="0"/>
              <a:t> which He had spoken to him.</a:t>
            </a:r>
          </a:p>
          <a:p>
            <a:endParaRPr lang="en-US" sz="2400" b="1" baseline="30000" dirty="0"/>
          </a:p>
          <a:p>
            <a:r>
              <a:rPr lang="en-US" sz="2400" b="1" baseline="30000" dirty="0"/>
              <a:t>10 </a:t>
            </a:r>
            <a:r>
              <a:rPr lang="en-US" sz="2400" dirty="0"/>
              <a:t>Then Baruch read from the book the words of Jeremiah in the house of the </a:t>
            </a:r>
            <a:r>
              <a:rPr lang="en-US" sz="2400" cap="small" dirty="0"/>
              <a:t>Lord</a:t>
            </a:r>
            <a:r>
              <a:rPr lang="en-US" sz="2400" dirty="0"/>
              <a:t> in the chamber of </a:t>
            </a:r>
            <a:r>
              <a:rPr lang="en-US" sz="2400" b="1" dirty="0" err="1"/>
              <a:t>Gemariah</a:t>
            </a:r>
            <a:r>
              <a:rPr lang="en-US" sz="2400" b="1" dirty="0"/>
              <a:t> the son of </a:t>
            </a:r>
            <a:r>
              <a:rPr lang="en-US" sz="2400" b="1" dirty="0" err="1"/>
              <a:t>Shaphan</a:t>
            </a:r>
            <a:r>
              <a:rPr lang="en-US" sz="2400" dirty="0"/>
              <a:t> the scribe, in the upper court, at the entry of the New Gate of the </a:t>
            </a:r>
            <a:r>
              <a:rPr lang="en-US" sz="2400" cap="small" dirty="0" err="1"/>
              <a:t>Lord’s</a:t>
            </a:r>
            <a:r>
              <a:rPr lang="en-US" sz="2400" dirty="0" err="1"/>
              <a:t>house</a:t>
            </a:r>
            <a:r>
              <a:rPr lang="en-US" sz="2400" dirty="0"/>
              <a:t>, to all the people.</a:t>
            </a:r>
          </a:p>
        </p:txBody>
      </p:sp>
      <p:pic>
        <p:nvPicPr>
          <p:cNvPr id="5" name="Picture 4" descr="C:\Workdirs\wp\Class\timelin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6834"/>
            <a:ext cx="9144000" cy="1075765"/>
          </a:xfrm>
          <a:prstGeom prst="rect">
            <a:avLst/>
          </a:prstGeom>
          <a:noFill/>
          <a:extLst>
            <a:ext uri="{909E8E84-426E-40DD-AFC4-6F175D3DCCD1}">
              <a14:hiddenFill xmlns:a14="http://schemas.microsoft.com/office/drawing/2010/main">
                <a:solidFill>
                  <a:srgbClr val="FFFFFF"/>
                </a:solidFill>
              </a14:hiddenFill>
            </a:ext>
          </a:extLst>
        </p:spPr>
      </p:pic>
      <p:sp>
        <p:nvSpPr>
          <p:cNvPr id="6" name="Up Arrow 5"/>
          <p:cNvSpPr/>
          <p:nvPr/>
        </p:nvSpPr>
        <p:spPr>
          <a:xfrm>
            <a:off x="6334318" y="1536470"/>
            <a:ext cx="523682" cy="658582"/>
          </a:xfrm>
          <a:prstGeom prst="upArrow">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776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828800"/>
            <a:ext cx="8763000" cy="5109091"/>
          </a:xfrm>
          <a:prstGeom prst="rect">
            <a:avLst/>
          </a:prstGeom>
        </p:spPr>
        <p:txBody>
          <a:bodyPr wrap="square">
            <a:spAutoFit/>
          </a:bodyPr>
          <a:lstStyle/>
          <a:p>
            <a:r>
              <a:rPr lang="en-US" sz="2200" b="1" dirty="0" err="1"/>
              <a:t>Shaphan</a:t>
            </a:r>
            <a:endParaRPr lang="en-US" sz="2200" b="1" dirty="0"/>
          </a:p>
          <a:p>
            <a:pPr marL="342900" indent="-342900">
              <a:buFont typeface="Arial" panose="020B0604020202020204" pitchFamily="34" charset="0"/>
              <a:buChar char="•"/>
            </a:pPr>
            <a:r>
              <a:rPr lang="en-US" sz="2200" b="1" dirty="0"/>
              <a:t>his son </a:t>
            </a:r>
            <a:r>
              <a:rPr lang="en-US" sz="2200" b="1" dirty="0" err="1"/>
              <a:t>Ahikam</a:t>
            </a:r>
            <a:endParaRPr lang="en-US" sz="2200" b="1" dirty="0"/>
          </a:p>
          <a:p>
            <a:pPr marL="342900" indent="-342900">
              <a:buFont typeface="Arial" panose="020B0604020202020204" pitchFamily="34" charset="0"/>
              <a:buChar char="•"/>
            </a:pPr>
            <a:r>
              <a:rPr lang="en-US" sz="2200" b="1" dirty="0"/>
              <a:t>his son </a:t>
            </a:r>
            <a:r>
              <a:rPr lang="en-US" sz="2200" b="1" dirty="0" err="1"/>
              <a:t>Gemariah</a:t>
            </a:r>
            <a:endParaRPr lang="en-US" sz="2200" b="1" dirty="0"/>
          </a:p>
          <a:p>
            <a:pPr marL="342900" indent="-342900">
              <a:buFont typeface="Arial" panose="020B0604020202020204" pitchFamily="34" charset="0"/>
              <a:buChar char="•"/>
            </a:pPr>
            <a:r>
              <a:rPr lang="en-US" sz="2200" b="1" dirty="0"/>
              <a:t>his grandson Micaiah</a:t>
            </a:r>
          </a:p>
          <a:p>
            <a:endParaRPr lang="en-US" sz="2200" b="1" dirty="0"/>
          </a:p>
          <a:p>
            <a:r>
              <a:rPr lang="en-US" sz="2400" b="1" dirty="0"/>
              <a:t>Jeremiah 36</a:t>
            </a:r>
            <a:endParaRPr lang="en-US" sz="2400" b="1" baseline="30000" dirty="0"/>
          </a:p>
          <a:p>
            <a:r>
              <a:rPr lang="en-US" sz="2400" b="1" baseline="30000" dirty="0"/>
              <a:t>11 </a:t>
            </a:r>
            <a:r>
              <a:rPr lang="en-US" sz="2400" dirty="0"/>
              <a:t>Now when </a:t>
            </a:r>
            <a:r>
              <a:rPr lang="en-US" sz="2400" b="1" dirty="0"/>
              <a:t>Micaiah the son of </a:t>
            </a:r>
            <a:r>
              <a:rPr lang="en-US" sz="2400" b="1" dirty="0" err="1"/>
              <a:t>Gemariah</a:t>
            </a:r>
            <a:r>
              <a:rPr lang="en-US" sz="2400" b="1" dirty="0"/>
              <a:t>, the son of </a:t>
            </a:r>
            <a:r>
              <a:rPr lang="en-US" sz="2400" b="1" dirty="0" err="1"/>
              <a:t>Shaphan</a:t>
            </a:r>
            <a:r>
              <a:rPr lang="en-US" sz="2400" dirty="0"/>
              <a:t>, had heard all the words of the </a:t>
            </a:r>
            <a:r>
              <a:rPr lang="en-US" sz="2400" cap="small" dirty="0"/>
              <a:t>Lord</a:t>
            </a:r>
            <a:r>
              <a:rPr lang="en-US" sz="2400" dirty="0"/>
              <a:t> from the book, </a:t>
            </a:r>
            <a:r>
              <a:rPr lang="en-US" sz="2400" b="1" baseline="30000" dirty="0"/>
              <a:t>12 </a:t>
            </a:r>
            <a:r>
              <a:rPr lang="en-US" sz="2400" dirty="0"/>
              <a:t>he went down to the king’s house, into the scribe’s chamber. And behold, all the officials were sitting there—</a:t>
            </a:r>
            <a:r>
              <a:rPr lang="en-US" sz="2400" dirty="0" err="1"/>
              <a:t>Elishama</a:t>
            </a:r>
            <a:r>
              <a:rPr lang="en-US" sz="2400" dirty="0"/>
              <a:t> the scribe, and </a:t>
            </a:r>
            <a:r>
              <a:rPr lang="en-US" sz="2400" dirty="0" err="1"/>
              <a:t>Delaiah</a:t>
            </a:r>
            <a:r>
              <a:rPr lang="en-US" sz="2400" dirty="0"/>
              <a:t> the son of Shemaiah, and </a:t>
            </a:r>
            <a:r>
              <a:rPr lang="en-US" sz="2400" dirty="0" err="1"/>
              <a:t>Elnathan</a:t>
            </a:r>
            <a:r>
              <a:rPr lang="en-US" sz="2400" dirty="0"/>
              <a:t> the son of </a:t>
            </a:r>
            <a:r>
              <a:rPr lang="en-US" sz="2400" dirty="0" err="1"/>
              <a:t>Achbor</a:t>
            </a:r>
            <a:r>
              <a:rPr lang="en-US" sz="2400" dirty="0"/>
              <a:t>, and </a:t>
            </a:r>
            <a:r>
              <a:rPr lang="en-US" sz="2400" dirty="0" err="1"/>
              <a:t>Gemariah</a:t>
            </a:r>
            <a:r>
              <a:rPr lang="en-US" sz="2400" dirty="0"/>
              <a:t> the son of </a:t>
            </a:r>
            <a:r>
              <a:rPr lang="en-US" sz="2400" dirty="0" err="1"/>
              <a:t>Shaphan</a:t>
            </a:r>
            <a:r>
              <a:rPr lang="en-US" sz="2400" dirty="0"/>
              <a:t>, and Zedekiah the son of </a:t>
            </a:r>
            <a:r>
              <a:rPr lang="en-US" sz="2400" dirty="0" err="1"/>
              <a:t>Hananiah</a:t>
            </a:r>
            <a:r>
              <a:rPr lang="en-US" sz="2400" dirty="0"/>
              <a:t>, and all the other officials. </a:t>
            </a:r>
            <a:r>
              <a:rPr lang="en-US" sz="2400" b="1" baseline="30000" dirty="0"/>
              <a:t>13 </a:t>
            </a:r>
            <a:r>
              <a:rPr lang="en-US" sz="2400" b="1" dirty="0"/>
              <a:t>Micaiah declared to them all the words</a:t>
            </a:r>
            <a:r>
              <a:rPr lang="en-US" sz="2400" dirty="0"/>
              <a:t> that he had heard when Baruch read from the book to the people. </a:t>
            </a:r>
          </a:p>
        </p:txBody>
      </p:sp>
      <p:pic>
        <p:nvPicPr>
          <p:cNvPr id="5" name="Picture 4" descr="C:\Workdirs\wp\Class\timelin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6834"/>
            <a:ext cx="9144000" cy="1075765"/>
          </a:xfrm>
          <a:prstGeom prst="rect">
            <a:avLst/>
          </a:prstGeom>
          <a:noFill/>
          <a:extLst>
            <a:ext uri="{909E8E84-426E-40DD-AFC4-6F175D3DCCD1}">
              <a14:hiddenFill xmlns:a14="http://schemas.microsoft.com/office/drawing/2010/main">
                <a:solidFill>
                  <a:srgbClr val="FFFFFF"/>
                </a:solidFill>
              </a14:hiddenFill>
            </a:ext>
          </a:extLst>
        </p:spPr>
      </p:pic>
      <p:sp>
        <p:nvSpPr>
          <p:cNvPr id="6" name="Up Arrow 5"/>
          <p:cNvSpPr/>
          <p:nvPr/>
        </p:nvSpPr>
        <p:spPr>
          <a:xfrm>
            <a:off x="6334318" y="1536470"/>
            <a:ext cx="523682" cy="658582"/>
          </a:xfrm>
          <a:prstGeom prst="upArrow">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4695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828800"/>
            <a:ext cx="8763000" cy="2893100"/>
          </a:xfrm>
          <a:prstGeom prst="rect">
            <a:avLst/>
          </a:prstGeom>
        </p:spPr>
        <p:txBody>
          <a:bodyPr wrap="square">
            <a:spAutoFit/>
          </a:bodyPr>
          <a:lstStyle/>
          <a:p>
            <a:r>
              <a:rPr lang="en-US" sz="2200" b="1" dirty="0" err="1"/>
              <a:t>Shaphan</a:t>
            </a:r>
            <a:endParaRPr lang="en-US" sz="2200" b="1" dirty="0"/>
          </a:p>
          <a:p>
            <a:pPr marL="342900" indent="-342900">
              <a:buFont typeface="Arial" panose="020B0604020202020204" pitchFamily="34" charset="0"/>
              <a:buChar char="•"/>
            </a:pPr>
            <a:r>
              <a:rPr lang="en-US" sz="2200" b="1" dirty="0"/>
              <a:t>his son </a:t>
            </a:r>
            <a:r>
              <a:rPr lang="en-US" sz="2200" b="1" dirty="0" err="1"/>
              <a:t>Ahikam</a:t>
            </a:r>
            <a:endParaRPr lang="en-US" sz="2200" b="1" dirty="0"/>
          </a:p>
          <a:p>
            <a:pPr marL="342900" indent="-342900">
              <a:buFont typeface="Arial" panose="020B0604020202020204" pitchFamily="34" charset="0"/>
              <a:buChar char="•"/>
            </a:pPr>
            <a:r>
              <a:rPr lang="en-US" sz="2200" b="1" dirty="0"/>
              <a:t>his son </a:t>
            </a:r>
            <a:r>
              <a:rPr lang="en-US" sz="2200" b="1" dirty="0" err="1"/>
              <a:t>Gemariah</a:t>
            </a:r>
            <a:endParaRPr lang="en-US" sz="2200" b="1" dirty="0"/>
          </a:p>
          <a:p>
            <a:pPr marL="342900" indent="-342900">
              <a:buFont typeface="Arial" panose="020B0604020202020204" pitchFamily="34" charset="0"/>
              <a:buChar char="•"/>
            </a:pPr>
            <a:r>
              <a:rPr lang="en-US" sz="2200" b="1" dirty="0"/>
              <a:t>his grandson Micaiah</a:t>
            </a:r>
          </a:p>
          <a:p>
            <a:endParaRPr lang="en-US" sz="2200" b="1" dirty="0"/>
          </a:p>
          <a:p>
            <a:r>
              <a:rPr lang="en-US" sz="2400" b="1" dirty="0"/>
              <a:t>Jeremiah 36</a:t>
            </a:r>
            <a:endParaRPr lang="en-US" sz="2400" b="1" baseline="30000" dirty="0"/>
          </a:p>
          <a:p>
            <a:r>
              <a:rPr lang="en-US" sz="2400" b="1" baseline="30000" dirty="0"/>
              <a:t>25 </a:t>
            </a:r>
            <a:r>
              <a:rPr lang="en-US" sz="2400" dirty="0"/>
              <a:t>Even though </a:t>
            </a:r>
            <a:r>
              <a:rPr lang="en-US" sz="2400" dirty="0" err="1"/>
              <a:t>Elnathan</a:t>
            </a:r>
            <a:r>
              <a:rPr lang="en-US" sz="2400" dirty="0"/>
              <a:t> and </a:t>
            </a:r>
            <a:r>
              <a:rPr lang="en-US" sz="2400" dirty="0" err="1"/>
              <a:t>Delaiah</a:t>
            </a:r>
            <a:r>
              <a:rPr lang="en-US" sz="2400" dirty="0"/>
              <a:t> and </a:t>
            </a:r>
            <a:r>
              <a:rPr lang="en-US" sz="2400" b="1" dirty="0" err="1"/>
              <a:t>Gemariah</a:t>
            </a:r>
            <a:r>
              <a:rPr lang="en-US" sz="2400" b="1" dirty="0"/>
              <a:t> pleaded with the king not to burn the scroll</a:t>
            </a:r>
            <a:r>
              <a:rPr lang="en-US" sz="2400" dirty="0"/>
              <a:t>, he would not listen to them.</a:t>
            </a:r>
          </a:p>
        </p:txBody>
      </p:sp>
      <p:pic>
        <p:nvPicPr>
          <p:cNvPr id="5" name="Picture 4" descr="C:\Workdirs\wp\Class\timelin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6834"/>
            <a:ext cx="9144000" cy="1075765"/>
          </a:xfrm>
          <a:prstGeom prst="rect">
            <a:avLst/>
          </a:prstGeom>
          <a:noFill/>
          <a:extLst>
            <a:ext uri="{909E8E84-426E-40DD-AFC4-6F175D3DCCD1}">
              <a14:hiddenFill xmlns:a14="http://schemas.microsoft.com/office/drawing/2010/main">
                <a:solidFill>
                  <a:srgbClr val="FFFFFF"/>
                </a:solidFill>
              </a14:hiddenFill>
            </a:ext>
          </a:extLst>
        </p:spPr>
      </p:pic>
      <p:sp>
        <p:nvSpPr>
          <p:cNvPr id="6" name="Up Arrow 5"/>
          <p:cNvSpPr/>
          <p:nvPr/>
        </p:nvSpPr>
        <p:spPr>
          <a:xfrm>
            <a:off x="6334318" y="1536470"/>
            <a:ext cx="523682" cy="658582"/>
          </a:xfrm>
          <a:prstGeom prst="upArrow">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0692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828800"/>
            <a:ext cx="8763000" cy="2123658"/>
          </a:xfrm>
          <a:prstGeom prst="rect">
            <a:avLst/>
          </a:prstGeom>
        </p:spPr>
        <p:txBody>
          <a:bodyPr wrap="square">
            <a:spAutoFit/>
          </a:bodyPr>
          <a:lstStyle/>
          <a:p>
            <a:r>
              <a:rPr lang="en-US" sz="2200" b="1" dirty="0" err="1"/>
              <a:t>Shaphan</a:t>
            </a:r>
            <a:endParaRPr lang="en-US" sz="2200" b="1" dirty="0"/>
          </a:p>
          <a:p>
            <a:pPr marL="342900" indent="-342900">
              <a:buFont typeface="Arial" panose="020B0604020202020204" pitchFamily="34" charset="0"/>
              <a:buChar char="•"/>
            </a:pPr>
            <a:r>
              <a:rPr lang="en-US" sz="2200" b="1" dirty="0"/>
              <a:t>his son </a:t>
            </a:r>
            <a:r>
              <a:rPr lang="en-US" sz="2200" b="1" dirty="0" err="1"/>
              <a:t>Ahikam</a:t>
            </a:r>
            <a:endParaRPr lang="en-US" sz="2200" b="1" dirty="0"/>
          </a:p>
          <a:p>
            <a:pPr marL="342900" indent="-342900">
              <a:buFont typeface="Arial" panose="020B0604020202020204" pitchFamily="34" charset="0"/>
              <a:buChar char="•"/>
            </a:pPr>
            <a:r>
              <a:rPr lang="en-US" sz="2200" b="1" dirty="0"/>
              <a:t>his son </a:t>
            </a:r>
            <a:r>
              <a:rPr lang="en-US" sz="2200" b="1" dirty="0" err="1"/>
              <a:t>Gemariah</a:t>
            </a:r>
            <a:endParaRPr lang="en-US" sz="2200" b="1" dirty="0"/>
          </a:p>
          <a:p>
            <a:pPr marL="342900" indent="-342900">
              <a:buFont typeface="Arial" panose="020B0604020202020204" pitchFamily="34" charset="0"/>
              <a:buChar char="•"/>
            </a:pPr>
            <a:r>
              <a:rPr lang="en-US" sz="2200" b="1" dirty="0"/>
              <a:t>his grandson Micaiah</a:t>
            </a:r>
          </a:p>
          <a:p>
            <a:pPr marL="342900" indent="-342900">
              <a:buFont typeface="Arial" panose="020B0604020202020204" pitchFamily="34" charset="0"/>
              <a:buChar char="•"/>
            </a:pPr>
            <a:r>
              <a:rPr lang="en-US" sz="2200" b="1" dirty="0" err="1"/>
              <a:t>Elasah</a:t>
            </a:r>
            <a:r>
              <a:rPr lang="en-US" sz="2200" dirty="0"/>
              <a:t> (Jeremiah 29:3)</a:t>
            </a:r>
          </a:p>
          <a:p>
            <a:endParaRPr lang="en-US" sz="2200" b="1" dirty="0"/>
          </a:p>
        </p:txBody>
      </p:sp>
      <p:pic>
        <p:nvPicPr>
          <p:cNvPr id="5" name="Picture 4" descr="C:\Workdirs\wp\Class\timelin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6834"/>
            <a:ext cx="9144000" cy="1075765"/>
          </a:xfrm>
          <a:prstGeom prst="rect">
            <a:avLst/>
          </a:prstGeom>
          <a:noFill/>
          <a:extLst>
            <a:ext uri="{909E8E84-426E-40DD-AFC4-6F175D3DCCD1}">
              <a14:hiddenFill xmlns:a14="http://schemas.microsoft.com/office/drawing/2010/main">
                <a:solidFill>
                  <a:srgbClr val="FFFFFF"/>
                </a:solidFill>
              </a14:hiddenFill>
            </a:ext>
          </a:extLst>
        </p:spPr>
      </p:pic>
      <p:sp>
        <p:nvSpPr>
          <p:cNvPr id="6" name="Up Arrow 5"/>
          <p:cNvSpPr/>
          <p:nvPr/>
        </p:nvSpPr>
        <p:spPr>
          <a:xfrm>
            <a:off x="6334318" y="1536470"/>
            <a:ext cx="523682" cy="658582"/>
          </a:xfrm>
          <a:prstGeom prst="upArrow">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1099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828800"/>
            <a:ext cx="8763000" cy="2462213"/>
          </a:xfrm>
          <a:prstGeom prst="rect">
            <a:avLst/>
          </a:prstGeom>
        </p:spPr>
        <p:txBody>
          <a:bodyPr wrap="square">
            <a:spAutoFit/>
          </a:bodyPr>
          <a:lstStyle/>
          <a:p>
            <a:r>
              <a:rPr lang="en-US" sz="2200" b="1" dirty="0" err="1"/>
              <a:t>Shaphan</a:t>
            </a:r>
            <a:endParaRPr lang="en-US" sz="2200" b="1" dirty="0"/>
          </a:p>
          <a:p>
            <a:pPr marL="342900" indent="-342900">
              <a:buFont typeface="Arial" panose="020B0604020202020204" pitchFamily="34" charset="0"/>
              <a:buChar char="•"/>
            </a:pPr>
            <a:r>
              <a:rPr lang="en-US" sz="2200" b="1" dirty="0"/>
              <a:t>his son </a:t>
            </a:r>
            <a:r>
              <a:rPr lang="en-US" sz="2200" b="1" dirty="0" err="1"/>
              <a:t>Ahikam</a:t>
            </a:r>
            <a:endParaRPr lang="en-US" sz="2200" b="1" dirty="0"/>
          </a:p>
          <a:p>
            <a:pPr marL="342900" indent="-342900">
              <a:buFont typeface="Arial" panose="020B0604020202020204" pitchFamily="34" charset="0"/>
              <a:buChar char="•"/>
            </a:pPr>
            <a:r>
              <a:rPr lang="en-US" sz="2200" b="1" dirty="0"/>
              <a:t>his son </a:t>
            </a:r>
            <a:r>
              <a:rPr lang="en-US" sz="2200" b="1" dirty="0" err="1"/>
              <a:t>Gemariah</a:t>
            </a:r>
            <a:endParaRPr lang="en-US" sz="2200" b="1" dirty="0"/>
          </a:p>
          <a:p>
            <a:pPr marL="342900" indent="-342900">
              <a:buFont typeface="Arial" panose="020B0604020202020204" pitchFamily="34" charset="0"/>
              <a:buChar char="•"/>
            </a:pPr>
            <a:r>
              <a:rPr lang="en-US" sz="2200" b="1" dirty="0"/>
              <a:t>his grandson Micaiah</a:t>
            </a:r>
          </a:p>
          <a:p>
            <a:pPr marL="342900" indent="-342900">
              <a:buFont typeface="Arial" panose="020B0604020202020204" pitchFamily="34" charset="0"/>
              <a:buChar char="•"/>
            </a:pPr>
            <a:r>
              <a:rPr lang="en-US" sz="2200" b="1" dirty="0" err="1"/>
              <a:t>Elasah</a:t>
            </a:r>
            <a:r>
              <a:rPr lang="en-US" sz="2200" dirty="0"/>
              <a:t> (Jeremiah 29:3)</a:t>
            </a:r>
          </a:p>
          <a:p>
            <a:pPr marL="342900" indent="-342900">
              <a:buFont typeface="Arial" panose="020B0604020202020204" pitchFamily="34" charset="0"/>
              <a:buChar char="•"/>
            </a:pPr>
            <a:r>
              <a:rPr lang="en-US" sz="2200" b="1" dirty="0"/>
              <a:t>Gedaliah</a:t>
            </a:r>
          </a:p>
          <a:p>
            <a:endParaRPr lang="en-US" sz="2200" b="1" dirty="0"/>
          </a:p>
        </p:txBody>
      </p:sp>
      <p:pic>
        <p:nvPicPr>
          <p:cNvPr id="5" name="Picture 4" descr="C:\Workdirs\wp\Class\timelin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6834"/>
            <a:ext cx="9144000" cy="1075765"/>
          </a:xfrm>
          <a:prstGeom prst="rect">
            <a:avLst/>
          </a:prstGeom>
          <a:noFill/>
          <a:extLst>
            <a:ext uri="{909E8E84-426E-40DD-AFC4-6F175D3DCCD1}">
              <a14:hiddenFill xmlns:a14="http://schemas.microsoft.com/office/drawing/2010/main">
                <a:solidFill>
                  <a:srgbClr val="FFFFFF"/>
                </a:solidFill>
              </a14:hiddenFill>
            </a:ext>
          </a:extLst>
        </p:spPr>
      </p:pic>
      <p:sp>
        <p:nvSpPr>
          <p:cNvPr id="6" name="Up Arrow 5"/>
          <p:cNvSpPr/>
          <p:nvPr/>
        </p:nvSpPr>
        <p:spPr>
          <a:xfrm>
            <a:off x="6415548" y="1536470"/>
            <a:ext cx="523682" cy="658582"/>
          </a:xfrm>
          <a:prstGeom prst="upArrow">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3379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828800"/>
            <a:ext cx="8763000" cy="2800767"/>
          </a:xfrm>
          <a:prstGeom prst="rect">
            <a:avLst/>
          </a:prstGeom>
        </p:spPr>
        <p:txBody>
          <a:bodyPr wrap="square">
            <a:spAutoFit/>
          </a:bodyPr>
          <a:lstStyle/>
          <a:p>
            <a:r>
              <a:rPr lang="en-US" sz="2200" b="1" dirty="0" err="1"/>
              <a:t>Shaphan</a:t>
            </a:r>
            <a:endParaRPr lang="en-US" sz="2200" b="1" dirty="0"/>
          </a:p>
          <a:p>
            <a:pPr marL="342900" indent="-342900">
              <a:buFont typeface="Arial" panose="020B0604020202020204" pitchFamily="34" charset="0"/>
              <a:buChar char="•"/>
            </a:pPr>
            <a:r>
              <a:rPr lang="en-US" sz="2200" b="1" dirty="0"/>
              <a:t>his son </a:t>
            </a:r>
            <a:r>
              <a:rPr lang="en-US" sz="2200" b="1" dirty="0" err="1"/>
              <a:t>Ahikam</a:t>
            </a:r>
            <a:endParaRPr lang="en-US" sz="2200" b="1" dirty="0"/>
          </a:p>
          <a:p>
            <a:pPr marL="342900" indent="-342900">
              <a:buFont typeface="Arial" panose="020B0604020202020204" pitchFamily="34" charset="0"/>
              <a:buChar char="•"/>
            </a:pPr>
            <a:r>
              <a:rPr lang="en-US" sz="2200" b="1" dirty="0"/>
              <a:t>his son </a:t>
            </a:r>
            <a:r>
              <a:rPr lang="en-US" sz="2200" b="1" dirty="0" err="1"/>
              <a:t>Gemariah</a:t>
            </a:r>
            <a:endParaRPr lang="en-US" sz="2200" b="1" dirty="0"/>
          </a:p>
          <a:p>
            <a:pPr marL="342900" indent="-342900">
              <a:buFont typeface="Arial" panose="020B0604020202020204" pitchFamily="34" charset="0"/>
              <a:buChar char="•"/>
            </a:pPr>
            <a:r>
              <a:rPr lang="en-US" sz="2200" b="1" dirty="0"/>
              <a:t>his grandson Micaiah</a:t>
            </a:r>
          </a:p>
          <a:p>
            <a:pPr marL="342900" indent="-342900">
              <a:buFont typeface="Arial" panose="020B0604020202020204" pitchFamily="34" charset="0"/>
              <a:buChar char="•"/>
            </a:pPr>
            <a:r>
              <a:rPr lang="en-US" sz="2200" b="1" dirty="0" err="1"/>
              <a:t>Elasah</a:t>
            </a:r>
            <a:endParaRPr lang="en-US" sz="2200" dirty="0"/>
          </a:p>
          <a:p>
            <a:pPr marL="342900" indent="-342900">
              <a:buFont typeface="Arial" panose="020B0604020202020204" pitchFamily="34" charset="0"/>
              <a:buChar char="•"/>
            </a:pPr>
            <a:r>
              <a:rPr lang="en-US" sz="2200" b="1" dirty="0"/>
              <a:t>Gedaliah</a:t>
            </a:r>
          </a:p>
          <a:p>
            <a:pPr marL="342900" indent="-342900">
              <a:buFont typeface="Arial" panose="020B0604020202020204" pitchFamily="34" charset="0"/>
              <a:buChar char="•"/>
            </a:pPr>
            <a:r>
              <a:rPr lang="en-US" sz="2200" b="1" dirty="0" err="1">
                <a:solidFill>
                  <a:srgbClr val="FF0000"/>
                </a:solidFill>
              </a:rPr>
              <a:t>Jaazaniah</a:t>
            </a:r>
            <a:endParaRPr lang="en-US" sz="2200" b="1" dirty="0">
              <a:solidFill>
                <a:srgbClr val="FF0000"/>
              </a:solidFill>
            </a:endParaRPr>
          </a:p>
          <a:p>
            <a:endParaRPr lang="en-US" sz="2200" b="1" dirty="0"/>
          </a:p>
        </p:txBody>
      </p:sp>
      <p:pic>
        <p:nvPicPr>
          <p:cNvPr id="5" name="Picture 4" descr="C:\Workdirs\wp\Class\timelin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6834"/>
            <a:ext cx="9144000" cy="1075765"/>
          </a:xfrm>
          <a:prstGeom prst="rect">
            <a:avLst/>
          </a:prstGeom>
          <a:noFill/>
          <a:extLst>
            <a:ext uri="{909E8E84-426E-40DD-AFC4-6F175D3DCCD1}">
              <a14:hiddenFill xmlns:a14="http://schemas.microsoft.com/office/drawing/2010/main">
                <a:solidFill>
                  <a:srgbClr val="FFFFFF"/>
                </a:solidFill>
              </a14:hiddenFill>
            </a:ext>
          </a:extLst>
        </p:spPr>
      </p:pic>
      <p:sp>
        <p:nvSpPr>
          <p:cNvPr id="6" name="Up Arrow 5"/>
          <p:cNvSpPr/>
          <p:nvPr/>
        </p:nvSpPr>
        <p:spPr>
          <a:xfrm>
            <a:off x="6415548" y="1536470"/>
            <a:ext cx="523682" cy="658582"/>
          </a:xfrm>
          <a:prstGeom prst="upArrow">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124200" y="2057400"/>
            <a:ext cx="6009132" cy="4832092"/>
          </a:xfrm>
          <a:prstGeom prst="rect">
            <a:avLst/>
          </a:prstGeom>
        </p:spPr>
        <p:txBody>
          <a:bodyPr wrap="square">
            <a:spAutoFit/>
          </a:bodyPr>
          <a:lstStyle/>
          <a:p>
            <a:r>
              <a:rPr lang="en-US" sz="2200" b="1" dirty="0"/>
              <a:t>Ezekiel 8</a:t>
            </a:r>
            <a:r>
              <a:rPr lang="en-US" sz="2200" dirty="0"/>
              <a:t> </a:t>
            </a:r>
          </a:p>
          <a:p>
            <a:r>
              <a:rPr lang="en-US" sz="2200" b="1" baseline="30000" dirty="0"/>
              <a:t>10 </a:t>
            </a:r>
            <a:r>
              <a:rPr lang="en-US" sz="2200" dirty="0"/>
              <a:t>So I entered and looked, and behold, every form of creeping things and beasts and detestable things, with all the idols of the house of Israel, were carved on the wall all around. </a:t>
            </a:r>
            <a:r>
              <a:rPr lang="en-US" sz="2200" b="1" baseline="30000" dirty="0"/>
              <a:t>11 </a:t>
            </a:r>
            <a:r>
              <a:rPr lang="en-US" sz="2200" dirty="0"/>
              <a:t>Standing in front of them were seventy elders of the house of</a:t>
            </a:r>
          </a:p>
          <a:p>
            <a:r>
              <a:rPr lang="en-US" sz="2200" dirty="0"/>
              <a:t>Israel, with </a:t>
            </a:r>
            <a:r>
              <a:rPr lang="en-US" sz="2200" b="1" dirty="0" err="1"/>
              <a:t>Jaazaniah</a:t>
            </a:r>
            <a:r>
              <a:rPr lang="en-US" sz="2200" b="1" dirty="0"/>
              <a:t> the son of </a:t>
            </a:r>
            <a:r>
              <a:rPr lang="en-US" sz="2200" b="1" dirty="0" err="1"/>
              <a:t>Shaphan</a:t>
            </a:r>
            <a:r>
              <a:rPr lang="en-US" sz="2200" dirty="0"/>
              <a:t> standing among them, each man with his censer in his hand and the fragrance of the cloud of incense rising. </a:t>
            </a:r>
            <a:r>
              <a:rPr lang="en-US" sz="2200" b="1" baseline="30000" dirty="0"/>
              <a:t>12 </a:t>
            </a:r>
            <a:r>
              <a:rPr lang="en-US" sz="2200" dirty="0"/>
              <a:t>Then He said to me, “Son of man, do you see what the elders of the house of Israel are committing in the dark, each man in the room of his carved images? For they say, ‘The </a:t>
            </a:r>
            <a:r>
              <a:rPr lang="en-US" sz="2200" cap="small" dirty="0"/>
              <a:t>Lord</a:t>
            </a:r>
            <a:r>
              <a:rPr lang="en-US" sz="2200" dirty="0"/>
              <a:t> does not see us; the </a:t>
            </a:r>
            <a:r>
              <a:rPr lang="en-US" sz="2200" cap="small" dirty="0"/>
              <a:t>Lord</a:t>
            </a:r>
            <a:r>
              <a:rPr lang="en-US" sz="2200" dirty="0"/>
              <a:t> has forsaken the land.’”</a:t>
            </a:r>
          </a:p>
        </p:txBody>
      </p:sp>
    </p:spTree>
    <p:extLst>
      <p:ext uri="{BB962C8B-B14F-4D97-AF65-F5344CB8AC3E}">
        <p14:creationId xmlns:p14="http://schemas.microsoft.com/office/powerpoint/2010/main" val="406202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589" t="8731" b="7936"/>
          <a:stretch/>
        </p:blipFill>
        <p:spPr bwMode="auto">
          <a:xfrm>
            <a:off x="0" y="1028272"/>
            <a:ext cx="9144000" cy="4686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124200" y="5403273"/>
            <a:ext cx="755703" cy="325582"/>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2743200"/>
            <a:ext cx="3246110" cy="1384995"/>
          </a:xfrm>
          <a:prstGeom prst="rect">
            <a:avLst/>
          </a:prstGeom>
          <a:solidFill>
            <a:schemeClr val="bg1">
              <a:alpha val="51000"/>
            </a:schemeClr>
          </a:solidFill>
          <a:effectLst>
            <a:softEdge rad="31750"/>
          </a:effectLst>
        </p:spPr>
        <p:txBody>
          <a:bodyPr wrap="square" rtlCol="0">
            <a:spAutoFit/>
          </a:bodyPr>
          <a:lstStyle/>
          <a:p>
            <a:r>
              <a:rPr lang="en-US" sz="2800" b="1" dirty="0"/>
              <a:t>Ezekiel 11:3</a:t>
            </a:r>
          </a:p>
          <a:p>
            <a:r>
              <a:rPr lang="en-US" sz="2800" dirty="0"/>
              <a:t>“Is not the time near to build houses?” </a:t>
            </a:r>
          </a:p>
        </p:txBody>
      </p:sp>
      <p:sp>
        <p:nvSpPr>
          <p:cNvPr id="7" name="Rectangle 6"/>
          <p:cNvSpPr/>
          <p:nvPr/>
        </p:nvSpPr>
        <p:spPr>
          <a:xfrm>
            <a:off x="5013620" y="3345875"/>
            <a:ext cx="2308517" cy="830997"/>
          </a:xfrm>
          <a:prstGeom prst="rect">
            <a:avLst/>
          </a:prstGeom>
          <a:noFill/>
        </p:spPr>
        <p:txBody>
          <a:bodyPr wrap="none" lIns="91440" tIns="45720" rIns="91440" bIns="45720">
            <a:spAutoFit/>
          </a:bodyPr>
          <a:lstStyle/>
          <a:p>
            <a:pPr algn="ctr"/>
            <a:r>
              <a:rPr lang="en-US" sz="4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Babylon</a:t>
            </a:r>
          </a:p>
        </p:txBody>
      </p:sp>
      <p:sp>
        <p:nvSpPr>
          <p:cNvPr id="10" name="TextBox 9"/>
          <p:cNvSpPr txBox="1"/>
          <p:nvPr/>
        </p:nvSpPr>
        <p:spPr>
          <a:xfrm>
            <a:off x="0" y="4125198"/>
            <a:ext cx="5227892" cy="2732802"/>
          </a:xfrm>
          <a:prstGeom prst="rect">
            <a:avLst/>
          </a:prstGeom>
          <a:solidFill>
            <a:schemeClr val="bg1">
              <a:alpha val="51000"/>
            </a:schemeClr>
          </a:solidFill>
          <a:effectLst>
            <a:softEdge rad="31750"/>
          </a:effectLst>
        </p:spPr>
        <p:txBody>
          <a:bodyPr wrap="square" rtlCol="0">
            <a:spAutoFit/>
          </a:bodyPr>
          <a:lstStyle/>
          <a:p>
            <a:r>
              <a:rPr lang="en-US" sz="2800" b="1" dirty="0"/>
              <a:t>Jeremiah 29</a:t>
            </a:r>
          </a:p>
          <a:p>
            <a:r>
              <a:rPr lang="en-US" sz="2800" b="1" baseline="30000" dirty="0"/>
              <a:t>4 </a:t>
            </a:r>
            <a:r>
              <a:rPr lang="en-US" sz="2800" dirty="0"/>
              <a:t>“Thus says the </a:t>
            </a:r>
            <a:r>
              <a:rPr lang="en-US" sz="2800" cap="small" dirty="0"/>
              <a:t>Lord</a:t>
            </a:r>
            <a:r>
              <a:rPr lang="en-US" sz="2800" dirty="0"/>
              <a:t> of hosts, the God of Israel, to all the exiles whom I have sent into exile from Jerusalem to Babylon, </a:t>
            </a:r>
            <a:r>
              <a:rPr lang="en-US" sz="2800" b="1" baseline="30000" dirty="0"/>
              <a:t>5 </a:t>
            </a:r>
            <a:r>
              <a:rPr lang="en-US" sz="2800" dirty="0"/>
              <a:t>‘Build houses and live in them;</a:t>
            </a:r>
          </a:p>
        </p:txBody>
      </p:sp>
      <p:pic>
        <p:nvPicPr>
          <p:cNvPr id="8" name="Picture 7" descr="C:\Workdirs\wp\Class\timeline.bmp">
            <a:extLst>
              <a:ext uri="{FF2B5EF4-FFF2-40B4-BE49-F238E27FC236}">
                <a16:creationId xmlns:a16="http://schemas.microsoft.com/office/drawing/2014/main" id="{93DFAD0E-7405-4815-BEDF-77F3228024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76834"/>
            <a:ext cx="9144000" cy="1075765"/>
          </a:xfrm>
          <a:prstGeom prst="rect">
            <a:avLst/>
          </a:prstGeom>
          <a:noFill/>
          <a:extLst>
            <a:ext uri="{909E8E84-426E-40DD-AFC4-6F175D3DCCD1}">
              <a14:hiddenFill xmlns:a14="http://schemas.microsoft.com/office/drawing/2010/main">
                <a:solidFill>
                  <a:srgbClr val="FFFFFF"/>
                </a:solidFill>
              </a14:hiddenFill>
            </a:ext>
          </a:extLst>
        </p:spPr>
      </p:pic>
      <p:sp>
        <p:nvSpPr>
          <p:cNvPr id="11" name="Up Arrow 5">
            <a:extLst>
              <a:ext uri="{FF2B5EF4-FFF2-40B4-BE49-F238E27FC236}">
                <a16:creationId xmlns:a16="http://schemas.microsoft.com/office/drawing/2014/main" id="{EEF479C1-BE7A-4462-8DAE-AA18C8680C8F}"/>
              </a:ext>
            </a:extLst>
          </p:cNvPr>
          <p:cNvSpPr/>
          <p:nvPr/>
        </p:nvSpPr>
        <p:spPr>
          <a:xfrm>
            <a:off x="6381750" y="1536470"/>
            <a:ext cx="523682" cy="658582"/>
          </a:xfrm>
          <a:prstGeom prst="upArrow">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Curved Down 1">
            <a:extLst>
              <a:ext uri="{FF2B5EF4-FFF2-40B4-BE49-F238E27FC236}">
                <a16:creationId xmlns:a16="http://schemas.microsoft.com/office/drawing/2014/main" id="{F4912C03-30C9-4307-8FC9-DECE904ACB57}"/>
              </a:ext>
            </a:extLst>
          </p:cNvPr>
          <p:cNvSpPr/>
          <p:nvPr/>
        </p:nvSpPr>
        <p:spPr>
          <a:xfrm flipH="1">
            <a:off x="2667000" y="3429000"/>
            <a:ext cx="4495800" cy="83099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Right 2">
            <a:extLst>
              <a:ext uri="{FF2B5EF4-FFF2-40B4-BE49-F238E27FC236}">
                <a16:creationId xmlns:a16="http://schemas.microsoft.com/office/drawing/2014/main" id="{D0071A83-D719-4A97-AB1D-189C17FAD619}"/>
              </a:ext>
            </a:extLst>
          </p:cNvPr>
          <p:cNvSpPr/>
          <p:nvPr/>
        </p:nvSpPr>
        <p:spPr>
          <a:xfrm rot="20320974">
            <a:off x="4219753" y="4569845"/>
            <a:ext cx="3024446" cy="5406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789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righ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0" grpId="0" animBg="1"/>
      <p:bldP spid="11" grpId="0" animBg="1"/>
      <p:bldP spid="2"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681335"/>
            <a:ext cx="7614132" cy="4154984"/>
          </a:xfrm>
          <a:prstGeom prst="rect">
            <a:avLst/>
          </a:prstGeom>
        </p:spPr>
        <p:txBody>
          <a:bodyPr wrap="square">
            <a:spAutoFit/>
          </a:bodyPr>
          <a:lstStyle/>
          <a:p>
            <a:r>
              <a:rPr lang="en-US" sz="2400" b="1" dirty="0"/>
              <a:t>Independence</a:t>
            </a:r>
            <a:endParaRPr lang="en-US" sz="2400" dirty="0"/>
          </a:p>
          <a:p>
            <a:r>
              <a:rPr lang="en-US" sz="2400" dirty="0"/>
              <a:t>	Independence of Maturity</a:t>
            </a:r>
          </a:p>
          <a:p>
            <a:r>
              <a:rPr lang="en-US" sz="2400" dirty="0"/>
              <a:t>		build on </a:t>
            </a:r>
            <a:r>
              <a:rPr lang="en-US" sz="2400" u="sng" dirty="0"/>
              <a:t>the rock</a:t>
            </a:r>
          </a:p>
          <a:p>
            <a:r>
              <a:rPr lang="en-US" sz="2400" dirty="0"/>
              <a:t>	Independence of Rebellion</a:t>
            </a:r>
          </a:p>
          <a:p>
            <a:endParaRPr lang="en-US" sz="2400" dirty="0"/>
          </a:p>
          <a:p>
            <a:r>
              <a:rPr lang="en-US" sz="2400" dirty="0"/>
              <a:t>To Young People</a:t>
            </a:r>
          </a:p>
          <a:p>
            <a:pPr marL="1257300" lvl="2" indent="-342900">
              <a:buFont typeface="Arial" panose="020B0604020202020204" pitchFamily="34" charset="0"/>
              <a:buChar char="•"/>
            </a:pPr>
            <a:r>
              <a:rPr lang="en-US" sz="2400" dirty="0"/>
              <a:t>identity</a:t>
            </a:r>
          </a:p>
          <a:p>
            <a:pPr marL="1257300" lvl="2" indent="-342900">
              <a:buFont typeface="Arial" panose="020B0604020202020204" pitchFamily="34" charset="0"/>
              <a:buChar char="•"/>
            </a:pPr>
            <a:r>
              <a:rPr lang="en-US" sz="2400" dirty="0"/>
              <a:t>pride</a:t>
            </a:r>
          </a:p>
          <a:p>
            <a:pPr marL="1257300" lvl="2" indent="-342900">
              <a:buFont typeface="Arial" panose="020B0604020202020204" pitchFamily="34" charset="0"/>
              <a:buChar char="•"/>
            </a:pPr>
            <a:endParaRPr lang="en-US" sz="2400" dirty="0"/>
          </a:p>
          <a:p>
            <a:r>
              <a:rPr lang="en-US" sz="2400" dirty="0"/>
              <a:t>To Parents</a:t>
            </a:r>
          </a:p>
          <a:p>
            <a:pPr marL="1257300" lvl="2" indent="-342900">
              <a:buFont typeface="Arial" panose="020B0604020202020204" pitchFamily="34" charset="0"/>
              <a:buChar char="•"/>
            </a:pPr>
            <a:r>
              <a:rPr lang="en-US" sz="2400" dirty="0"/>
              <a:t>priorities</a:t>
            </a:r>
          </a:p>
        </p:txBody>
      </p:sp>
      <p:sp>
        <p:nvSpPr>
          <p:cNvPr id="2" name="Rectangle 1"/>
          <p:cNvSpPr/>
          <p:nvPr/>
        </p:nvSpPr>
        <p:spPr>
          <a:xfrm>
            <a:off x="2286000" y="4939605"/>
            <a:ext cx="4572000" cy="1384995"/>
          </a:xfrm>
          <a:prstGeom prst="rect">
            <a:avLst/>
          </a:prstGeom>
        </p:spPr>
        <p:txBody>
          <a:bodyPr>
            <a:spAutoFit/>
          </a:bodyPr>
          <a:lstStyle/>
          <a:p>
            <a:r>
              <a:rPr lang="en-US" sz="2800" b="1" dirty="0"/>
              <a:t>Joshua 24:15</a:t>
            </a:r>
          </a:p>
          <a:p>
            <a:r>
              <a:rPr lang="en-US" sz="2800" dirty="0"/>
              <a:t>“as for me and my house, we will serve the </a:t>
            </a:r>
            <a:r>
              <a:rPr lang="en-US" sz="2800" cap="small" dirty="0"/>
              <a:t>Lord</a:t>
            </a:r>
            <a:r>
              <a:rPr lang="en-US" sz="2800" dirty="0"/>
              <a:t>.”</a:t>
            </a:r>
          </a:p>
        </p:txBody>
      </p:sp>
    </p:spTree>
    <p:extLst>
      <p:ext uri="{BB962C8B-B14F-4D97-AF65-F5344CB8AC3E}">
        <p14:creationId xmlns:p14="http://schemas.microsoft.com/office/powerpoint/2010/main" val="423678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589" t="8731" b="7936"/>
          <a:stretch/>
        </p:blipFill>
        <p:spPr bwMode="auto">
          <a:xfrm>
            <a:off x="0" y="1028272"/>
            <a:ext cx="9144000" cy="4686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736" t="56006" r="60179" b="23540"/>
          <a:stretch/>
        </p:blipFill>
        <p:spPr bwMode="auto">
          <a:xfrm>
            <a:off x="2315496" y="3687096"/>
            <a:ext cx="808703" cy="11503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00" t="8670" r="62500" b="9165"/>
          <a:stretch/>
        </p:blipFill>
        <p:spPr bwMode="auto">
          <a:xfrm>
            <a:off x="0" y="847541"/>
            <a:ext cx="4389120" cy="6010459"/>
          </a:xfrm>
          <a:prstGeom prst="rect">
            <a:avLst/>
          </a:prstGeom>
          <a:noFill/>
          <a:ln>
            <a:solidFill>
              <a:schemeClr val="tx1"/>
            </a:solidFill>
          </a:ln>
          <a:extLst/>
        </p:spPr>
      </p:pic>
    </p:spTree>
    <p:extLst>
      <p:ext uri="{BB962C8B-B14F-4D97-AF65-F5344CB8AC3E}">
        <p14:creationId xmlns:p14="http://schemas.microsoft.com/office/powerpoint/2010/main" val="394485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11"/>
                                        </p:tgtEl>
                                      </p:cBhvr>
                                    </p:animEffect>
                                    <p:set>
                                      <p:cBhvr>
                                        <p:cTn id="9" dur="1" fill="hold">
                                          <p:stCondLst>
                                            <p:cond delay="499"/>
                                          </p:stCondLst>
                                        </p:cTn>
                                        <p:tgtEl>
                                          <p:spTgt spid="11"/>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00" t="8670" r="62500" b="9165"/>
          <a:stretch/>
        </p:blipFill>
        <p:spPr bwMode="auto">
          <a:xfrm>
            <a:off x="0" y="847541"/>
            <a:ext cx="4389120" cy="601045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4495800" y="516521"/>
            <a:ext cx="4572000" cy="6370975"/>
          </a:xfrm>
          <a:prstGeom prst="rect">
            <a:avLst/>
          </a:prstGeom>
        </p:spPr>
        <p:txBody>
          <a:bodyPr>
            <a:spAutoFit/>
          </a:bodyPr>
          <a:lstStyle/>
          <a:p>
            <a:r>
              <a:rPr lang="en-US" sz="2400" b="1" dirty="0"/>
              <a:t>Genesis 13</a:t>
            </a:r>
            <a:endParaRPr lang="en-US" sz="2400" b="1" baseline="30000" dirty="0"/>
          </a:p>
          <a:p>
            <a:r>
              <a:rPr lang="en-US" sz="2400" b="1" baseline="30000" dirty="0"/>
              <a:t>10 </a:t>
            </a:r>
            <a:r>
              <a:rPr lang="en-US" sz="2400" dirty="0"/>
              <a:t>Lot lifted up his eyes and saw all the valley of the Jordan, that it was </a:t>
            </a:r>
            <a:r>
              <a:rPr lang="en-US" sz="2400" b="1" dirty="0"/>
              <a:t>well watered everywhere</a:t>
            </a:r>
            <a:r>
              <a:rPr lang="en-US" sz="2400" dirty="0"/>
              <a:t>—</a:t>
            </a:r>
          </a:p>
          <a:p>
            <a:r>
              <a:rPr lang="en-US" sz="2400" i="1" dirty="0"/>
              <a:t>this was before the </a:t>
            </a:r>
            <a:r>
              <a:rPr lang="en-US" sz="2400" i="1" cap="small" dirty="0"/>
              <a:t>Lord</a:t>
            </a:r>
            <a:r>
              <a:rPr lang="en-US" sz="2400" i="1" dirty="0"/>
              <a:t> destroyed Sodom and Gomorrah</a:t>
            </a:r>
            <a:r>
              <a:rPr lang="en-US" sz="2400" dirty="0"/>
              <a:t>—</a:t>
            </a:r>
          </a:p>
          <a:p>
            <a:r>
              <a:rPr lang="en-US" sz="2400" dirty="0"/>
              <a:t>like the garden of the </a:t>
            </a:r>
            <a:r>
              <a:rPr lang="en-US" sz="2400" cap="small" dirty="0"/>
              <a:t>Lord</a:t>
            </a:r>
            <a:r>
              <a:rPr lang="en-US" sz="2400" dirty="0"/>
              <a:t>, like the land of Egypt as you go to </a:t>
            </a:r>
            <a:r>
              <a:rPr lang="en-US" sz="2400" dirty="0" err="1"/>
              <a:t>Zoar</a:t>
            </a:r>
            <a:r>
              <a:rPr lang="en-US" sz="2400" dirty="0"/>
              <a:t>. </a:t>
            </a:r>
          </a:p>
          <a:p>
            <a:r>
              <a:rPr lang="en-US" sz="2400" b="1" baseline="30000" dirty="0"/>
              <a:t>11 </a:t>
            </a:r>
            <a:r>
              <a:rPr lang="en-US" sz="2400" dirty="0"/>
              <a:t>So Lot chose for himself all the valley of the Jordan, and Lot journeyed eastward….</a:t>
            </a:r>
          </a:p>
          <a:p>
            <a:r>
              <a:rPr lang="en-US" sz="2400" b="1" baseline="30000" dirty="0"/>
              <a:t>12 </a:t>
            </a:r>
            <a:r>
              <a:rPr lang="en-US" sz="2400" dirty="0"/>
              <a:t>…</a:t>
            </a:r>
            <a:r>
              <a:rPr lang="en-US" sz="2400" b="1" dirty="0"/>
              <a:t>Lot settled in the cities of the valley, and moved his tents as far as Sodom</a:t>
            </a:r>
            <a:r>
              <a:rPr lang="en-US" sz="2400" dirty="0"/>
              <a:t>. </a:t>
            </a:r>
          </a:p>
          <a:p>
            <a:r>
              <a:rPr lang="en-US" sz="2400" b="1" baseline="30000" dirty="0"/>
              <a:t>13 </a:t>
            </a:r>
            <a:r>
              <a:rPr lang="en-US" sz="2400" b="1" dirty="0"/>
              <a:t>Now the men of Sodom were wicked exceedingly</a:t>
            </a:r>
            <a:r>
              <a:rPr lang="en-US" sz="2400" dirty="0"/>
              <a:t> and sinners against the </a:t>
            </a:r>
            <a:r>
              <a:rPr lang="en-US" sz="2400" cap="small" dirty="0"/>
              <a:t>Lord</a:t>
            </a:r>
            <a:r>
              <a:rPr lang="en-US" sz="2400" dirty="0"/>
              <a:t>.</a:t>
            </a:r>
          </a:p>
        </p:txBody>
      </p:sp>
    </p:spTree>
    <p:extLst>
      <p:ext uri="{BB962C8B-B14F-4D97-AF65-F5344CB8AC3E}">
        <p14:creationId xmlns:p14="http://schemas.microsoft.com/office/powerpoint/2010/main" val="11953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5068" y="2590800"/>
            <a:ext cx="6693865" cy="3785652"/>
          </a:xfrm>
          <a:prstGeom prst="rect">
            <a:avLst/>
          </a:prstGeom>
        </p:spPr>
        <p:txBody>
          <a:bodyPr>
            <a:spAutoFit/>
          </a:bodyPr>
          <a:lstStyle/>
          <a:p>
            <a:r>
              <a:rPr lang="en-US" sz="2400" b="1" dirty="0"/>
              <a:t>1 Samuel 2</a:t>
            </a:r>
          </a:p>
          <a:p>
            <a:r>
              <a:rPr lang="en-US" sz="2400" b="1" baseline="30000" dirty="0"/>
              <a:t>27 </a:t>
            </a:r>
            <a:r>
              <a:rPr lang="en-US" sz="2400" dirty="0"/>
              <a:t>Then a man of God came to Eli and said to him, “Thus says the </a:t>
            </a:r>
            <a:r>
              <a:rPr lang="en-US" sz="2400" cap="small" dirty="0"/>
              <a:t>Lord</a:t>
            </a:r>
            <a:r>
              <a:rPr lang="en-US" sz="2400" dirty="0"/>
              <a:t>, ‘Did I not indeed reveal Myself to </a:t>
            </a:r>
            <a:r>
              <a:rPr lang="en-US" sz="2400" b="1" u="sng" dirty="0"/>
              <a:t>the house of your father</a:t>
            </a:r>
            <a:r>
              <a:rPr lang="en-US" sz="2400" dirty="0"/>
              <a:t> when they were in Egypt in bondage to Pharaoh’s house?</a:t>
            </a:r>
          </a:p>
          <a:p>
            <a:r>
              <a:rPr lang="en-US" sz="2400" b="1" baseline="30000" dirty="0"/>
              <a:t>28 </a:t>
            </a:r>
            <a:r>
              <a:rPr lang="en-US" sz="2400" dirty="0"/>
              <a:t>Did I not choose them from all the tribes of Israel to be My priests, to go up to My altar, to burn incense, to carry an ephod before Me; and did I not give to </a:t>
            </a:r>
            <a:r>
              <a:rPr lang="en-US" sz="2400" b="1" u="sng" dirty="0"/>
              <a:t>the house of your father</a:t>
            </a:r>
            <a:r>
              <a:rPr lang="en-US" sz="2400" dirty="0"/>
              <a:t> all the fire offerings of the sons of Israel?</a:t>
            </a:r>
          </a:p>
        </p:txBody>
      </p:sp>
      <p:pic>
        <p:nvPicPr>
          <p:cNvPr id="5" name="Picture 4" descr="C:\Workdirs\wp\Class\timelin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6834"/>
            <a:ext cx="9144000" cy="1075765"/>
          </a:xfrm>
          <a:prstGeom prst="rect">
            <a:avLst/>
          </a:prstGeom>
          <a:noFill/>
          <a:extLst>
            <a:ext uri="{909E8E84-426E-40DD-AFC4-6F175D3DCCD1}">
              <a14:hiddenFill xmlns:a14="http://schemas.microsoft.com/office/drawing/2010/main">
                <a:solidFill>
                  <a:srgbClr val="FFFFFF"/>
                </a:solidFill>
              </a14:hiddenFill>
            </a:ext>
          </a:extLst>
        </p:spPr>
      </p:pic>
      <p:sp>
        <p:nvSpPr>
          <p:cNvPr id="6" name="Up Arrow 5"/>
          <p:cNvSpPr/>
          <p:nvPr/>
        </p:nvSpPr>
        <p:spPr>
          <a:xfrm>
            <a:off x="4191000" y="1536470"/>
            <a:ext cx="523682" cy="658582"/>
          </a:xfrm>
          <a:prstGeom prst="upArrow">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512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grpId="2" nodeType="clickEffect">
                                  <p:stCondLst>
                                    <p:cond delay="0"/>
                                  </p:stCondLst>
                                  <p:childTnLst>
                                    <p:animMotion origin="layout" path="M 8.33333E-7 -1.11111E-6 L -0.13698 0.0007 " pathEditMode="relative" rAng="0" ptsTypes="AA">
                                      <p:cBhvr>
                                        <p:cTn id="18" dur="1000" fill="hold"/>
                                        <p:tgtEl>
                                          <p:spTgt spid="6"/>
                                        </p:tgtEl>
                                        <p:attrNameLst>
                                          <p:attrName>ppt_x</p:attrName>
                                          <p:attrName>ppt_y</p:attrName>
                                        </p:attrNameLst>
                                      </p:cBhvr>
                                      <p:rCtr x="-6858" y="23"/>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6"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5068" y="2590800"/>
            <a:ext cx="6693865" cy="3785652"/>
          </a:xfrm>
          <a:prstGeom prst="rect">
            <a:avLst/>
          </a:prstGeom>
        </p:spPr>
        <p:txBody>
          <a:bodyPr>
            <a:spAutoFit/>
          </a:bodyPr>
          <a:lstStyle/>
          <a:p>
            <a:r>
              <a:rPr lang="en-US" sz="2400" b="1" dirty="0"/>
              <a:t>1 Samuel 2</a:t>
            </a:r>
          </a:p>
          <a:p>
            <a:r>
              <a:rPr lang="en-US" sz="2400" b="1" baseline="30000" dirty="0"/>
              <a:t>31 </a:t>
            </a:r>
            <a:r>
              <a:rPr lang="en-US" sz="2400" dirty="0"/>
              <a:t>Behold, the days are coming when I will break your strength and the strength of </a:t>
            </a:r>
            <a:r>
              <a:rPr lang="en-US" sz="2400" b="1" dirty="0"/>
              <a:t>your father’s house</a:t>
            </a:r>
            <a:r>
              <a:rPr lang="en-US" sz="2400" dirty="0"/>
              <a:t> so that </a:t>
            </a:r>
            <a:r>
              <a:rPr lang="en-US" sz="2400" b="1" dirty="0"/>
              <a:t>there will not be an old man in your house</a:t>
            </a:r>
            <a:r>
              <a:rPr lang="en-US" sz="2400" dirty="0"/>
              <a:t>.</a:t>
            </a:r>
          </a:p>
          <a:p>
            <a:r>
              <a:rPr lang="en-US" sz="2400" b="1" baseline="30000" dirty="0"/>
              <a:t>32 </a:t>
            </a:r>
            <a:r>
              <a:rPr lang="en-US" sz="2400" dirty="0"/>
              <a:t>You will see the distress of My dwelling, in spite of all the good that I do for Israel; and </a:t>
            </a:r>
            <a:r>
              <a:rPr lang="en-US" sz="2400" b="1" u="sng" dirty="0"/>
              <a:t>an old man will not be in your house forever</a:t>
            </a:r>
            <a:r>
              <a:rPr lang="en-US" sz="2400" dirty="0"/>
              <a:t>.</a:t>
            </a:r>
          </a:p>
          <a:p>
            <a:r>
              <a:rPr lang="en-US" sz="2400" b="1" baseline="30000" dirty="0"/>
              <a:t>33 </a:t>
            </a:r>
            <a:r>
              <a:rPr lang="en-US" sz="2400" dirty="0"/>
              <a:t>all the increase of your house will die in the prime of life. </a:t>
            </a:r>
          </a:p>
        </p:txBody>
      </p:sp>
      <p:pic>
        <p:nvPicPr>
          <p:cNvPr id="5" name="Picture 4" descr="C:\Workdirs\wp\Class\timelin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6834"/>
            <a:ext cx="9144000" cy="1075765"/>
          </a:xfrm>
          <a:prstGeom prst="rect">
            <a:avLst/>
          </a:prstGeom>
          <a:noFill/>
          <a:extLst>
            <a:ext uri="{909E8E84-426E-40DD-AFC4-6F175D3DCCD1}">
              <a14:hiddenFill xmlns:a14="http://schemas.microsoft.com/office/drawing/2010/main">
                <a:solidFill>
                  <a:srgbClr val="FFFFFF"/>
                </a:solidFill>
              </a14:hiddenFill>
            </a:ext>
          </a:extLst>
        </p:spPr>
      </p:pic>
      <p:sp>
        <p:nvSpPr>
          <p:cNvPr id="6" name="Up Arrow 5"/>
          <p:cNvSpPr/>
          <p:nvPr/>
        </p:nvSpPr>
        <p:spPr>
          <a:xfrm>
            <a:off x="4191000" y="1536470"/>
            <a:ext cx="523682" cy="658582"/>
          </a:xfrm>
          <a:prstGeom prst="upArrow">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781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5068" y="2590800"/>
            <a:ext cx="7614132" cy="4154984"/>
          </a:xfrm>
          <a:prstGeom prst="rect">
            <a:avLst/>
          </a:prstGeom>
        </p:spPr>
        <p:txBody>
          <a:bodyPr wrap="square">
            <a:spAutoFit/>
          </a:bodyPr>
          <a:lstStyle/>
          <a:p>
            <a:r>
              <a:rPr lang="en-US" sz="2400" b="1" dirty="0"/>
              <a:t>Matthew 7</a:t>
            </a:r>
          </a:p>
          <a:p>
            <a:r>
              <a:rPr lang="en-US" sz="2400" b="1" baseline="30000" dirty="0"/>
              <a:t>24 </a:t>
            </a:r>
            <a:r>
              <a:rPr lang="en-US" sz="2400" dirty="0"/>
              <a:t>“Therefore everyone who hears these words of Mine and acts on them, may be compared to a wise man who </a:t>
            </a:r>
            <a:r>
              <a:rPr lang="en-US" sz="2400" b="1" dirty="0"/>
              <a:t>built his house on the rock</a:t>
            </a:r>
            <a:r>
              <a:rPr lang="en-US" sz="2400" dirty="0"/>
              <a:t>. </a:t>
            </a:r>
            <a:r>
              <a:rPr lang="en-US" sz="2400" b="1" baseline="30000" dirty="0"/>
              <a:t>25 </a:t>
            </a:r>
            <a:r>
              <a:rPr lang="en-US" sz="2400" dirty="0"/>
              <a:t>And the rain fell, and the floods came, and the winds blew and slammed against that house; and yet it did not fall, for it had been founded on the rock.</a:t>
            </a:r>
          </a:p>
          <a:p>
            <a:r>
              <a:rPr lang="en-US" sz="2400" b="1" baseline="30000" dirty="0"/>
              <a:t>26 </a:t>
            </a:r>
            <a:r>
              <a:rPr lang="en-US" sz="2400" dirty="0"/>
              <a:t>Everyone who hears these words of Mine and does not act on them, will be like a foolish man who </a:t>
            </a:r>
            <a:r>
              <a:rPr lang="en-US" sz="2400" b="1" dirty="0"/>
              <a:t>built his house on the sand</a:t>
            </a:r>
            <a:r>
              <a:rPr lang="en-US" sz="2400" dirty="0"/>
              <a:t>. </a:t>
            </a:r>
            <a:r>
              <a:rPr lang="en-US" sz="2400" b="1" baseline="30000" dirty="0"/>
              <a:t>27 </a:t>
            </a:r>
            <a:r>
              <a:rPr lang="en-US" sz="2400" dirty="0"/>
              <a:t>The rain fell, and the floods came, and the winds blew and slammed against that house; and it fell—and great was its fall.”</a:t>
            </a:r>
          </a:p>
        </p:txBody>
      </p:sp>
      <p:pic>
        <p:nvPicPr>
          <p:cNvPr id="5" name="Picture 4" descr="C:\Workdirs\wp\Class\timelin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6834"/>
            <a:ext cx="9144000" cy="1075765"/>
          </a:xfrm>
          <a:prstGeom prst="rect">
            <a:avLst/>
          </a:prstGeom>
          <a:noFill/>
          <a:extLst>
            <a:ext uri="{909E8E84-426E-40DD-AFC4-6F175D3DCCD1}">
              <a14:hiddenFill xmlns:a14="http://schemas.microsoft.com/office/drawing/2010/main">
                <a:solidFill>
                  <a:srgbClr val="FFFFFF"/>
                </a:solidFill>
              </a14:hiddenFill>
            </a:ext>
          </a:extLst>
        </p:spPr>
      </p:pic>
      <p:sp>
        <p:nvSpPr>
          <p:cNvPr id="6" name="Up Arrow 5"/>
          <p:cNvSpPr/>
          <p:nvPr/>
        </p:nvSpPr>
        <p:spPr>
          <a:xfrm>
            <a:off x="4191000" y="1536470"/>
            <a:ext cx="523682" cy="658582"/>
          </a:xfrm>
          <a:prstGeom prst="upArrow">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557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grpId="0" nodeType="clickEffect">
                                  <p:stCondLst>
                                    <p:cond delay="0"/>
                                  </p:stCondLst>
                                  <p:childTnLst>
                                    <p:animMotion origin="layout" path="M 8.33333E-7 -7.40741E-7 L 0.39635 -0.00532 " pathEditMode="relative" rAng="0" ptsTypes="AA">
                                      <p:cBhvr>
                                        <p:cTn id="6" dur="1000" fill="hold"/>
                                        <p:tgtEl>
                                          <p:spTgt spid="6"/>
                                        </p:tgtEl>
                                        <p:attrNameLst>
                                          <p:attrName>ppt_x</p:attrName>
                                          <p:attrName>ppt_y</p:attrName>
                                        </p:attrNameLst>
                                      </p:cBhvr>
                                      <p:rCtr x="19809" y="-278"/>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5068" y="2590800"/>
            <a:ext cx="7614132" cy="3046988"/>
          </a:xfrm>
          <a:prstGeom prst="rect">
            <a:avLst/>
          </a:prstGeom>
        </p:spPr>
        <p:txBody>
          <a:bodyPr wrap="square">
            <a:spAutoFit/>
          </a:bodyPr>
          <a:lstStyle/>
          <a:p>
            <a:r>
              <a:rPr lang="en-US" sz="2400" b="1" dirty="0"/>
              <a:t>Acts 16</a:t>
            </a:r>
          </a:p>
          <a:p>
            <a:r>
              <a:rPr lang="en-US" sz="2400" b="1" baseline="30000" dirty="0"/>
              <a:t>14 </a:t>
            </a:r>
            <a:r>
              <a:rPr lang="en-US" sz="2400" dirty="0"/>
              <a:t>A woman named Lydia, from the city of Thyatira, a seller of purple fabrics, a worshiper of God, was listening; and the Lord opened her heart to respond to the things spoken by Paul. </a:t>
            </a:r>
            <a:r>
              <a:rPr lang="en-US" sz="2400" b="1" baseline="30000" dirty="0"/>
              <a:t>15 </a:t>
            </a:r>
            <a:r>
              <a:rPr lang="en-US" sz="2400" dirty="0"/>
              <a:t>And when </a:t>
            </a:r>
            <a:r>
              <a:rPr lang="en-US" sz="2400" b="1" u="sng" dirty="0"/>
              <a:t>she and her household</a:t>
            </a:r>
            <a:r>
              <a:rPr lang="en-US" sz="2400" dirty="0"/>
              <a:t> had been baptized, she urged us, saying, “If you have judged me to be faithful to the Lord, come into my house and stay.” And she prevailed upon us.</a:t>
            </a:r>
          </a:p>
        </p:txBody>
      </p:sp>
      <p:pic>
        <p:nvPicPr>
          <p:cNvPr id="5" name="Picture 4" descr="C:\Workdirs\wp\Class\timelin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6834"/>
            <a:ext cx="9144000" cy="1075765"/>
          </a:xfrm>
          <a:prstGeom prst="rect">
            <a:avLst/>
          </a:prstGeom>
          <a:noFill/>
          <a:extLst>
            <a:ext uri="{909E8E84-426E-40DD-AFC4-6F175D3DCCD1}">
              <a14:hiddenFill xmlns:a14="http://schemas.microsoft.com/office/drawing/2010/main">
                <a:solidFill>
                  <a:srgbClr val="FFFFFF"/>
                </a:solidFill>
              </a14:hiddenFill>
            </a:ext>
          </a:extLst>
        </p:spPr>
      </p:pic>
      <p:sp>
        <p:nvSpPr>
          <p:cNvPr id="6" name="Up Arrow 5"/>
          <p:cNvSpPr/>
          <p:nvPr/>
        </p:nvSpPr>
        <p:spPr>
          <a:xfrm>
            <a:off x="8246808" y="1536470"/>
            <a:ext cx="523682" cy="658582"/>
          </a:xfrm>
          <a:prstGeom prst="upArrow">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849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5068" y="2590800"/>
            <a:ext cx="7614132" cy="3785652"/>
          </a:xfrm>
          <a:prstGeom prst="rect">
            <a:avLst/>
          </a:prstGeom>
        </p:spPr>
        <p:txBody>
          <a:bodyPr wrap="square">
            <a:spAutoFit/>
          </a:bodyPr>
          <a:lstStyle/>
          <a:p>
            <a:r>
              <a:rPr lang="en-US" sz="2400" b="1" dirty="0"/>
              <a:t>Acts 16</a:t>
            </a:r>
          </a:p>
          <a:p>
            <a:r>
              <a:rPr lang="en-US" sz="2400" b="1" baseline="30000" dirty="0"/>
              <a:t>31 </a:t>
            </a:r>
            <a:r>
              <a:rPr lang="en-US" sz="2400" dirty="0"/>
              <a:t>They said, “Believe in the Lord Jesus, and you will be saved, </a:t>
            </a:r>
            <a:r>
              <a:rPr lang="en-US" sz="2400" b="1" u="sng" dirty="0"/>
              <a:t>you and your household</a:t>
            </a:r>
            <a:r>
              <a:rPr lang="en-US" sz="2400" dirty="0"/>
              <a:t>.”</a:t>
            </a:r>
          </a:p>
          <a:p>
            <a:r>
              <a:rPr lang="en-US" sz="2400" b="1" baseline="30000" dirty="0"/>
              <a:t>32 </a:t>
            </a:r>
            <a:r>
              <a:rPr lang="en-US" sz="2400" dirty="0"/>
              <a:t>And they spoke the word of the Lord to him together with all who were in his house. </a:t>
            </a:r>
            <a:r>
              <a:rPr lang="en-US" sz="2400" b="1" baseline="30000" dirty="0"/>
              <a:t>33 </a:t>
            </a:r>
            <a:r>
              <a:rPr lang="en-US" sz="2400" dirty="0"/>
              <a:t>And he took them that </a:t>
            </a:r>
            <a:r>
              <a:rPr lang="en-US" sz="2400" i="1" dirty="0"/>
              <a:t>very </a:t>
            </a:r>
            <a:r>
              <a:rPr lang="en-US" sz="2400" dirty="0"/>
              <a:t>hour of the night and washed their wounds, and immediately he was baptized, he and all his </a:t>
            </a:r>
            <a:r>
              <a:rPr lang="en-US" sz="2400" i="1" dirty="0"/>
              <a:t>household</a:t>
            </a:r>
            <a:r>
              <a:rPr lang="en-US" sz="2400" dirty="0"/>
              <a:t>.</a:t>
            </a:r>
          </a:p>
          <a:p>
            <a:r>
              <a:rPr lang="en-US" sz="2400" b="1" baseline="30000" dirty="0"/>
              <a:t>34 </a:t>
            </a:r>
            <a:r>
              <a:rPr lang="en-US" sz="2400" dirty="0"/>
              <a:t>And he brought them into his house and set food before them, and rejoiced greatly, having believed in God with his </a:t>
            </a:r>
            <a:r>
              <a:rPr lang="en-US" sz="2400" b="1" u="sng" dirty="0"/>
              <a:t>whole household</a:t>
            </a:r>
            <a:r>
              <a:rPr lang="en-US" sz="2400" dirty="0"/>
              <a:t>.</a:t>
            </a:r>
          </a:p>
        </p:txBody>
      </p:sp>
      <p:pic>
        <p:nvPicPr>
          <p:cNvPr id="5" name="Picture 4" descr="C:\Workdirs\wp\Class\timelin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6834"/>
            <a:ext cx="9144000" cy="1075765"/>
          </a:xfrm>
          <a:prstGeom prst="rect">
            <a:avLst/>
          </a:prstGeom>
          <a:noFill/>
          <a:extLst>
            <a:ext uri="{909E8E84-426E-40DD-AFC4-6F175D3DCCD1}">
              <a14:hiddenFill xmlns:a14="http://schemas.microsoft.com/office/drawing/2010/main">
                <a:solidFill>
                  <a:srgbClr val="FFFFFF"/>
                </a:solidFill>
              </a14:hiddenFill>
            </a:ext>
          </a:extLst>
        </p:spPr>
      </p:pic>
      <p:sp>
        <p:nvSpPr>
          <p:cNvPr id="6" name="Up Arrow 5"/>
          <p:cNvSpPr/>
          <p:nvPr/>
        </p:nvSpPr>
        <p:spPr>
          <a:xfrm>
            <a:off x="8246808" y="1536470"/>
            <a:ext cx="523682" cy="658582"/>
          </a:xfrm>
          <a:prstGeom prst="upArrow">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570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156</Words>
  <Application>Microsoft Office PowerPoint</Application>
  <PresentationFormat>On-screen Show (4:3)</PresentationFormat>
  <Paragraphs>103</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BUILDING HOUSES  Exton Sunday, 11 a.m. March 10,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Smelser</dc:creator>
  <cp:lastModifiedBy>Jeff Smelser</cp:lastModifiedBy>
  <cp:revision>22</cp:revision>
  <dcterms:created xsi:type="dcterms:W3CDTF">2019-03-10T12:26:58Z</dcterms:created>
  <dcterms:modified xsi:type="dcterms:W3CDTF">2019-03-10T14:32:55Z</dcterms:modified>
</cp:coreProperties>
</file>