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0" r:id="rId4"/>
    <p:sldId id="261" r:id="rId5"/>
    <p:sldId id="262" r:id="rId6"/>
    <p:sldId id="263" r:id="rId7"/>
    <p:sldId id="258" r:id="rId8"/>
    <p:sldId id="264" r:id="rId9"/>
    <p:sldId id="269" r:id="rId10"/>
    <p:sldId id="259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5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6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1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5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7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4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8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0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9AB19-D9B6-4F24-AF34-F8FB94579A88}" type="datetimeFigureOut">
              <a:rPr lang="en-US" smtClean="0"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8885-047F-412E-92AC-AFDEA801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5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67000" y="10668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Exton</a:t>
            </a:r>
          </a:p>
          <a:p>
            <a:pPr algn="ctr"/>
            <a:r>
              <a:rPr lang="en-US" sz="2400" b="1"/>
              <a:t>February 3, </a:t>
            </a:r>
            <a:r>
              <a:rPr lang="en-US" sz="2400" b="1" dirty="0"/>
              <a:t>2019</a:t>
            </a:r>
          </a:p>
          <a:p>
            <a:pPr algn="ctr"/>
            <a:r>
              <a:rPr lang="en-US" sz="2400" b="1" dirty="0"/>
              <a:t>Sunday, 11 a.m.</a:t>
            </a:r>
          </a:p>
        </p:txBody>
      </p:sp>
    </p:spTree>
    <p:extLst>
      <p:ext uri="{BB962C8B-B14F-4D97-AF65-F5344CB8AC3E}">
        <p14:creationId xmlns:p14="http://schemas.microsoft.com/office/powerpoint/2010/main" val="405591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DISCONTENT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918865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Cartoon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 Can Sympathize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How Sad to Have No Hope Beyond This World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4318337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La Tira Cómica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Podemos Simpatizar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Pero Qué Triste Es No Tener Esperanza Más Allá de Este Mundo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10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DESCONTENTO</a:t>
            </a:r>
          </a:p>
        </p:txBody>
      </p:sp>
    </p:spTree>
    <p:extLst>
      <p:ext uri="{BB962C8B-B14F-4D97-AF65-F5344CB8AC3E}">
        <p14:creationId xmlns:p14="http://schemas.microsoft.com/office/powerpoint/2010/main" val="5548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DISCONTENT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10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DESCONTENTO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971" y="838200"/>
            <a:ext cx="84084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Philippians 4</a:t>
            </a:r>
            <a:r>
              <a:rPr lang="en-US" sz="2400" dirty="0">
                <a:latin typeface="Palatino Linotype" panose="02040502050505030304" pitchFamily="18" charset="0"/>
              </a:rPr>
              <a:t> </a:t>
            </a:r>
            <a:r>
              <a:rPr lang="en-US" sz="2400" baseline="30000" dirty="0">
                <a:latin typeface="Palatino Linotype" panose="02040502050505030304" pitchFamily="18" charset="0"/>
              </a:rPr>
              <a:t>11</a:t>
            </a:r>
            <a:r>
              <a:rPr lang="en-US" sz="24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400" dirty="0">
                <a:latin typeface="Palatino Linotype" panose="02040502050505030304" pitchFamily="18" charset="0"/>
              </a:rPr>
              <a:t>Not that I speak from want, for I have learned to be content in whatever circumstances I am. </a:t>
            </a:r>
            <a:r>
              <a:rPr lang="en-US" sz="2400" b="1" baseline="30000" dirty="0">
                <a:latin typeface="Palatino Linotype" panose="02040502050505030304" pitchFamily="18" charset="0"/>
              </a:rPr>
              <a:t>12 </a:t>
            </a:r>
            <a:r>
              <a:rPr lang="en-US" sz="2400" dirty="0">
                <a:latin typeface="Palatino Linotype" panose="02040502050505030304" pitchFamily="18" charset="0"/>
              </a:rPr>
              <a:t>I know how to get along with humble means, and I also know how to live in prosperity; in any and every circumstance I have learned the secret of being filled and going hungry, both of having abundance and suffering need. </a:t>
            </a:r>
          </a:p>
        </p:txBody>
      </p:sp>
      <p:sp>
        <p:nvSpPr>
          <p:cNvPr id="8" name="Rectangle 7"/>
          <p:cNvSpPr/>
          <p:nvPr/>
        </p:nvSpPr>
        <p:spPr>
          <a:xfrm>
            <a:off x="506971" y="4172490"/>
            <a:ext cx="84084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Palatino Linotype" panose="02040502050505030304" pitchFamily="18" charset="0"/>
              </a:rPr>
              <a:t>Filipenses</a:t>
            </a:r>
            <a:r>
              <a:rPr lang="en-US" sz="2400" b="1" dirty="0">
                <a:latin typeface="Palatino Linotype" panose="02040502050505030304" pitchFamily="18" charset="0"/>
              </a:rPr>
              <a:t> 4 </a:t>
            </a:r>
            <a:r>
              <a:rPr lang="en-US" sz="2400" baseline="30000" dirty="0">
                <a:latin typeface="Palatino Linotype" panose="02040502050505030304" pitchFamily="18" charset="0"/>
              </a:rPr>
              <a:t>1</a:t>
            </a:r>
            <a:r>
              <a:rPr lang="es-ES" sz="2400" baseline="30000" dirty="0">
                <a:latin typeface="Palatino Linotype" panose="02040502050505030304" pitchFamily="18" charset="0"/>
              </a:rPr>
              <a:t>1</a:t>
            </a:r>
            <a:r>
              <a:rPr lang="es-ES" sz="2400" dirty="0">
                <a:latin typeface="Palatino Linotype" panose="02040502050505030304" pitchFamily="18" charset="0"/>
              </a:rPr>
              <a:t> No lo digo porque tenga escasez, pues he aprendido a contentarme, cualquiera que sea mi situación. </a:t>
            </a:r>
            <a:r>
              <a:rPr lang="es-ES" sz="2400" baseline="30000" dirty="0">
                <a:latin typeface="Palatino Linotype" panose="02040502050505030304" pitchFamily="18" charset="0"/>
              </a:rPr>
              <a:t>12</a:t>
            </a:r>
            <a:r>
              <a:rPr lang="es-ES" sz="2400" dirty="0">
                <a:latin typeface="Palatino Linotype" panose="02040502050505030304" pitchFamily="18" charset="0"/>
              </a:rPr>
              <a:t> Sé vivir humildemente, y sé tener abundancia; en todo y por todo estoy enseñado, así para estar saciado como para tener hambre, así para tener abundancia como para padecer necesidad</a:t>
            </a:r>
            <a:r>
              <a:rPr lang="es-ES" sz="2400" b="1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94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DISCONTENT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10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DESCONTENTO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971" y="838200"/>
            <a:ext cx="8408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Hebrews 13</a:t>
            </a:r>
            <a:r>
              <a:rPr lang="en-US" sz="2400" dirty="0">
                <a:latin typeface="Palatino Linotype" panose="02040502050505030304" pitchFamily="18" charset="0"/>
              </a:rPr>
              <a:t> </a:t>
            </a:r>
            <a:r>
              <a:rPr lang="en-US" sz="24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400" dirty="0">
                <a:latin typeface="Palatino Linotype" panose="02040502050505030304" pitchFamily="18" charset="0"/>
              </a:rPr>
              <a:t>Make sure that your character is free from the love of money, being content with what you have…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06971" y="4172490"/>
            <a:ext cx="8408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Palatino Linotype" panose="02040502050505030304" pitchFamily="18" charset="0"/>
              </a:rPr>
              <a:t>Hebreos</a:t>
            </a:r>
            <a:r>
              <a:rPr lang="en-US" sz="2400" b="1" dirty="0">
                <a:latin typeface="Palatino Linotype" panose="02040502050505030304" pitchFamily="18" charset="0"/>
              </a:rPr>
              <a:t> 13 </a:t>
            </a:r>
            <a:r>
              <a:rPr lang="es-ES" sz="2400" b="1" baseline="30000" dirty="0">
                <a:latin typeface="Palatino Linotype" panose="02040502050505030304" pitchFamily="18" charset="0"/>
              </a:rPr>
              <a:t>5 </a:t>
            </a:r>
            <a:r>
              <a:rPr lang="es-ES" sz="2400" dirty="0">
                <a:latin typeface="Palatino Linotype" panose="02040502050505030304" pitchFamily="18" charset="0"/>
              </a:rPr>
              <a:t>Sean vuestras costumbres sin avaricia, contentos con lo que tenéis ahora…</a:t>
            </a:r>
            <a:endParaRPr lang="es-ES" sz="24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706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DISCONTENT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10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DESCONTENTO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971" y="838200"/>
            <a:ext cx="84084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1 Timothy 6</a:t>
            </a:r>
            <a:r>
              <a:rPr lang="en-US" sz="2400" dirty="0">
                <a:latin typeface="Palatino Linotype" panose="02040502050505030304" pitchFamily="18" charset="0"/>
              </a:rPr>
              <a:t> </a:t>
            </a:r>
            <a:r>
              <a:rPr lang="en-US" sz="24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400" dirty="0">
                <a:latin typeface="Palatino Linotype" panose="02040502050505030304" pitchFamily="18" charset="0"/>
              </a:rPr>
              <a:t>But godliness actually is a means of great gain when accompanied by contentment. </a:t>
            </a:r>
            <a:r>
              <a:rPr lang="en-US" sz="24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400" dirty="0">
                <a:latin typeface="Palatino Linotype" panose="02040502050505030304" pitchFamily="18" charset="0"/>
              </a:rPr>
              <a:t>For we have brought nothing into the world, so we cannot take anything out of it either. </a:t>
            </a:r>
            <a:r>
              <a:rPr lang="en-US" sz="24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400" dirty="0">
                <a:latin typeface="Palatino Linotype" panose="02040502050505030304" pitchFamily="18" charset="0"/>
              </a:rPr>
              <a:t>If we have food and covering, with these we shall be content. </a:t>
            </a:r>
          </a:p>
        </p:txBody>
      </p:sp>
      <p:sp>
        <p:nvSpPr>
          <p:cNvPr id="8" name="Rectangle 7"/>
          <p:cNvSpPr/>
          <p:nvPr/>
        </p:nvSpPr>
        <p:spPr>
          <a:xfrm>
            <a:off x="506971" y="4172490"/>
            <a:ext cx="84084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1 </a:t>
            </a:r>
            <a:r>
              <a:rPr lang="en-US" sz="2400" b="1" dirty="0" err="1">
                <a:latin typeface="Palatino Linotype" panose="02040502050505030304" pitchFamily="18" charset="0"/>
              </a:rPr>
              <a:t>Timoteo</a:t>
            </a:r>
            <a:r>
              <a:rPr lang="en-US" sz="2400" b="1" dirty="0">
                <a:latin typeface="Palatino Linotype" panose="02040502050505030304" pitchFamily="18" charset="0"/>
              </a:rPr>
              <a:t> 6 </a:t>
            </a:r>
            <a:r>
              <a:rPr lang="es-ES" sz="2400" b="1" baseline="30000" dirty="0">
                <a:latin typeface="Palatino Linotype" panose="02040502050505030304" pitchFamily="18" charset="0"/>
              </a:rPr>
              <a:t>6 </a:t>
            </a:r>
            <a:r>
              <a:rPr lang="es-ES" sz="2400" dirty="0">
                <a:latin typeface="Palatino Linotype" panose="02040502050505030304" pitchFamily="18" charset="0"/>
              </a:rPr>
              <a:t>Pero gran ganancia es la piedad acompañada de contentamiento; </a:t>
            </a:r>
            <a:r>
              <a:rPr lang="es-ES" sz="2400" b="1" baseline="30000" dirty="0">
                <a:latin typeface="Palatino Linotype" panose="02040502050505030304" pitchFamily="18" charset="0"/>
              </a:rPr>
              <a:t>7 </a:t>
            </a:r>
            <a:r>
              <a:rPr lang="es-ES" sz="2400" dirty="0">
                <a:latin typeface="Palatino Linotype" panose="02040502050505030304" pitchFamily="18" charset="0"/>
              </a:rPr>
              <a:t>porque nada hemos traído a este mundo, y sin duda nada podremos sacar. </a:t>
            </a:r>
            <a:r>
              <a:rPr lang="es-ES" sz="2400" b="1" baseline="30000" dirty="0">
                <a:latin typeface="Palatino Linotype" panose="02040502050505030304" pitchFamily="18" charset="0"/>
              </a:rPr>
              <a:t>8 </a:t>
            </a:r>
            <a:r>
              <a:rPr lang="es-ES" sz="2400" dirty="0">
                <a:latin typeface="Palatino Linotype" panose="02040502050505030304" pitchFamily="18" charset="0"/>
              </a:rPr>
              <a:t>Así que, teniendo sustento y abrigo, estemos contentos con esto.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4742" y="1524000"/>
            <a:ext cx="432805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/>
              <a:t>“Easy for you to say, living in the United States of America!”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399" y="4876800"/>
            <a:ext cx="4343399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2400" b="1" dirty="0"/>
              <a:t>"¡Es fácil para ti decirlo, viviendo en los Estados Unidos!"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4867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DISCONTENT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100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DESCONTENTO</a:t>
            </a:r>
          </a:p>
        </p:txBody>
      </p:sp>
      <p:sp>
        <p:nvSpPr>
          <p:cNvPr id="7" name="Rectangle 6"/>
          <p:cNvSpPr/>
          <p:nvPr/>
        </p:nvSpPr>
        <p:spPr>
          <a:xfrm>
            <a:off x="506971" y="838200"/>
            <a:ext cx="8408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An Irony: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06971" y="4172490"/>
            <a:ext cx="84084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Una </a:t>
            </a:r>
            <a:r>
              <a:rPr lang="en-US" sz="2400" b="1" dirty="0" err="1"/>
              <a:t>Ironía</a:t>
            </a:r>
            <a:r>
              <a:rPr lang="en-US" sz="2400" b="1" dirty="0"/>
              <a:t>:</a:t>
            </a:r>
            <a:endParaRPr lang="es-E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34742" y="1066800"/>
            <a:ext cx="432805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/>
              <a:t>As rich as we are in the United States of America, there is similar discontent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399" y="4419600"/>
            <a:ext cx="4343399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2400" b="1" dirty="0"/>
              <a:t>Tan ricos como somos en los Estados Unidos, hay un descontento similar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 rot="20766741">
            <a:off x="5990141" y="1649790"/>
            <a:ext cx="111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10" name="TextBox 9"/>
          <p:cNvSpPr txBox="1"/>
          <p:nvPr/>
        </p:nvSpPr>
        <p:spPr>
          <a:xfrm rot="20766741">
            <a:off x="6268522" y="4606882"/>
            <a:ext cx="91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¿</a:t>
            </a:r>
            <a:r>
              <a:rPr lang="en-US" sz="2800" b="1" dirty="0" err="1">
                <a:solidFill>
                  <a:srgbClr val="C00000"/>
                </a:solidFill>
              </a:rPr>
              <a:t>Por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qué</a:t>
            </a:r>
            <a:r>
              <a:rPr lang="en-US" sz="28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35" y="2362200"/>
            <a:ext cx="912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Because doing what I want and having things</a:t>
            </a:r>
          </a:p>
          <a:p>
            <a:pPr algn="ctr"/>
            <a:r>
              <a:rPr lang="en-US" sz="2400" dirty="0"/>
              <a:t>doesn’t bring contentment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874603"/>
            <a:ext cx="912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Porque hacer lo que quiero y tener cosas</a:t>
            </a:r>
          </a:p>
          <a:p>
            <a:pPr algn="ctr"/>
            <a:r>
              <a:rPr lang="es-ES" sz="2400" dirty="0"/>
              <a:t>no trae contentamiento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43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5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535" y="2362200"/>
            <a:ext cx="912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Because doing what I want and having things</a:t>
            </a:r>
          </a:p>
          <a:p>
            <a:pPr algn="ctr"/>
            <a:r>
              <a:rPr lang="en-US" sz="2400" dirty="0"/>
              <a:t>doesn’t bring contentment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874603"/>
            <a:ext cx="9127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Porque hacer lo que quiero y tener cosas.</a:t>
            </a:r>
          </a:p>
          <a:p>
            <a:pPr algn="ctr"/>
            <a:r>
              <a:rPr lang="es-ES" sz="2400" dirty="0"/>
              <a:t>no trae contentamiento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4206" y="1746408"/>
            <a:ext cx="8943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spoiled child who gets whatever he wants isn’t happy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Ecclesiastes 2:1-22</a:t>
            </a:r>
          </a:p>
        </p:txBody>
      </p:sp>
      <p:sp>
        <p:nvSpPr>
          <p:cNvPr id="14" name="TextBox 13"/>
          <p:cNvSpPr txBox="1"/>
          <p:nvPr/>
        </p:nvSpPr>
        <p:spPr>
          <a:xfrm rot="20280977">
            <a:off x="6121264" y="525079"/>
            <a:ext cx="284657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The progressives would all tell us they desire a better world. They think they can get it by throwing off God’s restraints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2904" y="5232737"/>
            <a:ext cx="8943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El niño mimado que obtiene lo que quiere no es feliz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Eclesiastés</a:t>
            </a:r>
            <a:r>
              <a:rPr lang="en-US" sz="2000" dirty="0"/>
              <a:t> 2:1-22</a:t>
            </a:r>
          </a:p>
        </p:txBody>
      </p:sp>
      <p:sp>
        <p:nvSpPr>
          <p:cNvPr id="16" name="TextBox 15"/>
          <p:cNvSpPr txBox="1"/>
          <p:nvPr/>
        </p:nvSpPr>
        <p:spPr>
          <a:xfrm rot="20280977">
            <a:off x="6036495" y="3839931"/>
            <a:ext cx="284657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FF0000"/>
                </a:solidFill>
              </a:rPr>
              <a:t>Los progresistas nos dirían que desean un mundo mejor. Piensan que pueden obtenerlo desechando las restricciones de Dios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4710" y="304800"/>
            <a:ext cx="8943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Rebellion is in vain</a:t>
            </a:r>
          </a:p>
          <a:p>
            <a:pPr lvl="5"/>
            <a:r>
              <a:rPr lang="en-US" sz="2000" b="1" dirty="0"/>
              <a:t>Psalm 2:1,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Those who love the Lord and hate evil can think on good things</a:t>
            </a:r>
          </a:p>
          <a:p>
            <a:pPr lvl="6"/>
            <a:r>
              <a:rPr lang="en-US" sz="2000" dirty="0"/>
              <a:t>	</a:t>
            </a:r>
            <a:r>
              <a:rPr lang="en-US" sz="2000" b="1" dirty="0"/>
              <a:t>Philippians 4:8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Those who lament the condition of the world have hope of a better one</a:t>
            </a:r>
          </a:p>
          <a:p>
            <a:pPr lvl="4"/>
            <a:r>
              <a:rPr lang="en-US" sz="2000" dirty="0"/>
              <a:t>				</a:t>
            </a:r>
            <a:r>
              <a:rPr lang="en-US" sz="2000" b="1" dirty="0"/>
              <a:t>Hebrews 11:13-16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696" y="3843278"/>
            <a:ext cx="8943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La rebelión es en vano</a:t>
            </a:r>
            <a:endParaRPr lang="en-US" sz="2000" dirty="0"/>
          </a:p>
          <a:p>
            <a:pPr lvl="5"/>
            <a:r>
              <a:rPr lang="en-US" sz="2000" b="1" dirty="0" err="1"/>
              <a:t>Salmos</a:t>
            </a:r>
            <a:r>
              <a:rPr lang="en-US" sz="2000" b="1" dirty="0"/>
              <a:t> 2:1,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Los que aman al Señor y odian el mal pueden pensar en cosas buenas</a:t>
            </a:r>
            <a:endParaRPr lang="en-US" sz="2000" dirty="0"/>
          </a:p>
          <a:p>
            <a:pPr lvl="6"/>
            <a:r>
              <a:rPr lang="en-US" sz="2000" dirty="0"/>
              <a:t>	</a:t>
            </a:r>
            <a:r>
              <a:rPr lang="en-US" sz="2000" b="1" dirty="0" err="1"/>
              <a:t>Filipenses</a:t>
            </a:r>
            <a:r>
              <a:rPr lang="en-US" sz="2000" b="1" dirty="0"/>
              <a:t> 4:8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Los que lamentan la condición del mundo tienen la esperanza de una mejor</a:t>
            </a:r>
            <a:endParaRPr lang="en-US" sz="2000" dirty="0"/>
          </a:p>
          <a:p>
            <a:pPr lvl="4"/>
            <a:r>
              <a:rPr lang="en-US" sz="2000" dirty="0"/>
              <a:t>				</a:t>
            </a:r>
            <a:r>
              <a:rPr lang="en-US" sz="2000" b="1" dirty="0" err="1"/>
              <a:t>Hebreos</a:t>
            </a:r>
            <a:r>
              <a:rPr lang="en-US" sz="2000" b="1" dirty="0"/>
              <a:t> 11:13-16</a:t>
            </a:r>
          </a:p>
        </p:txBody>
      </p:sp>
    </p:spTree>
    <p:extLst>
      <p:ext uri="{BB962C8B-B14F-4D97-AF65-F5344CB8AC3E}">
        <p14:creationId xmlns:p14="http://schemas.microsoft.com/office/powerpoint/2010/main" val="126683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SELF-CENTERED LIFE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8337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REBELLION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233948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DISCONTENTEDNESS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866987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Vida </a:t>
            </a:r>
            <a:r>
              <a:rPr lang="en-US" sz="2400" b="1" dirty="0" err="1"/>
              <a:t>Autocentrada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24352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Rebelión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6437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Descontento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7097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1" t="21572" r="24919" b="12291"/>
          <a:stretch/>
        </p:blipFill>
        <p:spPr bwMode="auto">
          <a:xfrm>
            <a:off x="838200" y="953236"/>
            <a:ext cx="7437120" cy="4837964"/>
          </a:xfrm>
          <a:prstGeom prst="rect">
            <a:avLst/>
          </a:prstGeom>
          <a:noFill/>
          <a:ln>
            <a:noFill/>
          </a:ln>
          <a:effectLst>
            <a:outerShdw blurRad="50800" dist="1143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4" t="46159" r="69478" b="38615"/>
          <a:stretch/>
        </p:blipFill>
        <p:spPr bwMode="auto">
          <a:xfrm>
            <a:off x="121920" y="1449498"/>
            <a:ext cx="4450080" cy="3351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14300" dir="13500000" algn="b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32960" y="1447800"/>
            <a:ext cx="4434840" cy="33855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0" rIns="0" bIns="0" rtlCol="0">
            <a:spAutoFit/>
          </a:bodyPr>
          <a:lstStyle/>
          <a:p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pudiera vivir nuevamente mi vida, en la próxima trataría de cometer más errores. </a:t>
            </a:r>
            <a:r>
              <a:rPr lang="es-E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intentaría ser tan perfecto,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relajaría más. Sería más tonto de lo que he sido, de hecho tomaría muy pocas cosas con seriedad. Sería menos higiénico. </a:t>
            </a:r>
            <a:r>
              <a:rPr lang="es-E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Correría más riesgos,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haría más viajes, </a:t>
            </a:r>
            <a:r>
              <a:rPr lang="es-E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contemplaría más atardeceres,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subiría más montañas, nadaría más ríos. </a:t>
            </a:r>
            <a:r>
              <a:rPr lang="es-E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Iría a más lugares adonde nunca he ido,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comería más helados y menos habas…</a:t>
            </a:r>
            <a:r>
              <a:rPr lang="es-ES" sz="2000" dirty="0"/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2960" y="1447800"/>
            <a:ext cx="4434840" cy="33855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91440" tIns="0" rIns="0" bIns="0" rtlCol="0">
            <a:spAutoFit/>
          </a:bodyPr>
          <a:lstStyle>
            <a:defPPr>
              <a:defRPr lang="en-US"/>
            </a:defPPr>
            <a:lvl1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/>
              <a:t>Si pudiera vivir nuevamente mi vida, en la próxima trataría de cometer más errores. </a:t>
            </a:r>
            <a:r>
              <a:rPr lang="es-ES" dirty="0">
                <a:solidFill>
                  <a:srgbClr val="FF0000"/>
                </a:solidFill>
              </a:rPr>
              <a:t>No intentaría ser tan perfecto</a:t>
            </a:r>
            <a:r>
              <a:rPr lang="es-ES" dirty="0"/>
              <a:t>, me relajaría más. Sería más tonto de lo que he sido, de hecho tomaría muy pocas cosas con seriedad. Sería menos higiénico. </a:t>
            </a:r>
            <a:r>
              <a:rPr lang="es-ES" dirty="0">
                <a:solidFill>
                  <a:srgbClr val="FF0000"/>
                </a:solidFill>
              </a:rPr>
              <a:t>Correría más riesgos,</a:t>
            </a:r>
            <a:r>
              <a:rPr lang="es-ES" dirty="0"/>
              <a:t> haría más viajes, </a:t>
            </a:r>
            <a:r>
              <a:rPr lang="es-ES" dirty="0">
                <a:solidFill>
                  <a:srgbClr val="FF0000"/>
                </a:solidFill>
              </a:rPr>
              <a:t>contemplaría más atardeceres,</a:t>
            </a:r>
            <a:r>
              <a:rPr lang="es-ES" dirty="0"/>
              <a:t> subiría más montañas, nadaría más ríos. </a:t>
            </a:r>
            <a:r>
              <a:rPr lang="es-ES" dirty="0">
                <a:solidFill>
                  <a:srgbClr val="FF0000"/>
                </a:solidFill>
              </a:rPr>
              <a:t>Iría a más lugares adonde nunca he ido,</a:t>
            </a:r>
            <a:r>
              <a:rPr lang="es-ES" dirty="0"/>
              <a:t> comería más </a:t>
            </a:r>
            <a:r>
              <a:rPr lang="es-ES" dirty="0">
                <a:solidFill>
                  <a:srgbClr val="FF0000"/>
                </a:solidFill>
              </a:rPr>
              <a:t>helados</a:t>
            </a:r>
            <a:r>
              <a:rPr lang="es-ES" dirty="0"/>
              <a:t> y menos </a:t>
            </a:r>
            <a:r>
              <a:rPr lang="es-ES" dirty="0">
                <a:solidFill>
                  <a:srgbClr val="FF0000"/>
                </a:solidFill>
              </a:rPr>
              <a:t>habas</a:t>
            </a:r>
            <a:r>
              <a:rPr lang="es-ES" dirty="0"/>
              <a:t>… 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1449498"/>
            <a:ext cx="4434840" cy="3431709"/>
          </a:xfrm>
          <a:prstGeom prst="rect">
            <a:avLst/>
          </a:prstGeom>
          <a:solidFill>
            <a:schemeClr val="bg1"/>
          </a:solidFill>
        </p:spPr>
        <p:txBody>
          <a:bodyPr wrap="square" lIns="228600" tIns="0" rIns="0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If I had my life to live over again,       I  would try to make more  mistakes   I   would  relax   I   would  be  sillier than  I  have  been this  trip   I know of very few things  that I would take seriously  I would be less hygienic  I    would   go   more   places   I   would  climb   more  mountains   and  swim   more    rivers    I   would   eat   more  sweets  and less spinach.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SELF-CENTERED LIFE</a:t>
            </a:r>
          </a:p>
        </p:txBody>
      </p:sp>
    </p:spTree>
    <p:extLst>
      <p:ext uri="{BB962C8B-B14F-4D97-AF65-F5344CB8AC3E}">
        <p14:creationId xmlns:p14="http://schemas.microsoft.com/office/powerpoint/2010/main" val="149788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152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Other lines added in the Spanish translation…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3610896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Otras líneas adicionado en la traducción al español…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740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"/>
    </mc:Choice>
    <mc:Fallback xmlns="">
      <p:transition advTm="1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439668" y="4038600"/>
            <a:ext cx="5704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si no lo saben, de eso está hecha la vida, 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sólo de momentos; no te pierdas el ahora.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5530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ya ven, tengo 85 años... 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sé que me estoy muriendo.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6096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you didn’t know, that's what life is made of, just moments; Do not miss the present.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1936956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you see, I'm 85 years old ...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 know I'm dying.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More philosophical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Darker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More Nihilistic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74327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Más filosófico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Más oscuro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Más nihilista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152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Other lines added in the Spanish translation…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361089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Otras líneas adicionado en la traducción al español…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552148" y="1524000"/>
            <a:ext cx="7363252" cy="1662614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existential 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nihilism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, which argues that life is without objective meaning, purpose, or intrinsic value. Moral 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nihilists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 assert that there is no inherent morality, and that accepted moral values are abstractly contrived.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0" y="4724400"/>
            <a:ext cx="7363252" cy="1938992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s-ES" sz="2400" b="1" dirty="0">
                <a:solidFill>
                  <a:schemeClr val="bg1">
                    <a:lumMod val="85000"/>
                  </a:schemeClr>
                </a:solidFill>
              </a:rPr>
              <a:t>nihilismo</a:t>
            </a:r>
            <a:r>
              <a:rPr lang="es-ES" sz="2400" dirty="0">
                <a:solidFill>
                  <a:schemeClr val="bg1">
                    <a:lumMod val="85000"/>
                  </a:schemeClr>
                </a:solidFill>
              </a:rPr>
              <a:t> existencial, que sostiene que la vida carece de significado objetivo, propósito o valor intrínseco. Los nihilistas morales afirman que no hay moralidad y que los valores morales aceptados se construyen de manera abstracta.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439668" y="4038600"/>
            <a:ext cx="5704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si no lo saben, de eso está hecha la vida, 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sólo de momentos; no te pierdas el ahora.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5530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ya ven, tengo 85 años... 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sé que me estoy muriendo.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6096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you didn’t know, that's what life is made of, just moments; Do not miss the present.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9000" y="1936956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ya ven, tengo 85 años... </a:t>
            </a:r>
            <a:b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sé que me estoy muriendo.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71252"/>
            <a:ext cx="3048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Specifically: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Obligation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Duty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Consideration for others</a:t>
            </a:r>
          </a:p>
          <a:p>
            <a:r>
              <a:rPr lang="en-US" sz="2000" dirty="0"/>
              <a:t>all take a back seat to enjoying the moment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152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Other lines added in the Spanish translation…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361089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Otras líneas adicionado en la traducción al español…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419600"/>
            <a:ext cx="34396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Específicamente</a:t>
            </a:r>
            <a:r>
              <a:rPr lang="en-US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i="1" dirty="0"/>
              <a:t>Obligación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i="1" dirty="0"/>
              <a:t>Deber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i="1" dirty="0"/>
              <a:t>Consideración para los demás</a:t>
            </a:r>
          </a:p>
          <a:p>
            <a:r>
              <a:rPr lang="es-ES" sz="2000" dirty="0"/>
              <a:t>son menos importantes de lo que quiero en este momento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342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REBELLION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3886200"/>
            <a:ext cx="2654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El derecho de </a:t>
            </a:r>
            <a:r>
              <a:rPr lang="en-US" sz="2400" dirty="0" err="1"/>
              <a:t>soñar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17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REBELIÓN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9445" y="4255532"/>
            <a:ext cx="253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por</a:t>
            </a:r>
            <a:r>
              <a:rPr lang="en-US" i="1" dirty="0"/>
              <a:t> Eduardo </a:t>
            </a:r>
            <a:r>
              <a:rPr lang="en-US" i="1" dirty="0" err="1"/>
              <a:t>Galeano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3150398" y="457200"/>
            <a:ext cx="2601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The Right to Dream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9445" y="826532"/>
            <a:ext cx="253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by Eduardo </a:t>
            </a:r>
            <a:r>
              <a:rPr lang="en-US" i="1" dirty="0" err="1"/>
              <a:t>Galeano</a:t>
            </a:r>
            <a:endParaRPr lang="en-US" i="1" dirty="0"/>
          </a:p>
        </p:txBody>
      </p:sp>
      <p:sp>
        <p:nvSpPr>
          <p:cNvPr id="12" name="Rectangle 11"/>
          <p:cNvSpPr/>
          <p:nvPr/>
        </p:nvSpPr>
        <p:spPr>
          <a:xfrm>
            <a:off x="609600" y="1371600"/>
            <a:ext cx="7668052" cy="132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He envisions a utopia in which…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cooks will not believe that the lobsters love to be boiled alive.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Historians will not believe that countries love to be invaded.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Politicians will not believe that the poor love to eat promises.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49530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He envisions a utopia in which…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Los cocineros no creerán que a las langostas les encanta que las hiervan vivas.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Los historiadores no creerán que a los países les encanta ser invadidos.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Los políticos no creerán que a los pobres les encanta comer promesas.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788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1066800" y="5791200"/>
            <a:ext cx="2840182" cy="28369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932633" y="5471652"/>
            <a:ext cx="2133871" cy="28369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4800600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Se imagina una utopía en la que</a:t>
            </a:r>
            <a:r>
              <a:rPr lang="en-US" sz="2000" b="1" dirty="0"/>
              <a:t>…</a:t>
            </a:r>
          </a:p>
          <a:p>
            <a:r>
              <a:rPr lang="es-ES" sz="2000" dirty="0"/>
              <a:t>“La Santa Madre Iglesia corregirá algunas erratas de las piedras de Moisés. El sexto mandamiento ordenará: ‘Festejarás el cuerpo.’ El noveno, que desconfía del deseo, lo declarará sagrado.”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r>
              <a:rPr lang="es-ES" sz="2000" dirty="0"/>
              <a:t>“…no habrá noche que no sea vivida como si fuera la última…”</a:t>
            </a:r>
            <a:endParaRPr lang="en-US" sz="2000" dirty="0"/>
          </a:p>
        </p:txBody>
      </p:sp>
      <p:sp>
        <p:nvSpPr>
          <p:cNvPr id="19" name="Flowchart: Delay 18"/>
          <p:cNvSpPr/>
          <p:nvPr/>
        </p:nvSpPr>
        <p:spPr>
          <a:xfrm rot="16200000">
            <a:off x="7005072" y="4476616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No hablarás contra tu prójimo falso testimonio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Flowchart: Delay 19"/>
          <p:cNvSpPr/>
          <p:nvPr/>
        </p:nvSpPr>
        <p:spPr>
          <a:xfrm rot="16200000">
            <a:off x="7001873" y="4483280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no codiciarás la mujer de tu prójimo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86000" y="2353808"/>
            <a:ext cx="2840182" cy="28369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810000" y="2057400"/>
            <a:ext cx="3124200" cy="28369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1371600"/>
            <a:ext cx="7668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He envisions a utopia in which…</a:t>
            </a:r>
          </a:p>
          <a:p>
            <a:r>
              <a:rPr lang="es-ES" sz="2000" dirty="0"/>
              <a:t>“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Holy</a:t>
            </a:r>
            <a:r>
              <a:rPr lang="es-ES" sz="2000" dirty="0"/>
              <a:t> </a:t>
            </a:r>
            <a:r>
              <a:rPr lang="es-ES" sz="2000" dirty="0" err="1"/>
              <a:t>Mother</a:t>
            </a:r>
            <a:r>
              <a:rPr lang="es-ES" sz="2000" dirty="0"/>
              <a:t> </a:t>
            </a:r>
            <a:r>
              <a:rPr lang="es-ES" sz="2000" dirty="0" err="1"/>
              <a:t>Church</a:t>
            </a:r>
            <a:r>
              <a:rPr lang="es-ES" sz="2000" dirty="0"/>
              <a:t> </a:t>
            </a:r>
            <a:r>
              <a:rPr lang="es-ES" sz="2000" dirty="0" err="1"/>
              <a:t>will</a:t>
            </a:r>
            <a:r>
              <a:rPr lang="es-ES" sz="2000" dirty="0"/>
              <a:t> </a:t>
            </a:r>
            <a:r>
              <a:rPr lang="es-ES" sz="2000" dirty="0" err="1"/>
              <a:t>correct</a:t>
            </a:r>
            <a:r>
              <a:rPr lang="es-ES" sz="2000" dirty="0"/>
              <a:t> </a:t>
            </a:r>
            <a:r>
              <a:rPr lang="es-ES" sz="2000" dirty="0" err="1"/>
              <a:t>some</a:t>
            </a:r>
            <a:r>
              <a:rPr lang="es-ES" sz="2000" dirty="0"/>
              <a:t> </a:t>
            </a:r>
            <a:r>
              <a:rPr lang="es-ES" sz="2000" dirty="0" err="1"/>
              <a:t>errors</a:t>
            </a:r>
            <a:r>
              <a:rPr lang="es-ES" sz="2000" dirty="0"/>
              <a:t> in </a:t>
            </a:r>
            <a:r>
              <a:rPr lang="es-ES" sz="2000" dirty="0" err="1"/>
              <a:t>Moses</a:t>
            </a:r>
            <a:r>
              <a:rPr lang="es-ES" sz="2000" dirty="0"/>
              <a:t>’ </a:t>
            </a:r>
            <a:r>
              <a:rPr lang="es-ES" sz="2000" dirty="0" err="1"/>
              <a:t>tablets</a:t>
            </a:r>
            <a:r>
              <a:rPr lang="es-ES" sz="2000" dirty="0"/>
              <a:t>.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sixth</a:t>
            </a:r>
            <a:r>
              <a:rPr lang="es-ES" sz="2000" dirty="0"/>
              <a:t> </a:t>
            </a:r>
            <a:r>
              <a:rPr lang="es-ES" sz="2000" dirty="0" err="1"/>
              <a:t>commandment</a:t>
            </a:r>
            <a:r>
              <a:rPr lang="es-ES" sz="2000" dirty="0"/>
              <a:t> </a:t>
            </a:r>
            <a:r>
              <a:rPr lang="es-ES" sz="2000" dirty="0" err="1"/>
              <a:t>will</a:t>
            </a:r>
            <a:r>
              <a:rPr lang="es-ES" sz="2000" dirty="0"/>
              <a:t> </a:t>
            </a:r>
            <a:r>
              <a:rPr lang="es-ES" sz="2000" dirty="0" err="1"/>
              <a:t>say</a:t>
            </a:r>
            <a:r>
              <a:rPr lang="es-ES" sz="2000" dirty="0"/>
              <a:t>: ‘</a:t>
            </a:r>
            <a:r>
              <a:rPr lang="es-ES" sz="2000" dirty="0" err="1"/>
              <a:t>Thou</a:t>
            </a:r>
            <a:r>
              <a:rPr lang="es-ES" sz="2000" dirty="0"/>
              <a:t> </a:t>
            </a:r>
            <a:r>
              <a:rPr lang="es-ES" sz="2000" dirty="0" err="1"/>
              <a:t>shalt</a:t>
            </a:r>
            <a:r>
              <a:rPr lang="es-ES" sz="2000" dirty="0"/>
              <a:t> </a:t>
            </a:r>
            <a:r>
              <a:rPr lang="es-ES" sz="2000" dirty="0" err="1"/>
              <a:t>celebrate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body</a:t>
            </a:r>
            <a:r>
              <a:rPr lang="es-ES" sz="2000" dirty="0"/>
              <a:t>.’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ninth</a:t>
            </a:r>
            <a:r>
              <a:rPr lang="es-ES" sz="2000" dirty="0"/>
              <a:t>, </a:t>
            </a:r>
            <a:r>
              <a:rPr lang="es-ES" sz="2000" dirty="0" err="1"/>
              <a:t>which</a:t>
            </a:r>
            <a:r>
              <a:rPr lang="es-ES" sz="2000" dirty="0"/>
              <a:t> </a:t>
            </a:r>
            <a:r>
              <a:rPr lang="es-ES" sz="2000" dirty="0" err="1"/>
              <a:t>distrusts</a:t>
            </a:r>
            <a:r>
              <a:rPr lang="es-ES" sz="2000" dirty="0"/>
              <a:t> </a:t>
            </a:r>
            <a:r>
              <a:rPr lang="es-ES" sz="2000" dirty="0" err="1"/>
              <a:t>desire</a:t>
            </a:r>
            <a:r>
              <a:rPr lang="es-ES" sz="2000" dirty="0"/>
              <a:t>, </a:t>
            </a:r>
            <a:r>
              <a:rPr lang="es-ES" sz="2000" dirty="0" err="1"/>
              <a:t>will</a:t>
            </a:r>
            <a:r>
              <a:rPr lang="es-ES" sz="2000" dirty="0"/>
              <a:t> </a:t>
            </a:r>
            <a:r>
              <a:rPr lang="es-ES" sz="2000" dirty="0" err="1"/>
              <a:t>delare</a:t>
            </a:r>
            <a:r>
              <a:rPr lang="es-ES" sz="2000" dirty="0"/>
              <a:t> </a:t>
            </a:r>
            <a:r>
              <a:rPr lang="es-ES" sz="2000" dirty="0" err="1"/>
              <a:t>it</a:t>
            </a:r>
            <a:r>
              <a:rPr lang="es-ES" sz="2000" dirty="0"/>
              <a:t> </a:t>
            </a:r>
            <a:r>
              <a:rPr lang="es-ES" sz="2000" dirty="0" err="1"/>
              <a:t>sacred</a:t>
            </a:r>
            <a:r>
              <a:rPr lang="es-ES" sz="2000" dirty="0"/>
              <a:t>.”</a:t>
            </a:r>
          </a:p>
          <a:p>
            <a:endParaRPr lang="es-ES" sz="2000" dirty="0"/>
          </a:p>
          <a:p>
            <a:r>
              <a:rPr lang="en-US" sz="2000" dirty="0"/>
              <a:t>“…there will be no night that is not lived as if it were the last…”</a:t>
            </a:r>
          </a:p>
        </p:txBody>
      </p:sp>
      <p:sp>
        <p:nvSpPr>
          <p:cNvPr id="8" name="Flowchart: Delay 7"/>
          <p:cNvSpPr/>
          <p:nvPr/>
        </p:nvSpPr>
        <p:spPr>
          <a:xfrm rot="16200000">
            <a:off x="7002612" y="999128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Thou shalt not bear false witness against thy neighbor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Flowchart: Delay 15"/>
          <p:cNvSpPr/>
          <p:nvPr/>
        </p:nvSpPr>
        <p:spPr>
          <a:xfrm rot="16200000">
            <a:off x="6999413" y="1005792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Thou shalt not covet thy neighbor’s wife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REBELLION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3886200"/>
            <a:ext cx="2654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El derecho de </a:t>
            </a:r>
            <a:r>
              <a:rPr lang="en-US" sz="2400" dirty="0" err="1"/>
              <a:t>soñar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17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REBELIÓN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9445" y="4255532"/>
            <a:ext cx="253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por</a:t>
            </a:r>
            <a:r>
              <a:rPr lang="en-US" i="1" dirty="0"/>
              <a:t> Eduardo </a:t>
            </a:r>
            <a:r>
              <a:rPr lang="en-US" i="1" dirty="0" err="1"/>
              <a:t>Galeano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3150398" y="457200"/>
            <a:ext cx="2601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The Right to Dream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9445" y="826532"/>
            <a:ext cx="253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by Eduardo </a:t>
            </a:r>
            <a:r>
              <a:rPr lang="en-US" i="1" dirty="0" err="1"/>
              <a:t>Galeano</a:t>
            </a:r>
            <a:endParaRPr lang="en-US" i="1" dirty="0"/>
          </a:p>
        </p:txBody>
      </p:sp>
      <p:sp>
        <p:nvSpPr>
          <p:cNvPr id="18" name="Flowchart: Delay 17"/>
          <p:cNvSpPr/>
          <p:nvPr/>
        </p:nvSpPr>
        <p:spPr>
          <a:xfrm rot="16200000">
            <a:off x="-10987" y="1012984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Thou shalt not commit adultery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Flowchart: Delay 20"/>
          <p:cNvSpPr/>
          <p:nvPr/>
        </p:nvSpPr>
        <p:spPr>
          <a:xfrm rot="16200000">
            <a:off x="-8527" y="4490472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No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cometerás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adulterio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&quot;No&quot; Symbol 25"/>
          <p:cNvSpPr/>
          <p:nvPr/>
        </p:nvSpPr>
        <p:spPr>
          <a:xfrm>
            <a:off x="7239000" y="48006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&quot;No&quot; Symbol 26"/>
          <p:cNvSpPr/>
          <p:nvPr/>
        </p:nvSpPr>
        <p:spPr>
          <a:xfrm>
            <a:off x="7239000" y="12954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&quot;No&quot; Symbol 27"/>
          <p:cNvSpPr/>
          <p:nvPr/>
        </p:nvSpPr>
        <p:spPr>
          <a:xfrm>
            <a:off x="228600" y="12954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&quot;No&quot; Symbol 28"/>
          <p:cNvSpPr/>
          <p:nvPr/>
        </p:nvSpPr>
        <p:spPr>
          <a:xfrm>
            <a:off x="228600" y="48006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0280977">
            <a:off x="5478070" y="687825"/>
            <a:ext cx="1460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Twice divorced</a:t>
            </a:r>
          </a:p>
        </p:txBody>
      </p:sp>
      <p:sp>
        <p:nvSpPr>
          <p:cNvPr id="31" name="TextBox 30"/>
          <p:cNvSpPr txBox="1"/>
          <p:nvPr/>
        </p:nvSpPr>
        <p:spPr>
          <a:xfrm rot="20280977">
            <a:off x="5439597" y="4003863"/>
            <a:ext cx="1606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Dos </a:t>
            </a:r>
            <a:r>
              <a:rPr lang="en-US" sz="2400" dirty="0" err="1">
                <a:solidFill>
                  <a:srgbClr val="FF0000"/>
                </a:solidFill>
              </a:rPr>
              <a:t>veces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divorciado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19" grpId="0" animBg="1"/>
      <p:bldP spid="20" grpId="0" animBg="1"/>
      <p:bldP spid="25" grpId="0" animBg="1"/>
      <p:bldP spid="22" grpId="0" animBg="1"/>
      <p:bldP spid="8" grpId="0" animBg="1"/>
      <p:bldP spid="16" grpId="0" animBg="1"/>
      <p:bldP spid="18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Delay 18"/>
          <p:cNvSpPr/>
          <p:nvPr/>
        </p:nvSpPr>
        <p:spPr>
          <a:xfrm rot="16200000">
            <a:off x="7005072" y="4476616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No hablarás contra tu prójimo falso testimonio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Flowchart: Delay 19"/>
          <p:cNvSpPr/>
          <p:nvPr/>
        </p:nvSpPr>
        <p:spPr>
          <a:xfrm rot="16200000">
            <a:off x="7001873" y="4483280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no codiciarás la mujer de tu prójimo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Flowchart: Delay 7"/>
          <p:cNvSpPr/>
          <p:nvPr/>
        </p:nvSpPr>
        <p:spPr>
          <a:xfrm rot="16200000">
            <a:off x="7002612" y="999128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Thou shalt not bear false witness against thy neighbor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Flowchart: Delay 15"/>
          <p:cNvSpPr/>
          <p:nvPr/>
        </p:nvSpPr>
        <p:spPr>
          <a:xfrm rot="16200000">
            <a:off x="6999413" y="1005792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Thou shalt not covet thy neighbor’s wife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338052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572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REBELLION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3886200"/>
            <a:ext cx="2654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El derecho de </a:t>
            </a:r>
            <a:r>
              <a:rPr lang="en-US" sz="2400" dirty="0" err="1"/>
              <a:t>soñar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8817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REBELIÓN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9445" y="4255532"/>
            <a:ext cx="253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/>
              <a:t>por</a:t>
            </a:r>
            <a:r>
              <a:rPr lang="en-US" i="1" dirty="0"/>
              <a:t> Eduardo </a:t>
            </a:r>
            <a:r>
              <a:rPr lang="en-US" i="1" dirty="0" err="1"/>
              <a:t>Galeano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3150398" y="457200"/>
            <a:ext cx="2601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The Right to Dream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9445" y="826532"/>
            <a:ext cx="253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by Eduardo </a:t>
            </a:r>
            <a:r>
              <a:rPr lang="en-US" i="1" dirty="0" err="1"/>
              <a:t>Galeano</a:t>
            </a:r>
            <a:endParaRPr lang="en-US" i="1" dirty="0"/>
          </a:p>
        </p:txBody>
      </p:sp>
      <p:sp>
        <p:nvSpPr>
          <p:cNvPr id="18" name="Flowchart: Delay 17"/>
          <p:cNvSpPr/>
          <p:nvPr/>
        </p:nvSpPr>
        <p:spPr>
          <a:xfrm rot="16200000">
            <a:off x="-10987" y="1012984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Thou shalt not commit adultery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Flowchart: Delay 20"/>
          <p:cNvSpPr/>
          <p:nvPr/>
        </p:nvSpPr>
        <p:spPr>
          <a:xfrm rot="16200000">
            <a:off x="-8527" y="4490472"/>
            <a:ext cx="2147455" cy="1825600"/>
          </a:xfrm>
          <a:prstGeom prst="flowChartDelay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No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cometerás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adulterio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&quot;No&quot; Symbol 25"/>
          <p:cNvSpPr/>
          <p:nvPr/>
        </p:nvSpPr>
        <p:spPr>
          <a:xfrm>
            <a:off x="7239000" y="48006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&quot;No&quot; Symbol 26"/>
          <p:cNvSpPr/>
          <p:nvPr/>
        </p:nvSpPr>
        <p:spPr>
          <a:xfrm>
            <a:off x="7239000" y="12954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&quot;No&quot; Symbol 27"/>
          <p:cNvSpPr/>
          <p:nvPr/>
        </p:nvSpPr>
        <p:spPr>
          <a:xfrm>
            <a:off x="228600" y="12954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&quot;No&quot; Symbol 28"/>
          <p:cNvSpPr/>
          <p:nvPr/>
        </p:nvSpPr>
        <p:spPr>
          <a:xfrm>
            <a:off x="228600" y="4800600"/>
            <a:ext cx="1676400" cy="1524000"/>
          </a:xfrm>
          <a:prstGeom prst="noSmoking">
            <a:avLst>
              <a:gd name="adj" fmla="val 9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413808"/>
            <a:ext cx="51823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Psalm 2:2-3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The kings of the earth take their stand</a:t>
            </a:r>
            <a:br>
              <a:rPr lang="en-US" sz="2000" dirty="0">
                <a:latin typeface="Palatino Linotype" panose="02040502050505030304" pitchFamily="18" charset="0"/>
              </a:rPr>
            </a:br>
            <a:r>
              <a:rPr lang="en-US" sz="2000" dirty="0">
                <a:latin typeface="Palatino Linotype" panose="02040502050505030304" pitchFamily="18" charset="0"/>
              </a:rPr>
              <a:t>And the rulers take counsel together</a:t>
            </a:r>
            <a:br>
              <a:rPr lang="en-US" sz="2000" dirty="0">
                <a:latin typeface="Palatino Linotype" panose="02040502050505030304" pitchFamily="18" charset="0"/>
              </a:rPr>
            </a:br>
            <a:r>
              <a:rPr lang="en-US" sz="2000" dirty="0">
                <a:latin typeface="Palatino Linotype" panose="02040502050505030304" pitchFamily="18" charset="0"/>
              </a:rPr>
              <a:t>Against the </a:t>
            </a:r>
            <a:r>
              <a:rPr lang="en-US" sz="2000" cap="small" dirty="0">
                <a:latin typeface="Palatino Linotype" panose="02040502050505030304" pitchFamily="18" charset="0"/>
              </a:rPr>
              <a:t>Lord</a:t>
            </a:r>
            <a:r>
              <a:rPr lang="en-US" sz="2000" dirty="0">
                <a:latin typeface="Palatino Linotype" panose="02040502050505030304" pitchFamily="18" charset="0"/>
              </a:rPr>
              <a:t> and against His Anointed,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“Let us tear their fetters apart</a:t>
            </a:r>
            <a:br>
              <a:rPr lang="en-US" sz="2000" dirty="0">
                <a:latin typeface="Palatino Linotype" panose="02040502050505030304" pitchFamily="18" charset="0"/>
              </a:rPr>
            </a:br>
            <a:r>
              <a:rPr lang="en-US" sz="2000" dirty="0">
                <a:latin typeface="Palatino Linotype" panose="02040502050505030304" pitchFamily="18" charset="0"/>
              </a:rPr>
              <a:t>And cast away their cords from us!”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1200" y="4919008"/>
            <a:ext cx="51823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Palatino Linotype" panose="02040502050505030304" pitchFamily="18" charset="0"/>
              </a:rPr>
              <a:t>Salmos</a:t>
            </a:r>
            <a:r>
              <a:rPr lang="en-US" sz="2000" b="1" dirty="0">
                <a:latin typeface="Palatino Linotype" panose="02040502050505030304" pitchFamily="18" charset="0"/>
              </a:rPr>
              <a:t> 2:2-3</a:t>
            </a:r>
          </a:p>
          <a:p>
            <a:r>
              <a:rPr lang="es-ES" sz="2000" dirty="0">
                <a:latin typeface="Palatino Linotype" panose="02040502050505030304" pitchFamily="18" charset="0"/>
              </a:rPr>
              <a:t>Se levantarán los reyes de la tierra,</a:t>
            </a:r>
            <a:br>
              <a:rPr lang="es-ES" sz="2000" dirty="0">
                <a:latin typeface="Palatino Linotype" panose="02040502050505030304" pitchFamily="18" charset="0"/>
              </a:rPr>
            </a:br>
            <a:r>
              <a:rPr lang="es-ES" sz="2000" dirty="0">
                <a:latin typeface="Palatino Linotype" panose="02040502050505030304" pitchFamily="18" charset="0"/>
              </a:rPr>
              <a:t>Y príncipes consultarán unidos</a:t>
            </a:r>
            <a:br>
              <a:rPr lang="es-ES" sz="2000" dirty="0">
                <a:latin typeface="Palatino Linotype" panose="02040502050505030304" pitchFamily="18" charset="0"/>
              </a:rPr>
            </a:br>
            <a:r>
              <a:rPr lang="es-ES" sz="2000" dirty="0">
                <a:latin typeface="Palatino Linotype" panose="02040502050505030304" pitchFamily="18" charset="0"/>
              </a:rPr>
              <a:t>Contra Jehová y contra su ungido, diciendo:</a:t>
            </a:r>
          </a:p>
          <a:p>
            <a:r>
              <a:rPr lang="es-ES" sz="2000" b="1" baseline="30000" dirty="0">
                <a:latin typeface="Palatino Linotype" panose="02040502050505030304" pitchFamily="18" charset="0"/>
              </a:rPr>
              <a:t>3 </a:t>
            </a:r>
            <a:r>
              <a:rPr lang="es-ES" sz="2000" dirty="0">
                <a:latin typeface="Palatino Linotype" panose="02040502050505030304" pitchFamily="18" charset="0"/>
              </a:rPr>
              <a:t>Rompamos sus ligaduras,</a:t>
            </a:r>
            <a:br>
              <a:rPr lang="es-ES" sz="2000" dirty="0">
                <a:latin typeface="Palatino Linotype" panose="02040502050505030304" pitchFamily="18" charset="0"/>
              </a:rPr>
            </a:br>
            <a:r>
              <a:rPr lang="es-ES" sz="2000" dirty="0">
                <a:latin typeface="Palatino Linotype" panose="02040502050505030304" pitchFamily="18" charset="0"/>
              </a:rPr>
              <a:t>Y echemos de nosotros sus cuerdas.</a:t>
            </a:r>
          </a:p>
        </p:txBody>
      </p:sp>
    </p:spTree>
    <p:extLst>
      <p:ext uri="{BB962C8B-B14F-4D97-AF65-F5344CB8AC3E}">
        <p14:creationId xmlns:p14="http://schemas.microsoft.com/office/powerpoint/2010/main" val="214968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1144</Words>
  <Application>Microsoft Office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37</cp:revision>
  <dcterms:created xsi:type="dcterms:W3CDTF">2019-02-01T23:16:28Z</dcterms:created>
  <dcterms:modified xsi:type="dcterms:W3CDTF">2019-02-03T15:47:45Z</dcterms:modified>
</cp:coreProperties>
</file>